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59" r:id="rId7"/>
    <p:sldId id="260" r:id="rId8"/>
    <p:sldId id="267" r:id="rId9"/>
    <p:sldId id="269" r:id="rId10"/>
    <p:sldId id="270" r:id="rId11"/>
    <p:sldId id="271" r:id="rId12"/>
    <p:sldId id="265" r:id="rId13"/>
    <p:sldId id="272" r:id="rId14"/>
    <p:sldId id="292" r:id="rId15"/>
    <p:sldId id="274" r:id="rId16"/>
    <p:sldId id="275" r:id="rId17"/>
    <p:sldId id="305" r:id="rId18"/>
    <p:sldId id="276" r:id="rId19"/>
    <p:sldId id="277" r:id="rId20"/>
    <p:sldId id="278" r:id="rId21"/>
    <p:sldId id="279" r:id="rId22"/>
    <p:sldId id="304" r:id="rId23"/>
    <p:sldId id="295" r:id="rId24"/>
    <p:sldId id="296" r:id="rId25"/>
    <p:sldId id="297" r:id="rId26"/>
    <p:sldId id="298" r:id="rId27"/>
    <p:sldId id="301" r:id="rId28"/>
    <p:sldId id="302" r:id="rId29"/>
    <p:sldId id="306" r:id="rId30"/>
    <p:sldId id="307" r:id="rId31"/>
  </p:sldIdLst>
  <p:sldSz cx="12192000" cy="6858000"/>
  <p:notesSz cx="6858000" cy="9525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8" d="100"/>
          <a:sy n="78" d="100"/>
        </p:scale>
        <p:origin x="-420" y="-3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0DAA52C-6D13-4EE1-811A-B187AA82522E}" type="datetimeFigureOut">
              <a:rPr lang="el-GR" smtClean="0"/>
              <a:t>23/3/2020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1652577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0DAA52C-6D13-4EE1-811A-B187AA82522E}" type="datetimeFigureOut">
              <a:rPr lang="el-GR" smtClean="0"/>
              <a:t>23/3/2020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135259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0DAA52C-6D13-4EE1-811A-B187AA82522E}" type="datetimeFigureOut">
              <a:rPr lang="el-GR" smtClean="0"/>
              <a:t>23/3/2020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4181994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0DAA52C-6D13-4EE1-811A-B187AA82522E}" type="datetimeFigureOut">
              <a:rPr lang="el-GR" smtClean="0"/>
              <a:t>23/3/2020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1202234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80DAA52C-6D13-4EE1-811A-B187AA82522E}" type="datetimeFigureOut">
              <a:rPr lang="el-GR" smtClean="0"/>
              <a:t>23/3/2020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318180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0DAA52C-6D13-4EE1-811A-B187AA82522E}" type="datetimeFigureOut">
              <a:rPr lang="el-GR" smtClean="0"/>
              <a:t>23/3/2020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4258607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0DAA52C-6D13-4EE1-811A-B187AA82522E}" type="datetimeFigureOut">
              <a:rPr lang="el-GR" smtClean="0"/>
              <a:t>23/3/2020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199945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0DAA52C-6D13-4EE1-811A-B187AA82522E}" type="datetimeFigureOut">
              <a:rPr lang="el-GR" smtClean="0"/>
              <a:t>23/3/2020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1520070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0DAA52C-6D13-4EE1-811A-B187AA82522E}" type="datetimeFigureOut">
              <a:rPr lang="el-GR" smtClean="0"/>
              <a:t>23/3/2020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4094909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0DAA52C-6D13-4EE1-811A-B187AA82522E}" type="datetimeFigureOut">
              <a:rPr lang="el-GR" smtClean="0"/>
              <a:t>23/3/2020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409407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80DAA52C-6D13-4EE1-811A-B187AA82522E}" type="datetimeFigureOut">
              <a:rPr lang="el-GR" smtClean="0"/>
              <a:t>23/3/2020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121A7E5-61B9-41AE-A73D-B8394501FB5A}" type="slidenum">
              <a:rPr lang="el-GR" smtClean="0"/>
              <a:t>‹#›</a:t>
            </a:fld>
            <a:endParaRPr lang="el-GR"/>
          </a:p>
        </p:txBody>
      </p:sp>
    </p:spTree>
    <p:extLst>
      <p:ext uri="{BB962C8B-B14F-4D97-AF65-F5344CB8AC3E}">
        <p14:creationId xmlns:p14="http://schemas.microsoft.com/office/powerpoint/2010/main" val="3598730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DAA52C-6D13-4EE1-811A-B187AA82522E}" type="datetimeFigureOut">
              <a:rPr lang="el-GR" smtClean="0"/>
              <a:t>23/3/2020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21A7E5-61B9-41AE-A73D-B8394501FB5A}" type="slidenum">
              <a:rPr lang="el-GR" smtClean="0"/>
              <a:t>‹#›</a:t>
            </a:fld>
            <a:endParaRPr lang="el-GR"/>
          </a:p>
        </p:txBody>
      </p:sp>
    </p:spTree>
    <p:extLst>
      <p:ext uri="{BB962C8B-B14F-4D97-AF65-F5344CB8AC3E}">
        <p14:creationId xmlns:p14="http://schemas.microsoft.com/office/powerpoint/2010/main" val="2548127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Υπότιτλος 2"/>
          <p:cNvSpPr>
            <a:spLocks noGrp="1"/>
          </p:cNvSpPr>
          <p:nvPr>
            <p:ph type="subTitle" idx="1"/>
          </p:nvPr>
        </p:nvSpPr>
        <p:spPr>
          <a:xfrm>
            <a:off x="1524000" y="4301285"/>
            <a:ext cx="9144000" cy="1655762"/>
          </a:xfrm>
        </p:spPr>
        <p:txBody>
          <a:bodyPr>
            <a:normAutofit/>
          </a:bodyPr>
          <a:lstStyle/>
          <a:p>
            <a:pPr algn="just"/>
            <a:r>
              <a:rPr lang="en-US" dirty="0" smtClean="0"/>
              <a:t>Universität </a:t>
            </a:r>
            <a:r>
              <a:rPr lang="en-US" dirty="0" err="1" smtClean="0"/>
              <a:t>Athen</a:t>
            </a:r>
            <a:endParaRPr lang="en-US" dirty="0" smtClean="0"/>
          </a:p>
          <a:p>
            <a:pPr algn="just"/>
            <a:r>
              <a:rPr lang="en-US" dirty="0" err="1" smtClean="0"/>
              <a:t>Fachbereich</a:t>
            </a:r>
            <a:r>
              <a:rPr lang="en-US" dirty="0" smtClean="0"/>
              <a:t> </a:t>
            </a:r>
            <a:r>
              <a:rPr lang="en-US" dirty="0" err="1" smtClean="0"/>
              <a:t>für</a:t>
            </a:r>
            <a:r>
              <a:rPr lang="en-US" dirty="0" smtClean="0"/>
              <a:t> Deutsche </a:t>
            </a:r>
            <a:r>
              <a:rPr lang="en-US" dirty="0" err="1" smtClean="0"/>
              <a:t>Sprache</a:t>
            </a:r>
            <a:r>
              <a:rPr lang="en-US" dirty="0" smtClean="0"/>
              <a:t> und </a:t>
            </a:r>
            <a:r>
              <a:rPr lang="en-US" dirty="0" err="1" smtClean="0"/>
              <a:t>Literatur</a:t>
            </a:r>
            <a:endParaRPr lang="en-US" dirty="0" smtClean="0"/>
          </a:p>
          <a:p>
            <a:pPr algn="just"/>
            <a:endParaRPr lang="el-GR" dirty="0"/>
          </a:p>
        </p:txBody>
      </p:sp>
      <p:sp>
        <p:nvSpPr>
          <p:cNvPr id="5" name="Θέση υποσέλιδου 3"/>
          <p:cNvSpPr>
            <a:spLocks noGrp="1"/>
          </p:cNvSpPr>
          <p:nvPr>
            <p:ph type="ftr" sz="quarter" idx="11"/>
          </p:nvPr>
        </p:nvSpPr>
        <p:spPr>
          <a:xfrm>
            <a:off x="7884458" y="361577"/>
            <a:ext cx="4114800" cy="365125"/>
          </a:xfrm>
        </p:spPr>
        <p:txBody>
          <a:bodyPr/>
          <a:lstStyle/>
          <a:p>
            <a:r>
              <a:rPr lang="de-DE" sz="1800" dirty="0" smtClean="0">
                <a:solidFill>
                  <a:schemeClr val="tx1"/>
                </a:solidFill>
              </a:rPr>
              <a:t>          </a:t>
            </a:r>
            <a:endParaRPr lang="el-GR" sz="1800" dirty="0">
              <a:solidFill>
                <a:schemeClr val="tx1"/>
              </a:solidFill>
            </a:endParaRPr>
          </a:p>
        </p:txBody>
      </p:sp>
      <p:sp>
        <p:nvSpPr>
          <p:cNvPr id="6" name="Τίτλος 1"/>
          <p:cNvSpPr>
            <a:spLocks noGrp="1"/>
          </p:cNvSpPr>
          <p:nvPr>
            <p:ph type="ctrTitle"/>
          </p:nvPr>
        </p:nvSpPr>
        <p:spPr>
          <a:xfrm>
            <a:off x="1487424" y="1207031"/>
            <a:ext cx="9144000" cy="2387600"/>
          </a:xfrm>
        </p:spPr>
        <p:txBody>
          <a:bodyPr>
            <a:normAutofit fontScale="90000"/>
          </a:bodyPr>
          <a:lstStyle/>
          <a:p>
            <a:pPr algn="l"/>
            <a:r>
              <a:rPr lang="en-US" dirty="0" smtClean="0"/>
              <a:t/>
            </a:r>
            <a:br>
              <a:rPr lang="en-US" dirty="0" smtClean="0"/>
            </a:br>
            <a:r>
              <a:rPr lang="en-US" dirty="0"/>
              <a:t/>
            </a:r>
            <a:br>
              <a:rPr lang="en-US" dirty="0"/>
            </a:br>
            <a:r>
              <a:rPr lang="en-US" sz="4900" dirty="0" smtClean="0"/>
              <a:t> </a:t>
            </a:r>
            <a:r>
              <a:rPr lang="en-US" sz="4900" dirty="0"/>
              <a:t/>
            </a:r>
            <a:br>
              <a:rPr lang="en-US" sz="4900" dirty="0"/>
            </a:br>
            <a:r>
              <a:rPr lang="en-US" sz="3600" dirty="0" smtClean="0"/>
              <a:t/>
            </a:r>
            <a:br>
              <a:rPr lang="en-US" sz="3600" dirty="0" smtClean="0"/>
            </a:br>
            <a:r>
              <a:rPr lang="en-US" sz="2700" b="1" dirty="0" smtClean="0"/>
              <a:t>Die </a:t>
            </a:r>
            <a:r>
              <a:rPr lang="en-US" sz="2700" b="1" dirty="0" err="1" smtClean="0"/>
              <a:t>Identit</a:t>
            </a:r>
            <a:r>
              <a:rPr lang="de-DE" sz="2700" b="1" dirty="0" smtClean="0"/>
              <a:t>ä</a:t>
            </a:r>
            <a:r>
              <a:rPr lang="en-US" sz="2700" b="1" dirty="0" err="1" smtClean="0"/>
              <a:t>tshypothese</a:t>
            </a:r>
            <a:r>
              <a:rPr lang="en-US" sz="2700" b="1" dirty="0" smtClean="0"/>
              <a:t/>
            </a:r>
            <a:br>
              <a:rPr lang="en-US" sz="2700" b="1" dirty="0" smtClean="0"/>
            </a:br>
            <a:r>
              <a:rPr lang="en-US" sz="2700" b="1" dirty="0" smtClean="0"/>
              <a:t/>
            </a:r>
            <a:br>
              <a:rPr lang="en-US" sz="2700" b="1" dirty="0" smtClean="0"/>
            </a:br>
            <a:r>
              <a:rPr lang="en-US" sz="2700" b="1" dirty="0" smtClean="0"/>
              <a:t>Die </a:t>
            </a:r>
            <a:r>
              <a:rPr lang="en-US" sz="2700" b="1" dirty="0" err="1" smtClean="0"/>
              <a:t>fünf</a:t>
            </a:r>
            <a:r>
              <a:rPr lang="en-US" sz="2700" b="1" dirty="0" smtClean="0"/>
              <a:t> </a:t>
            </a:r>
            <a:r>
              <a:rPr lang="en-US" sz="2700" b="1" dirty="0" err="1" smtClean="0"/>
              <a:t>Hypothesen</a:t>
            </a:r>
            <a:r>
              <a:rPr lang="en-US" sz="2700" b="1" dirty="0" smtClean="0"/>
              <a:t> von </a:t>
            </a:r>
            <a:r>
              <a:rPr lang="en-US" sz="2700" b="1" dirty="0" err="1" smtClean="0"/>
              <a:t>Krashen</a:t>
            </a:r>
            <a:r>
              <a:rPr lang="en-US" sz="2700" b="1" dirty="0" smtClean="0"/>
              <a:t/>
            </a:r>
            <a:br>
              <a:rPr lang="en-US" sz="2700" b="1" dirty="0" smtClean="0"/>
            </a:br>
            <a:r>
              <a:rPr lang="en-US" sz="2700" b="1" dirty="0" smtClean="0"/>
              <a:t/>
            </a:r>
            <a:br>
              <a:rPr lang="en-US" sz="2700" b="1" dirty="0" smtClean="0"/>
            </a:br>
            <a:r>
              <a:rPr lang="en-US" sz="2700" b="1" dirty="0" smtClean="0"/>
              <a:t>Die Interlanguage-</a:t>
            </a:r>
            <a:r>
              <a:rPr lang="en-US" sz="2700" b="1" dirty="0" err="1" smtClean="0"/>
              <a:t>Hypothese</a:t>
            </a:r>
            <a:r>
              <a:rPr lang="en-US" sz="2700" b="1" dirty="0" smtClean="0"/>
              <a:t/>
            </a:r>
            <a:br>
              <a:rPr lang="en-US" sz="2700" b="1" dirty="0" smtClean="0"/>
            </a:br>
            <a:r>
              <a:rPr lang="en-US" sz="2700" b="1" dirty="0" smtClean="0"/>
              <a:t/>
            </a:r>
            <a:br>
              <a:rPr lang="en-US" sz="2700" b="1" dirty="0" smtClean="0"/>
            </a:br>
            <a:endParaRPr lang="el-GR" sz="2700" b="1" dirty="0"/>
          </a:p>
        </p:txBody>
      </p:sp>
    </p:spTree>
    <p:extLst>
      <p:ext uri="{BB962C8B-B14F-4D97-AF65-F5344CB8AC3E}">
        <p14:creationId xmlns:p14="http://schemas.microsoft.com/office/powerpoint/2010/main" val="3668671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18564"/>
            <a:ext cx="10515600" cy="5889811"/>
          </a:xfrm>
        </p:spPr>
        <p:txBody>
          <a:bodyPr>
            <a:normAutofit/>
          </a:bodyPr>
          <a:lstStyle/>
          <a:p>
            <a:pPr marL="0" indent="0">
              <a:buNone/>
            </a:pPr>
            <a:endParaRPr lang="de-DE" dirty="0"/>
          </a:p>
          <a:p>
            <a:pPr marL="0" indent="0">
              <a:buNone/>
            </a:pPr>
            <a:endParaRPr lang="de-DE" dirty="0" smtClean="0"/>
          </a:p>
          <a:p>
            <a:pPr marL="0" indent="0">
              <a:buNone/>
            </a:pPr>
            <a:endParaRPr lang="de-DE" dirty="0"/>
          </a:p>
          <a:p>
            <a:pPr marL="0" indent="0">
              <a:buNone/>
            </a:pPr>
            <a:endParaRPr lang="de-DE" dirty="0" smtClean="0"/>
          </a:p>
          <a:p>
            <a:pPr marL="0" indent="0">
              <a:buNone/>
            </a:pPr>
            <a:endParaRPr lang="de-DE" dirty="0"/>
          </a:p>
          <a:p>
            <a:pPr marL="0" indent="0">
              <a:buNone/>
            </a:pPr>
            <a:endParaRPr lang="de-DE" dirty="0" smtClean="0"/>
          </a:p>
          <a:p>
            <a:pPr marL="0" indent="0">
              <a:buNone/>
            </a:pPr>
            <a:endParaRPr lang="de-DE" dirty="0"/>
          </a:p>
          <a:p>
            <a:endParaRPr lang="de-DE" dirty="0" smtClean="0"/>
          </a:p>
          <a:p>
            <a:endParaRPr lang="de-DE" dirty="0"/>
          </a:p>
          <a:p>
            <a:pPr marL="0" indent="0" algn="r">
              <a:buNone/>
            </a:pPr>
            <a:endParaRPr lang="de-DE" dirty="0" smtClean="0"/>
          </a:p>
          <a:p>
            <a:pPr marL="0" indent="0" algn="r">
              <a:buNone/>
            </a:pPr>
            <a:endParaRPr lang="de-DE" sz="2000" dirty="0" smtClean="0"/>
          </a:p>
          <a:p>
            <a:pPr marL="0" indent="0" algn="r">
              <a:buNone/>
            </a:pPr>
            <a:r>
              <a:rPr lang="de-DE" sz="1600" dirty="0" smtClean="0"/>
              <a:t>(Roche 2013, 126)</a:t>
            </a:r>
          </a:p>
        </p:txBody>
      </p:sp>
      <p:pic>
        <p:nvPicPr>
          <p:cNvPr id="2" name="Εικόνα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9847" y="118587"/>
            <a:ext cx="8440615" cy="6047606"/>
          </a:xfrm>
          <a:prstGeom prst="rect">
            <a:avLst/>
          </a:prstGeom>
        </p:spPr>
      </p:pic>
    </p:spTree>
    <p:extLst>
      <p:ext uri="{BB962C8B-B14F-4D97-AF65-F5344CB8AC3E}">
        <p14:creationId xmlns:p14="http://schemas.microsoft.com/office/powerpoint/2010/main" val="3336968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58906"/>
            <a:ext cx="10515600" cy="5518057"/>
          </a:xfrm>
        </p:spPr>
        <p:txBody>
          <a:bodyPr>
            <a:normAutofit fontScale="85000" lnSpcReduction="20000"/>
          </a:bodyPr>
          <a:lstStyle/>
          <a:p>
            <a:r>
              <a:rPr lang="de-DE" dirty="0"/>
              <a:t>Fehler gelten dieser Hypothese zum Zweitspracherwerb zufolge als notwendige </a:t>
            </a:r>
            <a:r>
              <a:rPr lang="de-DE" dirty="0" smtClean="0"/>
              <a:t>Entwicklungsstadien, da der Spracherwerb ein aktiver, kreativer und kognitiver Prozess ist.</a:t>
            </a:r>
            <a:endParaRPr lang="de-DE" dirty="0"/>
          </a:p>
          <a:p>
            <a:pPr marL="0" indent="0">
              <a:buNone/>
            </a:pPr>
            <a:r>
              <a:rPr lang="de-DE" dirty="0" smtClean="0"/>
              <a:t>Zentrale </a:t>
            </a:r>
            <a:r>
              <a:rPr lang="de-DE" dirty="0" err="1" smtClean="0"/>
              <a:t>intralinguale</a:t>
            </a:r>
            <a:r>
              <a:rPr lang="de-DE" dirty="0" smtClean="0"/>
              <a:t> Prozesse:</a:t>
            </a:r>
          </a:p>
          <a:p>
            <a:pPr marL="0" indent="0">
              <a:buNone/>
            </a:pPr>
            <a:r>
              <a:rPr lang="de-DE" dirty="0" smtClean="0"/>
              <a:t>(Fehler</a:t>
            </a:r>
            <a:r>
              <a:rPr lang="de-DE" dirty="0"/>
              <a:t>, </a:t>
            </a:r>
            <a:r>
              <a:rPr lang="de-DE" dirty="0" smtClean="0"/>
              <a:t>die bei der Verallgemeinerung von bestimmten </a:t>
            </a:r>
            <a:r>
              <a:rPr lang="de-DE" dirty="0"/>
              <a:t>Strukturen </a:t>
            </a:r>
            <a:r>
              <a:rPr lang="de-DE" dirty="0" smtClean="0"/>
              <a:t>innerhalb einer </a:t>
            </a:r>
            <a:r>
              <a:rPr lang="de-DE" dirty="0"/>
              <a:t>Fremdsprache </a:t>
            </a:r>
            <a:r>
              <a:rPr lang="de-DE" dirty="0" smtClean="0"/>
              <a:t>entstehen)</a:t>
            </a:r>
          </a:p>
          <a:p>
            <a:pPr marL="0" indent="0">
              <a:buNone/>
            </a:pPr>
            <a:endParaRPr lang="de-DE" dirty="0" smtClean="0"/>
          </a:p>
          <a:p>
            <a:pPr marL="514350" indent="-514350">
              <a:buFont typeface="+mj-lt"/>
              <a:buAutoNum type="arabicPeriod"/>
            </a:pPr>
            <a:r>
              <a:rPr lang="de-DE" dirty="0" smtClean="0"/>
              <a:t>Übergeneralisierung - Beispiel: Da sind drei </a:t>
            </a:r>
            <a:r>
              <a:rPr lang="de-DE" i="1" dirty="0" smtClean="0"/>
              <a:t>Hause</a:t>
            </a:r>
            <a:r>
              <a:rPr lang="el-GR" i="1" dirty="0" smtClean="0"/>
              <a:t> </a:t>
            </a:r>
            <a:r>
              <a:rPr lang="el-GR" dirty="0" smtClean="0"/>
              <a:t>(</a:t>
            </a:r>
            <a:r>
              <a:rPr lang="de-DE" dirty="0" smtClean="0"/>
              <a:t>Die Pluralform -e wird z.B. bei Substantiven verwendet, die den Plural nicht mit dieser Endung bilden)</a:t>
            </a:r>
            <a:endParaRPr lang="de-DE" i="1" dirty="0" smtClean="0"/>
          </a:p>
          <a:p>
            <a:pPr marL="514350" indent="-514350">
              <a:buFont typeface="+mj-lt"/>
              <a:buAutoNum type="arabicPeriod"/>
            </a:pPr>
            <a:r>
              <a:rPr lang="de-DE" dirty="0" smtClean="0"/>
              <a:t>Simplifizierung – Beispiel: Die Mutter </a:t>
            </a:r>
            <a:r>
              <a:rPr lang="de-DE" i="1" dirty="0" smtClean="0"/>
              <a:t>rufen</a:t>
            </a:r>
            <a:r>
              <a:rPr lang="de-DE" dirty="0" smtClean="0"/>
              <a:t> das Kind (Verwendung des Infinitivs statt des konjugierten Verbs)</a:t>
            </a:r>
          </a:p>
          <a:p>
            <a:pPr marL="514350" indent="-514350" algn="just">
              <a:buFont typeface="+mj-lt"/>
              <a:buAutoNum type="arabicPeriod"/>
            </a:pPr>
            <a:r>
              <a:rPr lang="de-DE" dirty="0" err="1" smtClean="0"/>
              <a:t>Regularisierung</a:t>
            </a:r>
            <a:r>
              <a:rPr lang="de-DE" dirty="0"/>
              <a:t> </a:t>
            </a:r>
            <a:r>
              <a:rPr lang="de-DE" dirty="0" smtClean="0"/>
              <a:t>– Beispiel: Wir haben </a:t>
            </a:r>
            <a:r>
              <a:rPr lang="de-DE" i="1" dirty="0" err="1" smtClean="0"/>
              <a:t>geesst</a:t>
            </a:r>
            <a:r>
              <a:rPr lang="de-DE" dirty="0" smtClean="0"/>
              <a:t>. (Ersetzung unregelmäßiger Formen durch regelmäßige Formen)</a:t>
            </a:r>
          </a:p>
          <a:p>
            <a:pPr marL="0" indent="0" algn="r">
              <a:buNone/>
            </a:pPr>
            <a:r>
              <a:rPr lang="de-DE" dirty="0" smtClean="0"/>
              <a:t>(Vgl. </a:t>
            </a:r>
            <a:r>
              <a:rPr lang="de-DE" dirty="0" err="1" smtClean="0"/>
              <a:t>Heyd</a:t>
            </a:r>
            <a:r>
              <a:rPr lang="de-DE" dirty="0" smtClean="0"/>
              <a:t> 1990, 17)</a:t>
            </a:r>
            <a:endParaRPr lang="de-DE" dirty="0"/>
          </a:p>
          <a:p>
            <a:pPr marL="0" indent="0" algn="just">
              <a:buNone/>
            </a:pPr>
            <a:r>
              <a:rPr lang="de-DE" dirty="0"/>
              <a:t>Argument für die Identitätshypothese: </a:t>
            </a:r>
            <a:r>
              <a:rPr lang="de-DE" dirty="0" smtClean="0"/>
              <a:t>„Viele </a:t>
            </a:r>
            <a:r>
              <a:rPr lang="de-DE" dirty="0"/>
              <a:t>Lerner machen beim Erwerb einer Zweitsprache trotz verschiedener Ausgangssprachen ähnliche </a:t>
            </a:r>
            <a:r>
              <a:rPr lang="de-DE" dirty="0" smtClean="0"/>
              <a:t>Fehler“</a:t>
            </a:r>
            <a:r>
              <a:rPr lang="de-DE" dirty="0"/>
              <a:t>(Roche 2013, 120</a:t>
            </a:r>
            <a:r>
              <a:rPr lang="de-DE" dirty="0" smtClean="0"/>
              <a:t>)</a:t>
            </a:r>
            <a:endParaRPr lang="de-DE" dirty="0"/>
          </a:p>
          <a:p>
            <a:pPr marL="0" indent="0">
              <a:buNone/>
            </a:pPr>
            <a:endParaRPr lang="el-GR" dirty="0"/>
          </a:p>
        </p:txBody>
      </p:sp>
    </p:spTree>
    <p:extLst>
      <p:ext uri="{BB962C8B-B14F-4D97-AF65-F5344CB8AC3E}">
        <p14:creationId xmlns:p14="http://schemas.microsoft.com/office/powerpoint/2010/main" val="143870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31663"/>
          </a:xfrm>
        </p:spPr>
        <p:txBody>
          <a:bodyPr/>
          <a:lstStyle/>
          <a:p>
            <a:r>
              <a:rPr lang="de-DE" dirty="0" smtClean="0"/>
              <a:t>Einwände gegen die Identitätshypothese</a:t>
            </a:r>
            <a:endParaRPr lang="el-GR" dirty="0"/>
          </a:p>
        </p:txBody>
      </p:sp>
      <p:sp>
        <p:nvSpPr>
          <p:cNvPr id="3" name="Θέση περιεχομένου 2"/>
          <p:cNvSpPr>
            <a:spLocks noGrp="1"/>
          </p:cNvSpPr>
          <p:nvPr>
            <p:ph idx="1"/>
          </p:nvPr>
        </p:nvSpPr>
        <p:spPr>
          <a:xfrm>
            <a:off x="838200" y="1304365"/>
            <a:ext cx="10515600" cy="4872598"/>
          </a:xfrm>
        </p:spPr>
        <p:txBody>
          <a:bodyPr/>
          <a:lstStyle/>
          <a:p>
            <a:pPr>
              <a:buFontTx/>
              <a:buChar char="-"/>
            </a:pPr>
            <a:r>
              <a:rPr lang="de-DE" dirty="0" smtClean="0"/>
              <a:t>Nicht alle Fehler sind auf </a:t>
            </a:r>
            <a:r>
              <a:rPr lang="de-DE" dirty="0" err="1" smtClean="0"/>
              <a:t>intralinguale</a:t>
            </a:r>
            <a:r>
              <a:rPr lang="de-DE" dirty="0" smtClean="0"/>
              <a:t> Prozesse zurückzuführen</a:t>
            </a:r>
          </a:p>
          <a:p>
            <a:pPr>
              <a:buFontTx/>
              <a:buChar char="-"/>
            </a:pPr>
            <a:r>
              <a:rPr lang="de-DE" dirty="0" smtClean="0"/>
              <a:t>Das</a:t>
            </a:r>
            <a:r>
              <a:rPr lang="en-US" dirty="0" smtClean="0"/>
              <a:t>s das</a:t>
            </a:r>
            <a:r>
              <a:rPr lang="de-DE" dirty="0" smtClean="0"/>
              <a:t> bereits Erworbene einer anderen Sprache und Kultur keinen Einfluss auf den Erwerb einer zweiten oder weiterer Sprachen haben soll, widerspricht den Regeln der Plausibilität und der Lern- und Entwicklungspsychologie</a:t>
            </a:r>
          </a:p>
          <a:p>
            <a:pPr>
              <a:buFontTx/>
              <a:buChar char="-"/>
            </a:pPr>
            <a:r>
              <a:rPr lang="de-DE" dirty="0" smtClean="0"/>
              <a:t>Im Fremdsprachenerwerb spielen verschiedene Aspekte eine Rolle, die nicht allein mit der Identitätshypothese erfasst werden können: Eingabe-Aspekte, Psycholinguistische Aspekte, interaktionale Aspekte, Motivationale Aspekte, Entwicklungsaspekte</a:t>
            </a:r>
          </a:p>
          <a:p>
            <a:pPr marL="0" indent="0" algn="r">
              <a:buNone/>
            </a:pPr>
            <a:r>
              <a:rPr lang="de-DE" sz="1800" dirty="0" smtClean="0"/>
              <a:t>(Roche </a:t>
            </a:r>
            <a:r>
              <a:rPr lang="de-DE" sz="1800" dirty="0"/>
              <a:t>2013, </a:t>
            </a:r>
            <a:r>
              <a:rPr lang="de-DE" sz="1800" dirty="0" smtClean="0"/>
              <a:t>120-121/ </a:t>
            </a:r>
            <a:r>
              <a:rPr lang="de-DE" sz="1800" dirty="0" err="1" smtClean="0"/>
              <a:t>Heyd</a:t>
            </a:r>
            <a:r>
              <a:rPr lang="de-DE" sz="1800" dirty="0" smtClean="0"/>
              <a:t> 1990, 17)</a:t>
            </a:r>
            <a:endParaRPr lang="el-GR" sz="1800" dirty="0"/>
          </a:p>
          <a:p>
            <a:pPr>
              <a:buFontTx/>
              <a:buChar char="-"/>
            </a:pPr>
            <a:endParaRPr lang="el-GR" dirty="0"/>
          </a:p>
        </p:txBody>
      </p:sp>
    </p:spTree>
    <p:extLst>
      <p:ext uri="{BB962C8B-B14F-4D97-AF65-F5344CB8AC3E}">
        <p14:creationId xmlns:p14="http://schemas.microsoft.com/office/powerpoint/2010/main" val="30056032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643404"/>
          </a:xfrm>
        </p:spPr>
        <p:txBody>
          <a:bodyPr>
            <a:normAutofit fontScale="90000"/>
          </a:bodyPr>
          <a:lstStyle/>
          <a:p>
            <a:r>
              <a:rPr lang="de-DE" dirty="0" smtClean="0"/>
              <a:t>Fragen</a:t>
            </a:r>
            <a:endParaRPr lang="el-GR" dirty="0"/>
          </a:p>
        </p:txBody>
      </p:sp>
      <p:sp>
        <p:nvSpPr>
          <p:cNvPr id="3" name="Θέση περιεχομένου 2"/>
          <p:cNvSpPr>
            <a:spLocks noGrp="1"/>
          </p:cNvSpPr>
          <p:nvPr>
            <p:ph idx="1"/>
          </p:nvPr>
        </p:nvSpPr>
        <p:spPr>
          <a:xfrm>
            <a:off x="838200" y="1237129"/>
            <a:ext cx="10515600" cy="4939834"/>
          </a:xfrm>
        </p:spPr>
        <p:txBody>
          <a:bodyPr/>
          <a:lstStyle/>
          <a:p>
            <a:pPr algn="just"/>
            <a:r>
              <a:rPr lang="de-DE" dirty="0" smtClean="0"/>
              <a:t>Welche sind die wichtigsten Annahmen der Identitätshypothese?</a:t>
            </a:r>
          </a:p>
          <a:p>
            <a:pPr algn="just"/>
            <a:r>
              <a:rPr lang="de-DE" dirty="0" smtClean="0"/>
              <a:t>Auf welche Theorien des Erstspracherwerbs basiert die Identitätshypothese?</a:t>
            </a:r>
          </a:p>
          <a:p>
            <a:r>
              <a:rPr lang="de-DE" dirty="0" smtClean="0"/>
              <a:t>Was besagt die Identitätshypothese als nativistisch </a:t>
            </a:r>
            <a:r>
              <a:rPr lang="de-DE" dirty="0"/>
              <a:t>geprägte Theorie </a:t>
            </a:r>
            <a:r>
              <a:rPr lang="de-DE" dirty="0" smtClean="0"/>
              <a:t>über die Erwerbssequenzen?</a:t>
            </a:r>
          </a:p>
          <a:p>
            <a:pPr algn="just"/>
            <a:r>
              <a:rPr lang="de-DE" dirty="0" smtClean="0"/>
              <a:t>Was für Fehler machen Lerner der Identitätshypothese zufolge und welche Funktion haben diese Fehler?</a:t>
            </a:r>
          </a:p>
          <a:p>
            <a:pPr algn="just"/>
            <a:r>
              <a:rPr lang="de-DE" dirty="0" smtClean="0"/>
              <a:t>Welche Argumente sprechen für und gegen dieser Hypothese zum Erwerb der Zweitsprache?</a:t>
            </a:r>
            <a:endParaRPr lang="el-GR" dirty="0"/>
          </a:p>
        </p:txBody>
      </p:sp>
    </p:spTree>
    <p:extLst>
      <p:ext uri="{BB962C8B-B14F-4D97-AF65-F5344CB8AC3E}">
        <p14:creationId xmlns:p14="http://schemas.microsoft.com/office/powerpoint/2010/main" val="3609833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37533"/>
          </a:xfrm>
        </p:spPr>
        <p:txBody>
          <a:bodyPr>
            <a:normAutofit/>
          </a:bodyPr>
          <a:lstStyle/>
          <a:p>
            <a:r>
              <a:rPr lang="de-DE" sz="3600" dirty="0" smtClean="0"/>
              <a:t>Die fünf Hypothesen von Krashen</a:t>
            </a:r>
            <a:endParaRPr lang="el-GR" sz="3600" dirty="0"/>
          </a:p>
        </p:txBody>
      </p:sp>
      <p:sp>
        <p:nvSpPr>
          <p:cNvPr id="3" name="Θέση περιεχομένου 2"/>
          <p:cNvSpPr>
            <a:spLocks noGrp="1"/>
          </p:cNvSpPr>
          <p:nvPr>
            <p:ph idx="1"/>
          </p:nvPr>
        </p:nvSpPr>
        <p:spPr>
          <a:xfrm>
            <a:off x="838200" y="1411941"/>
            <a:ext cx="10515600" cy="4765022"/>
          </a:xfrm>
        </p:spPr>
        <p:txBody>
          <a:bodyPr>
            <a:normAutofit/>
          </a:bodyPr>
          <a:lstStyle/>
          <a:p>
            <a:pPr marL="0" indent="0" algn="just">
              <a:buNone/>
            </a:pPr>
            <a:r>
              <a:rPr lang="de-DE" dirty="0" smtClean="0"/>
              <a:t>In </a:t>
            </a:r>
            <a:r>
              <a:rPr lang="de-DE" dirty="0"/>
              <a:t>seinem Buch „</a:t>
            </a:r>
            <a:r>
              <a:rPr lang="de-DE" dirty="0" err="1"/>
              <a:t>Principles</a:t>
            </a:r>
            <a:r>
              <a:rPr lang="de-DE" dirty="0"/>
              <a:t> </a:t>
            </a:r>
            <a:r>
              <a:rPr lang="de-DE" dirty="0" err="1"/>
              <a:t>and</a:t>
            </a:r>
            <a:r>
              <a:rPr lang="de-DE" dirty="0"/>
              <a:t> Practice in Second Language </a:t>
            </a:r>
            <a:r>
              <a:rPr lang="de-DE" dirty="0" err="1"/>
              <a:t>Acquisition</a:t>
            </a:r>
            <a:r>
              <a:rPr lang="de-DE" dirty="0"/>
              <a:t>“ (1982) analysiert Stephen </a:t>
            </a:r>
            <a:r>
              <a:rPr lang="de-DE" dirty="0" smtClean="0"/>
              <a:t>Krashen </a:t>
            </a:r>
            <a:r>
              <a:rPr lang="de-DE" dirty="0"/>
              <a:t>fünf Hypothesen in Bezug auf den Zweitspracherwerb. </a:t>
            </a:r>
            <a:endParaRPr lang="de-DE" dirty="0" smtClean="0"/>
          </a:p>
          <a:p>
            <a:pPr marL="0" indent="0" algn="just">
              <a:buNone/>
            </a:pPr>
            <a:endParaRPr lang="de-DE" dirty="0"/>
          </a:p>
          <a:p>
            <a:r>
              <a:rPr lang="de-DE" dirty="0" smtClean="0"/>
              <a:t>Die </a:t>
            </a:r>
            <a:r>
              <a:rPr lang="de-DE" dirty="0" err="1"/>
              <a:t>Acquisition</a:t>
            </a:r>
            <a:r>
              <a:rPr lang="de-DE" dirty="0"/>
              <a:t>-Learning Hypothese </a:t>
            </a:r>
          </a:p>
          <a:p>
            <a:r>
              <a:rPr lang="de-DE" dirty="0" smtClean="0"/>
              <a:t>Die </a:t>
            </a:r>
            <a:r>
              <a:rPr lang="de-DE" dirty="0"/>
              <a:t>Monitor-Hypothese </a:t>
            </a:r>
          </a:p>
          <a:p>
            <a:r>
              <a:rPr lang="de-DE" dirty="0" smtClean="0"/>
              <a:t>Die </a:t>
            </a:r>
            <a:r>
              <a:rPr lang="de-DE" dirty="0"/>
              <a:t>Natural-Order Hypothese </a:t>
            </a:r>
          </a:p>
          <a:p>
            <a:r>
              <a:rPr lang="de-DE" dirty="0" smtClean="0"/>
              <a:t>Die </a:t>
            </a:r>
            <a:r>
              <a:rPr lang="de-DE" dirty="0"/>
              <a:t>Input-Hypothese </a:t>
            </a:r>
          </a:p>
          <a:p>
            <a:r>
              <a:rPr lang="de-DE" dirty="0" smtClean="0"/>
              <a:t>Die </a:t>
            </a:r>
            <a:r>
              <a:rPr lang="de-DE" dirty="0"/>
              <a:t>Hypothese </a:t>
            </a:r>
            <a:r>
              <a:rPr lang="de-DE" dirty="0" smtClean="0"/>
              <a:t>des Affektiven Filters</a:t>
            </a:r>
            <a:endParaRPr lang="de-DE" dirty="0"/>
          </a:p>
          <a:p>
            <a:endParaRPr lang="el-GR" dirty="0"/>
          </a:p>
        </p:txBody>
      </p:sp>
    </p:spTree>
    <p:extLst>
      <p:ext uri="{BB962C8B-B14F-4D97-AF65-F5344CB8AC3E}">
        <p14:creationId xmlns:p14="http://schemas.microsoft.com/office/powerpoint/2010/main" val="3597294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91322"/>
          </a:xfrm>
        </p:spPr>
        <p:txBody>
          <a:bodyPr/>
          <a:lstStyle/>
          <a:p>
            <a:r>
              <a:rPr lang="de-DE" dirty="0" smtClean="0"/>
              <a:t>Die </a:t>
            </a:r>
            <a:r>
              <a:rPr lang="de-DE" dirty="0" err="1" smtClean="0"/>
              <a:t>Acquisition</a:t>
            </a:r>
            <a:r>
              <a:rPr lang="de-DE" dirty="0" smtClean="0"/>
              <a:t>-Learning-Hypothese</a:t>
            </a:r>
            <a:endParaRPr lang="el-GR" dirty="0"/>
          </a:p>
        </p:txBody>
      </p:sp>
      <p:sp>
        <p:nvSpPr>
          <p:cNvPr id="3" name="Θέση περιεχομένου 2"/>
          <p:cNvSpPr>
            <a:spLocks noGrp="1"/>
          </p:cNvSpPr>
          <p:nvPr>
            <p:ph idx="1"/>
          </p:nvPr>
        </p:nvSpPr>
        <p:spPr>
          <a:xfrm>
            <a:off x="838200" y="1358153"/>
            <a:ext cx="10515600" cy="4818810"/>
          </a:xfrm>
        </p:spPr>
        <p:txBody>
          <a:bodyPr>
            <a:normAutofit fontScale="92500" lnSpcReduction="20000"/>
          </a:bodyPr>
          <a:lstStyle/>
          <a:p>
            <a:pPr algn="just"/>
            <a:r>
              <a:rPr lang="de-DE" dirty="0"/>
              <a:t>Erwachsene verfügen über zwei unterschiedliche und getrennte Methoden, Kompetenz in einer Z</a:t>
            </a:r>
            <a:r>
              <a:rPr lang="de-DE" dirty="0" smtClean="0"/>
              <a:t>weitsprache zu entwickeln </a:t>
            </a:r>
          </a:p>
          <a:p>
            <a:pPr algn="just"/>
            <a:r>
              <a:rPr lang="de-DE" dirty="0" smtClean="0"/>
              <a:t>Diese </a:t>
            </a:r>
            <a:r>
              <a:rPr lang="de-DE" dirty="0"/>
              <a:t>zwei Wege unterscheiden sich in „</a:t>
            </a:r>
            <a:r>
              <a:rPr lang="de-DE" dirty="0" err="1"/>
              <a:t>language</a:t>
            </a:r>
            <a:r>
              <a:rPr lang="de-DE" dirty="0"/>
              <a:t> </a:t>
            </a:r>
            <a:r>
              <a:rPr lang="de-DE" dirty="0" err="1" smtClean="0"/>
              <a:t>acquisition</a:t>
            </a:r>
            <a:r>
              <a:rPr lang="de-DE" dirty="0"/>
              <a:t>“ also im unbewussten Spracherwerb und in „</a:t>
            </a:r>
            <a:r>
              <a:rPr lang="de-DE" dirty="0" err="1"/>
              <a:t>language</a:t>
            </a:r>
            <a:r>
              <a:rPr lang="de-DE" dirty="0"/>
              <a:t> </a:t>
            </a:r>
            <a:r>
              <a:rPr lang="de-DE" dirty="0" err="1"/>
              <a:t>learning</a:t>
            </a:r>
            <a:r>
              <a:rPr lang="de-DE" dirty="0"/>
              <a:t>“, also im bewussten Sprachenlernen. </a:t>
            </a:r>
            <a:endParaRPr lang="de-DE" dirty="0" smtClean="0"/>
          </a:p>
          <a:p>
            <a:pPr algn="just"/>
            <a:r>
              <a:rPr lang="de-DE" dirty="0" smtClean="0"/>
              <a:t>Language </a:t>
            </a:r>
            <a:r>
              <a:rPr lang="de-DE" dirty="0" err="1" smtClean="0"/>
              <a:t>Acquisition</a:t>
            </a:r>
            <a:r>
              <a:rPr lang="de-DE" dirty="0" smtClean="0"/>
              <a:t>: </a:t>
            </a:r>
            <a:r>
              <a:rPr lang="de-DE" dirty="0"/>
              <a:t>D</a:t>
            </a:r>
            <a:r>
              <a:rPr lang="de-DE" dirty="0" smtClean="0"/>
              <a:t>er Spracherwerb geschieht  </a:t>
            </a:r>
            <a:r>
              <a:rPr lang="de-DE" dirty="0"/>
              <a:t>unbewusst, </a:t>
            </a:r>
            <a:r>
              <a:rPr lang="de-DE" dirty="0" smtClean="0"/>
              <a:t>es </a:t>
            </a:r>
            <a:r>
              <a:rPr lang="de-DE" dirty="0"/>
              <a:t>handelt </a:t>
            </a:r>
            <a:r>
              <a:rPr lang="de-DE" dirty="0" smtClean="0"/>
              <a:t>sich </a:t>
            </a:r>
            <a:r>
              <a:rPr lang="de-DE" dirty="0"/>
              <a:t>also </a:t>
            </a:r>
            <a:r>
              <a:rPr lang="de-DE" dirty="0" smtClean="0"/>
              <a:t>dabei </a:t>
            </a:r>
            <a:r>
              <a:rPr lang="de-DE" dirty="0"/>
              <a:t>um einen Prozess, bei dem die Lerner unbewusst die Regeln einer Sprache verwenden. Es wird darauf geachtet, ob die Lerner „verstehen und verstanden werden“ (Klein 1992: 38) und nicht auf die Formen und Strukturen der Äußerungen von Lernern. </a:t>
            </a:r>
            <a:endParaRPr lang="de-DE" dirty="0" smtClean="0"/>
          </a:p>
          <a:p>
            <a:pPr algn="just"/>
            <a:r>
              <a:rPr lang="de-DE" dirty="0" smtClean="0"/>
              <a:t>Language Learning: bewusstes Sprachenlernen. Im </a:t>
            </a:r>
            <a:r>
              <a:rPr lang="de-DE" dirty="0"/>
              <a:t>Gegensatz zum unbewussten Spracherwerb handelt es sich beim bewussten Sprachenlernen um „die Internalisierung explizit formulierter Regeln“ (ebd.), wobei die bewusste Selbstkontrolle der Lerner eine große Rolle spielt. </a:t>
            </a:r>
            <a:endParaRPr lang="el-GR" dirty="0"/>
          </a:p>
        </p:txBody>
      </p:sp>
    </p:spTree>
    <p:extLst>
      <p:ext uri="{BB962C8B-B14F-4D97-AF65-F5344CB8AC3E}">
        <p14:creationId xmlns:p14="http://schemas.microsoft.com/office/powerpoint/2010/main" val="37055621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91322"/>
          </a:xfrm>
        </p:spPr>
        <p:txBody>
          <a:bodyPr/>
          <a:lstStyle/>
          <a:p>
            <a:r>
              <a:rPr lang="de-DE" dirty="0" smtClean="0"/>
              <a:t>Die Monitor-Hypothese </a:t>
            </a:r>
            <a:endParaRPr lang="el-GR" dirty="0"/>
          </a:p>
        </p:txBody>
      </p:sp>
      <p:sp>
        <p:nvSpPr>
          <p:cNvPr id="3" name="Θέση περιεχομένου 2"/>
          <p:cNvSpPr>
            <a:spLocks noGrp="1"/>
          </p:cNvSpPr>
          <p:nvPr>
            <p:ph idx="1"/>
          </p:nvPr>
        </p:nvSpPr>
        <p:spPr>
          <a:xfrm>
            <a:off x="838200" y="1156448"/>
            <a:ext cx="10515600" cy="5020515"/>
          </a:xfrm>
        </p:spPr>
        <p:txBody>
          <a:bodyPr>
            <a:normAutofit lnSpcReduction="10000"/>
          </a:bodyPr>
          <a:lstStyle/>
          <a:p>
            <a:pPr algn="just"/>
            <a:r>
              <a:rPr lang="de-DE" dirty="0"/>
              <a:t>Nach der Monitor-Hypothese ist das Lernen einer Zweitsprache mit Hilfe von einem „Monitor“ möglich, also mit Hilfe einer „Kontrollinstanz. Die versucht, das erworbene Wissen in bestimmter Weise zu lenken, d.h. bei der konkreten Sprachverarbeitung zu beeinflussen und auch, es zu ändern“ (Klein 1992: 39). </a:t>
            </a:r>
            <a:endParaRPr lang="de-DE" dirty="0" smtClean="0"/>
          </a:p>
          <a:p>
            <a:pPr algn="just"/>
            <a:endParaRPr lang="de-DE" dirty="0" smtClean="0"/>
          </a:p>
          <a:p>
            <a:pPr algn="just"/>
            <a:r>
              <a:rPr lang="de-DE" dirty="0" smtClean="0"/>
              <a:t>Monitor: die Fähigkeit des Lerners, „seine eigene Sprachproduktion und sein Verstehen bewusst zu überwachen“ (ebd.)</a:t>
            </a:r>
          </a:p>
          <a:p>
            <a:pPr algn="just"/>
            <a:endParaRPr lang="de-DE" dirty="0" smtClean="0"/>
          </a:p>
          <a:p>
            <a:pPr algn="just"/>
            <a:r>
              <a:rPr lang="de-DE" dirty="0" smtClean="0"/>
              <a:t>„Die sprachlichen Äußerungen werden vor ihrer Produktion von einem Monitor in Bezug auf die korrekte Anwendung der Regeln überprüft“ (Roche 2013, 120-121)</a:t>
            </a:r>
          </a:p>
        </p:txBody>
      </p:sp>
    </p:spTree>
    <p:extLst>
      <p:ext uri="{BB962C8B-B14F-4D97-AF65-F5344CB8AC3E}">
        <p14:creationId xmlns:p14="http://schemas.microsoft.com/office/powerpoint/2010/main" val="14666622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64776"/>
            <a:ext cx="10515600" cy="5612187"/>
          </a:xfrm>
        </p:spPr>
        <p:txBody>
          <a:bodyPr>
            <a:normAutofit fontScale="85000" lnSpcReduction="20000"/>
          </a:bodyPr>
          <a:lstStyle/>
          <a:p>
            <a:pPr algn="just"/>
            <a:r>
              <a:rPr lang="de-DE" dirty="0"/>
              <a:t>Krashen erwähnt in seinem Buch „Second Language </a:t>
            </a:r>
            <a:r>
              <a:rPr lang="de-DE" dirty="0" err="1"/>
              <a:t>Acquisition</a:t>
            </a:r>
            <a:r>
              <a:rPr lang="de-DE" dirty="0"/>
              <a:t> </a:t>
            </a:r>
            <a:r>
              <a:rPr lang="de-DE" dirty="0" err="1"/>
              <a:t>and</a:t>
            </a:r>
            <a:r>
              <a:rPr lang="de-DE" dirty="0"/>
              <a:t> Second Language Learning“ (1981: 19-21) zwei Typen für Monitor-Benutzer (s. auch Mitchell/</a:t>
            </a:r>
            <a:r>
              <a:rPr lang="de-DE" dirty="0" err="1"/>
              <a:t>Myles</a:t>
            </a:r>
            <a:r>
              <a:rPr lang="de-DE" dirty="0"/>
              <a:t> 2004: 46-47): </a:t>
            </a:r>
          </a:p>
          <a:p>
            <a:pPr marL="174625" indent="0" algn="just">
              <a:buNone/>
            </a:pPr>
            <a:endParaRPr lang="de-DE" dirty="0"/>
          </a:p>
          <a:p>
            <a:pPr marL="174625" indent="0" algn="just">
              <a:buNone/>
            </a:pPr>
            <a:r>
              <a:rPr lang="de-DE" dirty="0"/>
              <a:t>Monitor Unterbenutzer </a:t>
            </a:r>
          </a:p>
          <a:p>
            <a:pPr marL="174625" indent="0" algn="just">
              <a:buNone/>
            </a:pPr>
            <a:r>
              <a:rPr lang="de-DE" dirty="0"/>
              <a:t>Die Monitor Unterbenutzer produzieren sprachliche Äußerungen, wobei sie selten auf ihre Aussagen achten. Sie machen Fehler, weil es ihnen wichtiger ist, die Sprache flüssig und schnell zu verwenden. </a:t>
            </a:r>
          </a:p>
          <a:p>
            <a:pPr algn="just"/>
            <a:endParaRPr lang="el-GR" dirty="0"/>
          </a:p>
          <a:p>
            <a:pPr marL="174625" indent="0" algn="just">
              <a:buNone/>
            </a:pPr>
            <a:r>
              <a:rPr lang="de-DE" dirty="0"/>
              <a:t>Monitor Überbenutzer </a:t>
            </a:r>
          </a:p>
          <a:p>
            <a:pPr marL="174625" indent="0" algn="just">
              <a:buNone/>
            </a:pPr>
            <a:r>
              <a:rPr lang="de-DE" dirty="0"/>
              <a:t>Die Monitor Überbenutzer sprechen langsamer und mit Pausen, was bedeutet, dass sie ihre Aussagen oft überprüfen, weil sie keine Fehler machen wollen. </a:t>
            </a:r>
          </a:p>
          <a:p>
            <a:pPr marL="0" indent="0" algn="just">
              <a:buNone/>
            </a:pPr>
            <a:endParaRPr lang="de-DE" dirty="0"/>
          </a:p>
          <a:p>
            <a:pPr marL="174625" indent="0" algn="just">
              <a:buNone/>
            </a:pPr>
            <a:r>
              <a:rPr lang="de-DE" dirty="0"/>
              <a:t>Es gibt auch die Möglichkeit der Existenz eines optimalen Monitor-Benutzers, der seine Äußerungen bei einem geeigneten Anlass überprüft und wenn er meint, dass die Kommunikation nicht gestört wird. </a:t>
            </a:r>
            <a:endParaRPr lang="el-GR" dirty="0"/>
          </a:p>
        </p:txBody>
      </p:sp>
    </p:spTree>
    <p:extLst>
      <p:ext uri="{BB962C8B-B14F-4D97-AF65-F5344CB8AC3E}">
        <p14:creationId xmlns:p14="http://schemas.microsoft.com/office/powerpoint/2010/main" val="2348044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91322"/>
          </a:xfrm>
        </p:spPr>
        <p:txBody>
          <a:bodyPr/>
          <a:lstStyle/>
          <a:p>
            <a:r>
              <a:rPr lang="de-DE" dirty="0" smtClean="0"/>
              <a:t>Die Natural-Order-Hypothese</a:t>
            </a:r>
            <a:endParaRPr lang="el-GR" dirty="0"/>
          </a:p>
        </p:txBody>
      </p:sp>
      <p:sp>
        <p:nvSpPr>
          <p:cNvPr id="3" name="Θέση περιεχομένου 2"/>
          <p:cNvSpPr>
            <a:spLocks noGrp="1"/>
          </p:cNvSpPr>
          <p:nvPr>
            <p:ph idx="1"/>
          </p:nvPr>
        </p:nvSpPr>
        <p:spPr/>
        <p:txBody>
          <a:bodyPr>
            <a:normAutofit/>
          </a:bodyPr>
          <a:lstStyle/>
          <a:p>
            <a:r>
              <a:rPr lang="de-DE" dirty="0"/>
              <a:t>Die Natural-Order Hypothese geht nach Krashen von der Annahme aus, dass beim Zweitspracherwerb die grammatischen Strukturen in einer voraussagbaren natürlichen Reihenfolge erworben werden (vgl. Schütz 2007). </a:t>
            </a:r>
            <a:endParaRPr lang="de-DE" dirty="0" smtClean="0"/>
          </a:p>
          <a:p>
            <a:r>
              <a:rPr lang="de-DE" dirty="0" smtClean="0"/>
              <a:t>Lehrer können diese natürliche Reihenfolge nicht ändern.</a:t>
            </a:r>
          </a:p>
        </p:txBody>
      </p:sp>
    </p:spTree>
    <p:extLst>
      <p:ext uri="{BB962C8B-B14F-4D97-AF65-F5344CB8AC3E}">
        <p14:creationId xmlns:p14="http://schemas.microsoft.com/office/powerpoint/2010/main" val="13751898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643404"/>
          </a:xfrm>
        </p:spPr>
        <p:txBody>
          <a:bodyPr>
            <a:normAutofit fontScale="90000"/>
          </a:bodyPr>
          <a:lstStyle/>
          <a:p>
            <a:r>
              <a:rPr lang="de-DE" dirty="0" smtClean="0"/>
              <a:t>Die Input-Hypothese</a:t>
            </a:r>
            <a:endParaRPr lang="el-GR" dirty="0"/>
          </a:p>
        </p:txBody>
      </p:sp>
      <p:sp>
        <p:nvSpPr>
          <p:cNvPr id="3" name="Θέση περιεχομένου 2"/>
          <p:cNvSpPr>
            <a:spLocks noGrp="1"/>
          </p:cNvSpPr>
          <p:nvPr>
            <p:ph idx="1"/>
          </p:nvPr>
        </p:nvSpPr>
        <p:spPr>
          <a:xfrm>
            <a:off x="838200" y="1250576"/>
            <a:ext cx="10515600" cy="4926387"/>
          </a:xfrm>
        </p:spPr>
        <p:txBody>
          <a:bodyPr/>
          <a:lstStyle/>
          <a:p>
            <a:endParaRPr lang="de-DE" dirty="0" smtClean="0"/>
          </a:p>
          <a:p>
            <a:endParaRPr lang="de-DE" dirty="0"/>
          </a:p>
          <a:p>
            <a:pPr marL="0" indent="0" algn="just">
              <a:buNone/>
            </a:pPr>
            <a:r>
              <a:rPr lang="de-DE" dirty="0" smtClean="0"/>
              <a:t>„</a:t>
            </a:r>
            <a:r>
              <a:rPr lang="de-DE" dirty="0"/>
              <a:t>Die </a:t>
            </a:r>
            <a:r>
              <a:rPr lang="de-DE" dirty="0" smtClean="0"/>
              <a:t>Input-Hypothese </a:t>
            </a:r>
            <a:r>
              <a:rPr lang="de-DE" dirty="0"/>
              <a:t>postuliert, dass die Eingabe erstens verständlich sein muss und zweitens am besten nur eine Erwerbsstufe über dem Erwerbsstand des Lernens liegen sollte, damit Spracherwerb optimal ablaufen kann“ (Roche 2013: 120). Nach der Input- Hypothese wird eine Zweitsprache durch „</a:t>
            </a:r>
            <a:r>
              <a:rPr lang="de-DE" dirty="0" err="1"/>
              <a:t>comprehensible</a:t>
            </a:r>
            <a:r>
              <a:rPr lang="de-DE" dirty="0"/>
              <a:t> Input“ </a:t>
            </a:r>
            <a:r>
              <a:rPr lang="de-DE" dirty="0" smtClean="0"/>
              <a:t>erworben. </a:t>
            </a:r>
            <a:endParaRPr lang="el-GR" dirty="0"/>
          </a:p>
        </p:txBody>
      </p:sp>
    </p:spTree>
    <p:extLst>
      <p:ext uri="{BB962C8B-B14F-4D97-AF65-F5344CB8AC3E}">
        <p14:creationId xmlns:p14="http://schemas.microsoft.com/office/powerpoint/2010/main" val="2883161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60263"/>
          </a:xfrm>
        </p:spPr>
        <p:txBody>
          <a:bodyPr/>
          <a:lstStyle/>
          <a:p>
            <a:r>
              <a:rPr lang="en-US" dirty="0" err="1" smtClean="0"/>
              <a:t>Wiederholung</a:t>
            </a:r>
            <a:r>
              <a:rPr lang="de-DE" dirty="0" smtClean="0"/>
              <a:t>: Nativismus</a:t>
            </a:r>
            <a:endParaRPr lang="el-GR" dirty="0"/>
          </a:p>
        </p:txBody>
      </p:sp>
      <p:sp>
        <p:nvSpPr>
          <p:cNvPr id="3" name="Θέση περιεχομένου 2"/>
          <p:cNvSpPr>
            <a:spLocks noGrp="1"/>
          </p:cNvSpPr>
          <p:nvPr>
            <p:ph idx="1"/>
          </p:nvPr>
        </p:nvSpPr>
        <p:spPr>
          <a:xfrm>
            <a:off x="197221" y="1116106"/>
            <a:ext cx="11784109" cy="5643678"/>
          </a:xfrm>
        </p:spPr>
        <p:txBody>
          <a:bodyPr/>
          <a:lstStyle/>
          <a:p>
            <a:pPr marL="0" indent="0">
              <a:buNone/>
            </a:pPr>
            <a:r>
              <a:rPr lang="de-DE" dirty="0" smtClean="0"/>
              <a:t>                                                </a:t>
            </a:r>
            <a:endParaRPr lang="el-GR" dirty="0"/>
          </a:p>
        </p:txBody>
      </p:sp>
      <p:sp>
        <p:nvSpPr>
          <p:cNvPr id="4" name="Έλλειψη 3"/>
          <p:cNvSpPr/>
          <p:nvPr/>
        </p:nvSpPr>
        <p:spPr>
          <a:xfrm>
            <a:off x="3711388" y="2850776"/>
            <a:ext cx="4128247" cy="1801906"/>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Wichtige Annahmen des Nativismus</a:t>
            </a:r>
            <a:endParaRPr lang="el-GR" dirty="0">
              <a:solidFill>
                <a:schemeClr val="tx1"/>
              </a:solidFill>
            </a:endParaRPr>
          </a:p>
        </p:txBody>
      </p:sp>
      <p:cxnSp>
        <p:nvCxnSpPr>
          <p:cNvPr id="6" name="Ευθύγραμμο βέλος σύνδεσης 5"/>
          <p:cNvCxnSpPr>
            <a:stCxn id="4" idx="7"/>
          </p:cNvCxnSpPr>
          <p:nvPr/>
        </p:nvCxnSpPr>
        <p:spPr>
          <a:xfrm flipV="1">
            <a:off x="7235067" y="2771749"/>
            <a:ext cx="739038" cy="342910"/>
          </a:xfrm>
          <a:prstGeom prst="straightConnector1">
            <a:avLst/>
          </a:prstGeom>
          <a:ln>
            <a:solidFill>
              <a:schemeClr val="accent6">
                <a:lumMod val="75000"/>
              </a:schemeClr>
            </a:solidFill>
            <a:tailEnd type="triangle"/>
          </a:ln>
        </p:spPr>
        <p:style>
          <a:lnRef idx="2">
            <a:schemeClr val="accent3"/>
          </a:lnRef>
          <a:fillRef idx="0">
            <a:schemeClr val="accent3"/>
          </a:fillRef>
          <a:effectRef idx="1">
            <a:schemeClr val="accent3"/>
          </a:effectRef>
          <a:fontRef idx="minor">
            <a:schemeClr val="tx1"/>
          </a:fontRef>
        </p:style>
      </p:cxnSp>
      <p:cxnSp>
        <p:nvCxnSpPr>
          <p:cNvPr id="10" name="Ευθύγραμμο βέλος σύνδεσης 9"/>
          <p:cNvCxnSpPr>
            <a:stCxn id="4" idx="1"/>
          </p:cNvCxnSpPr>
          <p:nvPr/>
        </p:nvCxnSpPr>
        <p:spPr>
          <a:xfrm flipH="1" flipV="1">
            <a:off x="3375212" y="2603966"/>
            <a:ext cx="940744" cy="510693"/>
          </a:xfrm>
          <a:prstGeom prst="straightConnector1">
            <a:avLst/>
          </a:prstGeom>
          <a:ln>
            <a:solidFill>
              <a:schemeClr val="accent6">
                <a:lumMod val="75000"/>
              </a:schemeClr>
            </a:solidFill>
            <a:tailEnd type="triangle"/>
          </a:ln>
        </p:spPr>
        <p:style>
          <a:lnRef idx="2">
            <a:schemeClr val="accent3"/>
          </a:lnRef>
          <a:fillRef idx="0">
            <a:schemeClr val="accent3"/>
          </a:fillRef>
          <a:effectRef idx="1">
            <a:schemeClr val="accent3"/>
          </a:effectRef>
          <a:fontRef idx="minor">
            <a:schemeClr val="tx1"/>
          </a:fontRef>
        </p:style>
      </p:cxnSp>
      <p:cxnSp>
        <p:nvCxnSpPr>
          <p:cNvPr id="12" name="Ευθύγραμμο βέλος σύνδεσης 11"/>
          <p:cNvCxnSpPr/>
          <p:nvPr/>
        </p:nvCxnSpPr>
        <p:spPr>
          <a:xfrm>
            <a:off x="7776037" y="3738323"/>
            <a:ext cx="1179704" cy="234904"/>
          </a:xfrm>
          <a:prstGeom prst="straightConnector1">
            <a:avLst/>
          </a:prstGeom>
          <a:ln>
            <a:solidFill>
              <a:schemeClr val="accent6">
                <a:lumMod val="75000"/>
              </a:schemeClr>
            </a:solidFill>
            <a:tailEnd type="triangle"/>
          </a:ln>
        </p:spPr>
        <p:style>
          <a:lnRef idx="2">
            <a:schemeClr val="accent3"/>
          </a:lnRef>
          <a:fillRef idx="0">
            <a:schemeClr val="accent3"/>
          </a:fillRef>
          <a:effectRef idx="1">
            <a:schemeClr val="accent3"/>
          </a:effectRef>
          <a:fontRef idx="minor">
            <a:schemeClr val="tx1"/>
          </a:fontRef>
        </p:style>
      </p:cxnSp>
      <p:cxnSp>
        <p:nvCxnSpPr>
          <p:cNvPr id="16" name="Ευθύγραμμο βέλος σύνδεσης 15"/>
          <p:cNvCxnSpPr>
            <a:stCxn id="4" idx="3"/>
          </p:cNvCxnSpPr>
          <p:nvPr/>
        </p:nvCxnSpPr>
        <p:spPr>
          <a:xfrm flipH="1">
            <a:off x="3576918" y="4388799"/>
            <a:ext cx="739038" cy="640401"/>
          </a:xfrm>
          <a:prstGeom prst="straightConnector1">
            <a:avLst/>
          </a:prstGeom>
          <a:ln>
            <a:solidFill>
              <a:schemeClr val="accent6">
                <a:lumMod val="75000"/>
              </a:schemeClr>
            </a:solidFill>
            <a:tailEnd type="triangle"/>
          </a:ln>
        </p:spPr>
        <p:style>
          <a:lnRef idx="2">
            <a:schemeClr val="accent3"/>
          </a:lnRef>
          <a:fillRef idx="0">
            <a:schemeClr val="accent3"/>
          </a:fillRef>
          <a:effectRef idx="1">
            <a:schemeClr val="accent3"/>
          </a:effectRef>
          <a:fontRef idx="minor">
            <a:schemeClr val="tx1"/>
          </a:fontRef>
        </p:style>
      </p:cxnSp>
      <p:cxnSp>
        <p:nvCxnSpPr>
          <p:cNvPr id="18" name="Ευθύγραμμο βέλος σύνδεσης 17"/>
          <p:cNvCxnSpPr>
            <a:stCxn id="4" idx="4"/>
          </p:cNvCxnSpPr>
          <p:nvPr/>
        </p:nvCxnSpPr>
        <p:spPr>
          <a:xfrm>
            <a:off x="5775512" y="4652682"/>
            <a:ext cx="6723" cy="598183"/>
          </a:xfrm>
          <a:prstGeom prst="straightConnector1">
            <a:avLst/>
          </a:prstGeom>
          <a:ln>
            <a:solidFill>
              <a:schemeClr val="accent6">
                <a:lumMod val="75000"/>
              </a:schemeClr>
            </a:solidFill>
            <a:tailEnd type="triangle"/>
          </a:ln>
        </p:spPr>
        <p:style>
          <a:lnRef idx="2">
            <a:schemeClr val="accent3"/>
          </a:lnRef>
          <a:fillRef idx="0">
            <a:schemeClr val="accent3"/>
          </a:fillRef>
          <a:effectRef idx="1">
            <a:schemeClr val="accent3"/>
          </a:effectRef>
          <a:fontRef idx="minor">
            <a:schemeClr val="tx1"/>
          </a:fontRef>
        </p:style>
      </p:cxnSp>
      <p:cxnSp>
        <p:nvCxnSpPr>
          <p:cNvPr id="20" name="Ευθύγραμμο βέλος σύνδεσης 19"/>
          <p:cNvCxnSpPr>
            <a:stCxn id="4" idx="5"/>
          </p:cNvCxnSpPr>
          <p:nvPr/>
        </p:nvCxnSpPr>
        <p:spPr>
          <a:xfrm>
            <a:off x="7235067" y="4388799"/>
            <a:ext cx="1411392" cy="640401"/>
          </a:xfrm>
          <a:prstGeom prst="straightConnector1">
            <a:avLst/>
          </a:prstGeom>
          <a:ln>
            <a:solidFill>
              <a:schemeClr val="accent6">
                <a:lumMod val="75000"/>
              </a:schemeClr>
            </a:solidFill>
            <a:tailEnd type="triangle"/>
          </a:ln>
        </p:spPr>
        <p:style>
          <a:lnRef idx="2">
            <a:schemeClr val="accent3"/>
          </a:lnRef>
          <a:fillRef idx="0">
            <a:schemeClr val="accent3"/>
          </a:fillRef>
          <a:effectRef idx="1">
            <a:schemeClr val="accent3"/>
          </a:effectRef>
          <a:fontRef idx="minor">
            <a:schemeClr val="tx1"/>
          </a:fontRef>
        </p:style>
      </p:cxnSp>
      <p:sp>
        <p:nvSpPr>
          <p:cNvPr id="5" name="Έλλειψη 4"/>
          <p:cNvSpPr/>
          <p:nvPr/>
        </p:nvSpPr>
        <p:spPr>
          <a:xfrm>
            <a:off x="9181256" y="3541686"/>
            <a:ext cx="2353235" cy="995082"/>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Die </a:t>
            </a:r>
            <a:r>
              <a:rPr lang="en-US" dirty="0" err="1" smtClean="0">
                <a:solidFill>
                  <a:schemeClr val="tx1"/>
                </a:solidFill>
              </a:rPr>
              <a:t>Sprache</a:t>
            </a:r>
            <a:r>
              <a:rPr lang="en-US" dirty="0" smtClean="0">
                <a:solidFill>
                  <a:schemeClr val="tx1"/>
                </a:solidFill>
              </a:rPr>
              <a:t> hat </a:t>
            </a:r>
            <a:r>
              <a:rPr lang="en-US" dirty="0" err="1" smtClean="0">
                <a:solidFill>
                  <a:schemeClr val="tx1"/>
                </a:solidFill>
              </a:rPr>
              <a:t>eine</a:t>
            </a:r>
            <a:r>
              <a:rPr lang="en-US" dirty="0" smtClean="0">
                <a:solidFill>
                  <a:schemeClr val="tx1"/>
                </a:solidFill>
              </a:rPr>
              <a:t> </a:t>
            </a:r>
            <a:r>
              <a:rPr lang="en-US" dirty="0" err="1" smtClean="0">
                <a:solidFill>
                  <a:schemeClr val="tx1"/>
                </a:solidFill>
              </a:rPr>
              <a:t>genetische</a:t>
            </a:r>
            <a:r>
              <a:rPr lang="en-US" dirty="0" smtClean="0">
                <a:solidFill>
                  <a:schemeClr val="tx1"/>
                </a:solidFill>
              </a:rPr>
              <a:t> </a:t>
            </a:r>
            <a:r>
              <a:rPr lang="en-US" dirty="0" err="1" smtClean="0">
                <a:solidFill>
                  <a:schemeClr val="tx1"/>
                </a:solidFill>
              </a:rPr>
              <a:t>Grundlage</a:t>
            </a:r>
            <a:endParaRPr lang="el-GR" dirty="0">
              <a:solidFill>
                <a:schemeClr val="tx1"/>
              </a:solidFill>
            </a:endParaRPr>
          </a:p>
        </p:txBody>
      </p:sp>
      <p:sp>
        <p:nvSpPr>
          <p:cNvPr id="15" name="Έλλειψη 14"/>
          <p:cNvSpPr/>
          <p:nvPr/>
        </p:nvSpPr>
        <p:spPr>
          <a:xfrm>
            <a:off x="7883898" y="1111129"/>
            <a:ext cx="3100667" cy="2084295"/>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Der </a:t>
            </a:r>
            <a:r>
              <a:rPr lang="en-US" dirty="0" err="1" smtClean="0">
                <a:solidFill>
                  <a:schemeClr val="tx1"/>
                </a:solidFill>
              </a:rPr>
              <a:t>Spracherwerb</a:t>
            </a:r>
            <a:r>
              <a:rPr lang="en-US" dirty="0" smtClean="0">
                <a:solidFill>
                  <a:schemeClr val="tx1"/>
                </a:solidFill>
              </a:rPr>
              <a:t> </a:t>
            </a:r>
            <a:r>
              <a:rPr lang="en-US" dirty="0" err="1" smtClean="0">
                <a:solidFill>
                  <a:schemeClr val="tx1"/>
                </a:solidFill>
              </a:rPr>
              <a:t>kann</a:t>
            </a:r>
            <a:r>
              <a:rPr lang="en-US" dirty="0" smtClean="0">
                <a:solidFill>
                  <a:schemeClr val="tx1"/>
                </a:solidFill>
              </a:rPr>
              <a:t> </a:t>
            </a:r>
            <a:r>
              <a:rPr lang="en-US" dirty="0" err="1" smtClean="0">
                <a:solidFill>
                  <a:schemeClr val="tx1"/>
                </a:solidFill>
              </a:rPr>
              <a:t>mit</a:t>
            </a:r>
            <a:r>
              <a:rPr lang="en-US" dirty="0" smtClean="0">
                <a:solidFill>
                  <a:schemeClr val="tx1"/>
                </a:solidFill>
              </a:rPr>
              <a:t> </a:t>
            </a:r>
            <a:r>
              <a:rPr lang="en-US" dirty="0" err="1" smtClean="0">
                <a:solidFill>
                  <a:schemeClr val="tx1"/>
                </a:solidFill>
              </a:rPr>
              <a:t>Hilfe</a:t>
            </a:r>
            <a:r>
              <a:rPr lang="en-US" dirty="0" smtClean="0">
                <a:solidFill>
                  <a:schemeClr val="tx1"/>
                </a:solidFill>
              </a:rPr>
              <a:t> der </a:t>
            </a:r>
            <a:r>
              <a:rPr lang="en-US" dirty="0" err="1" smtClean="0">
                <a:solidFill>
                  <a:schemeClr val="tx1"/>
                </a:solidFill>
              </a:rPr>
              <a:t>Existenz</a:t>
            </a:r>
            <a:r>
              <a:rPr lang="en-US" dirty="0" smtClean="0">
                <a:solidFill>
                  <a:schemeClr val="tx1"/>
                </a:solidFill>
              </a:rPr>
              <a:t> </a:t>
            </a:r>
            <a:r>
              <a:rPr lang="en-US" dirty="0" err="1" smtClean="0">
                <a:solidFill>
                  <a:schemeClr val="tx1"/>
                </a:solidFill>
              </a:rPr>
              <a:t>eines</a:t>
            </a:r>
            <a:r>
              <a:rPr lang="en-US" dirty="0" smtClean="0">
                <a:solidFill>
                  <a:schemeClr val="tx1"/>
                </a:solidFill>
              </a:rPr>
              <a:t> </a:t>
            </a:r>
            <a:r>
              <a:rPr lang="en-US" dirty="0" err="1" smtClean="0">
                <a:solidFill>
                  <a:schemeClr val="tx1"/>
                </a:solidFill>
              </a:rPr>
              <a:t>Spracherwerbs-mechanismus</a:t>
            </a:r>
            <a:r>
              <a:rPr lang="en-US" dirty="0" smtClean="0">
                <a:solidFill>
                  <a:schemeClr val="tx1"/>
                </a:solidFill>
              </a:rPr>
              <a:t> </a:t>
            </a:r>
            <a:r>
              <a:rPr lang="en-US" dirty="0" err="1" smtClean="0">
                <a:solidFill>
                  <a:schemeClr val="tx1"/>
                </a:solidFill>
              </a:rPr>
              <a:t>erklärt</a:t>
            </a:r>
            <a:r>
              <a:rPr lang="en-US" dirty="0" smtClean="0">
                <a:solidFill>
                  <a:schemeClr val="tx1"/>
                </a:solidFill>
              </a:rPr>
              <a:t> </a:t>
            </a:r>
            <a:r>
              <a:rPr lang="en-US" dirty="0" err="1" smtClean="0">
                <a:solidFill>
                  <a:schemeClr val="tx1"/>
                </a:solidFill>
              </a:rPr>
              <a:t>werden</a:t>
            </a:r>
            <a:endParaRPr lang="el-GR" dirty="0">
              <a:solidFill>
                <a:schemeClr val="tx1"/>
              </a:solidFill>
            </a:endParaRPr>
          </a:p>
        </p:txBody>
      </p:sp>
      <p:sp>
        <p:nvSpPr>
          <p:cNvPr id="7" name="Έλλειψη 6"/>
          <p:cNvSpPr/>
          <p:nvPr/>
        </p:nvSpPr>
        <p:spPr>
          <a:xfrm>
            <a:off x="309282" y="1304366"/>
            <a:ext cx="3082739" cy="334831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Sprachliche Kompetenz </a:t>
            </a:r>
            <a:r>
              <a:rPr lang="de-DE" dirty="0" smtClean="0">
                <a:solidFill>
                  <a:schemeClr val="tx1"/>
                </a:solidFill>
              </a:rPr>
              <a:t>wird </a:t>
            </a:r>
            <a:r>
              <a:rPr lang="de-DE" dirty="0">
                <a:solidFill>
                  <a:schemeClr val="tx1"/>
                </a:solidFill>
              </a:rPr>
              <a:t>nicht erst durch Umgang mit Sprache erworben, sondern ist als </a:t>
            </a:r>
            <a:r>
              <a:rPr lang="de-DE" i="1" dirty="0">
                <a:solidFill>
                  <a:schemeClr val="tx1"/>
                </a:solidFill>
              </a:rPr>
              <a:t>Language </a:t>
            </a:r>
            <a:r>
              <a:rPr lang="de-DE" i="1" dirty="0" err="1">
                <a:solidFill>
                  <a:schemeClr val="tx1"/>
                </a:solidFill>
              </a:rPr>
              <a:t>Acquisition</a:t>
            </a:r>
            <a:r>
              <a:rPr lang="de-DE" i="1" dirty="0">
                <a:solidFill>
                  <a:schemeClr val="tx1"/>
                </a:solidFill>
              </a:rPr>
              <a:t> Device </a:t>
            </a:r>
            <a:r>
              <a:rPr lang="de-DE" dirty="0">
                <a:solidFill>
                  <a:schemeClr val="tx1"/>
                </a:solidFill>
              </a:rPr>
              <a:t>in seinen Grundzügen (Universalien) bereits angeboren</a:t>
            </a:r>
            <a:endParaRPr lang="el-GR" dirty="0">
              <a:solidFill>
                <a:schemeClr val="tx1"/>
              </a:solidFill>
            </a:endParaRPr>
          </a:p>
        </p:txBody>
      </p:sp>
      <p:sp>
        <p:nvSpPr>
          <p:cNvPr id="9" name="Έλλειψη 8"/>
          <p:cNvSpPr/>
          <p:nvPr/>
        </p:nvSpPr>
        <p:spPr>
          <a:xfrm>
            <a:off x="7839635" y="4854811"/>
            <a:ext cx="4141695" cy="191787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Die Kompetenz ist </a:t>
            </a:r>
            <a:r>
              <a:rPr lang="de-DE" dirty="0" smtClean="0">
                <a:solidFill>
                  <a:schemeClr val="tx1"/>
                </a:solidFill>
              </a:rPr>
              <a:t>verborgen und </a:t>
            </a:r>
            <a:r>
              <a:rPr lang="de-DE" dirty="0">
                <a:solidFill>
                  <a:schemeClr val="tx1"/>
                </a:solidFill>
              </a:rPr>
              <a:t>verantwortlich für die zeigende und zu beobachtende </a:t>
            </a:r>
            <a:r>
              <a:rPr lang="de-DE" dirty="0" smtClean="0">
                <a:solidFill>
                  <a:schemeClr val="tx1"/>
                </a:solidFill>
              </a:rPr>
              <a:t>Performanz. Die </a:t>
            </a:r>
            <a:r>
              <a:rPr lang="de-DE" dirty="0">
                <a:solidFill>
                  <a:schemeClr val="tx1"/>
                </a:solidFill>
              </a:rPr>
              <a:t>Performanz </a:t>
            </a:r>
            <a:r>
              <a:rPr lang="de-DE" dirty="0" smtClean="0">
                <a:solidFill>
                  <a:schemeClr val="tx1"/>
                </a:solidFill>
              </a:rPr>
              <a:t>ist </a:t>
            </a:r>
            <a:r>
              <a:rPr lang="de-DE" dirty="0">
                <a:solidFill>
                  <a:schemeClr val="tx1"/>
                </a:solidFill>
              </a:rPr>
              <a:t>ein beobachtetes Phänomen. </a:t>
            </a:r>
          </a:p>
        </p:txBody>
      </p:sp>
      <p:sp>
        <p:nvSpPr>
          <p:cNvPr id="11" name="Έλλειψη 10"/>
          <p:cNvSpPr/>
          <p:nvPr/>
        </p:nvSpPr>
        <p:spPr>
          <a:xfrm>
            <a:off x="935692" y="4854811"/>
            <a:ext cx="2675964" cy="1896034"/>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Die </a:t>
            </a:r>
            <a:r>
              <a:rPr lang="de-DE" dirty="0">
                <a:solidFill>
                  <a:schemeClr val="tx1"/>
                </a:solidFill>
              </a:rPr>
              <a:t>Sprachfähigkeit </a:t>
            </a:r>
            <a:r>
              <a:rPr lang="de-DE" dirty="0" smtClean="0">
                <a:solidFill>
                  <a:schemeClr val="tx1"/>
                </a:solidFill>
              </a:rPr>
              <a:t>kann nicht </a:t>
            </a:r>
            <a:r>
              <a:rPr lang="de-DE" dirty="0">
                <a:solidFill>
                  <a:schemeClr val="tx1"/>
                </a:solidFill>
              </a:rPr>
              <a:t>mit einem Begriff „Können“ identifiziert werden.</a:t>
            </a:r>
            <a:endParaRPr lang="el-GR" dirty="0">
              <a:solidFill>
                <a:schemeClr val="tx1"/>
              </a:solidFill>
            </a:endParaRPr>
          </a:p>
        </p:txBody>
      </p:sp>
      <p:sp>
        <p:nvSpPr>
          <p:cNvPr id="13" name="Έλλειψη 12"/>
          <p:cNvSpPr/>
          <p:nvPr/>
        </p:nvSpPr>
        <p:spPr>
          <a:xfrm>
            <a:off x="4315956" y="5373638"/>
            <a:ext cx="3132045" cy="146398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Die </a:t>
            </a:r>
            <a:r>
              <a:rPr lang="de-DE" dirty="0">
                <a:solidFill>
                  <a:schemeClr val="tx1"/>
                </a:solidFill>
              </a:rPr>
              <a:t>Kompetenz des Sprechers ist sein Wissen von der </a:t>
            </a:r>
            <a:r>
              <a:rPr lang="de-DE" dirty="0" smtClean="0">
                <a:solidFill>
                  <a:schemeClr val="tx1"/>
                </a:solidFill>
              </a:rPr>
              <a:t>Sprache.</a:t>
            </a:r>
            <a:endParaRPr lang="el-GR" dirty="0">
              <a:solidFill>
                <a:schemeClr val="tx1"/>
              </a:solidFill>
            </a:endParaRPr>
          </a:p>
        </p:txBody>
      </p:sp>
    </p:spTree>
    <p:extLst>
      <p:ext uri="{BB962C8B-B14F-4D97-AF65-F5344CB8AC3E}">
        <p14:creationId xmlns:p14="http://schemas.microsoft.com/office/powerpoint/2010/main" val="4280571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10988"/>
            <a:ext cx="10515600" cy="5665975"/>
          </a:xfrm>
        </p:spPr>
        <p:txBody>
          <a:bodyPr>
            <a:normAutofit fontScale="85000" lnSpcReduction="10000"/>
          </a:bodyPr>
          <a:lstStyle/>
          <a:p>
            <a:pPr marL="0" indent="0" algn="just">
              <a:buNone/>
            </a:pPr>
            <a:r>
              <a:rPr lang="de-DE" dirty="0"/>
              <a:t>So taucht nach Auffassung von Krashen </a:t>
            </a:r>
            <a:r>
              <a:rPr lang="de-DE" dirty="0" smtClean="0"/>
              <a:t>der </a:t>
            </a:r>
            <a:r>
              <a:rPr lang="de-DE" dirty="0"/>
              <a:t>mündliche Ausdruck </a:t>
            </a:r>
            <a:r>
              <a:rPr lang="de-DE" dirty="0" smtClean="0"/>
              <a:t>als </a:t>
            </a:r>
            <a:r>
              <a:rPr lang="de-DE" dirty="0"/>
              <a:t>Ergebnis der Entwicklung einer Kompetenz durch </a:t>
            </a:r>
            <a:r>
              <a:rPr lang="de-DE" dirty="0" err="1"/>
              <a:t>comprehensible</a:t>
            </a:r>
            <a:r>
              <a:rPr lang="de-DE" dirty="0"/>
              <a:t> </a:t>
            </a:r>
            <a:r>
              <a:rPr lang="de-DE" dirty="0" err="1"/>
              <a:t>input</a:t>
            </a:r>
            <a:r>
              <a:rPr lang="de-DE" dirty="0"/>
              <a:t> auf. Wenn der Input schon verstanden ist, und wenn genug Input vorliegt, dann kann die erforderliche Grammatik automatisch bereitgestellt werden (Krashen 1985: 2). </a:t>
            </a:r>
            <a:endParaRPr lang="de-DE" dirty="0" smtClean="0"/>
          </a:p>
          <a:p>
            <a:pPr marL="0" indent="0" algn="just">
              <a:buNone/>
            </a:pPr>
            <a:r>
              <a:rPr lang="de-DE" dirty="0" smtClean="0"/>
              <a:t>Kompetenz </a:t>
            </a:r>
            <a:r>
              <a:rPr lang="de-DE" dirty="0"/>
              <a:t>ist ein Ergebnis des Verstehens des Inputs und nicht des Übens von grammatischen </a:t>
            </a:r>
            <a:r>
              <a:rPr lang="de-DE" dirty="0" smtClean="0"/>
              <a:t>Phänomenen (</a:t>
            </a:r>
            <a:r>
              <a:rPr lang="en-US" dirty="0" smtClean="0"/>
              <a:t>„</a:t>
            </a:r>
            <a:r>
              <a:rPr lang="en-US" dirty="0"/>
              <a:t>Competence comes from comprehension of messages, not grammar study“ (Krashen 2004: 2</a:t>
            </a:r>
            <a:r>
              <a:rPr lang="en-US" dirty="0" smtClean="0"/>
              <a:t>)</a:t>
            </a:r>
            <a:r>
              <a:rPr lang="de-DE" dirty="0" smtClean="0"/>
              <a:t>). </a:t>
            </a:r>
            <a:r>
              <a:rPr lang="de-DE" dirty="0"/>
              <a:t>Das wird bei einem Grammatik-Test bewiesen, auch wenn dabei der Einfluss des Übens von grammatischen Phänomenen auf die Test-Leistung geprüft wird. In einem Grammatik-Test werden folgende Bedingungen zur gleichen Zeit erfüllt: </a:t>
            </a:r>
            <a:endParaRPr lang="de-DE" dirty="0" smtClean="0"/>
          </a:p>
          <a:p>
            <a:pPr marL="806450" indent="-538163">
              <a:buAutoNum type="arabicParenR"/>
            </a:pPr>
            <a:r>
              <a:rPr lang="de-DE" dirty="0" smtClean="0"/>
              <a:t>Lerner </a:t>
            </a:r>
            <a:r>
              <a:rPr lang="de-DE" dirty="0"/>
              <a:t>müssen die Regeln wissen </a:t>
            </a:r>
            <a:endParaRPr lang="de-DE" dirty="0" smtClean="0"/>
          </a:p>
          <a:p>
            <a:pPr marL="806450" indent="-538163" algn="just">
              <a:buAutoNum type="arabicParenR"/>
            </a:pPr>
            <a:r>
              <a:rPr lang="de-DE" dirty="0" smtClean="0"/>
              <a:t>Lerner </a:t>
            </a:r>
            <a:r>
              <a:rPr lang="de-DE" dirty="0"/>
              <a:t>müssen sich auf die Form konzentrieren oder auf Richtigkeit </a:t>
            </a:r>
            <a:r>
              <a:rPr lang="de-DE" dirty="0" smtClean="0"/>
              <a:t>achten</a:t>
            </a:r>
          </a:p>
          <a:p>
            <a:pPr marL="806450" indent="-538163" algn="just">
              <a:buAutoNum type="arabicParenR"/>
            </a:pPr>
            <a:r>
              <a:rPr lang="de-DE" dirty="0" smtClean="0"/>
              <a:t>Lerner benötigen </a:t>
            </a:r>
            <a:r>
              <a:rPr lang="de-DE" dirty="0"/>
              <a:t>Zeit, um die Regeln </a:t>
            </a:r>
            <a:r>
              <a:rPr lang="de-DE" dirty="0" smtClean="0"/>
              <a:t>anzuwenden.</a:t>
            </a:r>
          </a:p>
          <a:p>
            <a:pPr marL="0" indent="0" algn="just">
              <a:buNone/>
            </a:pPr>
            <a:r>
              <a:rPr lang="de-DE" dirty="0" smtClean="0"/>
              <a:t>Nach </a:t>
            </a:r>
            <a:r>
              <a:rPr lang="de-DE" dirty="0"/>
              <a:t>der Input-Hypothese sind für den Erwerb einer Zweitsprache der bereits erworbene Input und der zu diesem Input addierte Input die entscheidendsten Faktoren. </a:t>
            </a:r>
            <a:endParaRPr lang="el-GR" dirty="0"/>
          </a:p>
        </p:txBody>
      </p:sp>
    </p:spTree>
    <p:extLst>
      <p:ext uri="{BB962C8B-B14F-4D97-AF65-F5344CB8AC3E}">
        <p14:creationId xmlns:p14="http://schemas.microsoft.com/office/powerpoint/2010/main" val="22085609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562722"/>
          </a:xfrm>
        </p:spPr>
        <p:txBody>
          <a:bodyPr>
            <a:normAutofit/>
          </a:bodyPr>
          <a:lstStyle/>
          <a:p>
            <a:r>
              <a:rPr lang="de-DE" sz="3200" dirty="0" smtClean="0"/>
              <a:t>Die Affektive-Filter-Hypothese</a:t>
            </a:r>
            <a:endParaRPr lang="el-GR" sz="3200" dirty="0"/>
          </a:p>
        </p:txBody>
      </p:sp>
      <p:sp>
        <p:nvSpPr>
          <p:cNvPr id="3" name="Θέση περιεχομένου 2"/>
          <p:cNvSpPr>
            <a:spLocks noGrp="1"/>
          </p:cNvSpPr>
          <p:nvPr>
            <p:ph idx="1"/>
          </p:nvPr>
        </p:nvSpPr>
        <p:spPr>
          <a:xfrm>
            <a:off x="838200" y="1331259"/>
            <a:ext cx="10515600" cy="4845704"/>
          </a:xfrm>
        </p:spPr>
        <p:txBody>
          <a:bodyPr/>
          <a:lstStyle/>
          <a:p>
            <a:pPr algn="just"/>
            <a:r>
              <a:rPr lang="de-DE" dirty="0"/>
              <a:t>A</a:t>
            </a:r>
            <a:r>
              <a:rPr lang="de-DE" dirty="0" smtClean="0"/>
              <a:t>ffektive </a:t>
            </a:r>
            <a:r>
              <a:rPr lang="de-DE" dirty="0"/>
              <a:t>Faktoren </a:t>
            </a:r>
            <a:r>
              <a:rPr lang="de-DE" dirty="0" smtClean="0"/>
              <a:t>spielen eine </a:t>
            </a:r>
            <a:r>
              <a:rPr lang="de-DE" dirty="0"/>
              <a:t>große Rolle beim </a:t>
            </a:r>
            <a:r>
              <a:rPr lang="de-DE" dirty="0" smtClean="0"/>
              <a:t>Zweitspracherwerb. </a:t>
            </a:r>
            <a:r>
              <a:rPr lang="de-DE" dirty="0"/>
              <a:t>So kann zum Beispiel eine hohe Motivation bessere Ergebnisse (vgl. Schütz 2007) beim Zweitspracherwerb als Folge haben. Natürlich reicht der positive oder negative Effekt von affektiven Faktoren nicht aus, um Erfolg oder Misserfolg beim Zweitspracherwerb zu erklären</a:t>
            </a:r>
            <a:r>
              <a:rPr lang="de-DE" dirty="0" smtClean="0"/>
              <a:t>.</a:t>
            </a:r>
          </a:p>
          <a:p>
            <a:pPr marL="0" indent="0">
              <a:buNone/>
            </a:pPr>
            <a:r>
              <a:rPr lang="de-DE" dirty="0" smtClean="0"/>
              <a:t> </a:t>
            </a:r>
            <a:endParaRPr lang="de-DE" dirty="0"/>
          </a:p>
          <a:p>
            <a:pPr algn="just"/>
            <a:r>
              <a:rPr lang="de-DE" dirty="0"/>
              <a:t>Je nachdem, ob der affektive Filter hoch bzw. stark oder gering bzw. schwach ist, wird nach Auffassung von Krashen bestimmt, ob der Input zum Teil des Gehirns gelangt, der für den Zweitspracherwerb verantwortlich ist. </a:t>
            </a:r>
            <a:endParaRPr lang="el-GR" dirty="0"/>
          </a:p>
        </p:txBody>
      </p:sp>
    </p:spTree>
    <p:extLst>
      <p:ext uri="{BB962C8B-B14F-4D97-AF65-F5344CB8AC3E}">
        <p14:creationId xmlns:p14="http://schemas.microsoft.com/office/powerpoint/2010/main" val="34549095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24087"/>
          </a:xfrm>
        </p:spPr>
        <p:txBody>
          <a:bodyPr/>
          <a:lstStyle/>
          <a:p>
            <a:r>
              <a:rPr lang="de-DE" dirty="0" smtClean="0"/>
              <a:t>Fragen</a:t>
            </a:r>
            <a:endParaRPr lang="el-GR" dirty="0"/>
          </a:p>
        </p:txBody>
      </p:sp>
      <p:sp>
        <p:nvSpPr>
          <p:cNvPr id="3" name="Θέση περιεχομένου 2"/>
          <p:cNvSpPr>
            <a:spLocks noGrp="1"/>
          </p:cNvSpPr>
          <p:nvPr>
            <p:ph idx="1"/>
          </p:nvPr>
        </p:nvSpPr>
        <p:spPr>
          <a:xfrm>
            <a:off x="838200" y="1196788"/>
            <a:ext cx="10515600" cy="4980175"/>
          </a:xfrm>
        </p:spPr>
        <p:txBody>
          <a:bodyPr>
            <a:normAutofit lnSpcReduction="10000"/>
          </a:bodyPr>
          <a:lstStyle/>
          <a:p>
            <a:r>
              <a:rPr lang="de-DE" dirty="0" smtClean="0"/>
              <a:t>Welche sind die fünf Hypothesen von Krashen?</a:t>
            </a:r>
          </a:p>
          <a:p>
            <a:r>
              <a:rPr lang="de-DE" dirty="0" smtClean="0"/>
              <a:t>Was besagt die </a:t>
            </a:r>
            <a:r>
              <a:rPr lang="de-DE" dirty="0" err="1" smtClean="0"/>
              <a:t>Acquisition</a:t>
            </a:r>
            <a:r>
              <a:rPr lang="de-DE" dirty="0" smtClean="0"/>
              <a:t>-Learning-Hypothese?</a:t>
            </a:r>
          </a:p>
          <a:p>
            <a:r>
              <a:rPr lang="de-DE" dirty="0" smtClean="0"/>
              <a:t>Wie ist nach </a:t>
            </a:r>
            <a:r>
              <a:rPr lang="de-DE" dirty="0"/>
              <a:t>der Monitor-Hypothese </a:t>
            </a:r>
            <a:r>
              <a:rPr lang="de-DE" dirty="0" smtClean="0"/>
              <a:t>das </a:t>
            </a:r>
            <a:r>
              <a:rPr lang="de-DE" dirty="0"/>
              <a:t>Lernen einer Zweitsprache </a:t>
            </a:r>
            <a:r>
              <a:rPr lang="de-DE" dirty="0" smtClean="0"/>
              <a:t>möglich</a:t>
            </a:r>
            <a:r>
              <a:rPr lang="de-DE" dirty="0"/>
              <a:t>? </a:t>
            </a:r>
            <a:endParaRPr lang="de-DE" dirty="0" smtClean="0"/>
          </a:p>
          <a:p>
            <a:r>
              <a:rPr lang="de-DE" dirty="0" smtClean="0"/>
              <a:t>Welche </a:t>
            </a:r>
            <a:r>
              <a:rPr lang="de-DE" dirty="0"/>
              <a:t>Typen für Monitor-Benutzer erwähnt Krashen</a:t>
            </a:r>
            <a:r>
              <a:rPr lang="de-DE" dirty="0" smtClean="0"/>
              <a:t>?</a:t>
            </a:r>
          </a:p>
          <a:p>
            <a:r>
              <a:rPr lang="de-DE" dirty="0" smtClean="0"/>
              <a:t>Von welcher Annahme geht die Natural-Order-Hypothese aus?</a:t>
            </a:r>
          </a:p>
          <a:p>
            <a:pPr algn="just"/>
            <a:r>
              <a:rPr lang="de-DE" dirty="0" smtClean="0"/>
              <a:t>Welche Faktoren </a:t>
            </a:r>
            <a:r>
              <a:rPr lang="de-DE" dirty="0"/>
              <a:t>sind n</a:t>
            </a:r>
            <a:r>
              <a:rPr lang="de-DE" dirty="0" smtClean="0"/>
              <a:t>ach </a:t>
            </a:r>
            <a:r>
              <a:rPr lang="de-DE" dirty="0"/>
              <a:t>der Input-Hypothese </a:t>
            </a:r>
            <a:r>
              <a:rPr lang="de-DE" dirty="0" smtClean="0"/>
              <a:t>für </a:t>
            </a:r>
            <a:r>
              <a:rPr lang="de-DE" dirty="0"/>
              <a:t>den Erwerb einer Zweitsprache </a:t>
            </a:r>
            <a:r>
              <a:rPr lang="de-DE" dirty="0" smtClean="0"/>
              <a:t>entscheidend? Welche Bedingungen sollten dabei erfüllt werden?</a:t>
            </a:r>
          </a:p>
          <a:p>
            <a:r>
              <a:rPr lang="de-DE" dirty="0" smtClean="0"/>
              <a:t>Wovon geht die </a:t>
            </a:r>
            <a:r>
              <a:rPr lang="de-DE" dirty="0" err="1" smtClean="0"/>
              <a:t>Affective</a:t>
            </a:r>
            <a:r>
              <a:rPr lang="de-DE" dirty="0" smtClean="0"/>
              <a:t>-Filter-Hypothese aus?</a:t>
            </a:r>
          </a:p>
          <a:p>
            <a:r>
              <a:rPr lang="de-DE" dirty="0" smtClean="0"/>
              <a:t>Nennen Sie einige Argumente gegen die Hypothesen von Krashen.</a:t>
            </a:r>
          </a:p>
          <a:p>
            <a:endParaRPr lang="de-DE" dirty="0" smtClean="0"/>
          </a:p>
          <a:p>
            <a:endParaRPr lang="de-DE" dirty="0" smtClean="0"/>
          </a:p>
          <a:p>
            <a:endParaRPr lang="de-DE" dirty="0" smtClean="0"/>
          </a:p>
          <a:p>
            <a:endParaRPr lang="el-GR" dirty="0"/>
          </a:p>
        </p:txBody>
      </p:sp>
    </p:spTree>
    <p:extLst>
      <p:ext uri="{BB962C8B-B14F-4D97-AF65-F5344CB8AC3E}">
        <p14:creationId xmlns:p14="http://schemas.microsoft.com/office/powerpoint/2010/main" val="30833924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50981"/>
          </a:xfrm>
        </p:spPr>
        <p:txBody>
          <a:bodyPr/>
          <a:lstStyle/>
          <a:p>
            <a:r>
              <a:rPr lang="de-DE" dirty="0" smtClean="0"/>
              <a:t>Die </a:t>
            </a:r>
            <a:r>
              <a:rPr lang="de-DE" dirty="0" err="1" smtClean="0"/>
              <a:t>Intelanguage</a:t>
            </a:r>
            <a:r>
              <a:rPr lang="de-DE" dirty="0" smtClean="0"/>
              <a:t>-Hypothese</a:t>
            </a:r>
            <a:endParaRPr lang="el-GR" dirty="0"/>
          </a:p>
        </p:txBody>
      </p:sp>
      <p:sp>
        <p:nvSpPr>
          <p:cNvPr id="3" name="Θέση περιεχομένου 2"/>
          <p:cNvSpPr>
            <a:spLocks noGrp="1"/>
          </p:cNvSpPr>
          <p:nvPr>
            <p:ph idx="1"/>
          </p:nvPr>
        </p:nvSpPr>
        <p:spPr>
          <a:xfrm>
            <a:off x="838200" y="1317811"/>
            <a:ext cx="10515600" cy="4859151"/>
          </a:xfrm>
        </p:spPr>
        <p:txBody>
          <a:bodyPr>
            <a:normAutofit fontScale="92500" lnSpcReduction="20000"/>
          </a:bodyPr>
          <a:lstStyle/>
          <a:p>
            <a:pPr algn="just"/>
            <a:r>
              <a:rPr lang="de-DE" dirty="0"/>
              <a:t>Die </a:t>
            </a:r>
            <a:r>
              <a:rPr lang="de-DE" dirty="0" err="1"/>
              <a:t>Interlanguage</a:t>
            </a:r>
            <a:r>
              <a:rPr lang="de-DE" dirty="0"/>
              <a:t> Hypothese geht davon aus, dass beim Erwerb der Zweitsprache ein Sprachsystem entwickelt wird, das Elemente der Erstsprache und der Zweitsprache beinhaltet, sowie auch „eigenständige Züge, die unabhängig sind von der Erst- und Zweitsprache“ (Günther/Günther 2007: 149). </a:t>
            </a:r>
            <a:endParaRPr lang="de-DE" dirty="0" smtClean="0"/>
          </a:p>
          <a:p>
            <a:pPr algn="just"/>
            <a:r>
              <a:rPr lang="de-DE" dirty="0" smtClean="0"/>
              <a:t>Der </a:t>
            </a:r>
            <a:r>
              <a:rPr lang="de-DE" dirty="0"/>
              <a:t>Begriff „</a:t>
            </a:r>
            <a:r>
              <a:rPr lang="de-DE" dirty="0" err="1"/>
              <a:t>Interlanguage</a:t>
            </a:r>
            <a:r>
              <a:rPr lang="de-DE" dirty="0"/>
              <a:t>“ wurde im Jahr 1972 vom emeritierten Professor im Bereich der Linguistik an der Universität Michigan Larry </a:t>
            </a:r>
            <a:r>
              <a:rPr lang="de-DE" dirty="0" err="1"/>
              <a:t>Selinker</a:t>
            </a:r>
            <a:r>
              <a:rPr lang="de-DE" dirty="0"/>
              <a:t> in die Forschung des Zweitspracherwerbs eingeführt. </a:t>
            </a:r>
            <a:endParaRPr lang="de-DE" dirty="0" smtClean="0"/>
          </a:p>
          <a:p>
            <a:pPr algn="just"/>
            <a:r>
              <a:rPr lang="de-DE" dirty="0" smtClean="0"/>
              <a:t>Für die Einführung dieses Begriffs basierte er auf Aussagen von Pit </a:t>
            </a:r>
            <a:r>
              <a:rPr lang="de-DE" dirty="0" err="1" smtClean="0"/>
              <a:t>Corder</a:t>
            </a:r>
            <a:r>
              <a:rPr lang="de-DE" dirty="0" smtClean="0"/>
              <a:t> (1918-1990), der sich mit den Fehlern, die Lerner beim Erlernen einer Sprache machen, beschäftigte. </a:t>
            </a:r>
          </a:p>
          <a:p>
            <a:pPr algn="just"/>
            <a:r>
              <a:rPr lang="de-DE" dirty="0" smtClean="0"/>
              <a:t>„</a:t>
            </a:r>
            <a:r>
              <a:rPr lang="de-DE" dirty="0"/>
              <a:t>Mit der </a:t>
            </a:r>
            <a:r>
              <a:rPr lang="de-DE" dirty="0" err="1"/>
              <a:t>Interlanguage</a:t>
            </a:r>
            <a:r>
              <a:rPr lang="de-DE" dirty="0"/>
              <a:t>-Hypothese wurde der Blick von den Fehlern und dem Transfer auf die eigenen konstruktiven Prozesse des Spracherwerbs gerichtet“ (Roche 2013: 122). </a:t>
            </a:r>
            <a:endParaRPr lang="el-GR" dirty="0"/>
          </a:p>
        </p:txBody>
      </p:sp>
    </p:spTree>
    <p:extLst>
      <p:ext uri="{BB962C8B-B14F-4D97-AF65-F5344CB8AC3E}">
        <p14:creationId xmlns:p14="http://schemas.microsoft.com/office/powerpoint/2010/main" val="32304327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32012"/>
            <a:ext cx="10515600" cy="5544951"/>
          </a:xfrm>
        </p:spPr>
        <p:txBody>
          <a:bodyPr>
            <a:normAutofit/>
          </a:bodyPr>
          <a:lstStyle/>
          <a:p>
            <a:pPr algn="just"/>
            <a:r>
              <a:rPr lang="de-DE" dirty="0"/>
              <a:t>Es sind fünf psycholinguistische Prozesse vorhanden, nach denen </a:t>
            </a:r>
            <a:r>
              <a:rPr lang="de-DE" dirty="0" err="1"/>
              <a:t>Interlanguages</a:t>
            </a:r>
            <a:r>
              <a:rPr lang="de-DE" dirty="0"/>
              <a:t> charakterisiert werden. Diese analysiert </a:t>
            </a:r>
            <a:r>
              <a:rPr lang="de-DE" dirty="0" err="1"/>
              <a:t>Selinker</a:t>
            </a:r>
            <a:r>
              <a:rPr lang="de-DE" dirty="0"/>
              <a:t> (1972) in seinem Artikel „</a:t>
            </a:r>
            <a:r>
              <a:rPr lang="de-DE" dirty="0" err="1"/>
              <a:t>Interlanguage</a:t>
            </a:r>
            <a:r>
              <a:rPr lang="de-DE" dirty="0"/>
              <a:t>“ (</a:t>
            </a:r>
            <a:r>
              <a:rPr lang="de-DE" dirty="0" err="1"/>
              <a:t>Selinker</a:t>
            </a:r>
            <a:r>
              <a:rPr lang="de-DE" dirty="0"/>
              <a:t> 1972, 209-231): </a:t>
            </a:r>
            <a:endParaRPr lang="de-DE" dirty="0" smtClean="0"/>
          </a:p>
          <a:p>
            <a:endParaRPr lang="de-DE" dirty="0" smtClean="0"/>
          </a:p>
          <a:p>
            <a:pPr marL="0" indent="0" algn="just">
              <a:buNone/>
            </a:pPr>
            <a:r>
              <a:rPr lang="de-DE" dirty="0" smtClean="0"/>
              <a:t>Language </a:t>
            </a:r>
            <a:r>
              <a:rPr lang="de-DE" dirty="0" err="1"/>
              <a:t>transfer</a:t>
            </a:r>
            <a:r>
              <a:rPr lang="de-DE" dirty="0"/>
              <a:t>: Strukturen und Regeln werden von der Erstsprache auf die Zweitsprache übertragen </a:t>
            </a:r>
            <a:endParaRPr lang="de-DE" dirty="0" smtClean="0"/>
          </a:p>
          <a:p>
            <a:endParaRPr lang="el-GR" dirty="0"/>
          </a:p>
          <a:p>
            <a:pPr marL="0" indent="0" algn="just">
              <a:buNone/>
            </a:pPr>
            <a:r>
              <a:rPr lang="de-DE" dirty="0"/>
              <a:t>Transfer </a:t>
            </a:r>
            <a:r>
              <a:rPr lang="de-DE" dirty="0" err="1"/>
              <a:t>of</a:t>
            </a:r>
            <a:r>
              <a:rPr lang="de-DE" dirty="0"/>
              <a:t> </a:t>
            </a:r>
            <a:r>
              <a:rPr lang="de-DE" dirty="0" err="1"/>
              <a:t>training</a:t>
            </a:r>
            <a:r>
              <a:rPr lang="de-DE" dirty="0"/>
              <a:t>: Die durch Übung erworbenen Strukturmuster werden in der Zweitsprache angewendet </a:t>
            </a:r>
          </a:p>
          <a:p>
            <a:pPr marL="0" indent="0">
              <a:buNone/>
            </a:pPr>
            <a:endParaRPr lang="el-GR" dirty="0"/>
          </a:p>
          <a:p>
            <a:pPr marL="0" indent="0" algn="just">
              <a:buNone/>
            </a:pPr>
            <a:r>
              <a:rPr lang="de-DE" dirty="0"/>
              <a:t>Strategies </a:t>
            </a:r>
            <a:r>
              <a:rPr lang="de-DE" dirty="0" err="1"/>
              <a:t>of</a:t>
            </a:r>
            <a:r>
              <a:rPr lang="de-DE" dirty="0"/>
              <a:t> </a:t>
            </a:r>
            <a:r>
              <a:rPr lang="de-DE" dirty="0" err="1"/>
              <a:t>second</a:t>
            </a:r>
            <a:r>
              <a:rPr lang="de-DE" dirty="0"/>
              <a:t> </a:t>
            </a:r>
            <a:r>
              <a:rPr lang="de-DE" dirty="0" err="1"/>
              <a:t>language</a:t>
            </a:r>
            <a:r>
              <a:rPr lang="de-DE" dirty="0"/>
              <a:t> </a:t>
            </a:r>
            <a:r>
              <a:rPr lang="de-DE" dirty="0" err="1"/>
              <a:t>learning</a:t>
            </a:r>
            <a:r>
              <a:rPr lang="de-DE" dirty="0"/>
              <a:t>: Regeln werden vom Lerner selbst gebildet, überprüft, revidiert und Strategien werden entwickelt </a:t>
            </a:r>
          </a:p>
          <a:p>
            <a:pPr marL="0" indent="0">
              <a:buNone/>
            </a:pPr>
            <a:endParaRPr lang="de-DE" dirty="0"/>
          </a:p>
          <a:p>
            <a:endParaRPr lang="el-GR" dirty="0"/>
          </a:p>
        </p:txBody>
      </p:sp>
    </p:spTree>
    <p:extLst>
      <p:ext uri="{BB962C8B-B14F-4D97-AF65-F5344CB8AC3E}">
        <p14:creationId xmlns:p14="http://schemas.microsoft.com/office/powerpoint/2010/main" val="26227811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53035"/>
            <a:ext cx="10515600" cy="5423928"/>
          </a:xfrm>
        </p:spPr>
        <p:txBody>
          <a:bodyPr/>
          <a:lstStyle/>
          <a:p>
            <a:pPr marL="0" indent="0" algn="just">
              <a:buNone/>
            </a:pPr>
            <a:r>
              <a:rPr lang="de-DE" dirty="0" smtClean="0"/>
              <a:t>Strategies </a:t>
            </a:r>
            <a:r>
              <a:rPr lang="de-DE" dirty="0" err="1"/>
              <a:t>of</a:t>
            </a:r>
            <a:r>
              <a:rPr lang="de-DE" dirty="0"/>
              <a:t> </a:t>
            </a:r>
            <a:r>
              <a:rPr lang="de-DE" dirty="0" err="1"/>
              <a:t>second</a:t>
            </a:r>
            <a:r>
              <a:rPr lang="de-DE" dirty="0"/>
              <a:t> </a:t>
            </a:r>
            <a:r>
              <a:rPr lang="de-DE" dirty="0" err="1"/>
              <a:t>language</a:t>
            </a:r>
            <a:r>
              <a:rPr lang="de-DE" dirty="0"/>
              <a:t> </a:t>
            </a:r>
            <a:r>
              <a:rPr lang="de-DE" dirty="0" err="1" smtClean="0"/>
              <a:t>communication</a:t>
            </a:r>
            <a:r>
              <a:rPr lang="de-DE" dirty="0" smtClean="0"/>
              <a:t>:</a:t>
            </a:r>
          </a:p>
          <a:p>
            <a:pPr marL="0" indent="0" algn="just">
              <a:buNone/>
            </a:pPr>
            <a:r>
              <a:rPr lang="de-DE" dirty="0" smtClean="0"/>
              <a:t>Kommunikationsstrategien </a:t>
            </a:r>
            <a:r>
              <a:rPr lang="de-DE" dirty="0"/>
              <a:t>in konkreten Situationen des Zweitsprachgebrauchs werden verwendet, so dass Kommunikationsprobleme bewältigt werden können </a:t>
            </a:r>
          </a:p>
          <a:p>
            <a:pPr marL="0" indent="0">
              <a:buNone/>
            </a:pPr>
            <a:endParaRPr lang="de-DE" dirty="0" smtClean="0"/>
          </a:p>
          <a:p>
            <a:pPr marL="0" indent="0">
              <a:buNone/>
            </a:pPr>
            <a:r>
              <a:rPr lang="de-DE" dirty="0" smtClean="0"/>
              <a:t>Overgeneralization </a:t>
            </a:r>
            <a:r>
              <a:rPr lang="de-DE" dirty="0" err="1"/>
              <a:t>of</a:t>
            </a:r>
            <a:r>
              <a:rPr lang="de-DE" dirty="0"/>
              <a:t> </a:t>
            </a:r>
            <a:r>
              <a:rPr lang="de-DE" dirty="0" err="1"/>
              <a:t>target</a:t>
            </a:r>
            <a:r>
              <a:rPr lang="de-DE" dirty="0"/>
              <a:t> </a:t>
            </a:r>
            <a:r>
              <a:rPr lang="de-DE" dirty="0" err="1"/>
              <a:t>language</a:t>
            </a:r>
            <a:r>
              <a:rPr lang="de-DE" dirty="0"/>
              <a:t> material: </a:t>
            </a:r>
            <a:endParaRPr lang="de-DE" dirty="0" smtClean="0"/>
          </a:p>
          <a:p>
            <a:pPr marL="0" indent="0" algn="just">
              <a:buNone/>
            </a:pPr>
            <a:r>
              <a:rPr lang="de-DE" dirty="0" smtClean="0"/>
              <a:t>Schon </a:t>
            </a:r>
            <a:r>
              <a:rPr lang="de-DE" dirty="0"/>
              <a:t>erworbene Regeln und Kenntnisse werden übergeneralisiert, d.h. in Bereiche übertragen, in denen sie nicht angemessen sind </a:t>
            </a:r>
          </a:p>
          <a:p>
            <a:pPr marL="0" indent="0">
              <a:buNone/>
            </a:pPr>
            <a:endParaRPr lang="el-GR" dirty="0"/>
          </a:p>
        </p:txBody>
      </p:sp>
    </p:spTree>
    <p:extLst>
      <p:ext uri="{BB962C8B-B14F-4D97-AF65-F5344CB8AC3E}">
        <p14:creationId xmlns:p14="http://schemas.microsoft.com/office/powerpoint/2010/main" val="4052184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47165"/>
            <a:ext cx="10515600" cy="5329798"/>
          </a:xfrm>
        </p:spPr>
        <p:txBody>
          <a:bodyPr/>
          <a:lstStyle/>
          <a:p>
            <a:pPr algn="just"/>
            <a:r>
              <a:rPr lang="de-DE" dirty="0"/>
              <a:t>Der </a:t>
            </a:r>
            <a:r>
              <a:rPr lang="de-DE" dirty="0" err="1"/>
              <a:t>Interlanguage</a:t>
            </a:r>
            <a:r>
              <a:rPr lang="de-DE" dirty="0"/>
              <a:t> – Hypothese zufolge wird von einem vom Lerner selbst gebildeten Sprachsystem ausgegangen. </a:t>
            </a:r>
            <a:endParaRPr lang="de-DE" dirty="0" smtClean="0"/>
          </a:p>
          <a:p>
            <a:pPr algn="just"/>
            <a:r>
              <a:rPr lang="de-DE" dirty="0" smtClean="0"/>
              <a:t>„</a:t>
            </a:r>
            <a:r>
              <a:rPr lang="de-DE" dirty="0"/>
              <a:t>Die jeweilige </a:t>
            </a:r>
            <a:r>
              <a:rPr lang="de-DE" dirty="0" err="1"/>
              <a:t>Interlanguage</a:t>
            </a:r>
            <a:r>
              <a:rPr lang="de-DE" dirty="0"/>
              <a:t> ist ein variables und systematisches System zugleich. </a:t>
            </a:r>
            <a:r>
              <a:rPr lang="de-DE" dirty="0" err="1"/>
              <a:t>Selinker</a:t>
            </a:r>
            <a:r>
              <a:rPr lang="de-DE" dirty="0"/>
              <a:t> bezeichnet diese Zwischensprache als individuelles Sprachsystem (= individual </a:t>
            </a:r>
            <a:r>
              <a:rPr lang="de-DE" dirty="0" err="1"/>
              <a:t>language</a:t>
            </a:r>
            <a:r>
              <a:rPr lang="de-DE" dirty="0"/>
              <a:t> </a:t>
            </a:r>
            <a:r>
              <a:rPr lang="de-DE" dirty="0" err="1"/>
              <a:t>system</a:t>
            </a:r>
            <a:r>
              <a:rPr lang="de-DE" dirty="0"/>
              <a:t>). All diese Begriffe drücken aus, dass die Mittel des Lernens, so unvollkommen sie auch sein mögen, sein jeweiliges Ausdruckssystem bzw. sein zielorientiertes Übergangssystem bilden. Diese Spekulation wird auch Theorie der Lerner-Varietäten, der </a:t>
            </a:r>
            <a:r>
              <a:rPr lang="de-DE" dirty="0" smtClean="0"/>
              <a:t>„</a:t>
            </a:r>
            <a:r>
              <a:rPr lang="de-DE" dirty="0" err="1" smtClean="0"/>
              <a:t>interim</a:t>
            </a:r>
            <a:r>
              <a:rPr lang="de-DE" dirty="0" smtClean="0"/>
              <a:t> </a:t>
            </a:r>
            <a:r>
              <a:rPr lang="de-DE" dirty="0" err="1" smtClean="0"/>
              <a:t>systems</a:t>
            </a:r>
            <a:r>
              <a:rPr lang="de-DE" dirty="0" smtClean="0"/>
              <a:t>“ </a:t>
            </a:r>
            <a:r>
              <a:rPr lang="de-DE" dirty="0"/>
              <a:t>oder der </a:t>
            </a:r>
            <a:r>
              <a:rPr lang="de-DE" dirty="0" smtClean="0"/>
              <a:t>„approximative </a:t>
            </a:r>
            <a:r>
              <a:rPr lang="de-DE" dirty="0" err="1" smtClean="0"/>
              <a:t>systems</a:t>
            </a:r>
            <a:r>
              <a:rPr lang="de-DE" dirty="0" smtClean="0"/>
              <a:t>“ </a:t>
            </a:r>
            <a:r>
              <a:rPr lang="de-DE" dirty="0"/>
              <a:t>genannt“ (Günther/Günther 2007: 148). </a:t>
            </a:r>
            <a:endParaRPr lang="el-GR" dirty="0"/>
          </a:p>
        </p:txBody>
      </p:sp>
    </p:spTree>
    <p:extLst>
      <p:ext uri="{BB962C8B-B14F-4D97-AF65-F5344CB8AC3E}">
        <p14:creationId xmlns:p14="http://schemas.microsoft.com/office/powerpoint/2010/main" val="21198845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72353"/>
            <a:ext cx="10515600" cy="5504610"/>
          </a:xfrm>
        </p:spPr>
        <p:txBody>
          <a:bodyPr>
            <a:normAutofit/>
          </a:bodyPr>
          <a:lstStyle/>
          <a:p>
            <a:pPr marL="0" indent="0" algn="just">
              <a:buNone/>
            </a:pPr>
            <a:r>
              <a:rPr lang="de-DE" dirty="0"/>
              <a:t>Für die Theorien der </a:t>
            </a:r>
            <a:r>
              <a:rPr lang="de-DE" dirty="0" err="1"/>
              <a:t>Lernervarietäten</a:t>
            </a:r>
            <a:r>
              <a:rPr lang="de-DE" dirty="0"/>
              <a:t> sind </a:t>
            </a:r>
            <a:r>
              <a:rPr lang="de-DE" dirty="0" smtClean="0"/>
              <a:t>folgende </a:t>
            </a:r>
            <a:r>
              <a:rPr lang="de-DE" dirty="0"/>
              <a:t>Grundannahmen von Bedeutung (vgl. Klein/</a:t>
            </a:r>
            <a:r>
              <a:rPr lang="de-DE" dirty="0" err="1"/>
              <a:t>Dimroth</a:t>
            </a:r>
            <a:r>
              <a:rPr lang="de-DE" dirty="0"/>
              <a:t> 2003: </a:t>
            </a:r>
            <a:r>
              <a:rPr lang="de-DE" dirty="0" smtClean="0"/>
              <a:t>25, 26/Klein 1992,40), </a:t>
            </a:r>
            <a:r>
              <a:rPr lang="de-DE" dirty="0"/>
              <a:t>auf die sich die Vertreter von den Theorien der </a:t>
            </a:r>
            <a:r>
              <a:rPr lang="de-DE" dirty="0" err="1"/>
              <a:t>Lernervarietäten</a:t>
            </a:r>
            <a:r>
              <a:rPr lang="de-DE" dirty="0"/>
              <a:t>, wie zum Beispiel </a:t>
            </a:r>
            <a:r>
              <a:rPr lang="de-DE" dirty="0" err="1"/>
              <a:t>Corder</a:t>
            </a:r>
            <a:r>
              <a:rPr lang="de-DE" dirty="0"/>
              <a:t> (1967) und </a:t>
            </a:r>
            <a:r>
              <a:rPr lang="de-DE" dirty="0" err="1"/>
              <a:t>Selinker</a:t>
            </a:r>
            <a:r>
              <a:rPr lang="de-DE" dirty="0"/>
              <a:t> (1972) konzentrierten: </a:t>
            </a:r>
            <a:endParaRPr lang="de-DE" dirty="0" smtClean="0"/>
          </a:p>
          <a:p>
            <a:endParaRPr lang="el-GR" dirty="0"/>
          </a:p>
          <a:p>
            <a:pPr algn="just"/>
            <a:r>
              <a:rPr lang="de-DE" dirty="0" smtClean="0"/>
              <a:t>Jede </a:t>
            </a:r>
            <a:r>
              <a:rPr lang="de-DE" dirty="0" err="1"/>
              <a:t>Lernervarietät</a:t>
            </a:r>
            <a:r>
              <a:rPr lang="de-DE" dirty="0"/>
              <a:t>, so elementar sie sein mag, besitzt neben vielen instabilen Komponenten eine innere Systematik. </a:t>
            </a:r>
          </a:p>
          <a:p>
            <a:endParaRPr lang="el-GR" dirty="0"/>
          </a:p>
          <a:p>
            <a:pPr algn="just"/>
            <a:r>
              <a:rPr lang="de-DE" dirty="0"/>
              <a:t>Der gesamte Spracherwerb lässt sich als eine Reihe von Übergängen von einer </a:t>
            </a:r>
            <a:r>
              <a:rPr lang="de-DE" dirty="0" err="1"/>
              <a:t>Lernervarietät</a:t>
            </a:r>
            <a:r>
              <a:rPr lang="de-DE" dirty="0"/>
              <a:t> zur nächsten auffassen, und diese Übergänge zeigen eine gewisse Systematik </a:t>
            </a:r>
          </a:p>
          <a:p>
            <a:endParaRPr lang="el-GR" dirty="0"/>
          </a:p>
          <a:p>
            <a:endParaRPr lang="el-GR" dirty="0"/>
          </a:p>
        </p:txBody>
      </p:sp>
    </p:spTree>
    <p:extLst>
      <p:ext uri="{BB962C8B-B14F-4D97-AF65-F5344CB8AC3E}">
        <p14:creationId xmlns:p14="http://schemas.microsoft.com/office/powerpoint/2010/main" val="35570416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05118"/>
            <a:ext cx="10515600" cy="5571845"/>
          </a:xfrm>
        </p:spPr>
        <p:txBody>
          <a:bodyPr>
            <a:normAutofit fontScale="92500"/>
          </a:bodyPr>
          <a:lstStyle/>
          <a:p>
            <a:endParaRPr lang="el-GR" dirty="0"/>
          </a:p>
          <a:p>
            <a:pPr algn="just"/>
            <a:r>
              <a:rPr lang="de-DE" dirty="0"/>
              <a:t>Die interne Struktur und die Übergänge von einer </a:t>
            </a:r>
            <a:r>
              <a:rPr lang="de-DE" dirty="0" err="1"/>
              <a:t>Lernervarietät</a:t>
            </a:r>
            <a:r>
              <a:rPr lang="de-DE" dirty="0"/>
              <a:t> zur nächsten werden von der Interaktion dreier Faktoren gesteuert. Dies sind (a) immanente formale wie funktionale Eigenschaften des menschlichen Sprachvermögens, (b) spezifische Eigenschaften des jeweiligen Inputs zu einer gegebenen Zeit, und (c) das bisherige sprachliche Wissen des Lerners. </a:t>
            </a:r>
          </a:p>
          <a:p>
            <a:endParaRPr lang="el-GR" dirty="0"/>
          </a:p>
          <a:p>
            <a:pPr algn="just"/>
            <a:r>
              <a:rPr lang="de-DE" dirty="0"/>
              <a:t>Strukturelle Prinzipien sind in allen </a:t>
            </a:r>
            <a:r>
              <a:rPr lang="de-DE" dirty="0" err="1"/>
              <a:t>Lernervarietäten</a:t>
            </a:r>
            <a:r>
              <a:rPr lang="de-DE" dirty="0"/>
              <a:t> wirksam und das Zusammenwirken dieser Prinzipien spielt eine große Rolle bei der Struktur einer Äußerung, wobei die Art des Zusammenwirkens mit verschiedenen Faktoren variiert. So kann das Erlernen einer neuen Form nicht einfach als eine Addition zu dem, was der Lerner bereits weiß, gehalten werden, sondern es geschieht eine bisweilen minimale, bisweilen aber auch substantielle Reorganisation der bisherigen </a:t>
            </a:r>
            <a:r>
              <a:rPr lang="de-DE" dirty="0" err="1"/>
              <a:t>Lernervarietät</a:t>
            </a:r>
            <a:r>
              <a:rPr lang="de-DE" dirty="0"/>
              <a:t>. </a:t>
            </a:r>
          </a:p>
          <a:p>
            <a:endParaRPr lang="el-GR" dirty="0"/>
          </a:p>
        </p:txBody>
      </p:sp>
    </p:spTree>
    <p:extLst>
      <p:ext uri="{BB962C8B-B14F-4D97-AF65-F5344CB8AC3E}">
        <p14:creationId xmlns:p14="http://schemas.microsoft.com/office/powerpoint/2010/main" val="2233052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4070" y="242047"/>
            <a:ext cx="10515600" cy="470648"/>
          </a:xfrm>
        </p:spPr>
        <p:txBody>
          <a:bodyPr>
            <a:normAutofit fontScale="90000"/>
          </a:bodyPr>
          <a:lstStyle/>
          <a:p>
            <a:r>
              <a:rPr lang="de-DE" dirty="0" smtClean="0"/>
              <a:t>Literatur</a:t>
            </a:r>
            <a:endParaRPr lang="el-GR" dirty="0"/>
          </a:p>
        </p:txBody>
      </p:sp>
      <p:sp>
        <p:nvSpPr>
          <p:cNvPr id="3" name="Θέση περιεχομένου 2"/>
          <p:cNvSpPr>
            <a:spLocks noGrp="1"/>
          </p:cNvSpPr>
          <p:nvPr>
            <p:ph idx="1"/>
          </p:nvPr>
        </p:nvSpPr>
        <p:spPr>
          <a:xfrm>
            <a:off x="838200" y="1035424"/>
            <a:ext cx="10515600" cy="4881282"/>
          </a:xfrm>
        </p:spPr>
        <p:txBody>
          <a:bodyPr>
            <a:normAutofit fontScale="77500" lnSpcReduction="20000"/>
          </a:bodyPr>
          <a:lstStyle/>
          <a:p>
            <a:pPr algn="just"/>
            <a:r>
              <a:rPr lang="de-DE" b="1" dirty="0" err="1" smtClean="0"/>
              <a:t>Butzkamm</a:t>
            </a:r>
            <a:r>
              <a:rPr lang="el-GR" dirty="0" smtClean="0"/>
              <a:t>, </a:t>
            </a:r>
            <a:r>
              <a:rPr lang="de-DE" dirty="0" smtClean="0"/>
              <a:t>W. (1979): Über Sinnverstehen und spontane Sinngebung. Sprachpsychologische und sprachdidaktische Überlegungen zum Problem des Verstehens. </a:t>
            </a:r>
            <a:r>
              <a:rPr lang="de-DE" i="1" dirty="0" smtClean="0"/>
              <a:t>Linguistik und Didaktik 38</a:t>
            </a:r>
            <a:r>
              <a:rPr lang="de-DE" dirty="0" smtClean="0"/>
              <a:t>, In: </a:t>
            </a:r>
            <a:r>
              <a:rPr lang="de-DE" dirty="0" err="1" smtClean="0"/>
              <a:t>Heyd</a:t>
            </a:r>
            <a:r>
              <a:rPr lang="de-DE" dirty="0" smtClean="0"/>
              <a:t>, Gertraude (1990): Deutsch lehren. </a:t>
            </a:r>
            <a:r>
              <a:rPr lang="de-DE" dirty="0"/>
              <a:t>Grundwissen für den Unterricht in Deutsch als Fremdsprache. Frankfurt am Main: </a:t>
            </a:r>
            <a:r>
              <a:rPr lang="de-DE" dirty="0" err="1" smtClean="0"/>
              <a:t>Diesterweg</a:t>
            </a:r>
            <a:r>
              <a:rPr lang="de-DE" dirty="0" smtClean="0"/>
              <a:t>, S. 20</a:t>
            </a:r>
            <a:endParaRPr lang="de-DE" i="1" dirty="0" smtClean="0"/>
          </a:p>
          <a:p>
            <a:pPr algn="just"/>
            <a:r>
              <a:rPr lang="de-DE" b="1" dirty="0" smtClean="0"/>
              <a:t>Decke-</a:t>
            </a:r>
            <a:r>
              <a:rPr lang="de-DE" b="1" dirty="0" err="1" smtClean="0"/>
              <a:t>Cornill</a:t>
            </a:r>
            <a:r>
              <a:rPr lang="de-DE" dirty="0"/>
              <a:t>, Helene / </a:t>
            </a:r>
            <a:r>
              <a:rPr lang="de-DE" b="1" dirty="0"/>
              <a:t>Küster</a:t>
            </a:r>
            <a:r>
              <a:rPr lang="de-DE" dirty="0"/>
              <a:t>, Lutz (2010): Fremdsprachendidaktik. Eine Einführung. Tübingen: Narr Verlag </a:t>
            </a:r>
            <a:endParaRPr lang="de-DE" b="1" dirty="0" smtClean="0"/>
          </a:p>
          <a:p>
            <a:pPr algn="just"/>
            <a:r>
              <a:rPr lang="de-DE" b="1" dirty="0" smtClean="0"/>
              <a:t>Günther</a:t>
            </a:r>
            <a:r>
              <a:rPr lang="de-DE" dirty="0"/>
              <a:t>, Britta / </a:t>
            </a:r>
            <a:r>
              <a:rPr lang="de-DE" b="1" dirty="0"/>
              <a:t>Günther</a:t>
            </a:r>
            <a:r>
              <a:rPr lang="de-DE" dirty="0"/>
              <a:t>, Herbert (2007): Erstsprache, Zweitsprache, Fremdsprache. Eine Einführung. Weinheim und Basel: </a:t>
            </a:r>
            <a:r>
              <a:rPr lang="de-DE" dirty="0" smtClean="0"/>
              <a:t>Beltz</a:t>
            </a:r>
          </a:p>
          <a:p>
            <a:pPr algn="just"/>
            <a:r>
              <a:rPr lang="de-DE" b="1" dirty="0"/>
              <a:t>Henrici</a:t>
            </a:r>
            <a:r>
              <a:rPr lang="de-DE" dirty="0"/>
              <a:t>, Gert / </a:t>
            </a:r>
            <a:r>
              <a:rPr lang="de-DE" b="1" dirty="0"/>
              <a:t>Riemer</a:t>
            </a:r>
            <a:r>
              <a:rPr lang="de-DE" dirty="0"/>
              <a:t>, Claudia (2007): Zweitsprachenerwerbsforschung. In: </a:t>
            </a:r>
            <a:r>
              <a:rPr lang="de-DE" b="1" dirty="0"/>
              <a:t>Bausch</a:t>
            </a:r>
            <a:r>
              <a:rPr lang="de-DE" dirty="0"/>
              <a:t>, Karl-Richard / </a:t>
            </a:r>
            <a:r>
              <a:rPr lang="de-DE" b="1" dirty="0"/>
              <a:t>Christ</a:t>
            </a:r>
            <a:r>
              <a:rPr lang="de-DE" dirty="0"/>
              <a:t>, Herbert / </a:t>
            </a:r>
            <a:r>
              <a:rPr lang="de-DE" b="1" dirty="0"/>
              <a:t>Hüllen</a:t>
            </a:r>
            <a:r>
              <a:rPr lang="de-DE" dirty="0"/>
              <a:t>, Werner / </a:t>
            </a:r>
            <a:r>
              <a:rPr lang="de-DE" b="1" dirty="0"/>
              <a:t>Krumm</a:t>
            </a:r>
            <a:r>
              <a:rPr lang="de-DE" dirty="0"/>
              <a:t>, Hans- Jürgen (</a:t>
            </a:r>
            <a:r>
              <a:rPr lang="de-DE" dirty="0" err="1"/>
              <a:t>Hg</a:t>
            </a:r>
            <a:r>
              <a:rPr lang="de-DE" dirty="0"/>
              <a:t>.) (1989): Handbuch Fremdsprachenunterricht. 1. </a:t>
            </a:r>
            <a:r>
              <a:rPr lang="de-DE" dirty="0" err="1"/>
              <a:t>Augfl</a:t>
            </a:r>
            <a:r>
              <a:rPr lang="de-DE" dirty="0"/>
              <a:t>. Tübingen: Fracke Verlag </a:t>
            </a:r>
            <a:endParaRPr lang="de-DE" dirty="0" smtClean="0"/>
          </a:p>
          <a:p>
            <a:pPr algn="just"/>
            <a:r>
              <a:rPr lang="de-DE" b="1" dirty="0" err="1"/>
              <a:t>Heyd</a:t>
            </a:r>
            <a:r>
              <a:rPr lang="de-DE" dirty="0"/>
              <a:t>, Gertraude (1990): Deutsch lehren. Grundwissen für den Unterricht in Deutsch als Fremdsprache. Frankfurt am Main: </a:t>
            </a:r>
            <a:r>
              <a:rPr lang="de-DE" dirty="0" err="1"/>
              <a:t>Diesterweg</a:t>
            </a:r>
            <a:r>
              <a:rPr lang="de-DE" dirty="0"/>
              <a:t> </a:t>
            </a:r>
          </a:p>
          <a:p>
            <a:pPr algn="just"/>
            <a:r>
              <a:rPr lang="de-DE" b="1" dirty="0"/>
              <a:t>Klein</a:t>
            </a:r>
            <a:r>
              <a:rPr lang="de-DE" dirty="0"/>
              <a:t>, Wolfgang (1992): Zweitspracherwerb. 3. Auflage. Studienbuch Linguistik. Frankfurt am Main: Anton </a:t>
            </a:r>
            <a:r>
              <a:rPr lang="de-DE" dirty="0" smtClean="0"/>
              <a:t>Hain</a:t>
            </a:r>
          </a:p>
        </p:txBody>
      </p:sp>
    </p:spTree>
    <p:extLst>
      <p:ext uri="{BB962C8B-B14F-4D97-AF65-F5344CB8AC3E}">
        <p14:creationId xmlns:p14="http://schemas.microsoft.com/office/powerpoint/2010/main" val="3408657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37534"/>
          </a:xfrm>
        </p:spPr>
        <p:txBody>
          <a:bodyPr/>
          <a:lstStyle/>
          <a:p>
            <a:r>
              <a:rPr lang="de-DE" dirty="0" smtClean="0"/>
              <a:t>Fragen</a:t>
            </a:r>
            <a:endParaRPr lang="el-GR" dirty="0"/>
          </a:p>
        </p:txBody>
      </p:sp>
      <p:sp>
        <p:nvSpPr>
          <p:cNvPr id="3" name="Θέση περιεχομένου 2"/>
          <p:cNvSpPr>
            <a:spLocks noGrp="1"/>
          </p:cNvSpPr>
          <p:nvPr>
            <p:ph idx="1"/>
          </p:nvPr>
        </p:nvSpPr>
        <p:spPr>
          <a:xfrm>
            <a:off x="838200" y="1264024"/>
            <a:ext cx="10515600" cy="4912939"/>
          </a:xfrm>
        </p:spPr>
        <p:txBody>
          <a:bodyPr/>
          <a:lstStyle/>
          <a:p>
            <a:r>
              <a:rPr lang="de-DE" dirty="0" smtClean="0"/>
              <a:t>Wie ist der Spracherwerb dem Nativismus zufolge zu erklären?</a:t>
            </a:r>
          </a:p>
          <a:p>
            <a:r>
              <a:rPr lang="de-DE" dirty="0" smtClean="0"/>
              <a:t>Was ist unter dem Begriff „Kompetenz“ zu verstehen?</a:t>
            </a:r>
          </a:p>
          <a:p>
            <a:r>
              <a:rPr lang="de-DE" dirty="0" smtClean="0"/>
              <a:t>Wie unterscheidet sich die Kompetenz von der Performanz?</a:t>
            </a:r>
          </a:p>
          <a:p>
            <a:r>
              <a:rPr lang="de-DE" dirty="0" smtClean="0"/>
              <a:t>Warum kann nach Chomsky die Sprachfähigkeit nicht mit dem Begriff „Können“ identifiziert werden?</a:t>
            </a:r>
          </a:p>
          <a:p>
            <a:r>
              <a:rPr lang="de-DE" dirty="0" smtClean="0"/>
              <a:t>Welche Argumente sprechen für den nativistischen Ansatz?</a:t>
            </a:r>
          </a:p>
          <a:p>
            <a:r>
              <a:rPr lang="de-DE" dirty="0" smtClean="0"/>
              <a:t>Welche Aspekte, die beim Spracherwerb eine Rolle spielen können, werden bei dieser Theorie nicht berücksichtigt?</a:t>
            </a:r>
            <a:endParaRPr lang="el-GR" dirty="0"/>
          </a:p>
        </p:txBody>
      </p:sp>
    </p:spTree>
    <p:extLst>
      <p:ext uri="{BB962C8B-B14F-4D97-AF65-F5344CB8AC3E}">
        <p14:creationId xmlns:p14="http://schemas.microsoft.com/office/powerpoint/2010/main" val="2344575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93376"/>
            <a:ext cx="10515600" cy="5383587"/>
          </a:xfrm>
        </p:spPr>
        <p:txBody>
          <a:bodyPr>
            <a:normAutofit fontScale="77500" lnSpcReduction="20000"/>
          </a:bodyPr>
          <a:lstStyle/>
          <a:p>
            <a:pPr algn="just"/>
            <a:r>
              <a:rPr lang="de-DE" sz="2300" b="1" dirty="0"/>
              <a:t>Klein</a:t>
            </a:r>
            <a:r>
              <a:rPr lang="de-DE" sz="2300" dirty="0"/>
              <a:t>, W. / </a:t>
            </a:r>
            <a:r>
              <a:rPr lang="de-DE" sz="2300" b="1" dirty="0" err="1"/>
              <a:t>Dimroth</a:t>
            </a:r>
            <a:r>
              <a:rPr lang="de-DE" sz="2300" dirty="0"/>
              <a:t>, C. (2003), Der ungesteuerte Zweitspracherwerb Erwachsener: Ein Überblick über den Forschungsstand. </a:t>
            </a:r>
            <a:r>
              <a:rPr lang="de-DE" sz="2300" dirty="0" smtClean="0"/>
              <a:t>25</a:t>
            </a:r>
            <a:r>
              <a:rPr lang="de-DE" sz="2300" dirty="0"/>
              <a:t>. In: U. Maas / U. </a:t>
            </a:r>
            <a:r>
              <a:rPr lang="de-DE" sz="2300" dirty="0" err="1"/>
              <a:t>Mehlem</a:t>
            </a:r>
            <a:r>
              <a:rPr lang="de-DE" sz="2300" dirty="0"/>
              <a:t> (Eds.), Qualitätsanforderungen für die Sprachförderung im Rahmen der Integration von Zuwanderern. IMIS 21, 127-161. Osnabrück: IMIS. </a:t>
            </a:r>
            <a:endParaRPr lang="de-DE" sz="2300" dirty="0" smtClean="0"/>
          </a:p>
          <a:p>
            <a:pPr marL="268288" indent="0" algn="just">
              <a:buNone/>
            </a:pPr>
            <a:r>
              <a:rPr lang="de-DE" sz="2300" dirty="0" smtClean="0"/>
              <a:t>In:http</a:t>
            </a:r>
            <a:r>
              <a:rPr lang="de-DE" sz="2300" dirty="0"/>
              <a:t>://pubman.mpdl.mpg.de/pubman/item/escidoc:60447/component/escidoc:77197/157_2003_Der_ungesteuerte_Zweitspracherwerb_Erwachsener.pdf</a:t>
            </a:r>
          </a:p>
          <a:p>
            <a:pPr algn="just"/>
            <a:r>
              <a:rPr lang="en-US" sz="2300" b="1" dirty="0" smtClean="0"/>
              <a:t>Krashen</a:t>
            </a:r>
            <a:r>
              <a:rPr lang="en-US" sz="2300" dirty="0"/>
              <a:t>, Stephen (2004): Applying the Comprehension Hypothesis: Some Suggestions. </a:t>
            </a:r>
          </a:p>
          <a:p>
            <a:pPr marL="174625" indent="93663" algn="just">
              <a:buNone/>
            </a:pPr>
            <a:r>
              <a:rPr lang="de-DE" sz="2300" dirty="0"/>
              <a:t>In: http://www.sdkrashen.com/content/articles/eta_paper.pdf </a:t>
            </a:r>
            <a:endParaRPr lang="en-US" sz="2300" b="1" dirty="0" smtClean="0"/>
          </a:p>
          <a:p>
            <a:r>
              <a:rPr lang="en-US" sz="2300" b="1" dirty="0" smtClean="0"/>
              <a:t>Krashen</a:t>
            </a:r>
            <a:r>
              <a:rPr lang="en-US" sz="2300" dirty="0"/>
              <a:t>, Stephen (1985): </a:t>
            </a:r>
            <a:r>
              <a:rPr lang="en-US" sz="2300" i="1" dirty="0"/>
              <a:t>The input hypothesis: issues and implications</a:t>
            </a:r>
            <a:r>
              <a:rPr lang="en-US" sz="2300" dirty="0"/>
              <a:t>. Harlow: Longman </a:t>
            </a:r>
          </a:p>
          <a:p>
            <a:pPr marL="268288" indent="0">
              <a:buNone/>
            </a:pPr>
            <a:r>
              <a:rPr lang="de-DE" sz="2300" dirty="0" err="1"/>
              <a:t>In:www.uio.no</a:t>
            </a:r>
            <a:r>
              <a:rPr lang="de-DE" sz="2300" dirty="0"/>
              <a:t>/</a:t>
            </a:r>
            <a:r>
              <a:rPr lang="de-DE" sz="2300" dirty="0" err="1"/>
              <a:t>studier</a:t>
            </a:r>
            <a:r>
              <a:rPr lang="de-DE" sz="2300" dirty="0"/>
              <a:t>/</a:t>
            </a:r>
            <a:r>
              <a:rPr lang="de-DE" sz="2300" dirty="0" err="1"/>
              <a:t>emner</a:t>
            </a:r>
            <a:r>
              <a:rPr lang="de-DE" sz="2300" dirty="0"/>
              <a:t>/</a:t>
            </a:r>
            <a:r>
              <a:rPr lang="de-DE" sz="2300" dirty="0" err="1"/>
              <a:t>hf</a:t>
            </a:r>
            <a:r>
              <a:rPr lang="de-DE" sz="2300" dirty="0"/>
              <a:t>/</a:t>
            </a:r>
            <a:r>
              <a:rPr lang="de-DE" sz="2300" dirty="0" err="1"/>
              <a:t>iln</a:t>
            </a:r>
            <a:r>
              <a:rPr lang="de-DE" sz="2300" dirty="0"/>
              <a:t>/LING4140/h08/The%20Input%20Hypothesis.pdf </a:t>
            </a:r>
          </a:p>
          <a:p>
            <a:pPr algn="just"/>
            <a:r>
              <a:rPr lang="en-US" sz="2300" b="1" dirty="0"/>
              <a:t>Mitchell</a:t>
            </a:r>
            <a:r>
              <a:rPr lang="en-US" sz="2300" dirty="0"/>
              <a:t>, Rosamond / </a:t>
            </a:r>
            <a:r>
              <a:rPr lang="en-US" sz="2300" b="1" dirty="0"/>
              <a:t>Myles</a:t>
            </a:r>
            <a:r>
              <a:rPr lang="en-US" sz="2300" dirty="0"/>
              <a:t>, Florence (2004): Second Language Learning Theories, Second Edition. Great Britain: Hodder education </a:t>
            </a:r>
            <a:endParaRPr lang="de-DE" sz="2300" dirty="0"/>
          </a:p>
          <a:p>
            <a:pPr algn="just"/>
            <a:r>
              <a:rPr lang="de-DE" sz="2300" b="1" dirty="0"/>
              <a:t>Roche</a:t>
            </a:r>
            <a:r>
              <a:rPr lang="de-DE" sz="2300" dirty="0"/>
              <a:t>, Jörg (2013): Fremdsprachenerwerb. Fremdsprachendidaktik. 3. Auflage. Tübingen: Narr Fracke </a:t>
            </a:r>
            <a:r>
              <a:rPr lang="de-DE" sz="2300" dirty="0" err="1"/>
              <a:t>Attempto</a:t>
            </a:r>
            <a:r>
              <a:rPr lang="de-DE" sz="2300" dirty="0"/>
              <a:t> </a:t>
            </a:r>
            <a:endParaRPr lang="de-DE" sz="2300" dirty="0" smtClean="0"/>
          </a:p>
          <a:p>
            <a:pPr algn="just"/>
            <a:r>
              <a:rPr lang="en-US" sz="2300" b="1" dirty="0" err="1"/>
              <a:t>Selinker</a:t>
            </a:r>
            <a:r>
              <a:rPr lang="en-US" sz="2300" dirty="0"/>
              <a:t>, L. (1972): Interlanguage. IRAL; International Review of Applied Linguistics in Language Teaching, 10, S. 209-231. </a:t>
            </a:r>
          </a:p>
          <a:p>
            <a:pPr marL="268288" indent="0">
              <a:buNone/>
            </a:pPr>
            <a:r>
              <a:rPr lang="de-DE" sz="2300" dirty="0"/>
              <a:t>In: http://omar11.wikispaces.com/file/view/session2A.pdf </a:t>
            </a:r>
          </a:p>
          <a:p>
            <a:pPr algn="just"/>
            <a:r>
              <a:rPr lang="en-US" sz="2300" b="1" dirty="0" err="1"/>
              <a:t>Schütz</a:t>
            </a:r>
            <a:r>
              <a:rPr lang="en-US" sz="2300" dirty="0"/>
              <a:t>, Ricardo (2007): Stephen </a:t>
            </a:r>
            <a:r>
              <a:rPr lang="en-US" sz="2300" dirty="0" err="1"/>
              <a:t>Krashen's</a:t>
            </a:r>
            <a:r>
              <a:rPr lang="en-US" sz="2300" dirty="0"/>
              <a:t> Theory of Second Language Acquisition. </a:t>
            </a:r>
          </a:p>
          <a:p>
            <a:pPr marL="268288" indent="0">
              <a:buNone/>
            </a:pPr>
            <a:r>
              <a:rPr lang="de-DE" sz="2300" dirty="0"/>
              <a:t>In: http://www.sk.com.br/sk-krash.html </a:t>
            </a:r>
          </a:p>
          <a:p>
            <a:endParaRPr lang="el-GR" dirty="0"/>
          </a:p>
          <a:p>
            <a:endParaRPr lang="el-GR" dirty="0"/>
          </a:p>
        </p:txBody>
      </p:sp>
    </p:spTree>
    <p:extLst>
      <p:ext uri="{BB962C8B-B14F-4D97-AF65-F5344CB8AC3E}">
        <p14:creationId xmlns:p14="http://schemas.microsoft.com/office/powerpoint/2010/main" val="3508010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12346"/>
          </a:xfrm>
        </p:spPr>
        <p:txBody>
          <a:bodyPr/>
          <a:lstStyle/>
          <a:p>
            <a:r>
              <a:rPr lang="en-US" dirty="0" err="1" smtClean="0"/>
              <a:t>Wiederholung</a:t>
            </a:r>
            <a:r>
              <a:rPr lang="de-DE" dirty="0" smtClean="0"/>
              <a:t>: </a:t>
            </a:r>
            <a:r>
              <a:rPr lang="de-DE" dirty="0" err="1" smtClean="0"/>
              <a:t>Kognitivismus</a:t>
            </a:r>
            <a:endParaRPr lang="el-GR" dirty="0"/>
          </a:p>
        </p:txBody>
      </p:sp>
      <p:sp>
        <p:nvSpPr>
          <p:cNvPr id="4" name="Θέση περιεχομένου 3"/>
          <p:cNvSpPr>
            <a:spLocks noGrp="1"/>
          </p:cNvSpPr>
          <p:nvPr>
            <p:ph idx="1"/>
          </p:nvPr>
        </p:nvSpPr>
        <p:spPr>
          <a:xfrm>
            <a:off x="3735089" y="2522365"/>
            <a:ext cx="3563471" cy="1116106"/>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lgn="ctr">
              <a:buNone/>
            </a:pPr>
            <a:r>
              <a:rPr lang="de-DE" dirty="0" err="1" smtClean="0">
                <a:solidFill>
                  <a:schemeClr val="tx1"/>
                </a:solidFill>
              </a:rPr>
              <a:t>Kognitivismus</a:t>
            </a:r>
            <a:endParaRPr lang="el-GR" dirty="0">
              <a:solidFill>
                <a:schemeClr val="tx1"/>
              </a:solidFill>
            </a:endParaRPr>
          </a:p>
        </p:txBody>
      </p:sp>
      <p:cxnSp>
        <p:nvCxnSpPr>
          <p:cNvPr id="11" name="Ευθύγραμμο βέλος σύνδεσης 10"/>
          <p:cNvCxnSpPr>
            <a:stCxn id="4" idx="7"/>
          </p:cNvCxnSpPr>
          <p:nvPr/>
        </p:nvCxnSpPr>
        <p:spPr>
          <a:xfrm flipV="1">
            <a:off x="6776702" y="2334720"/>
            <a:ext cx="615988" cy="351095"/>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3" name="Ευθύγραμμο βέλος σύνδεσης 12"/>
          <p:cNvCxnSpPr>
            <a:stCxn id="4" idx="5"/>
          </p:cNvCxnSpPr>
          <p:nvPr/>
        </p:nvCxnSpPr>
        <p:spPr>
          <a:xfrm>
            <a:off x="6776702" y="3475021"/>
            <a:ext cx="1358769" cy="45568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7" name="Ευθύγραμμο βέλος σύνδεσης 16"/>
          <p:cNvCxnSpPr/>
          <p:nvPr/>
        </p:nvCxnSpPr>
        <p:spPr>
          <a:xfrm flipH="1" flipV="1">
            <a:off x="3431578" y="2334720"/>
            <a:ext cx="709779" cy="39309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9" name="Ευθύγραμμο βέλος σύνδεσης 18"/>
          <p:cNvCxnSpPr>
            <a:stCxn id="4" idx="3"/>
          </p:cNvCxnSpPr>
          <p:nvPr/>
        </p:nvCxnSpPr>
        <p:spPr>
          <a:xfrm flipH="1">
            <a:off x="3547951" y="3475021"/>
            <a:ext cx="708996" cy="76454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22" name="Έλλειψη 21"/>
          <p:cNvSpPr/>
          <p:nvPr/>
        </p:nvSpPr>
        <p:spPr>
          <a:xfrm>
            <a:off x="481516" y="1716586"/>
            <a:ext cx="2837330" cy="16002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Entwicklung von Sprache beim Kind: Teil seiner kognitiven Entwicklung </a:t>
            </a:r>
          </a:p>
        </p:txBody>
      </p:sp>
      <p:sp>
        <p:nvSpPr>
          <p:cNvPr id="23" name="Έλλειψη 22"/>
          <p:cNvSpPr/>
          <p:nvPr/>
        </p:nvSpPr>
        <p:spPr>
          <a:xfrm>
            <a:off x="95894" y="3743063"/>
            <a:ext cx="3473824" cy="2915927"/>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Das Kind erwirbt die Sprache durch </a:t>
            </a:r>
            <a:r>
              <a:rPr lang="de-DE" dirty="0">
                <a:solidFill>
                  <a:schemeClr val="tx1"/>
                </a:solidFill>
              </a:rPr>
              <a:t>die ständige Auseinandersetzung – insbesondere die kognitive – mit seiner Umwelt, mit den Menschen und den Dingen</a:t>
            </a:r>
            <a:endParaRPr lang="el-GR" dirty="0">
              <a:solidFill>
                <a:schemeClr val="tx1"/>
              </a:solidFill>
            </a:endParaRPr>
          </a:p>
        </p:txBody>
      </p:sp>
      <p:sp>
        <p:nvSpPr>
          <p:cNvPr id="24" name="Έλλειψη 23"/>
          <p:cNvSpPr/>
          <p:nvPr/>
        </p:nvSpPr>
        <p:spPr>
          <a:xfrm>
            <a:off x="7714803" y="1347260"/>
            <a:ext cx="2385284" cy="14388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t>
            </a:r>
            <a:r>
              <a:rPr lang="de-DE" dirty="0" smtClean="0">
                <a:solidFill>
                  <a:schemeClr val="tx1"/>
                </a:solidFill>
              </a:rPr>
              <a:t>Sinnvolles Lernen</a:t>
            </a:r>
          </a:p>
          <a:p>
            <a:pPr algn="ctr"/>
            <a:r>
              <a:rPr lang="de-DE" dirty="0" smtClean="0">
                <a:solidFill>
                  <a:schemeClr val="tx1"/>
                </a:solidFill>
              </a:rPr>
              <a:t>- Rezeptives Lernen </a:t>
            </a:r>
            <a:endParaRPr lang="el-GR" dirty="0">
              <a:solidFill>
                <a:schemeClr val="tx1"/>
              </a:solidFill>
            </a:endParaRPr>
          </a:p>
        </p:txBody>
      </p:sp>
      <p:sp>
        <p:nvSpPr>
          <p:cNvPr id="25" name="Έλλειψη 24"/>
          <p:cNvSpPr/>
          <p:nvPr/>
        </p:nvSpPr>
        <p:spPr>
          <a:xfrm>
            <a:off x="8341660" y="3101630"/>
            <a:ext cx="3402105" cy="232217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Entdeckendes Lernen:</a:t>
            </a:r>
          </a:p>
          <a:p>
            <a:pPr algn="ctr"/>
            <a:r>
              <a:rPr lang="de-DE" dirty="0" smtClean="0">
                <a:solidFill>
                  <a:schemeClr val="tx1"/>
                </a:solidFill>
              </a:rPr>
              <a:t>Transferförderung, </a:t>
            </a:r>
          </a:p>
          <a:p>
            <a:pPr algn="ctr"/>
            <a:r>
              <a:rPr lang="de-DE" dirty="0" smtClean="0">
                <a:solidFill>
                  <a:schemeClr val="tx1"/>
                </a:solidFill>
              </a:rPr>
              <a:t>Problemlösefähigkeit, </a:t>
            </a:r>
          </a:p>
          <a:p>
            <a:pPr algn="ctr"/>
            <a:r>
              <a:rPr lang="de-DE" dirty="0" smtClean="0">
                <a:solidFill>
                  <a:schemeClr val="tx1"/>
                </a:solidFill>
              </a:rPr>
              <a:t>Intuitives Lernen, Förderung der intrinsischen Motivation</a:t>
            </a:r>
          </a:p>
        </p:txBody>
      </p:sp>
      <p:cxnSp>
        <p:nvCxnSpPr>
          <p:cNvPr id="27" name="Ευθύγραμμο βέλος σύνδεσης 26"/>
          <p:cNvCxnSpPr>
            <a:stCxn id="4" idx="4"/>
          </p:cNvCxnSpPr>
          <p:nvPr/>
        </p:nvCxnSpPr>
        <p:spPr>
          <a:xfrm>
            <a:off x="5516825" y="3638471"/>
            <a:ext cx="216777" cy="78561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28" name="Έλλειψη 27"/>
          <p:cNvSpPr/>
          <p:nvPr/>
        </p:nvSpPr>
        <p:spPr>
          <a:xfrm>
            <a:off x="4048041" y="4591127"/>
            <a:ext cx="3772069" cy="200152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Assimilation: Neues wird an Bekanntes angeglichen</a:t>
            </a:r>
          </a:p>
          <a:p>
            <a:pPr algn="ctr"/>
            <a:endParaRPr lang="de-DE" dirty="0" smtClean="0">
              <a:solidFill>
                <a:schemeClr val="tx1"/>
              </a:solidFill>
            </a:endParaRPr>
          </a:p>
          <a:p>
            <a:pPr algn="ctr"/>
            <a:r>
              <a:rPr lang="de-DE" dirty="0" smtClean="0">
                <a:solidFill>
                  <a:schemeClr val="tx1"/>
                </a:solidFill>
              </a:rPr>
              <a:t>Akkommodation</a:t>
            </a:r>
            <a:r>
              <a:rPr lang="de-DE" dirty="0">
                <a:solidFill>
                  <a:schemeClr val="tx1"/>
                </a:solidFill>
              </a:rPr>
              <a:t>: neue Denkweisen und –</a:t>
            </a:r>
            <a:r>
              <a:rPr lang="de-DE" dirty="0" err="1">
                <a:solidFill>
                  <a:schemeClr val="tx1"/>
                </a:solidFill>
              </a:rPr>
              <a:t>muster</a:t>
            </a:r>
            <a:r>
              <a:rPr lang="de-DE" dirty="0">
                <a:solidFill>
                  <a:schemeClr val="tx1"/>
                </a:solidFill>
              </a:rPr>
              <a:t> </a:t>
            </a:r>
            <a:r>
              <a:rPr lang="de-DE" dirty="0" smtClean="0">
                <a:solidFill>
                  <a:schemeClr val="tx1"/>
                </a:solidFill>
              </a:rPr>
              <a:t>entwickelt</a:t>
            </a:r>
            <a:endParaRPr lang="el-GR" dirty="0">
              <a:solidFill>
                <a:schemeClr val="tx1"/>
              </a:solidFill>
            </a:endParaRPr>
          </a:p>
        </p:txBody>
      </p:sp>
    </p:spTree>
    <p:extLst>
      <p:ext uri="{BB962C8B-B14F-4D97-AF65-F5344CB8AC3E}">
        <p14:creationId xmlns:p14="http://schemas.microsoft.com/office/powerpoint/2010/main" val="596385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45459"/>
            <a:ext cx="10515600" cy="5531504"/>
          </a:xfrm>
        </p:spPr>
        <p:txBody>
          <a:bodyPr>
            <a:normAutofit/>
          </a:bodyPr>
          <a:lstStyle/>
          <a:p>
            <a:pPr marL="0" indent="0">
              <a:buNone/>
            </a:pPr>
            <a:r>
              <a:rPr lang="de-DE" dirty="0" smtClean="0"/>
              <a:t>Fragen</a:t>
            </a:r>
          </a:p>
          <a:p>
            <a:endParaRPr lang="de-DE" dirty="0" smtClean="0"/>
          </a:p>
          <a:p>
            <a:r>
              <a:rPr lang="de-DE" dirty="0" smtClean="0"/>
              <a:t>Wie ist der Spracherwerb dem </a:t>
            </a:r>
            <a:r>
              <a:rPr lang="de-DE" dirty="0" err="1" smtClean="0"/>
              <a:t>Kognitivismus</a:t>
            </a:r>
            <a:r>
              <a:rPr lang="de-DE" dirty="0" smtClean="0"/>
              <a:t> zufolge zu erklären?</a:t>
            </a:r>
          </a:p>
          <a:p>
            <a:r>
              <a:rPr lang="de-DE" dirty="0" smtClean="0"/>
              <a:t>In wie vielen Lernstufen ist nach </a:t>
            </a:r>
            <a:r>
              <a:rPr lang="de-DE" dirty="0" err="1" smtClean="0"/>
              <a:t>Gagné</a:t>
            </a:r>
            <a:r>
              <a:rPr lang="de-DE" dirty="0" smtClean="0"/>
              <a:t> der </a:t>
            </a:r>
            <a:r>
              <a:rPr lang="de-DE" dirty="0"/>
              <a:t>Lernprozess </a:t>
            </a:r>
            <a:r>
              <a:rPr lang="de-DE" dirty="0" smtClean="0"/>
              <a:t>gegliedert?</a:t>
            </a:r>
          </a:p>
          <a:p>
            <a:r>
              <a:rPr lang="de-DE" dirty="0" smtClean="0"/>
              <a:t>Was versteht man unter „sinnvollem“ und „rezeptivem“ Lernen?</a:t>
            </a:r>
          </a:p>
          <a:p>
            <a:r>
              <a:rPr lang="de-DE" dirty="0" smtClean="0"/>
              <a:t>Welche Vorgänge sind nach </a:t>
            </a:r>
            <a:r>
              <a:rPr lang="de-DE" dirty="0" err="1" smtClean="0"/>
              <a:t>Bruner</a:t>
            </a:r>
            <a:r>
              <a:rPr lang="de-DE" dirty="0" smtClean="0"/>
              <a:t> für den Lernprozess von großer Bedeutung?</a:t>
            </a:r>
          </a:p>
          <a:p>
            <a:r>
              <a:rPr lang="de-DE" dirty="0" smtClean="0"/>
              <a:t>Welche Vorgänge sind nach Piaget für den Lernprozess von großer Bedeutung?</a:t>
            </a:r>
          </a:p>
          <a:p>
            <a:endParaRPr lang="el-GR" dirty="0"/>
          </a:p>
        </p:txBody>
      </p:sp>
    </p:spTree>
    <p:extLst>
      <p:ext uri="{BB962C8B-B14F-4D97-AF65-F5344CB8AC3E}">
        <p14:creationId xmlns:p14="http://schemas.microsoft.com/office/powerpoint/2010/main" val="3693883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93028"/>
          </a:xfrm>
        </p:spPr>
        <p:txBody>
          <a:bodyPr>
            <a:normAutofit/>
          </a:bodyPr>
          <a:lstStyle/>
          <a:p>
            <a:r>
              <a:rPr lang="de-DE" dirty="0" smtClean="0"/>
              <a:t>Die Identitätshypothese</a:t>
            </a:r>
            <a:endParaRPr lang="el-GR" dirty="0"/>
          </a:p>
        </p:txBody>
      </p:sp>
      <p:sp>
        <p:nvSpPr>
          <p:cNvPr id="3" name="Θέση περιεχομένου 2"/>
          <p:cNvSpPr>
            <a:spLocks noGrp="1"/>
          </p:cNvSpPr>
          <p:nvPr>
            <p:ph idx="1"/>
          </p:nvPr>
        </p:nvSpPr>
        <p:spPr>
          <a:xfrm>
            <a:off x="838200" y="1358154"/>
            <a:ext cx="10515600" cy="4818809"/>
          </a:xfrm>
        </p:spPr>
        <p:txBody>
          <a:bodyPr>
            <a:normAutofit lnSpcReduction="10000"/>
          </a:bodyPr>
          <a:lstStyle/>
          <a:p>
            <a:r>
              <a:rPr lang="de-DE" dirty="0" smtClean="0"/>
              <a:t>Theorie zum Erwerb der Zweitsprache</a:t>
            </a:r>
          </a:p>
          <a:p>
            <a:endParaRPr lang="de-DE" dirty="0" smtClean="0"/>
          </a:p>
          <a:p>
            <a:pPr algn="just"/>
            <a:r>
              <a:rPr lang="de-DE" dirty="0" smtClean="0"/>
              <a:t>Grundlage dieser Hypothese ist Chomskys These, nach der der Spracherwerb mit Hilfe der Existenz eines angeborenen Spracherwerbsmechanismus erklärt wird</a:t>
            </a:r>
          </a:p>
          <a:p>
            <a:endParaRPr lang="de-DE" dirty="0" smtClean="0"/>
          </a:p>
          <a:p>
            <a:pPr algn="just"/>
            <a:r>
              <a:rPr lang="de-DE" dirty="0" smtClean="0"/>
              <a:t>Diese Theorie ist nicht nur nativistisch, sondern auch kognitivistisch geprägt</a:t>
            </a:r>
          </a:p>
          <a:p>
            <a:pPr marL="0" indent="0">
              <a:buNone/>
            </a:pPr>
            <a:endParaRPr lang="de-DE" dirty="0" smtClean="0"/>
          </a:p>
          <a:p>
            <a:pPr algn="just"/>
            <a:r>
              <a:rPr lang="de-DE" dirty="0" smtClean="0"/>
              <a:t>„Spracherwerb ist ein aktiver, kreativer, kognitiver Prozess“ (</a:t>
            </a:r>
            <a:r>
              <a:rPr lang="de-DE" dirty="0" err="1" smtClean="0"/>
              <a:t>Heyd</a:t>
            </a:r>
            <a:r>
              <a:rPr lang="de-DE" dirty="0" smtClean="0"/>
              <a:t> 1990, 16)</a:t>
            </a:r>
            <a:endParaRPr lang="el-GR" dirty="0"/>
          </a:p>
        </p:txBody>
      </p:sp>
    </p:spTree>
    <p:extLst>
      <p:ext uri="{BB962C8B-B14F-4D97-AF65-F5344CB8AC3E}">
        <p14:creationId xmlns:p14="http://schemas.microsoft.com/office/powerpoint/2010/main" val="1578921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468593"/>
          </a:xfrm>
        </p:spPr>
        <p:txBody>
          <a:bodyPr>
            <a:noAutofit/>
          </a:bodyPr>
          <a:lstStyle/>
          <a:p>
            <a:r>
              <a:rPr lang="de-DE" sz="3200" dirty="0" smtClean="0"/>
              <a:t>Annahmen der Identitätshypothese</a:t>
            </a:r>
            <a:endParaRPr lang="el-GR" sz="3200" dirty="0"/>
          </a:p>
        </p:txBody>
      </p:sp>
      <p:sp>
        <p:nvSpPr>
          <p:cNvPr id="3" name="Θέση περιεχομένου 2"/>
          <p:cNvSpPr>
            <a:spLocks noGrp="1"/>
          </p:cNvSpPr>
          <p:nvPr>
            <p:ph idx="1"/>
          </p:nvPr>
        </p:nvSpPr>
        <p:spPr>
          <a:xfrm>
            <a:off x="838200" y="1237129"/>
            <a:ext cx="10515600" cy="4787153"/>
          </a:xfrm>
        </p:spPr>
        <p:txBody>
          <a:bodyPr>
            <a:normAutofit fontScale="85000" lnSpcReduction="10000"/>
          </a:bodyPr>
          <a:lstStyle/>
          <a:p>
            <a:pPr algn="just">
              <a:lnSpc>
                <a:spcPct val="120000"/>
              </a:lnSpc>
              <a:spcBef>
                <a:spcPts val="0"/>
              </a:spcBef>
              <a:spcAft>
                <a:spcPts val="600"/>
              </a:spcAft>
            </a:pPr>
            <a:r>
              <a:rPr lang="de-DE" sz="2900" dirty="0" smtClean="0"/>
              <a:t>Der Zweitspracherwerb läuft nach universalen kognitiven Prinzipien ab, die das lernende Kind mit der neuen Sprache vertraut machen.</a:t>
            </a:r>
          </a:p>
          <a:p>
            <a:pPr algn="just">
              <a:lnSpc>
                <a:spcPct val="120000"/>
              </a:lnSpc>
              <a:spcBef>
                <a:spcPts val="0"/>
              </a:spcBef>
              <a:spcAft>
                <a:spcPts val="600"/>
              </a:spcAft>
            </a:pPr>
            <a:r>
              <a:rPr lang="de-DE" sz="2900" dirty="0" smtClean="0"/>
              <a:t>Der </a:t>
            </a:r>
            <a:r>
              <a:rPr lang="de-DE" sz="2900" dirty="0"/>
              <a:t>Erwerb der Zweitsprache vollzieht sich </a:t>
            </a:r>
            <a:r>
              <a:rPr lang="de-DE" sz="2900" dirty="0" smtClean="0"/>
              <a:t>auf </a:t>
            </a:r>
            <a:r>
              <a:rPr lang="de-DE" sz="2900" dirty="0"/>
              <a:t>der gleichen Art und Weise wie der Erstspracherwerb, da </a:t>
            </a:r>
            <a:r>
              <a:rPr lang="de-DE" sz="2900" dirty="0" smtClean="0"/>
              <a:t>die </a:t>
            </a:r>
            <a:r>
              <a:rPr lang="de-DE" sz="2900" dirty="0"/>
              <a:t>psycholinguistischen Prozesse ähnlich </a:t>
            </a:r>
            <a:r>
              <a:rPr lang="de-DE" sz="2900" dirty="0" smtClean="0"/>
              <a:t>sind, </a:t>
            </a:r>
            <a:r>
              <a:rPr lang="de-DE" sz="2900" dirty="0"/>
              <a:t>und da </a:t>
            </a:r>
            <a:r>
              <a:rPr lang="de-DE" sz="2900" dirty="0" smtClean="0"/>
              <a:t>gleiche </a:t>
            </a:r>
            <a:r>
              <a:rPr lang="de-DE" sz="2900" dirty="0"/>
              <a:t>universale Grundlagen existieren, denen alle natürlichen Sprachen folgen, so dass </a:t>
            </a:r>
            <a:r>
              <a:rPr lang="de-DE" sz="2900" dirty="0" smtClean="0"/>
              <a:t>der </a:t>
            </a:r>
            <a:r>
              <a:rPr lang="de-DE" sz="2900" dirty="0"/>
              <a:t>Erstspracherwerb für den Zweitspracherwerb eine unwichtige Rolle zu spielen scheint. </a:t>
            </a:r>
            <a:endParaRPr lang="de-DE" sz="2900" dirty="0" smtClean="0"/>
          </a:p>
          <a:p>
            <a:pPr algn="just">
              <a:lnSpc>
                <a:spcPct val="120000"/>
              </a:lnSpc>
              <a:spcBef>
                <a:spcPts val="0"/>
              </a:spcBef>
              <a:spcAft>
                <a:spcPts val="600"/>
              </a:spcAft>
            </a:pPr>
            <a:r>
              <a:rPr lang="de-DE" sz="2900" dirty="0" smtClean="0"/>
              <a:t>Für </a:t>
            </a:r>
            <a:r>
              <a:rPr lang="de-DE" sz="2900" dirty="0"/>
              <a:t>den Erwerb der Zweitsprache ist also </a:t>
            </a:r>
            <a:r>
              <a:rPr lang="de-DE" sz="2900" dirty="0" smtClean="0"/>
              <a:t>die </a:t>
            </a:r>
            <a:r>
              <a:rPr lang="de-DE" sz="2900" dirty="0"/>
              <a:t>Erstsprache des </a:t>
            </a:r>
            <a:r>
              <a:rPr lang="de-DE" sz="2900" dirty="0" smtClean="0"/>
              <a:t>Lerners </a:t>
            </a:r>
            <a:r>
              <a:rPr lang="de-DE" sz="2900" dirty="0"/>
              <a:t>nicht </a:t>
            </a:r>
            <a:r>
              <a:rPr lang="de-DE" sz="2900" dirty="0" smtClean="0"/>
              <a:t>entscheidend.</a:t>
            </a:r>
          </a:p>
          <a:p>
            <a:pPr algn="just">
              <a:lnSpc>
                <a:spcPct val="120000"/>
              </a:lnSpc>
              <a:spcBef>
                <a:spcPts val="0"/>
              </a:spcBef>
              <a:spcAft>
                <a:spcPts val="600"/>
              </a:spcAft>
            </a:pPr>
            <a:r>
              <a:rPr lang="de-DE" sz="2900" dirty="0" smtClean="0"/>
              <a:t>Erstspracherwerb und </a:t>
            </a:r>
            <a:r>
              <a:rPr lang="de-DE" sz="2900" dirty="0"/>
              <a:t>Z</a:t>
            </a:r>
            <a:r>
              <a:rPr lang="de-DE" sz="2900" dirty="0" smtClean="0"/>
              <a:t>weitspracherwerb verlaufen prinzipiell gleichartig.</a:t>
            </a:r>
          </a:p>
          <a:p>
            <a:pPr marL="0" indent="0" algn="r">
              <a:buNone/>
            </a:pPr>
            <a:endParaRPr lang="de-DE" sz="2900" dirty="0"/>
          </a:p>
        </p:txBody>
      </p:sp>
    </p:spTree>
    <p:extLst>
      <p:ext uri="{BB962C8B-B14F-4D97-AF65-F5344CB8AC3E}">
        <p14:creationId xmlns:p14="http://schemas.microsoft.com/office/powerpoint/2010/main" val="608945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39588"/>
            <a:ext cx="10515600" cy="5437375"/>
          </a:xfrm>
        </p:spPr>
        <p:txBody>
          <a:bodyPr/>
          <a:lstStyle/>
          <a:p>
            <a:pPr algn="just"/>
            <a:r>
              <a:rPr lang="de-DE" dirty="0" smtClean="0"/>
              <a:t>Erstspracherwerb und Zweitspracherwerb gleichen sich im Wesentlichen, d.h. sie werden von den gleichen Mechanismen gesteuert.</a:t>
            </a:r>
          </a:p>
          <a:p>
            <a:pPr algn="just"/>
            <a:r>
              <a:rPr lang="de-DE" dirty="0" smtClean="0"/>
              <a:t>Es ist sekundär, welche Sprachen erworben werden und welche Sprachen der Lerner bereits erworben hat.</a:t>
            </a:r>
          </a:p>
          <a:p>
            <a:pPr algn="just"/>
            <a:r>
              <a:rPr lang="de-DE" dirty="0"/>
              <a:t>Der Lerner aktiviert angeborene mentale Prozesse, die bewirken, dass die zweitsprachlichen Elemente und Regeln in gleicher Abfolge (Erwerbssequenzen) wie beim kindlichen Erstsprachenerwerb erworben werden.</a:t>
            </a:r>
          </a:p>
          <a:p>
            <a:endParaRPr lang="de-DE" dirty="0" smtClean="0"/>
          </a:p>
          <a:p>
            <a:pPr marL="0" indent="0" algn="r">
              <a:buNone/>
            </a:pPr>
            <a:r>
              <a:rPr lang="de-DE" sz="1800" dirty="0" smtClean="0"/>
              <a:t>(</a:t>
            </a:r>
            <a:r>
              <a:rPr lang="de-DE" sz="1800" dirty="0"/>
              <a:t>Decke-</a:t>
            </a:r>
            <a:r>
              <a:rPr lang="de-DE" sz="1800" dirty="0" err="1"/>
              <a:t>Cornill</a:t>
            </a:r>
            <a:r>
              <a:rPr lang="de-DE" sz="1800" dirty="0"/>
              <a:t>/Küster 2010: 25, </a:t>
            </a:r>
            <a:r>
              <a:rPr lang="de-DE" sz="1800" dirty="0" err="1"/>
              <a:t>Heyd</a:t>
            </a:r>
            <a:r>
              <a:rPr lang="de-DE" sz="1800" dirty="0"/>
              <a:t> 1990, 16, Günther/Günther 2007, </a:t>
            </a:r>
            <a:r>
              <a:rPr lang="de-DE" sz="1800" dirty="0" smtClean="0"/>
              <a:t>146, Henrici/Riemer 2007, 40)</a:t>
            </a:r>
            <a:endParaRPr lang="de-DE" sz="1800" dirty="0"/>
          </a:p>
          <a:p>
            <a:endParaRPr lang="el-GR" dirty="0"/>
          </a:p>
        </p:txBody>
      </p:sp>
    </p:spTree>
    <p:extLst>
      <p:ext uri="{BB962C8B-B14F-4D97-AF65-F5344CB8AC3E}">
        <p14:creationId xmlns:p14="http://schemas.microsoft.com/office/powerpoint/2010/main" val="617404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04769"/>
          </a:xfrm>
        </p:spPr>
        <p:txBody>
          <a:bodyPr>
            <a:normAutofit/>
          </a:bodyPr>
          <a:lstStyle/>
          <a:p>
            <a:r>
              <a:rPr lang="de-DE" sz="2800" dirty="0" smtClean="0"/>
              <a:t>Identitätshypothese: Erwerbssequenzen</a:t>
            </a:r>
            <a:endParaRPr lang="el-GR" sz="2800" dirty="0"/>
          </a:p>
        </p:txBody>
      </p:sp>
      <p:sp>
        <p:nvSpPr>
          <p:cNvPr id="3" name="Θέση περιεχομένου 2"/>
          <p:cNvSpPr>
            <a:spLocks noGrp="1"/>
          </p:cNvSpPr>
          <p:nvPr>
            <p:ph idx="1"/>
          </p:nvPr>
        </p:nvSpPr>
        <p:spPr>
          <a:xfrm>
            <a:off x="838200" y="1169894"/>
            <a:ext cx="10515600" cy="5007069"/>
          </a:xfrm>
        </p:spPr>
        <p:txBody>
          <a:bodyPr/>
          <a:lstStyle/>
          <a:p>
            <a:endParaRPr lang="de-DE" dirty="0" smtClean="0"/>
          </a:p>
          <a:p>
            <a:endParaRPr lang="de-DE" dirty="0"/>
          </a:p>
          <a:p>
            <a:pPr algn="just"/>
            <a:r>
              <a:rPr lang="de-DE" dirty="0" smtClean="0"/>
              <a:t>Einige Modelle von Erwerbssequenzen heben besonders die angeborenen Erwerbsstrukturen hervor. Ihnen zufolge läuft der Erwerb der Zweitsprache bzw. der Fremdsprache in Stufen, aber in vorprogrammierten und daher wenig beeinflussbaren Sequenzen ab</a:t>
            </a:r>
          </a:p>
          <a:p>
            <a:pPr algn="just"/>
            <a:r>
              <a:rPr lang="de-DE" dirty="0"/>
              <a:t>Der Identitätshypothese </a:t>
            </a:r>
            <a:r>
              <a:rPr lang="de-DE" dirty="0" smtClean="0"/>
              <a:t>zufolge </a:t>
            </a:r>
            <a:r>
              <a:rPr lang="de-DE" dirty="0"/>
              <a:t>sei die Abfolge der Erwerbssequenzen nicht </a:t>
            </a:r>
            <a:r>
              <a:rPr lang="de-DE" dirty="0" smtClean="0"/>
              <a:t>veränderbar (Natural-Order-Hypothese). Der Lehrer kann diese Abfolge nicht ändern.</a:t>
            </a:r>
          </a:p>
          <a:p>
            <a:pPr marL="0" indent="0" algn="r">
              <a:buNone/>
            </a:pPr>
            <a:r>
              <a:rPr lang="de-DE" sz="1600" dirty="0" smtClean="0"/>
              <a:t>(Roche 2013, 125/131, </a:t>
            </a:r>
            <a:r>
              <a:rPr lang="de-DE" sz="1600" dirty="0" err="1" smtClean="0"/>
              <a:t>Heyd</a:t>
            </a:r>
            <a:r>
              <a:rPr lang="de-DE" sz="1600" dirty="0" smtClean="0"/>
              <a:t> </a:t>
            </a:r>
            <a:r>
              <a:rPr lang="de-DE" sz="1600" dirty="0"/>
              <a:t>1990, 16</a:t>
            </a:r>
            <a:r>
              <a:rPr lang="de-DE" sz="1600" dirty="0" smtClean="0"/>
              <a:t>)</a:t>
            </a:r>
            <a:endParaRPr lang="el-GR" sz="1600" dirty="0"/>
          </a:p>
          <a:p>
            <a:pPr algn="just"/>
            <a:endParaRPr lang="el-GR" dirty="0"/>
          </a:p>
        </p:txBody>
      </p:sp>
    </p:spTree>
    <p:extLst>
      <p:ext uri="{BB962C8B-B14F-4D97-AF65-F5344CB8AC3E}">
        <p14:creationId xmlns:p14="http://schemas.microsoft.com/office/powerpoint/2010/main" val="3282329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2706</Words>
  <Application>Microsoft Office PowerPoint</Application>
  <PresentationFormat>Custom</PresentationFormat>
  <Paragraphs>199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Θέμα του Office</vt:lpstr>
      <vt:lpstr>     Die Identitätshypothese  Die fünf Hypothesen von Krashen  Die Interlanguage-Hypothese  </vt:lpstr>
      <vt:lpstr>Wiederholung: Nativismus</vt:lpstr>
      <vt:lpstr>Fragen</vt:lpstr>
      <vt:lpstr>Wiederholung: Kognitivismus</vt:lpstr>
      <vt:lpstr>PowerPoint Presentation</vt:lpstr>
      <vt:lpstr>Die Identitätshypothese</vt:lpstr>
      <vt:lpstr>Annahmen der Identitätshypothese</vt:lpstr>
      <vt:lpstr>PowerPoint Presentation</vt:lpstr>
      <vt:lpstr>Identitätshypothese: Erwerbssequenzen</vt:lpstr>
      <vt:lpstr>PowerPoint Presentation</vt:lpstr>
      <vt:lpstr>PowerPoint Presentation</vt:lpstr>
      <vt:lpstr>Einwände gegen die Identitätshypothese</vt:lpstr>
      <vt:lpstr>Fragen</vt:lpstr>
      <vt:lpstr>Die fünf Hypothesen von Krashen</vt:lpstr>
      <vt:lpstr>Die Acquisition-Learning-Hypothese</vt:lpstr>
      <vt:lpstr>Die Monitor-Hypothese </vt:lpstr>
      <vt:lpstr>PowerPoint Presentation</vt:lpstr>
      <vt:lpstr>Die Natural-Order-Hypothese</vt:lpstr>
      <vt:lpstr>Die Input-Hypothese</vt:lpstr>
      <vt:lpstr>PowerPoint Presentation</vt:lpstr>
      <vt:lpstr>Die Affektive-Filter-Hypothese</vt:lpstr>
      <vt:lpstr>Fragen</vt:lpstr>
      <vt:lpstr>Die Intelanguage-Hypothese</vt:lpstr>
      <vt:lpstr>PowerPoint Presentation</vt:lpstr>
      <vt:lpstr>PowerPoint Presentation</vt:lpstr>
      <vt:lpstr>PowerPoint Presentation</vt:lpstr>
      <vt:lpstr>PowerPoint Presentation</vt:lpstr>
      <vt:lpstr>PowerPoint Presentation</vt:lpstr>
      <vt:lpstr>Literatur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Hypothesen</dc:title>
  <dc:creator>Dafni</dc:creator>
  <cp:lastModifiedBy>Dafni</cp:lastModifiedBy>
  <cp:revision>90</cp:revision>
  <cp:lastPrinted>2016-11-24T23:03:21Z</cp:lastPrinted>
  <dcterms:created xsi:type="dcterms:W3CDTF">2016-11-06T21:58:27Z</dcterms:created>
  <dcterms:modified xsi:type="dcterms:W3CDTF">2020-03-23T08:12:50Z</dcterms:modified>
</cp:coreProperties>
</file>