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8" r:id="rId2"/>
    <p:sldId id="341" r:id="rId3"/>
    <p:sldId id="375" r:id="rId4"/>
    <p:sldId id="377" r:id="rId5"/>
    <p:sldId id="345" r:id="rId6"/>
    <p:sldId id="366" r:id="rId7"/>
    <p:sldId id="368" r:id="rId8"/>
    <p:sldId id="370" r:id="rId9"/>
    <p:sldId id="371" r:id="rId10"/>
    <p:sldId id="374" r:id="rId11"/>
    <p:sldId id="361" r:id="rId12"/>
    <p:sldId id="376" r:id="rId13"/>
    <p:sldId id="381" r:id="rId14"/>
    <p:sldId id="378" r:id="rId15"/>
    <p:sldId id="379" r:id="rId16"/>
    <p:sldId id="380" r:id="rId17"/>
    <p:sldId id="382" r:id="rId18"/>
    <p:sldId id="383" r:id="rId19"/>
    <p:sldId id="384" r:id="rId20"/>
    <p:sldId id="346" r:id="rId21"/>
    <p:sldId id="353" r:id="rId22"/>
    <p:sldId id="355" r:id="rId23"/>
    <p:sldId id="299" r:id="rId24"/>
    <p:sldId id="267" r:id="rId25"/>
    <p:sldId id="278" r:id="rId26"/>
    <p:sldId id="284" r:id="rId27"/>
    <p:sldId id="297" r:id="rId28"/>
    <p:sldId id="308" r:id="rId29"/>
    <p:sldId id="309" r:id="rId30"/>
    <p:sldId id="310" r:id="rId31"/>
    <p:sldId id="311" r:id="rId32"/>
    <p:sldId id="312" r:id="rId33"/>
    <p:sldId id="313" r:id="rId34"/>
    <p:sldId id="296" r:id="rId35"/>
    <p:sldId id="318" r:id="rId36"/>
    <p:sldId id="327" r:id="rId37"/>
    <p:sldId id="319" r:id="rId38"/>
    <p:sldId id="322" r:id="rId39"/>
    <p:sldId id="325" r:id="rId40"/>
    <p:sldId id="326" r:id="rId41"/>
  </p:sldIdLst>
  <p:sldSz cx="12192000" cy="6858000"/>
  <p:notesSz cx="6858000" cy="9525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117B-38CE-4E4D-97BD-6790D27EE6FC}"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en-US"/>
        </a:p>
      </dgm:t>
    </dgm:pt>
    <dgm:pt modelId="{F021576F-B1F4-4246-ACB8-ADDBFDABC49C}">
      <dgm:prSet phldrT="[Text]" custT="1"/>
      <dgm:spPr/>
      <dgm:t>
        <a:bodyPr/>
        <a:lstStyle/>
        <a:p>
          <a:pPr algn="ctr"/>
          <a:r>
            <a:rPr lang="de-DE" sz="1600" b="1" dirty="0"/>
            <a:t>Sprachlicher Input</a:t>
          </a:r>
          <a:endParaRPr lang="en-US" sz="1600" b="1" dirty="0"/>
        </a:p>
      </dgm:t>
    </dgm:pt>
    <dgm:pt modelId="{3DBDED12-B222-4BE7-B73B-03AF140A9ED1}" type="parTrans" cxnId="{7770A21E-49F9-4D41-AC3B-B4066B0F6EC7}">
      <dgm:prSet/>
      <dgm:spPr/>
      <dgm:t>
        <a:bodyPr/>
        <a:lstStyle/>
        <a:p>
          <a:pPr algn="ctr"/>
          <a:endParaRPr lang="en-US"/>
        </a:p>
      </dgm:t>
    </dgm:pt>
    <dgm:pt modelId="{F641D384-4FF3-4E17-A84C-6D255F6110D2}" type="sibTrans" cxnId="{7770A21E-49F9-4D41-AC3B-B4066B0F6EC7}">
      <dgm:prSet/>
      <dgm:spPr/>
      <dgm:t>
        <a:bodyPr/>
        <a:lstStyle/>
        <a:p>
          <a:pPr algn="ctr"/>
          <a:endParaRPr lang="en-US"/>
        </a:p>
      </dgm:t>
    </dgm:pt>
    <dgm:pt modelId="{97D06682-31C7-46F4-BC5A-8B660F9E5D15}">
      <dgm:prSet phldrT="[Text]"/>
      <dgm:spPr/>
      <dgm:t>
        <a:bodyPr/>
        <a:lstStyle/>
        <a:p>
          <a:pPr algn="ctr"/>
          <a:r>
            <a:rPr lang="de-DE" b="1" dirty="0"/>
            <a:t>Interne Verarbeitung</a:t>
          </a:r>
          <a:endParaRPr lang="en-US" b="1" dirty="0"/>
        </a:p>
      </dgm:t>
    </dgm:pt>
    <dgm:pt modelId="{13119174-B440-4A0A-964F-52AAA5FAC25B}" type="parTrans" cxnId="{1DCEA1AA-EE14-41A6-ACF8-C69C97A2D334}">
      <dgm:prSet/>
      <dgm:spPr/>
      <dgm:t>
        <a:bodyPr/>
        <a:lstStyle/>
        <a:p>
          <a:pPr algn="ctr"/>
          <a:endParaRPr lang="en-US"/>
        </a:p>
      </dgm:t>
    </dgm:pt>
    <dgm:pt modelId="{1293A1B4-5C00-410A-9459-C670331A9263}" type="sibTrans" cxnId="{1DCEA1AA-EE14-41A6-ACF8-C69C97A2D334}">
      <dgm:prSet/>
      <dgm:spPr/>
      <dgm:t>
        <a:bodyPr/>
        <a:lstStyle/>
        <a:p>
          <a:pPr algn="ctr"/>
          <a:endParaRPr lang="en-US"/>
        </a:p>
      </dgm:t>
    </dgm:pt>
    <dgm:pt modelId="{37040295-EB4E-442D-80DE-B2545BF9BE1A}">
      <dgm:prSet phldrT="[Text]" custT="1"/>
      <dgm:spPr/>
      <dgm:t>
        <a:bodyPr/>
        <a:lstStyle/>
        <a:p>
          <a:pPr algn="ctr"/>
          <a:r>
            <a:rPr lang="de-DE" sz="1800" b="1" dirty="0"/>
            <a:t>Intake</a:t>
          </a:r>
          <a:endParaRPr lang="en-US" sz="1800" b="1" dirty="0"/>
        </a:p>
      </dgm:t>
    </dgm:pt>
    <dgm:pt modelId="{962E4F94-AD8F-4882-BB44-235CCCEC3EB9}" type="parTrans" cxnId="{A4FF90B2-409B-49C8-A247-0D2D9760D10A}">
      <dgm:prSet/>
      <dgm:spPr/>
      <dgm:t>
        <a:bodyPr/>
        <a:lstStyle/>
        <a:p>
          <a:pPr algn="ctr"/>
          <a:endParaRPr lang="en-US"/>
        </a:p>
      </dgm:t>
    </dgm:pt>
    <dgm:pt modelId="{4D4F97EB-D31B-4369-990F-7AB609DC51E8}" type="sibTrans" cxnId="{A4FF90B2-409B-49C8-A247-0D2D9760D10A}">
      <dgm:prSet/>
      <dgm:spPr/>
      <dgm:t>
        <a:bodyPr/>
        <a:lstStyle/>
        <a:p>
          <a:pPr algn="ctr"/>
          <a:endParaRPr lang="en-US"/>
        </a:p>
      </dgm:t>
    </dgm:pt>
    <dgm:pt modelId="{A120345A-6A72-4324-814E-C1F510E3D378}" type="pres">
      <dgm:prSet presAssocID="{48AD117B-38CE-4E4D-97BD-6790D27EE6FC}" presName="Name0" presStyleCnt="0">
        <dgm:presLayoutVars>
          <dgm:chMax val="7"/>
          <dgm:chPref val="7"/>
          <dgm:dir/>
          <dgm:animLvl val="lvl"/>
        </dgm:presLayoutVars>
      </dgm:prSet>
      <dgm:spPr/>
    </dgm:pt>
    <dgm:pt modelId="{1C7A0344-FA55-44B6-8F1A-1B5DDF1A26BB}" type="pres">
      <dgm:prSet presAssocID="{F021576F-B1F4-4246-ACB8-ADDBFDABC49C}" presName="Accent1" presStyleCnt="0"/>
      <dgm:spPr/>
    </dgm:pt>
    <dgm:pt modelId="{06EBF6DF-4AB2-44D0-B5CB-BA44D1B4FBD4}" type="pres">
      <dgm:prSet presAssocID="{F021576F-B1F4-4246-ACB8-ADDBFDABC49C}" presName="Accent" presStyleLbl="node1" presStyleIdx="0" presStyleCnt="3"/>
      <dgm:spPr/>
    </dgm:pt>
    <dgm:pt modelId="{74D9A19F-9C01-40FB-8479-EDEE9A3E331E}" type="pres">
      <dgm:prSet presAssocID="{F021576F-B1F4-4246-ACB8-ADDBFDABC49C}" presName="Parent1" presStyleLbl="revTx" presStyleIdx="0" presStyleCnt="3">
        <dgm:presLayoutVars>
          <dgm:chMax val="1"/>
          <dgm:chPref val="1"/>
          <dgm:bulletEnabled val="1"/>
        </dgm:presLayoutVars>
      </dgm:prSet>
      <dgm:spPr/>
    </dgm:pt>
    <dgm:pt modelId="{DC6BFE7B-5112-4EBE-BD9A-3918FB5059E5}" type="pres">
      <dgm:prSet presAssocID="{97D06682-31C7-46F4-BC5A-8B660F9E5D15}" presName="Accent2" presStyleCnt="0"/>
      <dgm:spPr/>
    </dgm:pt>
    <dgm:pt modelId="{1E4CC0A4-D94B-4DE8-BCA5-86C60BB1BBF7}" type="pres">
      <dgm:prSet presAssocID="{97D06682-31C7-46F4-BC5A-8B660F9E5D15}" presName="Accent" presStyleLbl="node1" presStyleIdx="1" presStyleCnt="3"/>
      <dgm:spPr/>
    </dgm:pt>
    <dgm:pt modelId="{D7F33E47-C6E6-4638-BD56-CD9652574B41}" type="pres">
      <dgm:prSet presAssocID="{97D06682-31C7-46F4-BC5A-8B660F9E5D15}" presName="Parent2" presStyleLbl="revTx" presStyleIdx="1" presStyleCnt="3">
        <dgm:presLayoutVars>
          <dgm:chMax val="1"/>
          <dgm:chPref val="1"/>
          <dgm:bulletEnabled val="1"/>
        </dgm:presLayoutVars>
      </dgm:prSet>
      <dgm:spPr/>
    </dgm:pt>
    <dgm:pt modelId="{63EDC4B8-4D8B-4D22-968C-05CF00E9CB1A}" type="pres">
      <dgm:prSet presAssocID="{37040295-EB4E-442D-80DE-B2545BF9BE1A}" presName="Accent3" presStyleCnt="0"/>
      <dgm:spPr/>
    </dgm:pt>
    <dgm:pt modelId="{3664CD9B-4B61-4C2E-911A-E18FE8A52CFE}" type="pres">
      <dgm:prSet presAssocID="{37040295-EB4E-442D-80DE-B2545BF9BE1A}" presName="Accent" presStyleLbl="node1" presStyleIdx="2" presStyleCnt="3"/>
      <dgm:spPr/>
    </dgm:pt>
    <dgm:pt modelId="{10C64DDC-36DA-43F1-A15E-EEF14506DF8D}" type="pres">
      <dgm:prSet presAssocID="{37040295-EB4E-442D-80DE-B2545BF9BE1A}" presName="Parent3" presStyleLbl="revTx" presStyleIdx="2" presStyleCnt="3">
        <dgm:presLayoutVars>
          <dgm:chMax val="1"/>
          <dgm:chPref val="1"/>
          <dgm:bulletEnabled val="1"/>
        </dgm:presLayoutVars>
      </dgm:prSet>
      <dgm:spPr/>
    </dgm:pt>
  </dgm:ptLst>
  <dgm:cxnLst>
    <dgm:cxn modelId="{E339871C-7B3D-4F4F-AAC7-E4721C66FCA0}" type="presOf" srcId="{37040295-EB4E-442D-80DE-B2545BF9BE1A}" destId="{10C64DDC-36DA-43F1-A15E-EEF14506DF8D}" srcOrd="0" destOrd="0" presId="urn:microsoft.com/office/officeart/2009/layout/CircleArrowProcess"/>
    <dgm:cxn modelId="{7770A21E-49F9-4D41-AC3B-B4066B0F6EC7}" srcId="{48AD117B-38CE-4E4D-97BD-6790D27EE6FC}" destId="{F021576F-B1F4-4246-ACB8-ADDBFDABC49C}" srcOrd="0" destOrd="0" parTransId="{3DBDED12-B222-4BE7-B73B-03AF140A9ED1}" sibTransId="{F641D384-4FF3-4E17-A84C-6D255F6110D2}"/>
    <dgm:cxn modelId="{41CE6463-C878-4BE8-94BD-EBACF7E5CA21}" type="presOf" srcId="{48AD117B-38CE-4E4D-97BD-6790D27EE6FC}" destId="{A120345A-6A72-4324-814E-C1F510E3D378}" srcOrd="0" destOrd="0" presId="urn:microsoft.com/office/officeart/2009/layout/CircleArrowProcess"/>
    <dgm:cxn modelId="{6C5F4273-4FD6-4D31-8F52-8C66ABFCF954}" type="presOf" srcId="{F021576F-B1F4-4246-ACB8-ADDBFDABC49C}" destId="{74D9A19F-9C01-40FB-8479-EDEE9A3E331E}" srcOrd="0" destOrd="0" presId="urn:microsoft.com/office/officeart/2009/layout/CircleArrowProcess"/>
    <dgm:cxn modelId="{1DCEA1AA-EE14-41A6-ACF8-C69C97A2D334}" srcId="{48AD117B-38CE-4E4D-97BD-6790D27EE6FC}" destId="{97D06682-31C7-46F4-BC5A-8B660F9E5D15}" srcOrd="1" destOrd="0" parTransId="{13119174-B440-4A0A-964F-52AAA5FAC25B}" sibTransId="{1293A1B4-5C00-410A-9459-C670331A9263}"/>
    <dgm:cxn modelId="{A4FF90B2-409B-49C8-A247-0D2D9760D10A}" srcId="{48AD117B-38CE-4E4D-97BD-6790D27EE6FC}" destId="{37040295-EB4E-442D-80DE-B2545BF9BE1A}" srcOrd="2" destOrd="0" parTransId="{962E4F94-AD8F-4882-BB44-235CCCEC3EB9}" sibTransId="{4D4F97EB-D31B-4369-990F-7AB609DC51E8}"/>
    <dgm:cxn modelId="{CBECA6D4-48DC-4288-91B4-B9B9EDB0E9BF}" type="presOf" srcId="{97D06682-31C7-46F4-BC5A-8B660F9E5D15}" destId="{D7F33E47-C6E6-4638-BD56-CD9652574B41}" srcOrd="0" destOrd="0" presId="urn:microsoft.com/office/officeart/2009/layout/CircleArrowProcess"/>
    <dgm:cxn modelId="{5EA5794A-3F05-45F8-A78E-FFA9D0B2DD35}" type="presParOf" srcId="{A120345A-6A72-4324-814E-C1F510E3D378}" destId="{1C7A0344-FA55-44B6-8F1A-1B5DDF1A26BB}" srcOrd="0" destOrd="0" presId="urn:microsoft.com/office/officeart/2009/layout/CircleArrowProcess"/>
    <dgm:cxn modelId="{0F95C06A-FF47-44D5-AED0-E59A7CC37C2B}" type="presParOf" srcId="{1C7A0344-FA55-44B6-8F1A-1B5DDF1A26BB}" destId="{06EBF6DF-4AB2-44D0-B5CB-BA44D1B4FBD4}" srcOrd="0" destOrd="0" presId="urn:microsoft.com/office/officeart/2009/layout/CircleArrowProcess"/>
    <dgm:cxn modelId="{11C689F9-C291-49FC-91EB-EF014866C451}" type="presParOf" srcId="{A120345A-6A72-4324-814E-C1F510E3D378}" destId="{74D9A19F-9C01-40FB-8479-EDEE9A3E331E}" srcOrd="1" destOrd="0" presId="urn:microsoft.com/office/officeart/2009/layout/CircleArrowProcess"/>
    <dgm:cxn modelId="{204126C7-8BE2-40EA-B1A7-1E1F2E94C1AD}" type="presParOf" srcId="{A120345A-6A72-4324-814E-C1F510E3D378}" destId="{DC6BFE7B-5112-4EBE-BD9A-3918FB5059E5}" srcOrd="2" destOrd="0" presId="urn:microsoft.com/office/officeart/2009/layout/CircleArrowProcess"/>
    <dgm:cxn modelId="{C879EBA5-638C-4B2E-A01F-39D6B7B3D122}" type="presParOf" srcId="{DC6BFE7B-5112-4EBE-BD9A-3918FB5059E5}" destId="{1E4CC0A4-D94B-4DE8-BCA5-86C60BB1BBF7}" srcOrd="0" destOrd="0" presId="urn:microsoft.com/office/officeart/2009/layout/CircleArrowProcess"/>
    <dgm:cxn modelId="{A069CA7C-EB74-45BB-891A-01DCD4596BCB}" type="presParOf" srcId="{A120345A-6A72-4324-814E-C1F510E3D378}" destId="{D7F33E47-C6E6-4638-BD56-CD9652574B41}" srcOrd="3" destOrd="0" presId="urn:microsoft.com/office/officeart/2009/layout/CircleArrowProcess"/>
    <dgm:cxn modelId="{74CBD6F1-7CE3-452D-ABA4-19DAB488437B}" type="presParOf" srcId="{A120345A-6A72-4324-814E-C1F510E3D378}" destId="{63EDC4B8-4D8B-4D22-968C-05CF00E9CB1A}" srcOrd="4" destOrd="0" presId="urn:microsoft.com/office/officeart/2009/layout/CircleArrowProcess"/>
    <dgm:cxn modelId="{377C583A-04C1-4055-B6AF-054ADC42355E}" type="presParOf" srcId="{63EDC4B8-4D8B-4D22-968C-05CF00E9CB1A}" destId="{3664CD9B-4B61-4C2E-911A-E18FE8A52CFE}" srcOrd="0" destOrd="0" presId="urn:microsoft.com/office/officeart/2009/layout/CircleArrowProcess"/>
    <dgm:cxn modelId="{D73A5A7A-F50B-4672-AB32-3E56BA5CE667}" type="presParOf" srcId="{A120345A-6A72-4324-814E-C1F510E3D378}" destId="{10C64DDC-36DA-43F1-A15E-EEF14506DF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pt>
    <dgm:pt modelId="{C18BA3D6-79D2-4A50-AF27-D7800136BBC6}" type="pres">
      <dgm:prSet presAssocID="{CC275571-E78C-41EC-8BAA-0CFCBCE2F8F8}" presName="centerShape" presStyleLbl="node0" presStyleIdx="0" presStyleCnt="1" custScaleX="323902" custScaleY="181586" custLinFactNeighborY="-601"/>
      <dgm:spPr/>
    </dgm:pt>
    <dgm:pt modelId="{FD341736-B764-4C82-AB71-0481414E9EC5}" type="pres">
      <dgm:prSet presAssocID="{71933F4F-BE4E-4A23-BED8-79470F873818}" presName="Name9" presStyleLbl="parChTrans1D2" presStyleIdx="0" presStyleCnt="4"/>
      <dgm:spPr/>
    </dgm:pt>
    <dgm:pt modelId="{3E684C34-100F-47D5-B622-361FC141B965}" type="pres">
      <dgm:prSet presAssocID="{71933F4F-BE4E-4A23-BED8-79470F873818}" presName="connTx" presStyleLbl="parChTrans1D2" presStyleIdx="0" presStyleCnt="4"/>
      <dgm:spPr/>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pt>
    <dgm:pt modelId="{B5CA1BA5-6BED-4C89-AC1D-C76CB61E41C9}" type="pres">
      <dgm:prSet presAssocID="{3C7F56E1-D21C-4238-83C4-3BCA4CDDA769}" presName="Name9" presStyleLbl="parChTrans1D2" presStyleIdx="1" presStyleCnt="4"/>
      <dgm:spPr/>
    </dgm:pt>
    <dgm:pt modelId="{8E5C3810-66AB-4454-AF64-23751D1C64D5}" type="pres">
      <dgm:prSet presAssocID="{3C7F56E1-D21C-4238-83C4-3BCA4CDDA769}" presName="connTx" presStyleLbl="parChTrans1D2" presStyleIdx="1" presStyleCnt="4"/>
      <dgm:spPr/>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pt>
    <dgm:pt modelId="{6C903B60-9E8D-4998-9078-B97ACB0530FA}" type="pres">
      <dgm:prSet presAssocID="{027642AB-148D-463B-97AD-98D1997E4000}" presName="Name9" presStyleLbl="parChTrans1D2" presStyleIdx="2" presStyleCnt="4"/>
      <dgm:spPr/>
    </dgm:pt>
    <dgm:pt modelId="{6CEC9170-6D42-4C7E-AAED-CA2662295059}" type="pres">
      <dgm:prSet presAssocID="{027642AB-148D-463B-97AD-98D1997E4000}" presName="connTx" presStyleLbl="parChTrans1D2" presStyleIdx="2" presStyleCnt="4"/>
      <dgm:spPr/>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pt>
    <dgm:pt modelId="{B96C7D76-D638-4C87-9439-A8F9C839EF51}" type="pres">
      <dgm:prSet presAssocID="{FE23FD16-BA08-44A5-8BA8-B4119B230158}" presName="Name9" presStyleLbl="parChTrans1D2" presStyleIdx="3" presStyleCnt="4"/>
      <dgm:spPr/>
    </dgm:pt>
    <dgm:pt modelId="{71502520-B7ED-4991-AD5A-5A24663A67AC}" type="pres">
      <dgm:prSet presAssocID="{FE23FD16-BA08-44A5-8BA8-B4119B230158}" presName="connTx" presStyleLbl="parChTrans1D2" presStyleIdx="3" presStyleCnt="4"/>
      <dgm:spPr/>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pt>
  </dgm:ptLst>
  <dgm:cxnLst>
    <dgm:cxn modelId="{03059C07-6F3F-4CC0-AB2C-645339193F9F}" type="presOf" srcId="{0E428AA0-06C4-4E5E-9A88-87D95D760071}" destId="{0B430231-34D3-426E-933C-8C1845FBEC3A}"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45625E22-8081-4962-ACE1-F6D51B92FBE3}" type="presOf" srcId="{FE23FD16-BA08-44A5-8BA8-B4119B230158}" destId="{71502520-B7ED-4991-AD5A-5A24663A67AC}" srcOrd="1"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CA088C40-DCCD-4F06-B366-D60D4EDE2FE5}" srcId="{070B2834-1D0B-4155-B068-953EE3BB467C}" destId="{CC275571-E78C-41EC-8BAA-0CFCBCE2F8F8}" srcOrd="0" destOrd="0" parTransId="{DDDA586F-96AC-48BE-95A6-2639D1800EC5}" sibTransId="{A200EABF-0601-4E8F-9F2A-185D8CBB39D9}"/>
    <dgm:cxn modelId="{F71D6F5D-75BB-40AC-BA91-5F4A7CFC4A1B}" srcId="{CC275571-E78C-41EC-8BAA-0CFCBCE2F8F8}" destId="{0E428AA0-06C4-4E5E-9A88-87D95D760071}" srcOrd="0" destOrd="0" parTransId="{71933F4F-BE4E-4A23-BED8-79470F873818}" sibTransId="{1491BE28-5880-4F45-A8B8-F740A62135C0}"/>
    <dgm:cxn modelId="{34B3E248-59A4-44B1-84C4-421ABF04C671}" type="presOf" srcId="{71933F4F-BE4E-4A23-BED8-79470F873818}" destId="{FD341736-B764-4C82-AB71-0481414E9EC5}"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D7D69F9F-67BC-4FB0-949F-D5F08562B3E6}" type="presOf" srcId="{FE23FD16-BA08-44A5-8BA8-B4119B230158}" destId="{B96C7D76-D638-4C87-9439-A8F9C839EF51}"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4003F3E3-1207-44BD-83F5-2DC9933C013B}" type="presOf" srcId="{A2518B0D-626A-4387-BA6B-D05102B894D5}" destId="{40762BB5-ADE9-4093-86C8-54DF06D2A55A}" srcOrd="0"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F6DF-4AB2-44D0-B5CB-BA44D1B4FBD4}">
      <dsp:nvSpPr>
        <dsp:cNvPr id="0" name=""/>
        <dsp:cNvSpPr/>
      </dsp:nvSpPr>
      <dsp:spPr>
        <a:xfrm>
          <a:off x="3411552" y="0"/>
          <a:ext cx="2183298" cy="218363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D9A19F-9C01-40FB-8479-EDEE9A3E331E}">
      <dsp:nvSpPr>
        <dsp:cNvPr id="0" name=""/>
        <dsp:cNvSpPr/>
      </dsp:nvSpPr>
      <dsp:spPr>
        <a:xfrm>
          <a:off x="3894133" y="788356"/>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Sprachlicher Input</a:t>
          </a:r>
          <a:endParaRPr lang="en-US" sz="1600" b="1" kern="1200" dirty="0"/>
        </a:p>
      </dsp:txBody>
      <dsp:txXfrm>
        <a:off x="3894133" y="788356"/>
        <a:ext cx="1213216" cy="606463"/>
      </dsp:txXfrm>
    </dsp:sp>
    <dsp:sp modelId="{1E4CC0A4-D94B-4DE8-BCA5-86C60BB1BBF7}">
      <dsp:nvSpPr>
        <dsp:cNvPr id="0" name=""/>
        <dsp:cNvSpPr/>
      </dsp:nvSpPr>
      <dsp:spPr>
        <a:xfrm>
          <a:off x="2805149" y="1254657"/>
          <a:ext cx="2183298" cy="218363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33E47-C6E6-4638-BD56-CD9652574B41}">
      <dsp:nvSpPr>
        <dsp:cNvPr id="0" name=""/>
        <dsp:cNvSpPr/>
      </dsp:nvSpPr>
      <dsp:spPr>
        <a:xfrm>
          <a:off x="3290189" y="2050272"/>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Interne Verarbeitung</a:t>
          </a:r>
          <a:endParaRPr lang="en-US" sz="1700" b="1" kern="1200" dirty="0"/>
        </a:p>
      </dsp:txBody>
      <dsp:txXfrm>
        <a:off x="3290189" y="2050272"/>
        <a:ext cx="1213216" cy="606463"/>
      </dsp:txXfrm>
    </dsp:sp>
    <dsp:sp modelId="{3664CD9B-4B61-4C2E-911A-E18FE8A52CFE}">
      <dsp:nvSpPr>
        <dsp:cNvPr id="0" name=""/>
        <dsp:cNvSpPr/>
      </dsp:nvSpPr>
      <dsp:spPr>
        <a:xfrm>
          <a:off x="3566946" y="2659456"/>
          <a:ext cx="1875791" cy="1876543"/>
        </a:xfrm>
        <a:prstGeom prst="blockArc">
          <a:avLst>
            <a:gd name="adj1" fmla="val 13500000"/>
            <a:gd name="adj2" fmla="val 10800000"/>
            <a:gd name="adj3" fmla="val 1274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4DDC-36DA-43F1-A15E-EEF14506DF8D}">
      <dsp:nvSpPr>
        <dsp:cNvPr id="0" name=""/>
        <dsp:cNvSpPr/>
      </dsp:nvSpPr>
      <dsp:spPr>
        <a:xfrm>
          <a:off x="3897003" y="3314001"/>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Intake</a:t>
          </a:r>
          <a:endParaRPr lang="en-US" sz="1800" b="1" kern="1200" dirty="0"/>
        </a:p>
      </dsp:txBody>
      <dsp:txXfrm>
        <a:off x="3897003" y="3314001"/>
        <a:ext cx="1213216" cy="6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A3D6-79D2-4A50-AF27-D7800136BBC6}">
      <dsp:nvSpPr>
        <dsp:cNvPr id="0" name=""/>
        <dsp:cNvSpPr/>
      </dsp:nvSpPr>
      <dsp:spPr>
        <a:xfrm>
          <a:off x="3517684" y="853741"/>
          <a:ext cx="3059024" cy="17149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Entscheidungen</a:t>
          </a:r>
          <a:endParaRPr lang="el-GR" sz="2000" kern="1200" dirty="0">
            <a:solidFill>
              <a:schemeClr val="tx1"/>
            </a:solidFill>
          </a:endParaRPr>
        </a:p>
      </dsp:txBody>
      <dsp:txXfrm>
        <a:off x="3965668" y="1104890"/>
        <a:ext cx="2163056" cy="1212652"/>
      </dsp:txXfrm>
    </dsp:sp>
    <dsp:sp modelId="{FD341736-B764-4C82-AB71-0481414E9EC5}">
      <dsp:nvSpPr>
        <dsp:cNvPr id="0" name=""/>
        <dsp:cNvSpPr/>
      </dsp:nvSpPr>
      <dsp:spPr>
        <a:xfrm rot="11604536">
          <a:off x="2713417" y="1258463"/>
          <a:ext cx="939043" cy="16634"/>
        </a:xfrm>
        <a:custGeom>
          <a:avLst/>
          <a:gdLst/>
          <a:ahLst/>
          <a:cxnLst/>
          <a:rect l="0" t="0" r="0" b="0"/>
          <a:pathLst>
            <a:path>
              <a:moveTo>
                <a:pt x="0" y="8317"/>
              </a:moveTo>
              <a:lnTo>
                <a:pt x="939043"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59462" y="1243304"/>
        <a:ext cx="46952" cy="46952"/>
      </dsp:txXfrm>
    </dsp:sp>
    <dsp:sp modelId="{0B430231-34D3-426E-933C-8C1845FBEC3A}">
      <dsp:nvSpPr>
        <dsp:cNvPr id="0" name=""/>
        <dsp:cNvSpPr/>
      </dsp:nvSpPr>
      <dsp:spPr>
        <a:xfrm>
          <a:off x="176832" y="142917"/>
          <a:ext cx="2661108" cy="1448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66542" y="355093"/>
        <a:ext cx="1881688" cy="1024477"/>
      </dsp:txXfrm>
    </dsp:sp>
    <dsp:sp modelId="{B5CA1BA5-6BED-4C89-AC1D-C76CB61E41C9}">
      <dsp:nvSpPr>
        <dsp:cNvPr id="0" name=""/>
        <dsp:cNvSpPr/>
      </dsp:nvSpPr>
      <dsp:spPr>
        <a:xfrm rot="20896285">
          <a:off x="6473345" y="1325564"/>
          <a:ext cx="782740" cy="16634"/>
        </a:xfrm>
        <a:custGeom>
          <a:avLst/>
          <a:gdLst/>
          <a:ahLst/>
          <a:cxnLst/>
          <a:rect l="0" t="0" r="0" b="0"/>
          <a:pathLst>
            <a:path>
              <a:moveTo>
                <a:pt x="0" y="8317"/>
              </a:moveTo>
              <a:lnTo>
                <a:pt x="782740"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845147" y="1314313"/>
        <a:ext cx="39137" cy="39137"/>
      </dsp:txXfrm>
    </dsp:sp>
    <dsp:sp modelId="{861DB138-F819-4A2E-959C-61BE2AC60AC3}">
      <dsp:nvSpPr>
        <dsp:cNvPr id="0" name=""/>
        <dsp:cNvSpPr/>
      </dsp:nvSpPr>
      <dsp:spPr>
        <a:xfrm>
          <a:off x="7173601" y="248094"/>
          <a:ext cx="2578801" cy="15079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7551258" y="468925"/>
        <a:ext cx="1823487" cy="1066269"/>
      </dsp:txXfrm>
    </dsp:sp>
    <dsp:sp modelId="{6C903B60-9E8D-4998-9078-B97ACB0530FA}">
      <dsp:nvSpPr>
        <dsp:cNvPr id="0" name=""/>
        <dsp:cNvSpPr/>
      </dsp:nvSpPr>
      <dsp:spPr>
        <a:xfrm rot="808355">
          <a:off x="6436944" y="2181443"/>
          <a:ext cx="1215477" cy="16634"/>
        </a:xfrm>
        <a:custGeom>
          <a:avLst/>
          <a:gdLst/>
          <a:ahLst/>
          <a:cxnLst/>
          <a:rect l="0" t="0" r="0" b="0"/>
          <a:pathLst>
            <a:path>
              <a:moveTo>
                <a:pt x="0" y="8317"/>
              </a:moveTo>
              <a:lnTo>
                <a:pt x="1215477"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14296" y="2159373"/>
        <a:ext cx="60773" cy="60773"/>
      </dsp:txXfrm>
    </dsp:sp>
    <dsp:sp modelId="{40762BB5-ADE9-4093-86C8-54DF06D2A55A}">
      <dsp:nvSpPr>
        <dsp:cNvPr id="0" name=""/>
        <dsp:cNvSpPr/>
      </dsp:nvSpPr>
      <dsp:spPr>
        <a:xfrm>
          <a:off x="7582435" y="1856083"/>
          <a:ext cx="1994586" cy="14028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latin typeface="Times New Roman" panose="02020603050405020304" pitchFamily="18" charset="0"/>
              <a:cs typeface="Times New Roman" panose="02020603050405020304" pitchFamily="18" charset="0"/>
            </a:rPr>
            <a:t>Gestaltung des Lernprozesses</a:t>
          </a:r>
          <a:endParaRPr lang="el-GR" sz="1800" kern="1200" dirty="0">
            <a:solidFill>
              <a:schemeClr val="tx1"/>
            </a:solidFill>
            <a:latin typeface="Times New Roman" panose="02020603050405020304" pitchFamily="18" charset="0"/>
            <a:cs typeface="Times New Roman" panose="02020603050405020304" pitchFamily="18" charset="0"/>
          </a:endParaRPr>
        </a:p>
      </dsp:txBody>
      <dsp:txXfrm>
        <a:off x="7874535" y="2061528"/>
        <a:ext cx="1410386" cy="991974"/>
      </dsp:txXfrm>
    </dsp:sp>
    <dsp:sp modelId="{B96C7D76-D638-4C87-9439-A8F9C839EF51}">
      <dsp:nvSpPr>
        <dsp:cNvPr id="0" name=""/>
        <dsp:cNvSpPr/>
      </dsp:nvSpPr>
      <dsp:spPr>
        <a:xfrm rot="10035488">
          <a:off x="2493048" y="2150458"/>
          <a:ext cx="1149835" cy="16634"/>
        </a:xfrm>
        <a:custGeom>
          <a:avLst/>
          <a:gdLst/>
          <a:ahLst/>
          <a:cxnLst/>
          <a:rect l="0" t="0" r="0" b="0"/>
          <a:pathLst>
            <a:path>
              <a:moveTo>
                <a:pt x="0" y="8317"/>
              </a:moveTo>
              <a:lnTo>
                <a:pt x="1149835"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9220" y="2130029"/>
        <a:ext cx="57491" cy="57491"/>
      </dsp:txXfrm>
    </dsp:sp>
    <dsp:sp modelId="{E00A7272-5C5F-4D6D-BFCC-62BDBEBC243B}">
      <dsp:nvSpPr>
        <dsp:cNvPr id="0" name=""/>
        <dsp:cNvSpPr/>
      </dsp:nvSpPr>
      <dsp:spPr>
        <a:xfrm>
          <a:off x="251809" y="1822733"/>
          <a:ext cx="2328055" cy="14192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92745" y="2030580"/>
        <a:ext cx="1646183" cy="10035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75942B58-824C-4469-8914-0A7A6FBFF42D}" type="datetimeFigureOut">
              <a:rPr lang="el-GR" smtClean="0"/>
              <a:t>14/3/2023</a:t>
            </a:fld>
            <a:endParaRPr lang="el-GR"/>
          </a:p>
        </p:txBody>
      </p:sp>
      <p:sp>
        <p:nvSpPr>
          <p:cNvPr id="4" name="Θέση εικόνας διαφάνειας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00E0F323-2563-4B81-BCCC-E46EEB62EBC9}" type="slidenum">
              <a:rPr lang="el-GR" smtClean="0"/>
              <a:t>‹#›</a:t>
            </a:fld>
            <a:endParaRPr lang="el-GR"/>
          </a:p>
        </p:txBody>
      </p:sp>
    </p:spTree>
    <p:extLst>
      <p:ext uri="{BB962C8B-B14F-4D97-AF65-F5344CB8AC3E}">
        <p14:creationId xmlns:p14="http://schemas.microsoft.com/office/powerpoint/2010/main" val="210139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35</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E3ABB-F818-47A9-BAE0-182D92A4ED5C}" type="datetimeFigureOut">
              <a:rPr lang="el-GR" smtClean="0"/>
              <a:t>14/3/2023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14/3/2023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14/3/2023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14/3/2023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3ABB-F818-47A9-BAE0-182D92A4ED5C}" type="datetimeFigureOut">
              <a:rPr lang="el-GR" smtClean="0"/>
              <a:t>14/3/2023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E3ABB-F818-47A9-BAE0-182D92A4ED5C}" type="datetimeFigureOut">
              <a:rPr lang="el-GR" smtClean="0"/>
              <a:t>14/3/2023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E3ABB-F818-47A9-BAE0-182D92A4ED5C}" type="datetimeFigureOut">
              <a:rPr lang="el-GR" smtClean="0"/>
              <a:t>14/3/2023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E3ABB-F818-47A9-BAE0-182D92A4ED5C}" type="datetimeFigureOut">
              <a:rPr lang="el-GR" smtClean="0"/>
              <a:t>14/3/2023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3ABB-F818-47A9-BAE0-182D92A4ED5C}" type="datetimeFigureOut">
              <a:rPr lang="el-GR" smtClean="0"/>
              <a:t>14/3/2023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5E3ABB-F818-47A9-BAE0-182D92A4ED5C}" type="datetimeFigureOut">
              <a:rPr lang="el-GR" smtClean="0"/>
              <a:t>14/3/2023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0B29C3-DF85-4C2A-A9AF-F04282F58F32}" type="slidenum">
              <a:rPr lang="el-GR" smtClean="0"/>
              <a:t>‹#›</a:t>
            </a:fld>
            <a:endParaRPr lang="el-G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75E3ABB-F818-47A9-BAE0-182D92A4ED5C}" type="datetimeFigureOut">
              <a:rPr lang="el-GR" smtClean="0"/>
              <a:t>14/3/2023</a:t>
            </a:fld>
            <a:endParaRPr lang="el-GR"/>
          </a:p>
        </p:txBody>
      </p:sp>
      <p:sp>
        <p:nvSpPr>
          <p:cNvPr id="9" name="Slide Number Placeholder 8"/>
          <p:cNvSpPr>
            <a:spLocks noGrp="1"/>
          </p:cNvSpPr>
          <p:nvPr>
            <p:ph type="sldNum" sz="quarter" idx="11"/>
          </p:nvPr>
        </p:nvSpPr>
        <p:spPr/>
        <p:txBody>
          <a:bodyPr/>
          <a:lstStyle/>
          <a:p>
            <a:fld id="{190B29C3-DF85-4C2A-A9AF-F04282F58F32}"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90B29C3-DF85-4C2A-A9AF-F04282F58F32}" type="slidenum">
              <a:rPr lang="el-GR" smtClean="0"/>
              <a:t>‹#›</a:t>
            </a:fld>
            <a:endParaRPr lang="el-G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75E3ABB-F818-47A9-BAE0-182D92A4ED5C}" type="datetimeFigureOut">
              <a:rPr lang="el-GR" smtClean="0"/>
              <a:t>14/3/2023</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717176" y="1317813"/>
            <a:ext cx="11282082" cy="3306202"/>
          </a:xfrm>
        </p:spPr>
        <p:txBody>
          <a:bodyPr>
            <a:normAutofit fontScale="90000"/>
          </a:bodyPr>
          <a:lstStyle/>
          <a:p>
            <a:br>
              <a:rPr lang="en-US" sz="2000" dirty="0"/>
            </a:br>
            <a:br>
              <a:rPr lang="en-US" sz="2000" dirty="0"/>
            </a:br>
            <a:br>
              <a:rPr lang="en-US" sz="2400" dirty="0"/>
            </a:br>
            <a:br>
              <a:rPr lang="en-US" sz="2400" dirty="0"/>
            </a:br>
            <a:br>
              <a:rPr lang="en-US" sz="2400" dirty="0"/>
            </a:br>
            <a:r>
              <a:rPr lang="de-DE" sz="3600" b="1" dirty="0"/>
              <a:t>Interaktion als Spracherwerbstheorie</a:t>
            </a:r>
            <a:r>
              <a:rPr lang="el-GR" sz="3600" b="1" dirty="0"/>
              <a:t>		</a:t>
            </a:r>
            <a:br>
              <a:rPr lang="en-US" sz="3600" b="1" dirty="0"/>
            </a:br>
            <a:r>
              <a:rPr lang="de-DE" sz="3600" b="1" dirty="0"/>
              <a:t>Die Nützlichkeit für die Unterrichtspraxis </a:t>
            </a:r>
            <a:br>
              <a:rPr lang="de-DE" sz="3600" b="1" dirty="0"/>
            </a:br>
            <a:r>
              <a:rPr lang="de-DE" sz="3200" dirty="0"/>
              <a:t>Interaktionistische Ansätze und Anwendungsbeispiele im FSU, </a:t>
            </a:r>
            <a:br>
              <a:rPr lang="de-DE" sz="3200" dirty="0"/>
            </a:br>
            <a:r>
              <a:rPr lang="de-DE" sz="3200" dirty="0"/>
              <a:t>Entwicklung von Kompetenzen, Sprachaktivitäten (Aufgaben- Übungen).</a:t>
            </a:r>
            <a:br>
              <a:rPr lang="en-US" sz="3200" dirty="0"/>
            </a:br>
            <a:endParaRPr lang="el-GR" sz="3600" b="1" dirty="0"/>
          </a:p>
        </p:txBody>
      </p:sp>
      <p:sp>
        <p:nvSpPr>
          <p:cNvPr id="6" name="Υπότιτλος 2"/>
          <p:cNvSpPr>
            <a:spLocks noGrp="1"/>
          </p:cNvSpPr>
          <p:nvPr>
            <p:ph type="subTitle" idx="1"/>
          </p:nvPr>
        </p:nvSpPr>
        <p:spPr>
          <a:xfrm>
            <a:off x="717176" y="5522976"/>
            <a:ext cx="9144000" cy="658368"/>
          </a:xfrm>
        </p:spPr>
        <p:txBody>
          <a:bodyPr>
            <a:normAutofit fontScale="92500" lnSpcReduction="20000"/>
          </a:bodyPr>
          <a:lstStyle/>
          <a:p>
            <a:pPr algn="just"/>
            <a:r>
              <a:rPr lang="en-US" sz="2000" dirty="0" err="1"/>
              <a:t>Universität</a:t>
            </a:r>
            <a:r>
              <a:rPr lang="en-US" sz="2000" dirty="0"/>
              <a:t> Athen, </a:t>
            </a:r>
            <a:r>
              <a:rPr lang="en-US" sz="2000" dirty="0" err="1"/>
              <a:t>Fachbereich</a:t>
            </a:r>
            <a:r>
              <a:rPr lang="en-US" sz="2000" dirty="0"/>
              <a:t> </a:t>
            </a:r>
            <a:r>
              <a:rPr lang="en-US" sz="2000" dirty="0" err="1"/>
              <a:t>für</a:t>
            </a:r>
            <a:r>
              <a:rPr lang="en-US" sz="2000" dirty="0"/>
              <a:t> Deutsche </a:t>
            </a:r>
            <a:r>
              <a:rPr lang="en-US" sz="2000" dirty="0" err="1"/>
              <a:t>Sprache</a:t>
            </a:r>
            <a:r>
              <a:rPr lang="en-US" sz="2000" dirty="0"/>
              <a:t> und </a:t>
            </a:r>
            <a:r>
              <a:rPr lang="en-US" sz="2000" dirty="0" err="1"/>
              <a:t>Literatur</a:t>
            </a:r>
            <a:endParaRPr lang="en-US" sz="2000" dirty="0"/>
          </a:p>
          <a:p>
            <a:pPr algn="just"/>
            <a:r>
              <a:rPr lang="de-DE" sz="2000" dirty="0"/>
              <a:t>Prof. Dr. Dafni Wiedenmayer</a:t>
            </a:r>
            <a:r>
              <a:rPr lang="en-US" sz="2000" dirty="0"/>
              <a:t> </a:t>
            </a:r>
          </a:p>
        </p:txBody>
      </p:sp>
    </p:spTree>
    <p:extLst>
      <p:ext uri="{BB962C8B-B14F-4D97-AF65-F5344CB8AC3E}">
        <p14:creationId xmlns:p14="http://schemas.microsoft.com/office/powerpoint/2010/main" val="82009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sz="2000" b="1" u="sng" dirty="0"/>
              <a:t>Ellis: eine kritische Überprüfung</a:t>
            </a:r>
            <a:endParaRPr lang="el-GR" sz="2000" b="1" u="sng" dirty="0"/>
          </a:p>
        </p:txBody>
      </p:sp>
      <p:sp>
        <p:nvSpPr>
          <p:cNvPr id="3" name="2 - Θέση περιεχομένου"/>
          <p:cNvSpPr>
            <a:spLocks noGrp="1"/>
          </p:cNvSpPr>
          <p:nvPr>
            <p:ph idx="1"/>
          </p:nvPr>
        </p:nvSpPr>
        <p:spPr/>
        <p:txBody>
          <a:bodyPr>
            <a:normAutofit/>
          </a:bodyPr>
          <a:lstStyle/>
          <a:p>
            <a:r>
              <a:rPr lang="de-DE" dirty="0"/>
              <a:t>Modifikationen des Inputs, insbesondere solche, die im Prozess der Aushandlung eines Kommunikationsproblems stattfinden, ermöglichen die Aneignung, vorausgesetzt, dass die Lernenden: </a:t>
            </a:r>
          </a:p>
          <a:p>
            <a:r>
              <a:rPr lang="de-DE" dirty="0"/>
              <a:t>(a) den Input verstehen und </a:t>
            </a:r>
          </a:p>
          <a:p>
            <a:r>
              <a:rPr lang="de-DE" dirty="0"/>
              <a:t>(b) neue Merkmale darin wahrnehmen und vergleichen, was in ihrem Output bemerkt wird.</a:t>
            </a:r>
          </a:p>
          <a:p>
            <a:r>
              <a:rPr lang="de-DE" dirty="0"/>
              <a:t>Eine Interaktion, die von den Lernenden erfordert, dass sie ihren anfänglichen Output modifizieren, erleichtert den Integrationsprozess.</a:t>
            </a:r>
          </a:p>
          <a:p>
            <a:endParaRPr lang="de-DE" dirty="0"/>
          </a:p>
        </p:txBody>
      </p:sp>
    </p:spTree>
    <p:extLst>
      <p:ext uri="{BB962C8B-B14F-4D97-AF65-F5344CB8AC3E}">
        <p14:creationId xmlns:p14="http://schemas.microsoft.com/office/powerpoint/2010/main" val="15709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D5EB-2C93-444A-84EA-F96EBCF4BF2A}"/>
              </a:ext>
            </a:extLst>
          </p:cNvPr>
          <p:cNvSpPr>
            <a:spLocks noGrp="1"/>
          </p:cNvSpPr>
          <p:nvPr>
            <p:ph type="title"/>
          </p:nvPr>
        </p:nvSpPr>
        <p:spPr>
          <a:xfrm>
            <a:off x="609600" y="274638"/>
            <a:ext cx="10160000" cy="810450"/>
          </a:xfrm>
        </p:spPr>
        <p:txBody>
          <a:bodyPr/>
          <a:lstStyle/>
          <a:p>
            <a:pPr algn="ctr"/>
            <a:r>
              <a:rPr lang="de-DE" sz="3200" b="1" dirty="0" err="1">
                <a:latin typeface="Arial" panose="020B0604020202020204" pitchFamily="34" charset="0"/>
                <a:cs typeface="Arial" panose="020B0604020202020204" pitchFamily="34" charset="0"/>
              </a:rPr>
              <a:t>Wygotski</a:t>
            </a:r>
            <a:endParaRPr lang="el-GR" sz="3200"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A39B0CD-AF43-41D9-9661-D23F4FAEC1E9}"/>
              </a:ext>
            </a:extLst>
          </p:cNvPr>
          <p:cNvSpPr>
            <a:spLocks noGrp="1"/>
          </p:cNvSpPr>
          <p:nvPr>
            <p:ph idx="1"/>
          </p:nvPr>
        </p:nvSpPr>
        <p:spPr>
          <a:xfrm>
            <a:off x="609600" y="950976"/>
            <a:ext cx="10160000" cy="5449824"/>
          </a:xfrm>
        </p:spPr>
        <p:txBody>
          <a:bodyPr>
            <a:normAutofit/>
          </a:bodyPr>
          <a:lstStyle/>
          <a:p>
            <a:r>
              <a:rPr lang="de-DE" dirty="0">
                <a:solidFill>
                  <a:srgbClr val="202122"/>
                </a:solidFill>
                <a:latin typeface="Arial" panose="020B0604020202020204" pitchFamily="34" charset="0"/>
              </a:rPr>
              <a:t>Im Gegensatz zum individuellen </a:t>
            </a:r>
            <a:r>
              <a:rPr lang="de-DE" dirty="0">
                <a:solidFill>
                  <a:srgbClr val="0B0080"/>
                </a:solidFill>
                <a:latin typeface="Arial" panose="020B0604020202020204" pitchFamily="34" charset="0"/>
              </a:rPr>
              <a:t>Konstruktivismus</a:t>
            </a:r>
            <a:r>
              <a:rPr lang="de-DE" dirty="0">
                <a:solidFill>
                  <a:srgbClr val="202122"/>
                </a:solidFill>
                <a:latin typeface="Arial" panose="020B0604020202020204" pitchFamily="34" charset="0"/>
              </a:rPr>
              <a:t> spielt die </a:t>
            </a:r>
            <a:r>
              <a:rPr lang="de-DE" dirty="0">
                <a:solidFill>
                  <a:srgbClr val="FF0000"/>
                </a:solidFill>
                <a:latin typeface="Arial" panose="020B0604020202020204" pitchFamily="34" charset="0"/>
              </a:rPr>
              <a:t>soziale Interaktion </a:t>
            </a:r>
            <a:r>
              <a:rPr lang="de-DE" dirty="0">
                <a:solidFill>
                  <a:srgbClr val="202122"/>
                </a:solidFill>
                <a:latin typeface="Arial" panose="020B0604020202020204" pitchFamily="34" charset="0"/>
              </a:rPr>
              <a:t>zwischen Lernenden bzw. zwischen Lernenden und Lehrenden eine hervorgehobene Rolle, da das menschliche Wissen als letztlich </a:t>
            </a:r>
            <a:r>
              <a:rPr lang="de-DE" dirty="0">
                <a:solidFill>
                  <a:srgbClr val="FF0000"/>
                </a:solidFill>
                <a:latin typeface="Arial" panose="020B0604020202020204" pitchFamily="34" charset="0"/>
              </a:rPr>
              <a:t>sozial konstruiertes Wissen</a:t>
            </a:r>
            <a:r>
              <a:rPr lang="de-DE" dirty="0">
                <a:solidFill>
                  <a:srgbClr val="202122"/>
                </a:solidFill>
                <a:latin typeface="Arial" panose="020B0604020202020204" pitchFamily="34" charset="0"/>
              </a:rPr>
              <a:t> verstanden wird. </a:t>
            </a:r>
          </a:p>
          <a:p>
            <a:r>
              <a:rPr lang="de-DE" dirty="0">
                <a:solidFill>
                  <a:srgbClr val="000000"/>
                </a:solidFill>
                <a:latin typeface="Arial" panose="020B0604020202020204" pitchFamily="34" charset="0"/>
                <a:cs typeface="Arial" panose="020B0604020202020204" pitchFamily="34" charset="0"/>
              </a:rPr>
              <a:t>"Jede höhere geistige Funktion durchläuft notwendigerweise eine externe Phase in ihrer Entwicklung, weil sie ursprünglich eine </a:t>
            </a:r>
            <a:r>
              <a:rPr lang="de-DE" dirty="0">
                <a:solidFill>
                  <a:srgbClr val="C00000"/>
                </a:solidFill>
                <a:latin typeface="Arial" panose="020B0604020202020204" pitchFamily="34" charset="0"/>
                <a:cs typeface="Arial" panose="020B0604020202020204" pitchFamily="34" charset="0"/>
              </a:rPr>
              <a:t>soziale Funktion </a:t>
            </a:r>
            <a:r>
              <a:rPr lang="de-DE" dirty="0">
                <a:solidFill>
                  <a:srgbClr val="000000"/>
                </a:solidFill>
                <a:latin typeface="Arial" panose="020B0604020202020204" pitchFamily="34" charset="0"/>
                <a:cs typeface="Arial" panose="020B0604020202020204" pitchFamily="34" charset="0"/>
              </a:rPr>
              <a:t>ist "</a:t>
            </a:r>
            <a:endParaRPr lang="de-DE" dirty="0">
              <a:solidFill>
                <a:srgbClr val="202122"/>
              </a:solidFill>
              <a:latin typeface="Arial" panose="020B0604020202020204" pitchFamily="34" charset="0"/>
            </a:endParaRPr>
          </a:p>
          <a:p>
            <a:r>
              <a:rPr lang="de-DE" dirty="0"/>
              <a:t> Wygotski kam vielfach zu ähnlichen Ansichten wie Piaget, betont aber </a:t>
            </a:r>
            <a:r>
              <a:rPr lang="de-DE" dirty="0">
                <a:solidFill>
                  <a:srgbClr val="FF0000"/>
                </a:solidFill>
              </a:rPr>
              <a:t>stärker</a:t>
            </a:r>
            <a:r>
              <a:rPr lang="de-DE" dirty="0"/>
              <a:t> die kulturelle </a:t>
            </a:r>
            <a:r>
              <a:rPr lang="de-DE" dirty="0">
                <a:solidFill>
                  <a:srgbClr val="FF0000"/>
                </a:solidFill>
              </a:rPr>
              <a:t>Lernumwelt</a:t>
            </a:r>
            <a:r>
              <a:rPr lang="de-DE" dirty="0"/>
              <a:t>. </a:t>
            </a:r>
          </a:p>
          <a:p>
            <a:r>
              <a:rPr lang="de-DE" dirty="0"/>
              <a:t>Der Unterricht soll konstruktiv wirksam sein, dann wird er als eine Zone der weiteren Entwicklungsmöglichkeit gesehen. Dies bedeutet, dass aus der Lernumwelt Angebote unterbreitet werden müssen, die sie konstruktiv vorantreiben, aber nicht solche, die bloß einen bestehenden und zu reproduzierendem Wissensstand sichern. Eine überwiegende Nachahmung ist die Vernichtung eines konstruktiven und kreativen Lernens. </a:t>
            </a:r>
            <a:endParaRPr lang="el-GR"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81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e-DE" sz="4000" dirty="0"/>
              <a:t>Grundprozess des Spracherwerbs</a:t>
            </a:r>
            <a:endParaRPr lang="en-US" sz="4000" dirty="0"/>
          </a:p>
        </p:txBody>
      </p:sp>
      <p:graphicFrame>
        <p:nvGraphicFramePr>
          <p:cNvPr id="4" name="Diagram 3"/>
          <p:cNvGraphicFramePr/>
          <p:nvPr>
            <p:extLst>
              <p:ext uri="{D42A27DB-BD31-4B8C-83A1-F6EECF244321}">
                <p14:modId xmlns:p14="http://schemas.microsoft.com/office/powerpoint/2010/main" val="2679003413"/>
              </p:ext>
            </p:extLst>
          </p:nvPr>
        </p:nvGraphicFramePr>
        <p:xfrm>
          <a:off x="1295467" y="1412776"/>
          <a:ext cx="840000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37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Interaktionistishe</a:t>
            </a:r>
            <a:r>
              <a:rPr lang="de-DE" dirty="0"/>
              <a:t> </a:t>
            </a:r>
            <a:r>
              <a:rPr lang="de-DE" dirty="0" err="1"/>
              <a:t>Strategieentwiklung</a:t>
            </a:r>
            <a:br>
              <a:rPr lang="de-DE" dirty="0"/>
            </a:br>
            <a:r>
              <a:rPr lang="de-DE" dirty="0"/>
              <a:t>Prinzipien des Konstruktivismus</a:t>
            </a:r>
            <a:endParaRPr lang="en-US" dirty="0"/>
          </a:p>
        </p:txBody>
      </p:sp>
      <p:sp>
        <p:nvSpPr>
          <p:cNvPr id="3" name="Content Placeholder 2"/>
          <p:cNvSpPr>
            <a:spLocks noGrp="1"/>
          </p:cNvSpPr>
          <p:nvPr>
            <p:ph idx="1"/>
          </p:nvPr>
        </p:nvSpPr>
        <p:spPr/>
        <p:txBody>
          <a:bodyPr/>
          <a:lstStyle/>
          <a:p>
            <a:r>
              <a:rPr lang="de-DE" altLang="en-US" dirty="0"/>
              <a:t>situatives </a:t>
            </a:r>
            <a:r>
              <a:rPr lang="de-DE" altLang="en-US" b="1" dirty="0"/>
              <a:t>Handeln</a:t>
            </a:r>
            <a:r>
              <a:rPr lang="el-GR" altLang="en-US" dirty="0"/>
              <a:t> </a:t>
            </a:r>
            <a:r>
              <a:rPr lang="de-DE" altLang="en-US" dirty="0"/>
              <a:t>(Gehirn konstruiert das Neue anhand bereits bekannter Handlungsschemata)</a:t>
            </a:r>
          </a:p>
          <a:p>
            <a:r>
              <a:rPr lang="de-DE" dirty="0"/>
              <a:t>Autonomie (individueller Lern- und Denkprozess)</a:t>
            </a:r>
          </a:p>
          <a:p>
            <a:r>
              <a:rPr lang="de-DE" dirty="0"/>
              <a:t>Involvieren – Zugehören – beliebt sein</a:t>
            </a:r>
          </a:p>
          <a:p>
            <a:pPr marL="268288" indent="-268288" algn="just">
              <a:defRPr/>
            </a:pPr>
            <a:r>
              <a:rPr lang="de-DE" dirty="0">
                <a:solidFill>
                  <a:prstClr val="black"/>
                </a:solidFill>
              </a:rPr>
              <a:t>Lernsituationen:</a:t>
            </a:r>
          </a:p>
          <a:p>
            <a:pPr marL="714375" indent="-268288">
              <a:defRPr/>
            </a:pPr>
            <a:r>
              <a:rPr lang="de-DE" dirty="0">
                <a:solidFill>
                  <a:prstClr val="black"/>
                </a:solidFill>
              </a:rPr>
              <a:t>sollen komplexe, authentische sprachliche und nicht-sprachliche Erfahrungen ermöglichen</a:t>
            </a:r>
          </a:p>
          <a:p>
            <a:pPr marL="714375" indent="-268288">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a:defRPr/>
            </a:pPr>
            <a:r>
              <a:rPr lang="de-DE" dirty="0"/>
              <a:t>zu zweit oder in Kleingruppen</a:t>
            </a:r>
          </a:p>
          <a:p>
            <a:pPr marL="714375" indent="-268288">
              <a:defRPr/>
            </a:pPr>
            <a:r>
              <a:rPr lang="de-DE" dirty="0"/>
              <a:t>dichte Kommunikation ohne Hemmungen</a:t>
            </a:r>
          </a:p>
          <a:p>
            <a:endParaRPr lang="en-US" dirty="0"/>
          </a:p>
        </p:txBody>
      </p:sp>
    </p:spTree>
    <p:extLst>
      <p:ext uri="{BB962C8B-B14F-4D97-AF65-F5344CB8AC3E}">
        <p14:creationId xmlns:p14="http://schemas.microsoft.com/office/powerpoint/2010/main" val="4094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27570"/>
          </a:xfrm>
        </p:spPr>
        <p:txBody>
          <a:bodyPr/>
          <a:lstStyle/>
          <a:p>
            <a:r>
              <a:rPr lang="de-DE" sz="2800" dirty="0"/>
              <a:t>Gruppe </a:t>
            </a:r>
            <a:r>
              <a:rPr lang="de-DE" sz="1800" dirty="0"/>
              <a:t>(</a:t>
            </a:r>
            <a:r>
              <a:rPr lang="el-GR" sz="1800" b="1" dirty="0"/>
              <a:t>Φροντίζοντας την διαμόρφωση της ομάδας και του συγκινησιακού κλίματος  κάποια βασικά στοιχεία .</a:t>
            </a:r>
            <a:r>
              <a:rPr lang="de-DE" sz="1800" b="1" dirty="0"/>
              <a:t> </a:t>
            </a:r>
            <a:r>
              <a:rPr lang="el-GR" sz="1800" b="1" dirty="0"/>
              <a:t>Μίνα Πολέμη-</a:t>
            </a:r>
            <a:r>
              <a:rPr lang="el-GR" sz="1800" b="1" dirty="0" err="1"/>
              <a:t>Τοδούλου</a:t>
            </a:r>
            <a:endParaRPr lang="en-US" sz="1800" dirty="0"/>
          </a:p>
        </p:txBody>
      </p:sp>
      <p:sp>
        <p:nvSpPr>
          <p:cNvPr id="3" name="Content Placeholder 2"/>
          <p:cNvSpPr>
            <a:spLocks noGrp="1"/>
          </p:cNvSpPr>
          <p:nvPr>
            <p:ph idx="1"/>
          </p:nvPr>
        </p:nvSpPr>
        <p:spPr/>
        <p:txBody>
          <a:bodyPr/>
          <a:lstStyle/>
          <a:p>
            <a:r>
              <a:rPr lang="el-GR" dirty="0"/>
              <a:t>Διδάσκοντες συνδέουν την προσπάθεια  που γίνεται εδώ με όσα συμβαίνουν έξω στην κοινωνία αυτόν τον καιρό.</a:t>
            </a:r>
            <a:endParaRPr lang="de-DE" dirty="0"/>
          </a:p>
          <a:p>
            <a:r>
              <a:rPr lang="el-GR" dirty="0"/>
              <a:t>Η θεμελίωση της σχέσης απαιτεί την δυνατότητα να εκφράζουμε συναισθήματα, σκέψεις  ή να μοιραζόμαστε εμπειρίες. Αυτό δεν μπορεί να συμβεί στο δύσκολο επικοινωνιακό πλέγμα των  20 ατόμων. Όπως συνηθίζουμε να λέμε χρειάζεται να είμαστε τόσοι «όσοι χωρούμε γύρω από μια φωτιά χωρίς να καιγόμαστε». </a:t>
            </a:r>
            <a:endParaRPr lang="en-US" dirty="0"/>
          </a:p>
          <a:p>
            <a:r>
              <a:rPr lang="el-GR" dirty="0"/>
              <a:t>Εάν θέλουμε πραγματικά να χτίσουμε ένα ομαδικό κλίμα στο επίπεδο της 20άδας, χρειάζεται να φροντίσουμε μεθοδευμένα τα υποσυστήματα στα ξεχωριστά επίπεδα: άτομο-δυάδα-τετράδα-ολομέλεια. Αυτό γίνεται με καθορισμένα έργα και στόχο στο κάθε επίπεδο, σχεδιασμένα έτσι ώστε να δένουν λειτουργικά μεταξύ τους, το ένα να εμπλουτίζει το άλλο. Η συναλλαγή στην ολομέλεια είναι κάτι που το οργανώνουμε σταδιακά, ώστε να αποκτήσει τις κατάλληλες εσωτερικές συνδέσεις για να μπορεί να «σηκώσει» έργο σημαντικό για τα μέλη.</a:t>
            </a:r>
            <a:endParaRPr lang="en-US" dirty="0"/>
          </a:p>
        </p:txBody>
      </p:sp>
    </p:spTree>
    <p:extLst>
      <p:ext uri="{BB962C8B-B14F-4D97-AF65-F5344CB8AC3E}">
        <p14:creationId xmlns:p14="http://schemas.microsoft.com/office/powerpoint/2010/main" val="415988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1648"/>
            <a:ext cx="10160000" cy="6169152"/>
          </a:xfrm>
        </p:spPr>
        <p:txBody>
          <a:bodyPr/>
          <a:lstStyle/>
          <a:p>
            <a:r>
              <a:rPr lang="el-GR" dirty="0"/>
              <a:t>Έτσι αναπτύχθηκε </a:t>
            </a:r>
            <a:r>
              <a:rPr lang="el-GR" b="1" dirty="0"/>
              <a:t>η </a:t>
            </a:r>
            <a:r>
              <a:rPr lang="el-GR" b="1" dirty="0" err="1"/>
              <a:t>πολυεπίπεδη</a:t>
            </a:r>
            <a:r>
              <a:rPr lang="el-GR" b="1" dirty="0"/>
              <a:t> </a:t>
            </a:r>
            <a:r>
              <a:rPr lang="el-GR" b="1" dirty="0" err="1"/>
              <a:t>συστημική</a:t>
            </a:r>
            <a:r>
              <a:rPr lang="el-GR" b="1" dirty="0"/>
              <a:t> προσέγγιση</a:t>
            </a:r>
            <a:endParaRPr lang="en-US" dirty="0"/>
          </a:p>
          <a:p>
            <a:r>
              <a:rPr lang="el-GR" dirty="0"/>
              <a:t>Μία σημαντική διάσταση είναι η εναλλαγή επιπέδων μέσα στην εκπαιδευτική συνάντηση: από το άτομο στην δυάδα, στη τετράδα ή άλλη μικρή ομάδα, στην ολομέλεια,  με διάφορες παραλλαγές ως προς τη σειρά, τους χρόνους, τα έργα κλπ. Σημαντικό στοιχείο αποτελεί η σημασία </a:t>
            </a:r>
            <a:r>
              <a:rPr lang="el-GR" b="1" dirty="0"/>
              <a:t>της σύνδεσης αυτών των επιπέδων</a:t>
            </a:r>
            <a:r>
              <a:rPr lang="el-GR" dirty="0"/>
              <a:t> μεταξύ τους, η οποία ζητά από τον διδάσκοντα να αναπτύξει την δεξιότητα να «αφουγκράζεται» το κεντρικό θέμα που τα συνδέει, να ανιχνεύει τις ισομορφίες και την </a:t>
            </a:r>
            <a:r>
              <a:rPr lang="el-GR" dirty="0" err="1"/>
              <a:t>συνεξέλιξη</a:t>
            </a:r>
            <a:r>
              <a:rPr lang="el-GR" dirty="0"/>
              <a:t>.   </a:t>
            </a:r>
            <a:endParaRPr lang="en-US" dirty="0"/>
          </a:p>
          <a:p>
            <a:r>
              <a:rPr lang="el-GR" b="1" dirty="0"/>
              <a:t>αξιοποίηση της εμπειρίας και μάλιστα η έμφαση σε θετική εμπειρία</a:t>
            </a:r>
            <a:endParaRPr lang="de-DE" b="1" dirty="0"/>
          </a:p>
          <a:p>
            <a:r>
              <a:rPr lang="el-GR" dirty="0"/>
              <a:t>Γενικά, ό,τι διαδικασίες και προσεγγίσεις αποτελούν </a:t>
            </a:r>
            <a:r>
              <a:rPr lang="el-GR" b="1" dirty="0"/>
              <a:t>σημεία καινοτομίας και αλλαγής,</a:t>
            </a:r>
            <a:r>
              <a:rPr lang="el-GR" dirty="0"/>
              <a:t> ως προς την συνήθη εκπαιδευτική πρακτική, </a:t>
            </a:r>
            <a:r>
              <a:rPr lang="el-GR" b="1" dirty="0"/>
              <a:t>αποσταθεροποιούν</a:t>
            </a:r>
            <a:r>
              <a:rPr lang="el-GR" dirty="0"/>
              <a:t>, προκαλώντας συναισθήματα ανησυχίας και ανασφάλειας.  Είναι επομένως σημαντικό να είμαστε ενήμεροι αυτής της αποσταθεροποίησης και συνεχώς να υπογραμμίζουμε πόσο φυσιολογικά και αναμενόμενα είναι αυτά τα συναισθήματα και να αποφεύγουμε να απαξιώνουμε την δυσκολία που όλοι έχουμε μπροστά στο καινούργιο. (παραδείγματα από την δική μας εμπειρία είναι πάντοτε βοηθητικά…).</a:t>
            </a:r>
            <a:endParaRPr lang="en-US" dirty="0"/>
          </a:p>
          <a:p>
            <a:endParaRPr lang="en-US" dirty="0"/>
          </a:p>
        </p:txBody>
      </p:sp>
    </p:spTree>
    <p:extLst>
      <p:ext uri="{BB962C8B-B14F-4D97-AF65-F5344CB8AC3E}">
        <p14:creationId xmlns:p14="http://schemas.microsoft.com/office/powerpoint/2010/main" val="146270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2336"/>
            <a:ext cx="10160000" cy="5998464"/>
          </a:xfrm>
        </p:spPr>
        <p:txBody>
          <a:bodyPr>
            <a:normAutofit fontScale="77500" lnSpcReduction="20000"/>
          </a:bodyPr>
          <a:lstStyle/>
          <a:p>
            <a:r>
              <a:rPr lang="el-GR" b="1" dirty="0"/>
              <a:t>Στην ολομέλεια: «</a:t>
            </a:r>
            <a:r>
              <a:rPr lang="el-GR" dirty="0"/>
              <a:t>Ελάτε να συνεργαστούμε στο να διαμορφώσουμε την ομάδα μας. </a:t>
            </a:r>
            <a:endParaRPr lang="de-DE" dirty="0"/>
          </a:p>
          <a:p>
            <a:r>
              <a:rPr lang="el-GR" b="1" dirty="0"/>
              <a:t>«</a:t>
            </a:r>
            <a:r>
              <a:rPr lang="el-GR" dirty="0"/>
              <a:t>Όπως είσαστε στην ολομέλεια κοιταχτείτε μεταξύ σας και διαλέξτε κάποιον, που σας είναι </a:t>
            </a:r>
            <a:r>
              <a:rPr lang="el-GR" u="sng" dirty="0"/>
              <a:t>άγνωστος</a:t>
            </a:r>
            <a:r>
              <a:rPr lang="el-GR" dirty="0"/>
              <a:t> ή λιγότερο οικείος και που νιώθετε ότι </a:t>
            </a:r>
            <a:r>
              <a:rPr lang="el-GR" u="sng" dirty="0"/>
              <a:t>θα θέλατε να τον γνωρίσετε περισσότερο. Φτιάξτε μια δυάδα</a:t>
            </a:r>
            <a:r>
              <a:rPr lang="el-GR" dirty="0"/>
              <a:t>» </a:t>
            </a:r>
            <a:endParaRPr lang="de-DE" dirty="0"/>
          </a:p>
          <a:p>
            <a:r>
              <a:rPr lang="el-GR" b="1" dirty="0"/>
              <a:t>«</a:t>
            </a:r>
            <a:r>
              <a:rPr lang="el-GR" dirty="0"/>
              <a:t>Μόλις φτιάξτε δυάδες καθίστε όπου θέλετε στον χώρο». </a:t>
            </a:r>
            <a:endParaRPr lang="de-DE" dirty="0"/>
          </a:p>
          <a:p>
            <a:r>
              <a:rPr lang="el-GR" dirty="0"/>
              <a:t>«Γνωριστείτε μεταξύ σας… λέγοντας κάποια βασικά, …όνομα κλπ, ή αν θέλετε δίνοντας μια εικόνα από τη καθημερινότητά σας, μέσα από την οποία θα θέλετε ο άλλος να σας γνωρίσει καλύτερα…, κάτι απλό  που να </a:t>
            </a:r>
            <a:r>
              <a:rPr lang="el-GR" u="sng" dirty="0"/>
              <a:t>μπορείτε να το μοιραστείτε σε αυτό το πλαίσιο</a:t>
            </a:r>
            <a:r>
              <a:rPr lang="el-GR" dirty="0"/>
              <a:t> και </a:t>
            </a:r>
            <a:r>
              <a:rPr lang="el-GR" u="sng" dirty="0"/>
              <a:t>χρόνο</a:t>
            </a:r>
            <a:r>
              <a:rPr lang="el-GR" dirty="0"/>
              <a:t>» </a:t>
            </a:r>
            <a:endParaRPr lang="de-DE" dirty="0"/>
          </a:p>
          <a:p>
            <a:r>
              <a:rPr lang="el-GR" dirty="0"/>
              <a:t>«μείνετε τώρα για λίγο με τον εαυτό σας και ανατρέξτε στα </a:t>
            </a:r>
            <a:r>
              <a:rPr lang="el-GR" b="1" dirty="0"/>
              <a:t>σχολικά σας χρόνια </a:t>
            </a:r>
            <a:r>
              <a:rPr lang="el-GR" dirty="0"/>
              <a:t>σε μια </a:t>
            </a:r>
            <a:r>
              <a:rPr lang="el-GR" b="1" dirty="0"/>
              <a:t>θετική στιγμή,</a:t>
            </a:r>
            <a:r>
              <a:rPr lang="el-GR" dirty="0"/>
              <a:t> κάτι που ζήσατε ως μαθητές που το θυμόσαστε με ζεστασιά και ευχαρίστηση». </a:t>
            </a:r>
            <a:endParaRPr lang="en-US" dirty="0"/>
          </a:p>
          <a:p>
            <a:r>
              <a:rPr lang="el-GR" dirty="0"/>
              <a:t>«Όταν την έχετε και οι δυο ανταλλάξετε την το με το ταίρι σας, πάρτε λίγο χρόνο να βάλετε </a:t>
            </a:r>
            <a:r>
              <a:rPr lang="el-GR" b="1" dirty="0"/>
              <a:t>κοντά τις εμπειρίες σας</a:t>
            </a:r>
            <a:r>
              <a:rPr lang="el-GR" dirty="0"/>
              <a:t>, που μπορεί να μοιάζουν ή/και να διαφέρουν» </a:t>
            </a:r>
            <a:endParaRPr lang="de-DE" dirty="0"/>
          </a:p>
          <a:p>
            <a:r>
              <a:rPr lang="el-GR" dirty="0"/>
              <a:t>«Η κάθε δυάδα να διαλέξει μια άλλη δυάδα με το ίδιο κριτήριο: διαλέξτε από τους πιο άγνωστους αυτούς που έχετε διάθεση να γνωρίσετε καλύτερα και καθίστε μαζί». </a:t>
            </a:r>
            <a:endParaRPr lang="de-DE" dirty="0"/>
          </a:p>
          <a:p>
            <a:r>
              <a:rPr lang="el-GR" b="1" dirty="0"/>
              <a:t>«</a:t>
            </a:r>
            <a:r>
              <a:rPr lang="el-GR" dirty="0"/>
              <a:t>Αρχικά γνωριστείτε μεταξύ σας η τετράδα με τον εξής λίγο διαφορετικό τρόπο: ας παρουσιάσει ο καθένας το ταίρι του» </a:t>
            </a:r>
            <a:endParaRPr lang="de-DE" dirty="0"/>
          </a:p>
          <a:p>
            <a:r>
              <a:rPr lang="el-GR" dirty="0"/>
              <a:t>«Αξιοποιώντας τις θετικές εμπειρίες, δείτε </a:t>
            </a:r>
            <a:r>
              <a:rPr lang="el-GR" b="1" dirty="0"/>
              <a:t>ποιες αρχές </a:t>
            </a:r>
            <a:r>
              <a:rPr lang="el-GR" dirty="0"/>
              <a:t>αναγνωρίζετε ότι παράγουν ανθρώπινο κλίμα και καλή στιγμή στην εκπαίδευση. </a:t>
            </a:r>
            <a:endParaRPr lang="de-DE" dirty="0"/>
          </a:p>
          <a:p>
            <a:r>
              <a:rPr lang="el-GR" dirty="0"/>
              <a:t>«Μαζέψετε τώρα κάποια σημεία της κουβέντας σας που  θεωρείτε σημαντικά να τα μοιραστείτε με τους άλλους στην ολομέλεια - και να τα γράψετε σ’ ένα χαρτί της ομάδας. </a:t>
            </a:r>
            <a:endParaRPr lang="de-DE" dirty="0"/>
          </a:p>
          <a:p>
            <a:r>
              <a:rPr lang="el-GR" dirty="0"/>
              <a:t>Όταν τελειώσουν το γράψιμο, γυρίζουμε στις μικρές ομάδες ζητώντας τους: «υπογράψτε το χαρτί σας με τα </a:t>
            </a:r>
            <a:r>
              <a:rPr lang="el-GR" b="1" dirty="0"/>
              <a:t>ονόματα </a:t>
            </a:r>
            <a:r>
              <a:rPr lang="el-GR" dirty="0"/>
              <a:t>των 4 μελών αλλά και με </a:t>
            </a:r>
            <a:r>
              <a:rPr lang="el-GR" b="1" dirty="0"/>
              <a:t>ένα όνομα για την ομάδα σας</a:t>
            </a:r>
            <a:r>
              <a:rPr lang="el-GR" dirty="0"/>
              <a:t> που να εκφράζει την ταυτότητά σας ως ομάδα, να απορρέει από την κουβέντα σας». </a:t>
            </a:r>
            <a:endParaRPr lang="de-DE" dirty="0"/>
          </a:p>
          <a:p>
            <a:r>
              <a:rPr lang="el-GR" dirty="0"/>
              <a:t>Όταν τελειώσουν ζητάμε: «ανοίξετε οι μικρές ομάδες στην ολομέλεια χωρίς να χάσετε τη σύνθεσή σας και μοιραστείτε με τον εκπρόσωπό σας αυτό που αποφασίσατε».  Μιλούν οι ομάδες με όποια σειρά προκύψει (όχι προκαθορισμένη με το πώς κάθονται κλπ).</a:t>
            </a:r>
            <a:endParaRPr lang="de-DE" dirty="0"/>
          </a:p>
          <a:p>
            <a:endParaRPr lang="en-US" dirty="0"/>
          </a:p>
        </p:txBody>
      </p:sp>
    </p:spTree>
    <p:extLst>
      <p:ext uri="{BB962C8B-B14F-4D97-AF65-F5344CB8AC3E}">
        <p14:creationId xmlns:p14="http://schemas.microsoft.com/office/powerpoint/2010/main" val="287201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Καθώς ακούμε τις αναφορές των ομάδων σημειώνουμε αυτά που λένε.</a:t>
            </a:r>
            <a:endParaRPr lang="en-US" dirty="0"/>
          </a:p>
          <a:p>
            <a:r>
              <a:rPr lang="el-GR" b="1" dirty="0"/>
              <a:t>Υπογραμμίζουμε τη συμβολή κάθε ομάδας </a:t>
            </a:r>
            <a:r>
              <a:rPr lang="el-GR" dirty="0"/>
              <a:t>χωρίς να αγνοήσουμε καμία</a:t>
            </a:r>
            <a:endParaRPr lang="en-US" dirty="0"/>
          </a:p>
          <a:p>
            <a:r>
              <a:rPr lang="el-GR" b="1" dirty="0"/>
              <a:t>Αναδεικνύουμε τον τρόπο που συνδέονται αυτά που λένε </a:t>
            </a:r>
            <a:r>
              <a:rPr lang="el-GR" dirty="0"/>
              <a:t>και πως η μία συμπληρώνει την άλλη.</a:t>
            </a:r>
            <a:endParaRPr lang="en-US" dirty="0"/>
          </a:p>
          <a:p>
            <a:r>
              <a:rPr lang="el-GR" dirty="0"/>
              <a:t>Καθρεφτίζουμε το</a:t>
            </a:r>
            <a:r>
              <a:rPr lang="el-GR" b="1" dirty="0"/>
              <a:t> θέμα</a:t>
            </a:r>
            <a:r>
              <a:rPr lang="el-GR" dirty="0"/>
              <a:t> το </a:t>
            </a:r>
            <a:r>
              <a:rPr lang="el-GR" b="1" dirty="0"/>
              <a:t>κεντρικό </a:t>
            </a:r>
            <a:r>
              <a:rPr lang="el-GR" dirty="0"/>
              <a:t>που εκφράζει η ομάδα μέσα από την </a:t>
            </a:r>
            <a:r>
              <a:rPr lang="el-GR" b="1" dirty="0"/>
              <a:t>αλληλουχία </a:t>
            </a:r>
            <a:r>
              <a:rPr lang="el-GR" dirty="0"/>
              <a:t>μηνυμάτων που φέρνουν οι μικρές ομάδες. </a:t>
            </a:r>
            <a:endParaRPr lang="en-US" dirty="0"/>
          </a:p>
          <a:p>
            <a:r>
              <a:rPr lang="el-GR" b="1" dirty="0"/>
              <a:t>Συνδέουμε με το στόχο</a:t>
            </a:r>
            <a:r>
              <a:rPr lang="el-GR" dirty="0"/>
              <a:t>.</a:t>
            </a:r>
            <a:endParaRPr lang="de-DE" dirty="0"/>
          </a:p>
          <a:p>
            <a:endParaRPr lang="en-US" dirty="0"/>
          </a:p>
        </p:txBody>
      </p:sp>
    </p:spTree>
    <p:extLst>
      <p:ext uri="{BB962C8B-B14F-4D97-AF65-F5344CB8AC3E}">
        <p14:creationId xmlns:p14="http://schemas.microsoft.com/office/powerpoint/2010/main" val="102496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981138"/>
          </a:xfrm>
        </p:spPr>
        <p:txBody>
          <a:bodyPr/>
          <a:lstStyle/>
          <a:p>
            <a:r>
              <a:rPr lang="el-GR" sz="2000" b="1" dirty="0"/>
              <a:t>Στρατηγικές Μάθησης</a:t>
            </a:r>
            <a:r>
              <a:rPr lang="el-GR" sz="2000" dirty="0"/>
              <a:t> </a:t>
            </a:r>
            <a:br>
              <a:rPr lang="en-US" sz="2000" dirty="0"/>
            </a:br>
            <a:r>
              <a:rPr lang="el-GR" sz="2000" b="1" dirty="0"/>
              <a:t>(</a:t>
            </a:r>
            <a:r>
              <a:rPr lang="el-GR" sz="2000" b="1" dirty="0" err="1"/>
              <a:t>Μούτζουρη</a:t>
            </a:r>
            <a:r>
              <a:rPr lang="el-GR" sz="2000" b="1" dirty="0"/>
              <a:t>-Μανούσου,  Ειρήνη/ Πρόσκολλη, Αργυρώ «Τα μονοπάτια της μάθησης- Εφαρμογές στην Εκπαιδευτική Πράξη», </a:t>
            </a:r>
            <a:r>
              <a:rPr lang="el-GR" sz="2000" b="1" dirty="0" err="1"/>
              <a:t>εκδ</a:t>
            </a:r>
            <a:r>
              <a:rPr lang="el-GR" sz="2000" b="1" dirty="0"/>
              <a:t>. Πατάκη, Αθήνα 2005)</a:t>
            </a:r>
            <a:br>
              <a:rPr lang="en-US"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7293859"/>
              </p:ext>
            </p:extLst>
          </p:nvPr>
        </p:nvGraphicFramePr>
        <p:xfrm>
          <a:off x="423544" y="1133856"/>
          <a:ext cx="6891655" cy="2875915"/>
        </p:xfrm>
        <a:graphic>
          <a:graphicData uri="http://schemas.openxmlformats.org/drawingml/2006/table">
            <a:tbl>
              <a:tblPr firstRow="1" firstCol="1" bandRow="1">
                <a:tableStyleId>{5C22544A-7EE6-4342-B048-85BDC9FD1C3A}</a:tableStyleId>
              </a:tblPr>
              <a:tblGrid>
                <a:gridCol w="2296679">
                  <a:extLst>
                    <a:ext uri="{9D8B030D-6E8A-4147-A177-3AD203B41FA5}">
                      <a16:colId xmlns:a16="http://schemas.microsoft.com/office/drawing/2014/main" val="20000"/>
                    </a:ext>
                  </a:extLst>
                </a:gridCol>
                <a:gridCol w="2375931">
                  <a:extLst>
                    <a:ext uri="{9D8B030D-6E8A-4147-A177-3AD203B41FA5}">
                      <a16:colId xmlns:a16="http://schemas.microsoft.com/office/drawing/2014/main" val="20001"/>
                    </a:ext>
                  </a:extLst>
                </a:gridCol>
                <a:gridCol w="2219045">
                  <a:extLst>
                    <a:ext uri="{9D8B030D-6E8A-4147-A177-3AD203B41FA5}">
                      <a16:colId xmlns:a16="http://schemas.microsoft.com/office/drawing/2014/main" val="20002"/>
                    </a:ext>
                  </a:extLst>
                </a:gridCol>
              </a:tblGrid>
              <a:tr h="206375">
                <a:tc>
                  <a:txBody>
                    <a:bodyPr/>
                    <a:lstStyle/>
                    <a:p>
                      <a:pPr marL="0" marR="0">
                        <a:lnSpc>
                          <a:spcPct val="115000"/>
                        </a:lnSpc>
                        <a:spcBef>
                          <a:spcPts val="0"/>
                        </a:spcBef>
                        <a:spcAft>
                          <a:spcPts val="0"/>
                        </a:spcAft>
                        <a:tabLst>
                          <a:tab pos="1666240" algn="r"/>
                        </a:tabLst>
                      </a:pPr>
                      <a:r>
                        <a:rPr lang="el-GR" sz="1200" dirty="0">
                          <a:effectLst/>
                        </a:rPr>
                        <a:t>Γνωστικές Στρατηγικές	</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err="1">
                          <a:effectLst/>
                        </a:rPr>
                        <a:t>Μεταγνωστικές</a:t>
                      </a:r>
                      <a:r>
                        <a:rPr lang="el-GR" sz="1200" dirty="0">
                          <a:effectLst/>
                        </a:rPr>
                        <a:t> Στρατηγικές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Κοινωνικο-συναισθηματικές Στρατηγικές</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6375">
                <a:tc>
                  <a:txBody>
                    <a:bodyPr/>
                    <a:lstStyle/>
                    <a:p>
                      <a:pPr marL="0" marR="0">
                        <a:lnSpc>
                          <a:spcPct val="115000"/>
                        </a:lnSpc>
                        <a:spcBef>
                          <a:spcPts val="0"/>
                        </a:spcBef>
                        <a:spcAft>
                          <a:spcPts val="0"/>
                        </a:spcAft>
                      </a:pPr>
                      <a:r>
                        <a:rPr lang="el-GR" sz="1200" dirty="0">
                          <a:solidFill>
                            <a:srgbClr val="FF0000"/>
                          </a:solidFill>
                          <a:effectLst/>
                        </a:rPr>
                        <a:t>πρακτική εφαρμογή</a:t>
                      </a:r>
                      <a:endParaRPr lang="en-US" sz="1200" dirty="0">
                        <a:solidFill>
                          <a:srgbClr val="FF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solidFill>
                            <a:srgbClr val="FF0000"/>
                          </a:solidFill>
                          <a:effectLst/>
                        </a:rPr>
                        <a:t>σχεδιασμός</a:t>
                      </a:r>
                      <a:r>
                        <a:rPr lang="el-GR" sz="1200" dirty="0">
                          <a:effectLst/>
                        </a:rPr>
                        <a:t>/ πρόβλεψη</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solidFill>
                            <a:srgbClr val="FF0000"/>
                          </a:solidFill>
                          <a:effectLst/>
                        </a:rPr>
                        <a:t>ερωτήσεις διευκρίνησης και επαλήθευσης</a:t>
                      </a:r>
                      <a:endParaRPr lang="en-US" sz="12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6375">
                <a:tc>
                  <a:txBody>
                    <a:bodyPr/>
                    <a:lstStyle/>
                    <a:p>
                      <a:pPr marL="0" marR="0">
                        <a:lnSpc>
                          <a:spcPct val="115000"/>
                        </a:lnSpc>
                        <a:spcBef>
                          <a:spcPts val="0"/>
                        </a:spcBef>
                        <a:spcAft>
                          <a:spcPts val="0"/>
                        </a:spcAft>
                      </a:pPr>
                      <a:r>
                        <a:rPr lang="el-GR" sz="1200" dirty="0">
                          <a:effectLst/>
                        </a:rPr>
                        <a:t>καταγραφή σημειώσεων</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solidFill>
                            <a:srgbClr val="FF0000"/>
                          </a:solidFill>
                          <a:effectLst/>
                        </a:rPr>
                        <a:t>αυτοδιαχείριση</a:t>
                      </a:r>
                      <a:r>
                        <a:rPr lang="en-US" sz="1200" dirty="0">
                          <a:solidFill>
                            <a:srgbClr val="FF0000"/>
                          </a:solidFill>
                          <a:effectLst/>
                        </a:rPr>
                        <a:t> </a:t>
                      </a:r>
                      <a:r>
                        <a:rPr lang="en-US" sz="1200" dirty="0">
                          <a:effectLst/>
                        </a:rPr>
                        <a:t>(self-management)</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solidFill>
                            <a:srgbClr val="FF0000"/>
                          </a:solidFill>
                          <a:effectLst/>
                        </a:rPr>
                        <a:t>συνεργασία</a:t>
                      </a:r>
                      <a:endParaRPr lang="en-US" sz="12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12750">
                <a:tc>
                  <a:txBody>
                    <a:bodyPr/>
                    <a:lstStyle/>
                    <a:p>
                      <a:pPr marL="0" marR="0">
                        <a:lnSpc>
                          <a:spcPct val="115000"/>
                        </a:lnSpc>
                        <a:spcBef>
                          <a:spcPts val="0"/>
                        </a:spcBef>
                        <a:spcAft>
                          <a:spcPts val="0"/>
                        </a:spcAft>
                      </a:pPr>
                      <a:r>
                        <a:rPr lang="el-GR" sz="1200" dirty="0">
                          <a:effectLst/>
                        </a:rPr>
                        <a:t>επανάληψη</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αυτοπαρατήρηση/ αυτοκαθοδήγηση (</a:t>
                      </a:r>
                      <a:r>
                        <a:rPr lang="en-US" sz="1200">
                          <a:effectLst/>
                        </a:rPr>
                        <a:t>self-monitoring)</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διαχείριση συγκινήσεων ή μείωση άγχους</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12750">
                <a:tc>
                  <a:txBody>
                    <a:bodyPr/>
                    <a:lstStyle/>
                    <a:p>
                      <a:pPr marL="0" marR="0">
                        <a:lnSpc>
                          <a:spcPct val="115000"/>
                        </a:lnSpc>
                        <a:spcBef>
                          <a:spcPts val="0"/>
                        </a:spcBef>
                        <a:spcAft>
                          <a:spcPts val="0"/>
                        </a:spcAft>
                      </a:pPr>
                      <a:r>
                        <a:rPr lang="el-GR" sz="1200" dirty="0">
                          <a:solidFill>
                            <a:srgbClr val="FF0000"/>
                          </a:solidFill>
                          <a:effectLst/>
                        </a:rPr>
                        <a:t>κατηγοριοποίηση/ ομαδοποίηση</a:t>
                      </a:r>
                      <a:endParaRPr lang="en-US" sz="1200" dirty="0">
                        <a:solidFill>
                          <a:srgbClr val="FF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solidFill>
                            <a:srgbClr val="FF0000"/>
                          </a:solidFill>
                          <a:effectLst/>
                        </a:rPr>
                        <a:t>εντοπισμός ταυτότητας </a:t>
                      </a:r>
                      <a:r>
                        <a:rPr lang="el-GR" sz="1200" dirty="0">
                          <a:effectLst/>
                        </a:rPr>
                        <a:t>προβλήματος/ ζητήματος/ θέματος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6375">
                <a:tc>
                  <a:txBody>
                    <a:bodyPr/>
                    <a:lstStyle/>
                    <a:p>
                      <a:pPr marL="0" marR="0">
                        <a:lnSpc>
                          <a:spcPct val="115000"/>
                        </a:lnSpc>
                        <a:spcBef>
                          <a:spcPts val="0"/>
                        </a:spcBef>
                        <a:spcAft>
                          <a:spcPts val="0"/>
                        </a:spcAft>
                      </a:pPr>
                      <a:r>
                        <a:rPr lang="el-GR" sz="1200" dirty="0">
                          <a:solidFill>
                            <a:srgbClr val="FF0000"/>
                          </a:solidFill>
                          <a:effectLst/>
                        </a:rPr>
                        <a:t>γενίκευση και διάκριση</a:t>
                      </a:r>
                      <a:endParaRPr lang="en-US" sz="1200" dirty="0">
                        <a:solidFill>
                          <a:srgbClr val="FF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αυτοαξιολόγηση</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06375">
                <a:tc>
                  <a:txBody>
                    <a:bodyPr/>
                    <a:lstStyle/>
                    <a:p>
                      <a:pPr marL="0" marR="0">
                        <a:lnSpc>
                          <a:spcPct val="115000"/>
                        </a:lnSpc>
                        <a:spcBef>
                          <a:spcPts val="0"/>
                        </a:spcBef>
                        <a:spcAft>
                          <a:spcPts val="0"/>
                        </a:spcAft>
                      </a:pPr>
                      <a:r>
                        <a:rPr lang="el-GR" sz="1200" dirty="0">
                          <a:effectLst/>
                        </a:rPr>
                        <a:t>παραγωγή ή απαγωγή</a:t>
                      </a:r>
                      <a:r>
                        <a:rPr lang="en-US" sz="1200" dirty="0">
                          <a:effectLst/>
                        </a:rPr>
                        <a:t> (</a:t>
                      </a:r>
                      <a:r>
                        <a:rPr lang="de-DE" sz="1200" dirty="0">
                          <a:effectLst/>
                        </a:rPr>
                        <a:t>Induktion</a:t>
                      </a:r>
                      <a:r>
                        <a:rPr lang="en-US" sz="1200" dirty="0">
                          <a:effectLst/>
                        </a:rPr>
                        <a:t>)</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Προσοχή</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06375">
                <a:tc>
                  <a:txBody>
                    <a:bodyPr/>
                    <a:lstStyle/>
                    <a:p>
                      <a:pPr marL="0" marR="0">
                        <a:lnSpc>
                          <a:spcPct val="115000"/>
                        </a:lnSpc>
                        <a:spcBef>
                          <a:spcPts val="0"/>
                        </a:spcBef>
                        <a:spcAft>
                          <a:spcPts val="0"/>
                        </a:spcAft>
                      </a:pPr>
                      <a:r>
                        <a:rPr lang="el-GR" sz="1200" dirty="0">
                          <a:effectLst/>
                        </a:rPr>
                        <a:t>επαγωγή</a:t>
                      </a:r>
                      <a:r>
                        <a:rPr lang="en-US" sz="1200" dirty="0">
                          <a:effectLst/>
                        </a:rPr>
                        <a:t> (</a:t>
                      </a:r>
                      <a:r>
                        <a:rPr lang="de-DE" sz="1200" dirty="0">
                          <a:effectLst/>
                        </a:rPr>
                        <a:t>Deduktion</a:t>
                      </a:r>
                      <a:r>
                        <a:rPr lang="en-US" sz="1200" dirty="0">
                          <a:effectLst/>
                        </a:rPr>
                        <a:t>)</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 </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06375">
                <a:tc>
                  <a:txBody>
                    <a:bodyPr/>
                    <a:lstStyle/>
                    <a:p>
                      <a:pPr marL="0" marR="0">
                        <a:lnSpc>
                          <a:spcPct val="115000"/>
                        </a:lnSpc>
                        <a:spcBef>
                          <a:spcPts val="0"/>
                        </a:spcBef>
                        <a:spcAft>
                          <a:spcPts val="0"/>
                        </a:spcAft>
                      </a:pPr>
                      <a:r>
                        <a:rPr lang="el-GR" sz="1200" dirty="0">
                          <a:effectLst/>
                        </a:rPr>
                        <a:t>πρόβλεψη ή υπόθεση</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 </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5" name="Rectangle 4"/>
          <p:cNvSpPr/>
          <p:nvPr/>
        </p:nvSpPr>
        <p:spPr>
          <a:xfrm>
            <a:off x="6010656" y="2706624"/>
            <a:ext cx="5023104" cy="3600986"/>
          </a:xfrm>
          <a:prstGeom prst="rect">
            <a:avLst/>
          </a:prstGeom>
        </p:spPr>
        <p:txBody>
          <a:bodyPr wrap="square">
            <a:spAutoFit/>
          </a:bodyPr>
          <a:lstStyle/>
          <a:p>
            <a:r>
              <a:rPr lang="el-GR" sz="1400" dirty="0"/>
              <a:t>Άλλες γνωστικές στρατηγικές: απομνημόνευση, τεκμηριωμένη έρευνα, παράφραση, επεξεργασία, περίληψη, μεταφορά μάθησης.</a:t>
            </a:r>
            <a:endParaRPr lang="en-US" sz="1400" dirty="0"/>
          </a:p>
          <a:p>
            <a:r>
              <a:rPr lang="el-GR" sz="1400" dirty="0" err="1"/>
              <a:t>Μεταγνωστικές</a:t>
            </a:r>
            <a:r>
              <a:rPr lang="el-GR" sz="1400" dirty="0"/>
              <a:t> στρατηγικές: Προσοχή: η προσοχή σε κάθε στοιχείο του μαθήματος που μπορεί να συντελέσει στη βελτιστοποίηση της μάθησης και κυρίως η διατήρηση και συγκέντρωση της προσοχής κατά τη διάρκεια της εκτέλεσης ενός έργου. Η σκόπιμη εστίαση και η υψηλή συγκέντρωση της προσοχής στο συγκεκριμένο έργο που εκτελείται θεωρείται ότι συμβάλλει σε καλύτερα μαθησιακά αποτελέσματα. Κατά τον </a:t>
            </a:r>
            <a:r>
              <a:rPr lang="el-GR" sz="1400" dirty="0" err="1"/>
              <a:t>Τζικτζεντμιχάλη</a:t>
            </a:r>
            <a:r>
              <a:rPr lang="el-GR" sz="1400" dirty="0"/>
              <a:t> «οι άνθρωποι φαίνεται ότι συγκεντρώνονται καλύτερα όταν απαιτούνται από αυτούς λίγο περισσότερο από τα συνηθισμένα, και είναι ικανοί να δώσουν περισσότερα από τα συνηθισμένα. Αν απαιτούνται λίγα από αυτούς, οι άνθρωποι πλήττουν» </a:t>
            </a:r>
            <a:r>
              <a:rPr lang="en-US" sz="1400" dirty="0"/>
              <a:t>(Goleman 1998</a:t>
            </a:r>
            <a:r>
              <a:rPr lang="el-GR" sz="1400" dirty="0"/>
              <a:t>: 143).</a:t>
            </a:r>
            <a:endParaRPr lang="en-US" sz="1400" dirty="0"/>
          </a:p>
          <a:p>
            <a:r>
              <a:rPr lang="el-GR" dirty="0"/>
              <a:t> </a:t>
            </a:r>
            <a:endParaRPr lang="en-US" dirty="0"/>
          </a:p>
        </p:txBody>
      </p:sp>
    </p:spTree>
    <p:extLst>
      <p:ext uri="{BB962C8B-B14F-4D97-AF65-F5344CB8AC3E}">
        <p14:creationId xmlns:p14="http://schemas.microsoft.com/office/powerpoint/2010/main" val="157659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8779973"/>
              </p:ext>
            </p:extLst>
          </p:nvPr>
        </p:nvGraphicFramePr>
        <p:xfrm>
          <a:off x="1194816" y="999745"/>
          <a:ext cx="8814815" cy="4350098"/>
        </p:xfrm>
        <a:graphic>
          <a:graphicData uri="http://schemas.openxmlformats.org/drawingml/2006/table">
            <a:tbl>
              <a:tblPr firstRow="1" firstCol="1" bandRow="1">
                <a:tableStyleId>{5C22544A-7EE6-4342-B048-85BDC9FD1C3A}</a:tableStyleId>
              </a:tblPr>
              <a:tblGrid>
                <a:gridCol w="3044121">
                  <a:extLst>
                    <a:ext uri="{9D8B030D-6E8A-4147-A177-3AD203B41FA5}">
                      <a16:colId xmlns:a16="http://schemas.microsoft.com/office/drawing/2014/main" val="20000"/>
                    </a:ext>
                  </a:extLst>
                </a:gridCol>
                <a:gridCol w="2932411">
                  <a:extLst>
                    <a:ext uri="{9D8B030D-6E8A-4147-A177-3AD203B41FA5}">
                      <a16:colId xmlns:a16="http://schemas.microsoft.com/office/drawing/2014/main" val="20001"/>
                    </a:ext>
                  </a:extLst>
                </a:gridCol>
                <a:gridCol w="2838283">
                  <a:extLst>
                    <a:ext uri="{9D8B030D-6E8A-4147-A177-3AD203B41FA5}">
                      <a16:colId xmlns:a16="http://schemas.microsoft.com/office/drawing/2014/main" val="20002"/>
                    </a:ext>
                  </a:extLst>
                </a:gridCol>
              </a:tblGrid>
              <a:tr h="455726">
                <a:tc>
                  <a:txBody>
                    <a:bodyPr/>
                    <a:lstStyle/>
                    <a:p>
                      <a:pPr marL="0" marR="0">
                        <a:lnSpc>
                          <a:spcPct val="115000"/>
                        </a:lnSpc>
                        <a:spcBef>
                          <a:spcPts val="0"/>
                        </a:spcBef>
                        <a:spcAft>
                          <a:spcPts val="0"/>
                        </a:spcAft>
                      </a:pPr>
                      <a:r>
                        <a:rPr lang="el-GR" sz="1200" dirty="0">
                          <a:effectLst/>
                        </a:rPr>
                        <a:t>στρατηγικές διατύπωσης ή αντισταθμιστικές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στρατηγικές επίκλησης της προσοχής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στρατηγικές αποφυγής/ παράκαμψης</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90489">
                <a:tc>
                  <a:txBody>
                    <a:bodyPr/>
                    <a:lstStyle/>
                    <a:p>
                      <a:pPr marL="0" marR="0">
                        <a:lnSpc>
                          <a:spcPct val="115000"/>
                        </a:lnSpc>
                        <a:spcBef>
                          <a:spcPts val="0"/>
                        </a:spcBef>
                        <a:spcAft>
                          <a:spcPts val="0"/>
                        </a:spcAft>
                      </a:pPr>
                      <a:r>
                        <a:rPr lang="el-GR" sz="1200" dirty="0">
                          <a:effectLst/>
                        </a:rPr>
                        <a:t>δάνεια λέξεων από τη μητρική</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ο ομιλητής ανακοινώνει την ιδιότητά του ως αλλοδαπού</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τροποποίηση της επικοινωνιακής συμπεριφοράς (αποφεύγει να εκλεπτύνει τη σκέψη του)</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5726">
                <a:tc>
                  <a:txBody>
                    <a:bodyPr/>
                    <a:lstStyle/>
                    <a:p>
                      <a:pPr marL="0" marR="0">
                        <a:lnSpc>
                          <a:spcPct val="115000"/>
                        </a:lnSpc>
                        <a:spcBef>
                          <a:spcPts val="0"/>
                        </a:spcBef>
                        <a:spcAft>
                          <a:spcPts val="0"/>
                        </a:spcAft>
                      </a:pPr>
                      <a:r>
                        <a:rPr lang="el-GR" sz="1200" dirty="0">
                          <a:effectLst/>
                        </a:rPr>
                        <a:t>κατά λέξη μετάφραση</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ζητά βοήθεια από το συνομιλητή του ή από ένα τρίτο άτομο</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αποφυγή/ διαφυγή (αλλάζει θέμα ή μετακινείται)</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90489">
                <a:tc>
                  <a:txBody>
                    <a:bodyPr/>
                    <a:lstStyle/>
                    <a:p>
                      <a:pPr marL="0" marR="0">
                        <a:lnSpc>
                          <a:spcPct val="115000"/>
                        </a:lnSpc>
                        <a:spcBef>
                          <a:spcPts val="0"/>
                        </a:spcBef>
                        <a:spcAft>
                          <a:spcPts val="0"/>
                        </a:spcAft>
                      </a:pPr>
                      <a:r>
                        <a:rPr lang="el-GR" sz="1200" dirty="0">
                          <a:effectLst/>
                        </a:rPr>
                        <a:t>επινοήσεις λέξεων ή δημιουργία νεολογισμών</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επαληθεύει ότι έχει γίνει κατανοητός ή ότι κατανόησε το συνομιλητή του</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εγκατάλειψη της επικοινωνιακής σχέσης: σιωπή</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90489">
                <a:tc>
                  <a:txBody>
                    <a:bodyPr/>
                    <a:lstStyle/>
                    <a:p>
                      <a:pPr marL="0" marR="0">
                        <a:lnSpc>
                          <a:spcPct val="115000"/>
                        </a:lnSpc>
                        <a:spcBef>
                          <a:spcPts val="0"/>
                        </a:spcBef>
                        <a:spcAft>
                          <a:spcPts val="0"/>
                        </a:spcAft>
                      </a:pPr>
                      <a:r>
                        <a:rPr lang="el-GR" sz="1200" dirty="0">
                          <a:effectLst/>
                        </a:rPr>
                        <a:t>χρήση κενών λέξεων («πράγμα»)</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καταφεύγει σε μια πηγή πληροφόρησης (λεξικό, γραμματική)</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55726">
                <a:tc>
                  <a:txBody>
                    <a:bodyPr/>
                    <a:lstStyle/>
                    <a:p>
                      <a:pPr marL="0" marR="0">
                        <a:lnSpc>
                          <a:spcPct val="115000"/>
                        </a:lnSpc>
                        <a:spcBef>
                          <a:spcPts val="0"/>
                        </a:spcBef>
                        <a:spcAft>
                          <a:spcPts val="0"/>
                        </a:spcAft>
                      </a:pPr>
                      <a:r>
                        <a:rPr lang="el-GR" sz="1200" dirty="0">
                          <a:effectLst/>
                        </a:rPr>
                        <a:t>χρήση </a:t>
                      </a:r>
                      <a:r>
                        <a:rPr lang="el-GR" sz="1200" dirty="0" err="1">
                          <a:effectLst/>
                        </a:rPr>
                        <a:t>υπερώνυμων</a:t>
                      </a:r>
                      <a:r>
                        <a:rPr lang="el-GR" sz="1200" dirty="0">
                          <a:effectLst/>
                        </a:rPr>
                        <a:t> («ζώο» αντί για «αγελάδα»)</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a:effectLst/>
                        </a:rPr>
                        <a:t> </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1200" dirty="0">
                          <a:effectLst/>
                        </a:rPr>
                        <a:t>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20964">
                <a:tc>
                  <a:txBody>
                    <a:bodyPr/>
                    <a:lstStyle/>
                    <a:p>
                      <a:pPr marL="0" marR="0">
                        <a:lnSpc>
                          <a:spcPct val="115000"/>
                        </a:lnSpc>
                        <a:spcBef>
                          <a:spcPts val="0"/>
                        </a:spcBef>
                        <a:spcAft>
                          <a:spcPts val="0"/>
                        </a:spcAft>
                      </a:pPr>
                      <a:r>
                        <a:rPr lang="el-GR" sz="1200" dirty="0">
                          <a:effectLst/>
                        </a:rPr>
                        <a:t>παραφράσεις ή περιφράσεις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9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9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690489">
                <a:tc>
                  <a:txBody>
                    <a:bodyPr/>
                    <a:lstStyle/>
                    <a:p>
                      <a:pPr marL="0" marR="0">
                        <a:lnSpc>
                          <a:spcPct val="115000"/>
                        </a:lnSpc>
                        <a:spcBef>
                          <a:spcPts val="0"/>
                        </a:spcBef>
                        <a:spcAft>
                          <a:spcPts val="0"/>
                        </a:spcAft>
                      </a:pPr>
                      <a:r>
                        <a:rPr lang="el-GR" sz="1200" dirty="0">
                          <a:effectLst/>
                        </a:rPr>
                        <a:t>συστηματική προσφυγή σε ορισμένες εκφράσεις ή δομές γλώσσας</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9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l-GR" sz="9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21844" y="275916"/>
            <a:ext cx="29703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600" b="1" i="0" u="none" strike="noStrike" cap="none" normalizeH="0" baseline="0" dirty="0">
                <a:ln>
                  <a:noFill/>
                </a:ln>
                <a:solidFill>
                  <a:schemeClr val="tx1"/>
                </a:solidFill>
                <a:effectLst/>
                <a:latin typeface="Arial" pitchFamily="34" charset="0"/>
                <a:ea typeface="Calibri" pitchFamily="34" charset="0"/>
                <a:cs typeface="Times New Roman" pitchFamily="18" charset="0"/>
              </a:rPr>
              <a:t>Επικοινωνιακές στρατηγικές</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939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5FD7C-F351-40A9-925C-C131830FE5F3}"/>
              </a:ext>
            </a:extLst>
          </p:cNvPr>
          <p:cNvSpPr>
            <a:spLocks noGrp="1"/>
          </p:cNvSpPr>
          <p:nvPr>
            <p:ph type="title"/>
          </p:nvPr>
        </p:nvSpPr>
        <p:spPr/>
        <p:txBody>
          <a:bodyPr/>
          <a:lstStyle/>
          <a:p>
            <a:pPr algn="ctr"/>
            <a:r>
              <a:rPr lang="de-DE" b="1" dirty="0">
                <a:latin typeface="Arial" panose="020B0604020202020204" pitchFamily="34" charset="0"/>
                <a:cs typeface="Arial" panose="020B0604020202020204" pitchFamily="34" charset="0"/>
              </a:rPr>
              <a:t>Spracherwerb</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E5075B4-2B4D-4B6B-9A49-B3A213AC149A}"/>
              </a:ext>
            </a:extLst>
          </p:cNvPr>
          <p:cNvSpPr>
            <a:spLocks noGrp="1"/>
          </p:cNvSpPr>
          <p:nvPr>
            <p:ph idx="1"/>
          </p:nvPr>
        </p:nvSpPr>
        <p:spPr/>
        <p:txBody>
          <a:bodyPr>
            <a:normAutofit lnSpcReduction="10000"/>
          </a:bodyPr>
          <a:lstStyle/>
          <a:p>
            <a:r>
              <a:rPr lang="de-DE" dirty="0"/>
              <a:t>Spracherwerb als Teil der psychischen und sozialen Entwicklung des Menschen. </a:t>
            </a:r>
          </a:p>
          <a:p>
            <a:r>
              <a:rPr lang="de-DE" dirty="0"/>
              <a:t> Spracherwerb ist ein wesentliches Element der Sozialisation und die Sprache wird im Verlauf dieses Prozesses aktiv erworben.</a:t>
            </a:r>
          </a:p>
          <a:p>
            <a:r>
              <a:rPr lang="de-DE" dirty="0"/>
              <a:t> Sprachentwicklung ist zugleich ein Teil der affektiven, der kognitiven und der sozialen Entwicklung.</a:t>
            </a:r>
          </a:p>
          <a:p>
            <a:endParaRPr lang="de-DE" dirty="0"/>
          </a:p>
          <a:p>
            <a:pPr>
              <a:buNone/>
              <a:defRPr/>
            </a:pPr>
            <a:r>
              <a:rPr lang="de-DE" dirty="0" err="1"/>
              <a:t>no</a:t>
            </a:r>
            <a:r>
              <a:rPr lang="de-DE" dirty="0"/>
              <a:t> </a:t>
            </a:r>
            <a:r>
              <a:rPr lang="de-DE" dirty="0" err="1"/>
              <a:t>access</a:t>
            </a:r>
            <a:r>
              <a:rPr lang="de-DE" dirty="0"/>
              <a:t> </a:t>
            </a:r>
            <a:r>
              <a:rPr lang="de-DE" dirty="0" err="1"/>
              <a:t>hypothesis</a:t>
            </a:r>
            <a:r>
              <a:rPr lang="de-DE" dirty="0"/>
              <a:t> - </a:t>
            </a:r>
            <a:r>
              <a:rPr lang="de-DE" dirty="0" err="1"/>
              <a:t>full</a:t>
            </a:r>
            <a:r>
              <a:rPr lang="de-DE" dirty="0"/>
              <a:t> </a:t>
            </a:r>
            <a:r>
              <a:rPr lang="de-DE" dirty="0" err="1"/>
              <a:t>access</a:t>
            </a:r>
            <a:r>
              <a:rPr lang="de-DE" dirty="0"/>
              <a:t> </a:t>
            </a:r>
            <a:r>
              <a:rPr lang="de-DE" dirty="0" err="1"/>
              <a:t>hypothesis</a:t>
            </a:r>
            <a:endParaRPr lang="de-DE" dirty="0"/>
          </a:p>
          <a:p>
            <a:pPr>
              <a:buNone/>
              <a:defRPr/>
            </a:pPr>
            <a:r>
              <a:rPr lang="de-DE" dirty="0"/>
              <a:t>Partial </a:t>
            </a:r>
            <a:r>
              <a:rPr lang="de-DE" dirty="0" err="1"/>
              <a:t>access</a:t>
            </a:r>
            <a:r>
              <a:rPr lang="de-DE" dirty="0"/>
              <a:t> – </a:t>
            </a:r>
            <a:r>
              <a:rPr lang="de-DE" dirty="0" err="1"/>
              <a:t>indirect</a:t>
            </a:r>
            <a:r>
              <a:rPr lang="de-DE" dirty="0"/>
              <a:t> </a:t>
            </a:r>
            <a:r>
              <a:rPr lang="de-DE" dirty="0" err="1"/>
              <a:t>access</a:t>
            </a:r>
            <a:endParaRPr lang="de-DE" dirty="0"/>
          </a:p>
          <a:p>
            <a:pPr>
              <a:buNone/>
              <a:defRPr/>
            </a:pPr>
            <a:r>
              <a:rPr lang="de-DE" dirty="0"/>
              <a:t>Pinkers „Sprachinstinkt“</a:t>
            </a:r>
          </a:p>
          <a:p>
            <a:pPr>
              <a:buNone/>
              <a:defRPr/>
            </a:pPr>
            <a:r>
              <a:rPr lang="de-DE" dirty="0"/>
              <a:t>----------------------------------------------------------------</a:t>
            </a:r>
          </a:p>
          <a:p>
            <a:pPr>
              <a:buNone/>
              <a:defRPr/>
            </a:pPr>
            <a:r>
              <a:rPr lang="de-DE" dirty="0"/>
              <a:t>Lernen und Erwerben (2 Verfahren existieren)</a:t>
            </a:r>
          </a:p>
          <a:p>
            <a:pPr>
              <a:buNone/>
              <a:defRPr/>
            </a:pPr>
            <a:r>
              <a:rPr lang="de-DE" dirty="0"/>
              <a:t>Erlernte und erworbene Wissensbestände sind unterschiedlicher Natur und bilden nie eine Einheit. </a:t>
            </a:r>
            <a:endParaRPr lang="en-US" dirty="0"/>
          </a:p>
          <a:p>
            <a:endParaRPr lang="de-DE" dirty="0"/>
          </a:p>
        </p:txBody>
      </p:sp>
      <p:sp>
        <p:nvSpPr>
          <p:cNvPr id="4" name="Rectangle 3"/>
          <p:cNvSpPr/>
          <p:nvPr/>
        </p:nvSpPr>
        <p:spPr>
          <a:xfrm>
            <a:off x="4242816" y="3244334"/>
            <a:ext cx="4029421" cy="523220"/>
          </a:xfrm>
          <a:prstGeom prst="rect">
            <a:avLst/>
          </a:prstGeom>
        </p:spPr>
        <p:txBody>
          <a:bodyPr wrap="square">
            <a:spAutoFit/>
          </a:bodyPr>
          <a:lstStyle/>
          <a:p>
            <a:r>
              <a:rPr lang="de-DE" altLang="en-US" sz="2800" b="1" dirty="0"/>
              <a:t>Lernen vs. Erwerben</a:t>
            </a:r>
            <a:endParaRPr lang="en-US" sz="2800" b="1" dirty="0"/>
          </a:p>
        </p:txBody>
      </p:sp>
    </p:spTree>
    <p:extLst>
      <p:ext uri="{BB962C8B-B14F-4D97-AF65-F5344CB8AC3E}">
        <p14:creationId xmlns:p14="http://schemas.microsoft.com/office/powerpoint/2010/main" val="204700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de-DE" altLang="en-US"/>
              <a:t>Konstruktivismus</a:t>
            </a:r>
            <a:endParaRPr lang="el-GR" altLang="en-US"/>
          </a:p>
        </p:txBody>
      </p:sp>
      <p:sp>
        <p:nvSpPr>
          <p:cNvPr id="3" name="2 - Θέση περιεχομένου"/>
          <p:cNvSpPr>
            <a:spLocks noGrp="1"/>
          </p:cNvSpPr>
          <p:nvPr>
            <p:ph idx="1"/>
          </p:nvPr>
        </p:nvSpPr>
        <p:spPr/>
        <p:txBody>
          <a:bodyPr rtlCol="0">
            <a:normAutofit lnSpcReduction="10000"/>
          </a:bodyPr>
          <a:lstStyle/>
          <a:p>
            <a:pPr marL="0" indent="0" fontAlgn="auto">
              <a:spcAft>
                <a:spcPts val="0"/>
              </a:spcAft>
              <a:buNone/>
              <a:defRPr/>
            </a:pPr>
            <a:r>
              <a:rPr lang="de-DE" dirty="0"/>
              <a:t>Der Konstruktivismus ist eine Lerntheorie, die seit Mitte des 20. Jahrhunderts eine große Rolle spielt. Dem Konstruktivismus zufolge ist der Erwerb von Wissen ein </a:t>
            </a:r>
            <a:r>
              <a:rPr lang="de-DE" b="1" dirty="0"/>
              <a:t>individueller </a:t>
            </a:r>
            <a:r>
              <a:rPr lang="de-DE" dirty="0"/>
              <a:t>Lernprozess und die Rolle des Lehrers wird als die des Moderators aufgefasst. Der Lerner sucht aktiv nach Informationen, interpretiert diese vor dem Hintergrund seines Vorwissens und leitet daraus neue Auffassungen und Konzepte von der Wirklichkeit ab.</a:t>
            </a:r>
          </a:p>
          <a:p>
            <a:pPr marL="0" indent="0">
              <a:buNone/>
              <a:defRPr/>
            </a:pPr>
            <a:r>
              <a:rPr lang="de-DE" altLang="en-US" dirty="0"/>
              <a:t>Konstruktivismus geht davon aus, dass Informationen nicht einfach aufgenommen, verarbeitet und gespeichert werden, sondern dass sie durch permanente Veränderung der kognitiven Struktur selbst erzeugt werden.</a:t>
            </a:r>
            <a:endParaRPr lang="en-US" altLang="en-US" dirty="0"/>
          </a:p>
          <a:p>
            <a:pPr>
              <a:buNone/>
              <a:defRPr/>
            </a:pPr>
            <a:r>
              <a:rPr lang="de-DE" dirty="0"/>
              <a:t>Das beste Lernmaterial im Sinne konstruktivistischer Theorien stellen Baumaterialien und Werkzeuge dar, die es dem Lerner ermöglichen, in seiner Lernumgebung eigene Wissenssysteme beliebig zu gestalten. </a:t>
            </a:r>
          </a:p>
          <a:p>
            <a:pPr>
              <a:buNone/>
              <a:defRPr/>
            </a:pPr>
            <a:r>
              <a:rPr lang="de-DE" dirty="0"/>
              <a:t>Lernen heißt, kognitive Konstruktionen neu aufzubauen und existierende ständig umgestalten.</a:t>
            </a:r>
            <a:endParaRPr lang="en-US" dirty="0"/>
          </a:p>
          <a:p>
            <a:pPr marL="0" indent="0" fontAlgn="auto">
              <a:spcAft>
                <a:spcPts val="0"/>
              </a:spcAft>
              <a:buNone/>
              <a:defRPr/>
            </a:pPr>
            <a:endParaRPr lang="el-GR" dirty="0"/>
          </a:p>
        </p:txBody>
      </p:sp>
    </p:spTree>
    <p:extLst>
      <p:ext uri="{BB962C8B-B14F-4D97-AF65-F5344CB8AC3E}">
        <p14:creationId xmlns:p14="http://schemas.microsoft.com/office/powerpoint/2010/main" val="165632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de-DE" dirty="0"/>
              <a:t>Konstruktivismus – situatives Handeln</a:t>
            </a:r>
            <a:endParaRPr lang="en-US" dirty="0"/>
          </a:p>
        </p:txBody>
      </p:sp>
      <p:sp>
        <p:nvSpPr>
          <p:cNvPr id="9219" name="Content Placeholder 2"/>
          <p:cNvSpPr>
            <a:spLocks noGrp="1"/>
          </p:cNvSpPr>
          <p:nvPr>
            <p:ph idx="1"/>
          </p:nvPr>
        </p:nvSpPr>
        <p:spPr/>
        <p:txBody>
          <a:bodyPr/>
          <a:lstStyle/>
          <a:p>
            <a:pPr algn="just"/>
            <a:r>
              <a:rPr lang="de-DE" altLang="en-US" dirty="0"/>
              <a:t>Interaktion der Menschen mit ihrer Umwelt spielt eine große Rolle (≠ Kognitivismus)</a:t>
            </a:r>
          </a:p>
          <a:p>
            <a:pPr algn="just"/>
            <a:endParaRPr lang="de-DE" altLang="en-US" dirty="0"/>
          </a:p>
          <a:p>
            <a:pPr algn="just"/>
            <a:r>
              <a:rPr lang="de-DE" altLang="en-US" dirty="0"/>
              <a:t>situatives </a:t>
            </a:r>
            <a:r>
              <a:rPr lang="de-DE" altLang="en-US" b="1" dirty="0"/>
              <a:t>Handeln</a:t>
            </a:r>
            <a:r>
              <a:rPr lang="de-DE" altLang="en-US" dirty="0"/>
              <a:t>: Gehirn konstruiert neue fremdsprachliche Muster anhand bereits bekannter Handlungsschemata.</a:t>
            </a:r>
          </a:p>
          <a:p>
            <a:endParaRPr lang="de-DE" altLang="en-US" dirty="0"/>
          </a:p>
          <a:p>
            <a:endParaRPr lang="de-DE" altLang="en-US" dirty="0"/>
          </a:p>
          <a:p>
            <a:pPr marL="811213">
              <a:defRPr/>
            </a:pPr>
            <a:r>
              <a:rPr lang="de-DE" b="1" dirty="0"/>
              <a:t>Assimilation</a:t>
            </a:r>
            <a:r>
              <a:rPr lang="de-DE" dirty="0"/>
              <a:t>: Anpassung eines Menschen an die sprachlich fremde Umgebung.</a:t>
            </a:r>
          </a:p>
          <a:p>
            <a:pPr marL="811213">
              <a:defRPr/>
            </a:pPr>
            <a:r>
              <a:rPr lang="de-DE" b="1" dirty="0"/>
              <a:t>Akkommodation</a:t>
            </a:r>
            <a:r>
              <a:rPr lang="de-DE" dirty="0"/>
              <a:t>: Aufbauen eines kognitiven Handlungsmusters, um gewisse fremdsprachliche Situationen zu bewältigen.</a:t>
            </a:r>
          </a:p>
          <a:p>
            <a:endParaRPr lang="en-US" altLang="en-US" dirty="0"/>
          </a:p>
        </p:txBody>
      </p:sp>
      <p:sp>
        <p:nvSpPr>
          <p:cNvPr id="3" name="Rectangle 2"/>
          <p:cNvSpPr/>
          <p:nvPr/>
        </p:nvSpPr>
        <p:spPr>
          <a:xfrm>
            <a:off x="4778331" y="3244334"/>
            <a:ext cx="2635337" cy="369332"/>
          </a:xfrm>
          <a:prstGeom prst="rect">
            <a:avLst/>
          </a:prstGeom>
        </p:spPr>
        <p:txBody>
          <a:bodyPr wrap="none">
            <a:spAutoFit/>
          </a:bodyPr>
          <a:lstStyle/>
          <a:p>
            <a:r>
              <a:rPr lang="de-DE" altLang="en-US" b="1" dirty="0"/>
              <a:t>konstruktive Operationen</a:t>
            </a:r>
            <a:endParaRPr lang="en-US" dirty="0"/>
          </a:p>
        </p:txBody>
      </p:sp>
    </p:spTree>
    <p:extLst>
      <p:ext uri="{BB962C8B-B14F-4D97-AF65-F5344CB8AC3E}">
        <p14:creationId xmlns:p14="http://schemas.microsoft.com/office/powerpoint/2010/main" val="382420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de-DE" altLang="en-US"/>
              <a:t>Konstruktive Operationen im FSU</a:t>
            </a:r>
            <a:endParaRPr lang="en-US" altLang="en-US"/>
          </a:p>
        </p:txBody>
      </p:sp>
      <p:sp>
        <p:nvSpPr>
          <p:cNvPr id="3" name="Content Placeholder 2"/>
          <p:cNvSpPr>
            <a:spLocks noGrp="1"/>
          </p:cNvSpPr>
          <p:nvPr>
            <p:ph idx="1"/>
          </p:nvPr>
        </p:nvSpPr>
        <p:spPr/>
        <p:txBody>
          <a:bodyPr rtlCol="0">
            <a:normAutofit lnSpcReduction="10000"/>
          </a:bodyPr>
          <a:lstStyle/>
          <a:p>
            <a:pPr marL="268288" indent="-268288" algn="just" fontAlgn="auto">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p>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Lernsituationen:</a:t>
            </a:r>
          </a:p>
          <a:p>
            <a:pPr marL="714375" indent="-268288" fontAlgn="auto">
              <a:spcAft>
                <a:spcPts val="0"/>
              </a:spcAft>
              <a:buFont typeface="Arial" pitchFamily="34" charset="0"/>
              <a:buChar char="•"/>
              <a:defRPr/>
            </a:pPr>
            <a:r>
              <a:rPr lang="de-DE" dirty="0">
                <a:solidFill>
                  <a:prstClr val="black"/>
                </a:solidFill>
              </a:rPr>
              <a:t>sollen komplexe, authentische sprachliche und nicht-sprachliche Erfahrungen ermöglichen</a:t>
            </a:r>
          </a:p>
          <a:p>
            <a:pPr marL="714375" indent="-268288" fontAlgn="auto">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fontAlgn="auto">
              <a:spcAft>
                <a:spcPts val="0"/>
              </a:spcAft>
              <a:buFont typeface="Arial" pitchFamily="34" charset="0"/>
              <a:buChar char="•"/>
              <a:defRPr/>
            </a:pPr>
            <a:r>
              <a:rPr lang="de-DE" dirty="0"/>
              <a:t>zu zweit oder in Kleingruppen</a:t>
            </a:r>
          </a:p>
          <a:p>
            <a:pPr marL="714375" indent="-268288" fontAlgn="auto">
              <a:spcAft>
                <a:spcPts val="0"/>
              </a:spcAft>
              <a:buFont typeface="Arial" pitchFamily="34" charset="0"/>
              <a:buChar char="•"/>
              <a:defRPr/>
            </a:pPr>
            <a:r>
              <a:rPr lang="de-DE" dirty="0"/>
              <a:t>dichte Kommunikation ohne Hemmungen</a:t>
            </a:r>
          </a:p>
          <a:p>
            <a:pPr marL="714375"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Lernerautonomie wird gefördert</a:t>
            </a:r>
          </a:p>
          <a:p>
            <a:pPr marL="268288"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Projektunterricht ist geeignet</a:t>
            </a:r>
            <a:endParaRPr lang="en-US" dirty="0"/>
          </a:p>
        </p:txBody>
      </p:sp>
    </p:spTree>
    <p:extLst>
      <p:ext uri="{BB962C8B-B14F-4D97-AF65-F5344CB8AC3E}">
        <p14:creationId xmlns:p14="http://schemas.microsoft.com/office/powerpoint/2010/main" val="58425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en-US" sz="3200" dirty="0" err="1"/>
              <a:t>Wiederholung</a:t>
            </a:r>
            <a:r>
              <a:rPr lang="de-DE" sz="3200" dirty="0"/>
              <a:t>: 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Annahmen der konstruktivistischen Didaktik:</a:t>
            </a:r>
          </a:p>
          <a:p>
            <a:pPr algn="ctr"/>
            <a:r>
              <a:rPr lang="de-DE" dirty="0">
                <a:solidFill>
                  <a:schemeClr val="tx1"/>
                </a:solidFill>
              </a:rPr>
              <a:t>Beziehungsdidaktik, Praxisorientierung, Interdisziplinarität </a:t>
            </a: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 des 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Erwerb von Wissen: ein individueller Lernprozess</a:t>
            </a: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552329" y="136981"/>
            <a:ext cx="3073362" cy="118531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964131"/>
            <a:ext cx="5112849" cy="278679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Einige wichtige konstruktivistische Ansätze: radikaler Konstruktivismus, </a:t>
            </a:r>
            <a:endParaRPr lang="el-GR" dirty="0">
              <a:solidFill>
                <a:schemeClr val="tx1"/>
              </a:solidFill>
            </a:endParaRPr>
          </a:p>
          <a:p>
            <a:pPr algn="ctr">
              <a:lnSpc>
                <a:spcPct val="150000"/>
              </a:lnSpc>
            </a:pPr>
            <a:r>
              <a:rPr lang="de-DE" dirty="0">
                <a:solidFill>
                  <a:schemeClr val="tx1"/>
                </a:solidFill>
              </a:rPr>
              <a:t>die sozial-kulturtheoretisch begründeten Konstruktivismen und </a:t>
            </a:r>
            <a:endParaRPr lang="el-GR" dirty="0">
              <a:solidFill>
                <a:schemeClr val="tx1"/>
              </a:solidFill>
            </a:endParaRPr>
          </a:p>
          <a:p>
            <a:pPr algn="ctr">
              <a:lnSpc>
                <a:spcPct val="150000"/>
              </a:lnSpc>
            </a:pP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Konstruktives, </a:t>
            </a:r>
            <a:r>
              <a:rPr lang="de-DE" dirty="0" err="1">
                <a:solidFill>
                  <a:schemeClr val="tx1"/>
                </a:solidFill>
              </a:rPr>
              <a:t>rekonstruktives</a:t>
            </a:r>
            <a:r>
              <a:rPr lang="de-DE" dirty="0">
                <a:solidFill>
                  <a:schemeClr val="tx1"/>
                </a:solidFill>
              </a:rPr>
              <a:t>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Kreatives Lernen, Soziales Lernen, Situiertes Lernen,</a:t>
            </a:r>
          </a:p>
          <a:p>
            <a:pPr algn="ctr"/>
            <a:r>
              <a:rPr lang="de-DE" dirty="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a:t>Konstruktivistische Didaktik</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5264" y="1049338"/>
            <a:ext cx="6461760" cy="5540375"/>
          </a:xfrm>
        </p:spPr>
      </p:pic>
      <p:sp>
        <p:nvSpPr>
          <p:cNvPr id="4" name="Τίτλος 1"/>
          <p:cNvSpPr txBox="1">
            <a:spLocks/>
          </p:cNvSpPr>
          <p:nvPr/>
        </p:nvSpPr>
        <p:spPr>
          <a:xfrm>
            <a:off x="300318" y="1552950"/>
            <a:ext cx="2759874"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dirty="0" err="1"/>
              <a:t>Reflektionstafel</a:t>
            </a:r>
            <a:r>
              <a:rPr lang="de-DE" sz="2000" dirty="0"/>
              <a:t> zur didaktischen Handlungsorientierung</a:t>
            </a:r>
            <a:endParaRPr lang="el-GR" sz="20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a:t>
            </a:r>
            <a:endParaRPr lang="el-GR" sz="1800" dirty="0"/>
          </a:p>
        </p:txBody>
      </p:sp>
    </p:spTree>
    <p:extLst>
      <p:ext uri="{BB962C8B-B14F-4D97-AF65-F5344CB8AC3E}">
        <p14:creationId xmlns:p14="http://schemas.microsoft.com/office/powerpoint/2010/main" val="206703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err="1"/>
              <a:t>Erfinden</a:t>
            </a:r>
            <a:r>
              <a:rPr lang="de-DE" sz="1800" dirty="0"/>
              <a:t>: kreative Neuschöpfung, innovative Lösung, Produktion oder Modifikation von etwas Bestehendem mit neuen Anteilen, Ausprobieren.</a:t>
            </a:r>
          </a:p>
          <a:p>
            <a:pPr marL="0" indent="0" algn="just">
              <a:lnSpc>
                <a:spcPct val="100000"/>
              </a:lnSpc>
              <a:spcBef>
                <a:spcPts val="600"/>
              </a:spcBef>
              <a:buNone/>
            </a:pPr>
            <a:r>
              <a:rPr lang="de-DE" sz="1800" dirty="0"/>
              <a:t>Hohe Eigeninitiative/Engagement/Risikobereitschaft: wichtig für erfolgreiches und effektives Lernen</a:t>
            </a:r>
          </a:p>
          <a:p>
            <a:pPr marL="0" indent="0" algn="just">
              <a:lnSpc>
                <a:spcPct val="100000"/>
              </a:lnSpc>
              <a:spcBef>
                <a:spcPts val="600"/>
              </a:spcBef>
              <a:buNone/>
            </a:pPr>
            <a:r>
              <a:rPr lang="de-DE" sz="1800" b="1" dirty="0"/>
              <a:t>Begründen</a:t>
            </a:r>
            <a:r>
              <a:rPr lang="de-DE" sz="1800" dirty="0"/>
              <a:t>: betrifft die methodische Begründung von didaktischen Konstruktionen</a:t>
            </a:r>
          </a:p>
          <a:p>
            <a:pPr marL="0" indent="0" algn="just">
              <a:lnSpc>
                <a:spcPct val="100000"/>
              </a:lnSpc>
              <a:spcBef>
                <a:spcPts val="600"/>
              </a:spcBef>
              <a:buNone/>
            </a:pPr>
            <a:r>
              <a:rPr lang="de-DE" sz="1800" dirty="0"/>
              <a:t>Die konstruktivistische Didaktik kann und will nicht völlig neu sein, sondern bedient sich der Variation, der Kombination und des Transfers </a:t>
            </a:r>
            <a:r>
              <a:rPr lang="de-DE" sz="1800" u="sng" dirty="0"/>
              <a:t>alter Inhalte und Wege </a:t>
            </a:r>
            <a:r>
              <a:rPr lang="de-DE" sz="1800" dirty="0"/>
              <a:t>auf der Suche nach neuen Lösungen. </a:t>
            </a:r>
          </a:p>
          <a:p>
            <a:pPr marL="0" indent="0" algn="just">
              <a:lnSpc>
                <a:spcPct val="100000"/>
              </a:lnSpc>
              <a:spcBef>
                <a:spcPts val="600"/>
              </a:spcBef>
              <a:buNone/>
            </a:pPr>
            <a:r>
              <a:rPr lang="de-DE" sz="1800" dirty="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a:t>Gestalten</a:t>
            </a:r>
            <a:r>
              <a:rPr lang="de-DE" sz="1800" dirty="0"/>
              <a:t>: In konstruktiven Handlungen gestalten wir unsere Wirklichkeit</a:t>
            </a:r>
          </a:p>
          <a:p>
            <a:pPr marL="0" indent="0" algn="just">
              <a:lnSpc>
                <a:spcPct val="100000"/>
              </a:lnSpc>
              <a:spcBef>
                <a:spcPts val="600"/>
              </a:spcBef>
              <a:buNone/>
            </a:pPr>
            <a:r>
              <a:rPr lang="de-DE" sz="1800" dirty="0"/>
              <a:t>Fragen, die dabei wichtig sind: Passt diese Wirklichkeit zu mir? (Kulturelle </a:t>
            </a:r>
            <a:r>
              <a:rPr lang="de-DE" sz="1800" dirty="0" err="1"/>
              <a:t>Viabilität</a:t>
            </a:r>
            <a:r>
              <a:rPr lang="de-DE" sz="1800" dirty="0"/>
              <a:t>) </a:t>
            </a:r>
          </a:p>
          <a:p>
            <a:pPr marL="0" indent="0" algn="just">
              <a:lnSpc>
                <a:spcPct val="100000"/>
              </a:lnSpc>
              <a:spcBef>
                <a:spcPts val="600"/>
              </a:spcBef>
              <a:buNone/>
            </a:pPr>
            <a:r>
              <a:rPr lang="de-DE" sz="1800" dirty="0"/>
              <a:t>Bei der Gestaltung von etwas: Bringt es mir etwas? Habe ich etwas gelernt? Will ich es?</a:t>
            </a:r>
          </a:p>
          <a:p>
            <a:pPr marL="0" indent="0" algn="just">
              <a:lnSpc>
                <a:spcPct val="100000"/>
              </a:lnSpc>
              <a:spcBef>
                <a:spcPts val="600"/>
              </a:spcBef>
              <a:buNone/>
            </a:pPr>
            <a:endParaRPr lang="de-DE" sz="1800" dirty="0"/>
          </a:p>
          <a:p>
            <a:pPr marL="0" indent="0" algn="just">
              <a:lnSpc>
                <a:spcPct val="100000"/>
              </a:lnSpc>
              <a:spcBef>
                <a:spcPts val="600"/>
              </a:spcBef>
              <a:buNone/>
            </a:pPr>
            <a:r>
              <a:rPr lang="de-DE" sz="1800" dirty="0"/>
              <a:t>                                                       </a:t>
            </a:r>
          </a:p>
        </p:txBody>
      </p:sp>
      <p:pic>
        <p:nvPicPr>
          <p:cNvPr id="8"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63179"/>
          <a:stretch/>
        </p:blipFill>
        <p:spPr>
          <a:xfrm>
            <a:off x="0" y="96190"/>
            <a:ext cx="6651625" cy="2868612"/>
          </a:xfr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386339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fontScale="92500"/>
          </a:bodyPr>
          <a:lstStyle/>
          <a:p>
            <a:pPr marL="0" indent="0" algn="just">
              <a:buNone/>
            </a:pPr>
            <a:r>
              <a:rPr lang="de-DE" sz="2000" b="1" dirty="0"/>
              <a:t>Entdecken</a:t>
            </a:r>
            <a:r>
              <a:rPr lang="de-DE" sz="2000" dirty="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a:t>Verallgemeinern</a:t>
            </a:r>
            <a:r>
              <a:rPr lang="de-DE" sz="2000" dirty="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a:t>Ordnungen, Muster, Modelle beherrschen diesen Ort der Verallgemeinerungen und Ausschließungen, um Lösungen, die wir rekonstruieren, als wirksam, erfolgreich, nützlich erscheinen zu lassen</a:t>
            </a:r>
          </a:p>
          <a:p>
            <a:pPr marL="0" indent="0">
              <a:buNone/>
            </a:pPr>
            <a:r>
              <a:rPr lang="de-DE" sz="2000" b="1" dirty="0"/>
              <a:t>Erfahren</a:t>
            </a:r>
            <a:r>
              <a:rPr lang="de-DE" sz="2000" dirty="0"/>
              <a:t>: Fragestellungen in Bezug auf den Erfahrungsraum</a:t>
            </a:r>
          </a:p>
          <a:p>
            <a:pPr marL="0" indent="0">
              <a:buNone/>
            </a:pPr>
            <a:endParaRPr lang="de-DE" sz="18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1681913" y="329602"/>
            <a:ext cx="7936605"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56373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a:t>Enttarnen</a:t>
            </a:r>
            <a:r>
              <a:rPr lang="de-DE" sz="2000" dirty="0"/>
              <a:t>: Alle Konstruktionen unterliegen einer möglichen und zugleich notwendigen Enttarnung, d.h. sie müssen sich kritischen Nachfragen stellen</a:t>
            </a:r>
          </a:p>
          <a:p>
            <a:pPr marL="0" indent="0" algn="just">
              <a:buNone/>
            </a:pPr>
            <a:r>
              <a:rPr lang="de-DE" sz="2000" dirty="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a:t>Zweifeln</a:t>
            </a:r>
            <a:r>
              <a:rPr lang="de-DE" sz="2000" dirty="0"/>
              <a:t>: Auslassungen, Vereinfachungen, Ergänzungs- und Kritikmöglichkeiten spielen eine große Rolle bei der Dekonstruktion</a:t>
            </a:r>
          </a:p>
          <a:p>
            <a:pPr marL="0" indent="0">
              <a:buNone/>
            </a:pPr>
            <a:r>
              <a:rPr lang="de-DE" sz="2000" b="1" dirty="0"/>
              <a:t>Kritisieren</a:t>
            </a:r>
            <a:r>
              <a:rPr lang="de-DE" sz="2000" dirty="0"/>
              <a:t>: Fragestellungen in Bezug auf die praktische Kritik</a:t>
            </a:r>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2393577" y="121021"/>
            <a:ext cx="699247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371612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lstStyle/>
          <a:p>
            <a:pPr marL="514350" indent="-514350">
              <a:lnSpc>
                <a:spcPct val="150000"/>
              </a:lnSpc>
              <a:spcBef>
                <a:spcPts val="600"/>
              </a:spcBef>
              <a:buAutoNum type="arabicPeriod"/>
            </a:pPr>
            <a:r>
              <a:rPr lang="de-DE" dirty="0"/>
              <a:t>Emotionale Antwort</a:t>
            </a:r>
          </a:p>
          <a:p>
            <a:pPr marL="514350" indent="-514350">
              <a:lnSpc>
                <a:spcPct val="150000"/>
              </a:lnSpc>
              <a:spcBef>
                <a:spcPts val="600"/>
              </a:spcBef>
              <a:buAutoNum type="arabicPeriod"/>
            </a:pPr>
            <a:r>
              <a:rPr lang="de-DE" dirty="0"/>
              <a:t>Definition des Problems</a:t>
            </a:r>
          </a:p>
          <a:p>
            <a:pPr marL="514350" indent="-514350">
              <a:lnSpc>
                <a:spcPct val="150000"/>
              </a:lnSpc>
              <a:spcBef>
                <a:spcPts val="600"/>
              </a:spcBef>
              <a:buAutoNum type="arabicPeriod"/>
            </a:pPr>
            <a:r>
              <a:rPr lang="de-DE" dirty="0"/>
              <a:t>Hypothesenbildung</a:t>
            </a:r>
          </a:p>
          <a:p>
            <a:pPr marL="514350" indent="-514350">
              <a:lnSpc>
                <a:spcPct val="150000"/>
              </a:lnSpc>
              <a:spcBef>
                <a:spcPts val="600"/>
              </a:spcBef>
              <a:buAutoNum type="arabicPeriod"/>
            </a:pPr>
            <a:r>
              <a:rPr lang="de-DE" dirty="0"/>
              <a:t>Testen und Experimentieren</a:t>
            </a:r>
          </a:p>
          <a:p>
            <a:pPr marL="514350" indent="-514350">
              <a:lnSpc>
                <a:spcPct val="150000"/>
              </a:lnSpc>
              <a:spcBef>
                <a:spcPts val="600"/>
              </a:spcBef>
              <a:buAutoNum type="arabicPeriod"/>
            </a:pPr>
            <a:r>
              <a:rPr lang="de-DE" dirty="0"/>
              <a:t>Anwendung</a:t>
            </a:r>
            <a:endParaRPr lang="el-GR" dirty="0"/>
          </a:p>
        </p:txBody>
      </p:sp>
    </p:spTree>
    <p:extLst>
      <p:ext uri="{BB962C8B-B14F-4D97-AF65-F5344CB8AC3E}">
        <p14:creationId xmlns:p14="http://schemas.microsoft.com/office/powerpoint/2010/main" val="19222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a:t>Emotionale Antwort</a:t>
            </a:r>
            <a:endParaRPr lang="el-GR" dirty="0"/>
          </a:p>
        </p:txBody>
      </p:sp>
      <p:sp>
        <p:nvSpPr>
          <p:cNvPr id="3" name="Θέση περιεχομένου 2"/>
          <p:cNvSpPr>
            <a:spLocks noGrp="1"/>
          </p:cNvSpPr>
          <p:nvPr>
            <p:ph idx="1"/>
          </p:nvPr>
        </p:nvSpPr>
        <p:spPr>
          <a:xfrm>
            <a:off x="838200" y="1331259"/>
            <a:ext cx="10515600" cy="4845704"/>
          </a:xfrm>
        </p:spPr>
        <p:txBody>
          <a:bodyPr/>
          <a:lstStyle/>
          <a:p>
            <a:pPr algn="just"/>
            <a:r>
              <a:rPr lang="de-DE" dirty="0"/>
              <a:t>„Der Einstieg in ein neues Thema macht es erforderlich, dass die Lerner sich betroffen fühlen, um sich mit diesem Thema, Stoff, Wissen usw. auseinander zu setzen“ (Reich 2008, 241)</a:t>
            </a:r>
          </a:p>
          <a:p>
            <a:pPr algn="just"/>
            <a:r>
              <a:rPr lang="de-DE" dirty="0"/>
              <a:t>Dies ist leichter und effektiver, wenn zunächst eine emotionale Reaktion gezeigt wird.</a:t>
            </a:r>
          </a:p>
          <a:p>
            <a:pPr algn="just"/>
            <a:r>
              <a:rPr lang="de-DE" dirty="0"/>
              <a:t>„Eine emotionale Reaktion entsteht immer dann, wenn die Einführung in das Thema so gelingt, dass die Betroffenheit dazu führt, Interesse und Neugier zu wecken“ (ebd.)</a:t>
            </a:r>
            <a:endParaRPr lang="el-GR" dirty="0"/>
          </a:p>
        </p:txBody>
      </p:sp>
    </p:spTree>
    <p:extLst>
      <p:ext uri="{BB962C8B-B14F-4D97-AF65-F5344CB8AC3E}">
        <p14:creationId xmlns:p14="http://schemas.microsoft.com/office/powerpoint/2010/main" val="308653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de-DE" sz="3600" dirty="0"/>
              <a:t>Die Wichtigkeit der Spracherwerbstheorien </a:t>
            </a:r>
            <a:br>
              <a:rPr lang="de-DE" sz="3600" dirty="0"/>
            </a:br>
            <a:r>
              <a:rPr lang="de-DE" sz="3600" dirty="0"/>
              <a:t>für die didaktische Praxis</a:t>
            </a:r>
            <a:endParaRPr lang="el-GR" sz="3600" dirty="0"/>
          </a:p>
        </p:txBody>
      </p:sp>
      <p:sp>
        <p:nvSpPr>
          <p:cNvPr id="3" name="Θέση περιεχομένου 2"/>
          <p:cNvSpPr>
            <a:spLocks noGrp="1"/>
          </p:cNvSpPr>
          <p:nvPr>
            <p:ph idx="1"/>
          </p:nvPr>
        </p:nvSpPr>
        <p:spPr/>
        <p:txBody>
          <a:bodyPr>
            <a:normAutofit/>
          </a:bodyPr>
          <a:lstStyle/>
          <a:p>
            <a:pPr algn="just"/>
            <a:r>
              <a:rPr lang="de-DE" dirty="0"/>
              <a:t>Die analysierten Theorien des Spracherwerbs sind für viele Aspekte der Didaktik von großer Bedeutung. Eine wichtige Dimension dieser Theorien ist ihre Wichtigkeit für die Entwicklung von didaktischen Modellen, mit deren Hilfe bessere Ergebnisse beim Unterrichten einer fremden Sprache erzielt werden können. </a:t>
            </a:r>
          </a:p>
          <a:p>
            <a:pPr algn="just"/>
            <a:r>
              <a:rPr lang="de-DE" dirty="0"/>
              <a:t>Die verschiedenen Theorien und ihre Annahmen sind ausschlaggebend für die Unterrichtspraxis, 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
        <p:nvSpPr>
          <p:cNvPr id="4" name="Θέση υποσέλιδου 3"/>
          <p:cNvSpPr>
            <a:spLocks noGrp="1"/>
          </p:cNvSpPr>
          <p:nvPr>
            <p:ph type="ftr" sz="quarter" idx="11"/>
          </p:nvPr>
        </p:nvSpPr>
        <p:spPr>
          <a:xfrm>
            <a:off x="7602070" y="5836678"/>
            <a:ext cx="4114800" cy="365125"/>
          </a:xfrm>
        </p:spPr>
        <p:txBody>
          <a:bodyPr/>
          <a:lstStyle/>
          <a:p>
            <a:r>
              <a:rPr lang="de-DE" sz="1800" dirty="0">
                <a:solidFill>
                  <a:schemeClr val="tx1"/>
                </a:solidFill>
              </a:rPr>
              <a:t>           </a:t>
            </a:r>
            <a:r>
              <a:rPr lang="el-GR" sz="1800" dirty="0">
                <a:solidFill>
                  <a:schemeClr val="tx1"/>
                </a:solidFill>
              </a:rPr>
              <a:t>(</a:t>
            </a:r>
            <a:r>
              <a:rPr lang="de-DE" sz="1800" dirty="0">
                <a:solidFill>
                  <a:schemeClr val="tx1"/>
                </a:solidFill>
              </a:rPr>
              <a:t>Kontomitrou 2014, 57</a:t>
            </a:r>
            <a:r>
              <a:rPr lang="el-GR" sz="1800" dirty="0">
                <a:solidFill>
                  <a:schemeClr val="tx1"/>
                </a:solidFill>
              </a:rPr>
              <a:t>)</a:t>
            </a:r>
          </a:p>
        </p:txBody>
      </p:sp>
    </p:spTree>
    <p:extLst>
      <p:ext uri="{BB962C8B-B14F-4D97-AF65-F5344CB8AC3E}">
        <p14:creationId xmlns:p14="http://schemas.microsoft.com/office/powerpoint/2010/main" val="338734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0640"/>
          </a:xfrm>
        </p:spPr>
        <p:txBody>
          <a:bodyPr>
            <a:normAutofit/>
          </a:bodyPr>
          <a:lstStyle/>
          <a:p>
            <a:r>
              <a:rPr lang="de-DE" sz="4000" dirty="0"/>
              <a:t>Definition des Problems</a:t>
            </a:r>
            <a:endParaRPr lang="el-GR" sz="4000" dirty="0"/>
          </a:p>
        </p:txBody>
      </p:sp>
      <p:sp>
        <p:nvSpPr>
          <p:cNvPr id="3" name="Θέση περιεχομένου 2"/>
          <p:cNvSpPr>
            <a:spLocks noGrp="1"/>
          </p:cNvSpPr>
          <p:nvPr>
            <p:ph idx="1"/>
          </p:nvPr>
        </p:nvSpPr>
        <p:spPr>
          <a:xfrm>
            <a:off x="838200" y="1183341"/>
            <a:ext cx="10515600" cy="4993622"/>
          </a:xfrm>
        </p:spPr>
        <p:txBody>
          <a:bodyPr/>
          <a:lstStyle/>
          <a:p>
            <a:r>
              <a:rPr lang="de-DE" dirty="0"/>
              <a:t>„Jeder Gegenstand, jeder Stoff, jedes Thema usw. bestehen für die Lerner aus bekannten und neuen Teilen“ (Reich 2008: 242)</a:t>
            </a:r>
          </a:p>
          <a:p>
            <a:r>
              <a:rPr lang="de-DE" dirty="0"/>
              <a:t>Bekannte Teile: vorhandenes Wissen, vorhandene Beobachtungen</a:t>
            </a:r>
          </a:p>
          <a:p>
            <a:pPr marL="0" indent="0">
              <a:buNone/>
            </a:pPr>
            <a:r>
              <a:rPr lang="de-DE" dirty="0"/>
              <a:t>                               (Assoziationen)</a:t>
            </a:r>
          </a:p>
          <a:p>
            <a:pPr marL="0" indent="0">
              <a:buNone/>
            </a:pPr>
            <a:r>
              <a:rPr lang="de-DE" dirty="0"/>
              <a:t>                               Bekanntes, Vertrautes, Gewohntes</a:t>
            </a:r>
          </a:p>
          <a:p>
            <a:r>
              <a:rPr lang="de-DE" dirty="0"/>
              <a:t>Neue Teile: Neues Wissen</a:t>
            </a:r>
          </a:p>
          <a:p>
            <a:pPr marL="0" indent="0">
              <a:buNone/>
            </a:pPr>
            <a:r>
              <a:rPr lang="de-DE" dirty="0"/>
              <a:t>                       Unbekanntes, Unvertrautes, Ungewohntes</a:t>
            </a:r>
          </a:p>
          <a:p>
            <a:pPr marL="0" indent="0" algn="just">
              <a:buNone/>
            </a:pPr>
            <a:r>
              <a:rPr lang="de-DE" dirty="0"/>
              <a:t>„Lehrende müssen unbedingt Raum für diese Verknüpfung geben, wenn sie wollen, dass die Lerner sich hinreichend auf die erste Reaktion und das gestellte Problem einlassen“ (ebd. 190)</a:t>
            </a:r>
            <a:endParaRPr lang="el-GR" dirty="0"/>
          </a:p>
        </p:txBody>
      </p:sp>
    </p:spTree>
    <p:extLst>
      <p:ext uri="{BB962C8B-B14F-4D97-AF65-F5344CB8AC3E}">
        <p14:creationId xmlns:p14="http://schemas.microsoft.com/office/powerpoint/2010/main" val="393030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a:p>
          <a:p>
            <a:pPr marL="0" indent="0">
              <a:buNone/>
            </a:pPr>
            <a:r>
              <a:rPr lang="de-DE" dirty="0"/>
              <a:t>Bildung von Hypothesen                               Konstruktion</a:t>
            </a:r>
          </a:p>
          <a:p>
            <a:pPr marL="0" indent="0">
              <a:buNone/>
            </a:pPr>
            <a:endParaRPr lang="de-DE" dirty="0"/>
          </a:p>
          <a:p>
            <a:pPr>
              <a:buFontTx/>
              <a:buChar char="-"/>
            </a:pPr>
            <a:r>
              <a:rPr lang="de-DE" dirty="0"/>
              <a:t>Anwendung einer vertrauten Methode</a:t>
            </a:r>
          </a:p>
          <a:p>
            <a:pPr>
              <a:buFontTx/>
              <a:buChar char="-"/>
            </a:pPr>
            <a:r>
              <a:rPr lang="de-DE" dirty="0"/>
              <a:t>Bildung von Hypothesen darüber, was zu tun wäre</a:t>
            </a:r>
          </a:p>
        </p:txBody>
      </p:sp>
      <p:cxnSp>
        <p:nvCxnSpPr>
          <p:cNvPr id="5" name="Ευθύγραμμο βέλος σύνδεσης 4"/>
          <p:cNvCxnSpPr/>
          <p:nvPr/>
        </p:nvCxnSpPr>
        <p:spPr>
          <a:xfrm>
            <a:off x="4693023" y="2043953"/>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r>
              <a:rPr lang="de-DE" dirty="0"/>
              <a:t>Ausprobieren von Hypothesen</a:t>
            </a:r>
          </a:p>
          <a:p>
            <a:r>
              <a:rPr lang="de-DE" dirty="0"/>
              <a:t>Handlungsbezogene Möglichkeiten</a:t>
            </a:r>
          </a:p>
          <a:p>
            <a:endParaRPr lang="de-DE" dirty="0"/>
          </a:p>
          <a:p>
            <a:pPr marL="0" indent="0" algn="just">
              <a:buNone/>
            </a:pPr>
            <a:r>
              <a:rPr lang="de-DE" dirty="0"/>
              <a:t>„Emotionale Reaktionen, Probleme, Ereignisse, die im Kontext von eigenen Erfahrungen zu Hypothesen führen, müssen dann auch gelöst werden, d.h. es muss ein </a:t>
            </a:r>
            <a:r>
              <a:rPr lang="de-DE" b="1" dirty="0"/>
              <a:t>verwendbares Lernprodukt </a:t>
            </a:r>
            <a:r>
              <a:rPr lang="de-DE" dirty="0"/>
              <a:t>entstehen, das in </a:t>
            </a:r>
            <a:r>
              <a:rPr lang="de-DE" b="1" dirty="0"/>
              <a:t>Handlungen</a:t>
            </a:r>
            <a:r>
              <a:rPr lang="de-DE" dirty="0"/>
              <a:t> benutzt und genutzt werden kann“ (ebd. 243)</a:t>
            </a:r>
            <a:endParaRPr lang="el-GR" dirty="0"/>
          </a:p>
        </p:txBody>
      </p:sp>
    </p:spTree>
    <p:extLst>
      <p:ext uri="{BB962C8B-B14F-4D97-AF65-F5344CB8AC3E}">
        <p14:creationId xmlns:p14="http://schemas.microsoft.com/office/powerpoint/2010/main" val="4602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a:t>Anwendung</a:t>
            </a:r>
            <a:endParaRPr lang="el-GR" dirty="0"/>
          </a:p>
        </p:txBody>
      </p:sp>
      <p:sp>
        <p:nvSpPr>
          <p:cNvPr id="3" name="Θέση περιεχομένου 2"/>
          <p:cNvSpPr>
            <a:spLocks noGrp="1"/>
          </p:cNvSpPr>
          <p:nvPr>
            <p:ph idx="1"/>
          </p:nvPr>
        </p:nvSpPr>
        <p:spPr>
          <a:xfrm>
            <a:off x="838200" y="1452282"/>
            <a:ext cx="10515600" cy="4724681"/>
          </a:xfrm>
        </p:spPr>
        <p:txBody>
          <a:bodyPr/>
          <a:lstStyle/>
          <a:p>
            <a:pPr marL="0" indent="0" algn="just">
              <a:buNone/>
            </a:pPr>
            <a:r>
              <a:rPr lang="de-DE" dirty="0"/>
              <a:t>Kontinuierliche Anwendung: Zeichen, was mit dem Lernergebnis erreicht werden kann</a:t>
            </a:r>
          </a:p>
          <a:p>
            <a:pPr marL="0" indent="0" algn="just">
              <a:buNone/>
            </a:pPr>
            <a:r>
              <a:rPr lang="de-DE" dirty="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dirty="0"/>
              <a:t>Ergebnis: kognitive komplexe Verankerung von Lerngegenständen</a:t>
            </a:r>
          </a:p>
          <a:p>
            <a:pPr marL="0" indent="0" algn="just">
              <a:buNone/>
            </a:pPr>
            <a:r>
              <a:rPr lang="de-DE" dirty="0"/>
              <a:t>Übungen: notwendig für die Verankerung von bestimmten Lösungen</a:t>
            </a:r>
            <a:endParaRPr lang="el-GR" dirty="0"/>
          </a:p>
        </p:txBody>
      </p:sp>
    </p:spTree>
    <p:extLst>
      <p:ext uri="{BB962C8B-B14F-4D97-AF65-F5344CB8AC3E}">
        <p14:creationId xmlns:p14="http://schemas.microsoft.com/office/powerpoint/2010/main" val="1651106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a:t>Die Lernumgebung in der konstruktivistischen Didaktik</a:t>
            </a:r>
            <a:endParaRPr lang="el-GR" sz="2800" dirty="0"/>
          </a:p>
        </p:txBody>
      </p:sp>
      <p:sp>
        <p:nvSpPr>
          <p:cNvPr id="3" name="Θέση περιεχομένου 2"/>
          <p:cNvSpPr>
            <a:spLocks noGrp="1"/>
          </p:cNvSpPr>
          <p:nvPr>
            <p:ph idx="1"/>
          </p:nvPr>
        </p:nvSpPr>
        <p:spPr>
          <a:xfrm>
            <a:off x="838200" y="954742"/>
            <a:ext cx="10515600" cy="5222221"/>
          </a:xfrm>
        </p:spPr>
        <p:txBody>
          <a:bodyPr/>
          <a:lstStyle/>
          <a:p>
            <a:pPr marL="0" indent="0">
              <a:buNone/>
            </a:pPr>
            <a:r>
              <a:rPr lang="de-DE" dirty="0"/>
              <a:t>Innere Faktoren</a:t>
            </a:r>
          </a:p>
          <a:p>
            <a:pPr marL="0" indent="0">
              <a:buNone/>
            </a:pPr>
            <a:endParaRPr lang="el-GR" dirty="0"/>
          </a:p>
        </p:txBody>
      </p:sp>
      <p:sp>
        <p:nvSpPr>
          <p:cNvPr id="5" name="Θέση υποσέλιδου 3"/>
          <p:cNvSpPr>
            <a:spLocks noGrp="1"/>
          </p:cNvSpPr>
          <p:nvPr>
            <p:ph type="ftr" sz="quarter" idx="11"/>
          </p:nvPr>
        </p:nvSpPr>
        <p:spPr>
          <a:xfrm>
            <a:off x="7884458" y="6401454"/>
            <a:ext cx="4114800" cy="365125"/>
          </a:xfrm>
        </p:spPr>
        <p:txBody>
          <a:bodyPr/>
          <a:lstStyle/>
          <a:p>
            <a:r>
              <a:rPr lang="de-DE" sz="1800" dirty="0">
                <a:solidFill>
                  <a:schemeClr val="tx1"/>
                </a:solidFill>
              </a:rPr>
              <a:t>           </a:t>
            </a:r>
            <a:r>
              <a:rPr lang="el-GR" sz="1800" dirty="0">
                <a:solidFill>
                  <a:schemeClr val="tx1"/>
                </a:solidFill>
              </a:rPr>
              <a:t>(</a:t>
            </a:r>
            <a:r>
              <a:rPr lang="de-DE" sz="1800" dirty="0">
                <a:solidFill>
                  <a:schemeClr val="tx1"/>
                </a:solidFill>
              </a:rPr>
              <a:t>Reich 2008, 236/237</a:t>
            </a:r>
            <a:r>
              <a:rPr lang="el-GR" sz="1800" dirty="0">
                <a:solidFill>
                  <a:schemeClr val="tx1"/>
                </a:solidFill>
              </a:rPr>
              <a:t>)</a:t>
            </a:r>
          </a:p>
        </p:txBody>
      </p:sp>
      <p:graphicFrame>
        <p:nvGraphicFramePr>
          <p:cNvPr id="4" name="Πίνακας 3"/>
          <p:cNvGraphicFramePr>
            <a:graphicFrameLocks noGrp="1"/>
          </p:cNvGraphicFramePr>
          <p:nvPr>
            <p:extLst>
              <p:ext uri="{D42A27DB-BD31-4B8C-83A1-F6EECF244321}">
                <p14:modId xmlns:p14="http://schemas.microsoft.com/office/powerpoint/2010/main" val="3396116541"/>
              </p:ext>
            </p:extLst>
          </p:nvPr>
        </p:nvGraphicFramePr>
        <p:xfrm>
          <a:off x="1050365" y="1660960"/>
          <a:ext cx="9465236" cy="4582160"/>
        </p:xfrm>
        <a:graphic>
          <a:graphicData uri="http://schemas.openxmlformats.org/drawingml/2006/table">
            <a:tbl>
              <a:tblPr firstRow="1" bandRow="1">
                <a:tableStyleId>{5C22544A-7EE6-4342-B048-85BDC9FD1C3A}</a:tableStyleId>
              </a:tblPr>
              <a:tblGrid>
                <a:gridCol w="4745317">
                  <a:extLst>
                    <a:ext uri="{9D8B030D-6E8A-4147-A177-3AD203B41FA5}">
                      <a16:colId xmlns:a16="http://schemas.microsoft.com/office/drawing/2014/main" val="20000"/>
                    </a:ext>
                  </a:extLst>
                </a:gridCol>
                <a:gridCol w="4719919">
                  <a:extLst>
                    <a:ext uri="{9D8B030D-6E8A-4147-A177-3AD203B41FA5}">
                      <a16:colId xmlns:a16="http://schemas.microsoft.com/office/drawing/2014/main" val="20001"/>
                    </a:ext>
                  </a:extLst>
                </a:gridCol>
              </a:tblGrid>
              <a:tr h="370840">
                <a:tc>
                  <a:txBody>
                    <a:bodyPr/>
                    <a:lstStyle/>
                    <a:p>
                      <a:r>
                        <a:rPr lang="de-DE" b="0" dirty="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r>
                        <a:rPr lang="de-DE" b="0" dirty="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r>
                        <a:rPr lang="de-DE" b="0" dirty="0">
                          <a:solidFill>
                            <a:schemeClr val="tx1"/>
                          </a:solidFill>
                        </a:rPr>
                        <a:t>3. Entfaltung von</a:t>
                      </a:r>
                      <a:r>
                        <a:rPr lang="de-DE" b="0" baseline="0" dirty="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r>
                        <a:rPr lang="de-DE" b="0" dirty="0">
                          <a:solidFill>
                            <a:schemeClr val="tx1"/>
                          </a:solidFill>
                        </a:rPr>
                        <a:t>4. Durchführung von </a:t>
                      </a:r>
                      <a:r>
                        <a:rPr lang="de-DE" b="0" dirty="0" err="1">
                          <a:solidFill>
                            <a:schemeClr val="tx1"/>
                          </a:solidFill>
                        </a:rPr>
                        <a:t>rekonstruktivem</a:t>
                      </a:r>
                      <a:r>
                        <a:rPr lang="de-DE" b="0" dirty="0">
                          <a:solidFill>
                            <a:schemeClr val="tx1"/>
                          </a:solidFill>
                        </a:rPr>
                        <a:t>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r>
                        <a:rPr lang="de-DE" b="0" dirty="0">
                          <a:solidFill>
                            <a:schemeClr val="tx1"/>
                          </a:solidFill>
                        </a:rPr>
                        <a:t>5. Einsetzen</a:t>
                      </a:r>
                      <a:r>
                        <a:rPr lang="de-DE" b="0" baseline="0" dirty="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13. Lernkontrollen sinnvoll</a:t>
                      </a:r>
                      <a:r>
                        <a:rPr lang="de-DE" b="0" baseline="0" dirty="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70840">
                <a:tc>
                  <a:txBody>
                    <a:bodyPr/>
                    <a:lstStyle/>
                    <a:p>
                      <a:r>
                        <a:rPr lang="de-DE" b="0" dirty="0">
                          <a:solidFill>
                            <a:schemeClr val="tx1"/>
                          </a:solidFill>
                        </a:rPr>
                        <a:t>6.</a:t>
                      </a:r>
                      <a:r>
                        <a:rPr lang="de-DE" b="0" baseline="0" dirty="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70840">
                <a:tc>
                  <a:txBody>
                    <a:bodyPr/>
                    <a:lstStyle/>
                    <a:p>
                      <a:r>
                        <a:rPr lang="de-DE" b="0" dirty="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15. Verbesserung der inneren</a:t>
                      </a:r>
                      <a:r>
                        <a:rPr lang="de-DE" b="0" baseline="0" dirty="0">
                          <a:solidFill>
                            <a:schemeClr val="tx1"/>
                          </a:solidFill>
                        </a:rPr>
                        <a:t> </a:t>
                      </a:r>
                      <a:r>
                        <a:rPr lang="de-DE" b="0" dirty="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70840">
                <a:tc>
                  <a:txBody>
                    <a:bodyPr/>
                    <a:lstStyle/>
                    <a:p>
                      <a:r>
                        <a:rPr lang="de-DE" b="0" dirty="0">
                          <a:solidFill>
                            <a:schemeClr val="tx1"/>
                          </a:solidFill>
                        </a:rPr>
                        <a:t>8. Nutzung</a:t>
                      </a:r>
                      <a:r>
                        <a:rPr lang="de-DE" b="0" baseline="0" dirty="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8073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374465"/>
          </a:xfrm>
        </p:spPr>
        <p:txBody>
          <a:bodyPr>
            <a:normAutofit fontScale="90000"/>
          </a:bodyPr>
          <a:lstStyle/>
          <a:p>
            <a:pPr algn="ctr"/>
            <a:r>
              <a:rPr lang="de-DE" sz="3600" dirty="0"/>
              <a:t>Konstruktivismus und 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847168"/>
            <a:ext cx="10968318" cy="5593974"/>
          </a:xfrm>
        </p:spPr>
        <p:txBody>
          <a:bodyPr>
            <a:normAutofit/>
          </a:bodyPr>
          <a:lstStyle/>
          <a:p>
            <a:pPr marL="0" indent="0">
              <a:buNone/>
            </a:pPr>
            <a:r>
              <a:rPr lang="de-DE" dirty="0">
                <a:latin typeface="Times New Roman" panose="02020603050405020304" pitchFamily="18" charset="0"/>
                <a:cs typeface="Times New Roman" panose="02020603050405020304" pitchFamily="18" charset="0"/>
              </a:rPr>
              <a:t>Förderung der </a:t>
            </a:r>
            <a:r>
              <a:rPr lang="de-DE" dirty="0" err="1">
                <a:latin typeface="Times New Roman" panose="02020603050405020304" pitchFamily="18" charset="0"/>
                <a:cs typeface="Times New Roman" panose="02020603050405020304" pitchFamily="18" charset="0"/>
              </a:rPr>
              <a:t>Lernerautonomie</a:t>
            </a:r>
            <a:endParaRPr lang="el-GR" dirty="0">
              <a:latin typeface="Times New Roman" panose="02020603050405020304" pitchFamily="18" charset="0"/>
              <a:cs typeface="Times New Roman" panose="02020603050405020304" pitchFamily="18" charset="0"/>
            </a:endParaRPr>
          </a:p>
          <a:p>
            <a:pPr marL="0" indent="0">
              <a:buNone/>
            </a:pPr>
            <a:endParaRPr lang="el-GR" dirty="0"/>
          </a:p>
          <a:p>
            <a:pPr marL="0" indent="0">
              <a:buNone/>
            </a:pPr>
            <a:r>
              <a:rPr lang="de-DE" sz="2000" dirty="0">
                <a:latin typeface="Times New Roman" panose="02020603050405020304" pitchFamily="18" charset="0"/>
                <a:cs typeface="Times New Roman" panose="02020603050405020304" pitchFamily="18" charset="0"/>
              </a:rPr>
              <a:t>Holec 1981</a:t>
            </a:r>
          </a:p>
          <a:p>
            <a:pPr marL="0" indent="0">
              <a:buNone/>
            </a:pPr>
            <a:r>
              <a:rPr lang="de-DE" sz="2000" dirty="0">
                <a:latin typeface="Times New Roman" panose="02020603050405020304" pitchFamily="18" charset="0"/>
                <a:cs typeface="Times New Roman" panose="02020603050405020304" pitchFamily="18" charset="0"/>
              </a:rPr>
              <a:t>selbständiger Lerner                                 kann sein Lernen eigenverantwortlich gestalten</a:t>
            </a:r>
          </a:p>
          <a:p>
            <a:pPr marL="0" indent="0">
              <a:buNone/>
            </a:pPr>
            <a:r>
              <a:rPr lang="de-DE" sz="2000" dirty="0">
                <a:latin typeface="Times New Roman" panose="02020603050405020304" pitchFamily="18" charset="0"/>
                <a:cs typeface="Times New Roman" panose="02020603050405020304" pitchFamily="18" charset="0"/>
              </a:rPr>
              <a:t>                                                                  kann </a:t>
            </a:r>
            <a:r>
              <a:rPr lang="de-DE" sz="2000" b="1" dirty="0">
                <a:latin typeface="Times New Roman" panose="02020603050405020304" pitchFamily="18" charset="0"/>
                <a:cs typeface="Times New Roman" panose="02020603050405020304" pitchFamily="18" charset="0"/>
              </a:rPr>
              <a:t>Entscheidungen</a:t>
            </a:r>
            <a:r>
              <a:rPr lang="de-DE" sz="2000" dirty="0">
                <a:latin typeface="Times New Roman" panose="02020603050405020304" pitchFamily="18" charset="0"/>
                <a:cs typeface="Times New Roman" panose="02020603050405020304" pitchFamily="18" charset="0"/>
              </a:rPr>
              <a:t> im Hinblick auf sein Lernen übernehmen</a:t>
            </a: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3186953" y="2433919"/>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186953" y="2474260"/>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Τίτλος 1"/>
          <p:cNvSpPr txBox="1">
            <a:spLocks/>
          </p:cNvSpPr>
          <p:nvPr/>
        </p:nvSpPr>
        <p:spPr>
          <a:xfrm>
            <a:off x="8552328" y="6454588"/>
            <a:ext cx="3034553" cy="24653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a:latin typeface="Times New Roman" panose="02020603050405020304" pitchFamily="18" charset="0"/>
                <a:cs typeface="Times New Roman" panose="02020603050405020304" pitchFamily="18" charset="0"/>
              </a:rPr>
              <a:t>(W</a:t>
            </a:r>
            <a:r>
              <a:rPr lang="de-DE" sz="3600" dirty="0" err="1">
                <a:latin typeface="Times New Roman" panose="02020603050405020304" pitchFamily="18" charset="0"/>
                <a:cs typeface="Times New Roman" panose="02020603050405020304" pitchFamily="18" charset="0"/>
              </a:rPr>
              <a:t>olff</a:t>
            </a:r>
            <a:r>
              <a:rPr lang="de-DE" sz="3600" dirty="0">
                <a:latin typeface="Times New Roman" panose="02020603050405020304" pitchFamily="18" charset="0"/>
                <a:cs typeface="Times New Roman" panose="02020603050405020304" pitchFamily="18" charset="0"/>
              </a:rPr>
              <a:t> 2007: 321)</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53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3200" dirty="0" err="1"/>
              <a:t>Lernerautonomie</a:t>
            </a:r>
            <a:r>
              <a:rPr lang="de-DE" sz="3200" dirty="0"/>
              <a:t> im konstruktivistisch orientierten Fremdsprachenunterricht</a:t>
            </a:r>
            <a:endParaRPr lang="el-GR" sz="3200" dirty="0"/>
          </a:p>
        </p:txBody>
      </p:sp>
      <p:sp>
        <p:nvSpPr>
          <p:cNvPr id="3" name="Θέση περιεχομένου 2"/>
          <p:cNvSpPr>
            <a:spLocks noGrp="1"/>
          </p:cNvSpPr>
          <p:nvPr>
            <p:ph idx="1"/>
          </p:nvPr>
        </p:nvSpPr>
        <p:spPr>
          <a:xfrm>
            <a:off x="838200" y="1371600"/>
            <a:ext cx="10515600" cy="4805363"/>
          </a:xfrm>
        </p:spPr>
        <p:txBody>
          <a:bodyPr>
            <a:normAutofit/>
          </a:bodyPr>
          <a:lstStyle/>
          <a:p>
            <a:pPr marL="0" indent="0">
              <a:buNone/>
            </a:pPr>
            <a:r>
              <a:rPr lang="en-US" dirty="0" err="1"/>
              <a:t>Entwicklung</a:t>
            </a:r>
            <a:r>
              <a:rPr lang="en-US" dirty="0"/>
              <a:t> </a:t>
            </a:r>
            <a:r>
              <a:rPr lang="en-US" dirty="0" err="1"/>
              <a:t>bzw</a:t>
            </a:r>
            <a:r>
              <a:rPr lang="en-US" dirty="0"/>
              <a:t>. F</a:t>
            </a:r>
            <a:r>
              <a:rPr lang="de-DE" dirty="0" err="1"/>
              <a:t>örderung</a:t>
            </a:r>
            <a:r>
              <a:rPr lang="de-DE" dirty="0"/>
              <a:t> der </a:t>
            </a:r>
            <a:r>
              <a:rPr lang="de-DE" dirty="0" err="1"/>
              <a:t>Lernerautonomie</a:t>
            </a:r>
            <a:r>
              <a:rPr lang="de-DE" dirty="0"/>
              <a:t>: wichtiges Lernziel im konstruktivistisch orientierten Fremdsprachenunterricht</a:t>
            </a:r>
          </a:p>
          <a:p>
            <a:r>
              <a:rPr lang="de-DE" dirty="0"/>
              <a:t>Lehrerrolle: Moderator</a:t>
            </a:r>
          </a:p>
          <a:p>
            <a:r>
              <a:rPr lang="de-DE" dirty="0"/>
              <a:t>Rollen der Lehrenden und Lernenden: Beobachter, Teilnehmer, Akteure</a:t>
            </a:r>
          </a:p>
          <a:p>
            <a:r>
              <a:rPr lang="de-DE" dirty="0"/>
              <a:t>Kooperation zwischen Lehrer und Schüler</a:t>
            </a:r>
          </a:p>
          <a:p>
            <a:r>
              <a:rPr lang="de-DE" dirty="0"/>
              <a:t>Konstruktives, </a:t>
            </a:r>
            <a:r>
              <a:rPr lang="de-DE" dirty="0" err="1"/>
              <a:t>rekonstruktives</a:t>
            </a:r>
            <a:r>
              <a:rPr lang="de-DE" dirty="0"/>
              <a:t>, dekonstruktives Lernen</a:t>
            </a:r>
          </a:p>
          <a:p>
            <a:r>
              <a:rPr lang="de-DE" dirty="0"/>
              <a:t>Kreatives, soziales, situiertes, emotionales, individuelles Lernen</a:t>
            </a:r>
          </a:p>
          <a:p>
            <a:r>
              <a:rPr lang="de-DE" dirty="0"/>
              <a:t>Förderung des lebenslangen Lernens</a:t>
            </a:r>
          </a:p>
          <a:p>
            <a:endParaRPr lang="de-DE" dirty="0"/>
          </a:p>
          <a:p>
            <a:endParaRPr lang="el-GR" dirty="0"/>
          </a:p>
          <a:p>
            <a:pPr marL="0" indent="0">
              <a:buNone/>
            </a:pPr>
            <a:endParaRPr lang="de-DE" dirty="0"/>
          </a:p>
          <a:p>
            <a:endParaRPr lang="el-GR" dirty="0"/>
          </a:p>
        </p:txBody>
      </p:sp>
      <p:sp>
        <p:nvSpPr>
          <p:cNvPr id="4" name="Τίτλος 1"/>
          <p:cNvSpPr txBox="1">
            <a:spLocks/>
          </p:cNvSpPr>
          <p:nvPr/>
        </p:nvSpPr>
        <p:spPr>
          <a:xfrm>
            <a:off x="4437529" y="6225988"/>
            <a:ext cx="7153835" cy="456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s. Reich 2008, Reich 2004, Möller 2001, </a:t>
            </a:r>
            <a:r>
              <a:rPr lang="en-US" sz="1800" dirty="0" err="1">
                <a:latin typeface="Times New Roman" panose="02020603050405020304" pitchFamily="18" charset="0"/>
                <a:cs typeface="Times New Roman" panose="02020603050405020304" pitchFamily="18" charset="0"/>
              </a:rPr>
              <a:t>Neubert</a:t>
            </a:r>
            <a:r>
              <a:rPr lang="en-US" sz="1800" dirty="0">
                <a:latin typeface="Times New Roman" panose="02020603050405020304" pitchFamily="18" charset="0"/>
                <a:cs typeface="Times New Roman" panose="02020603050405020304" pitchFamily="18" charset="0"/>
              </a:rPr>
              <a:t>/Reich/</a:t>
            </a:r>
            <a:r>
              <a:rPr lang="en-US" sz="1800" dirty="0" err="1">
                <a:latin typeface="Times New Roman" panose="02020603050405020304" pitchFamily="18" charset="0"/>
                <a:cs typeface="Times New Roman" panose="02020603050405020304" pitchFamily="18" charset="0"/>
              </a:rPr>
              <a:t>Voß</a:t>
            </a:r>
            <a:r>
              <a:rPr lang="en-US" sz="1800" dirty="0">
                <a:latin typeface="Times New Roman" panose="02020603050405020304" pitchFamily="18" charset="0"/>
                <a:cs typeface="Times New Roman" panose="02020603050405020304" pitchFamily="18" charset="0"/>
              </a:rPr>
              <a:t> 2001 </a:t>
            </a:r>
            <a:r>
              <a:rPr lang="de-DE" sz="1800" dirty="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27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838200" y="416859"/>
            <a:ext cx="10515600" cy="5760104"/>
          </a:xfrm>
        </p:spPr>
        <p:txBody>
          <a:bodyPr>
            <a:normAutofit/>
          </a:bodyPr>
          <a:lstStyle/>
          <a:p>
            <a:r>
              <a:rPr lang="en-US" dirty="0" err="1">
                <a:latin typeface="Times New Roman" panose="02020603050405020304" pitchFamily="18" charset="0"/>
                <a:cs typeface="Times New Roman" panose="02020603050405020304" pitchFamily="18" charset="0"/>
              </a:rPr>
              <a:t>Autonome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Lernende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entscheiden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selbst</a:t>
            </a:r>
            <a:r>
              <a:rPr lang="de-DE" dirty="0">
                <a:latin typeface="Times New Roman" panose="02020603050405020304" pitchFamily="18" charset="0"/>
                <a:cs typeface="Times New Roman" panose="02020603050405020304" pitchFamily="18" charset="0"/>
              </a:rPr>
              <a:t>:</a:t>
            </a:r>
          </a:p>
          <a:p>
            <a:pPr marL="0" indent="0">
              <a:buNone/>
            </a:pPr>
            <a:endParaRPr lang="de-DE" sz="1800" dirty="0">
              <a:latin typeface="Times New Roman" panose="02020603050405020304" pitchFamily="18" charset="0"/>
              <a:cs typeface="Times New Roman" panose="02020603050405020304" pitchFamily="18" charset="0"/>
            </a:endParaRPr>
          </a:p>
          <a:p>
            <a:pPr>
              <a:buFontTx/>
              <a:buChar char="-"/>
            </a:pPr>
            <a:r>
              <a:rPr lang="de-DE" dirty="0">
                <a:latin typeface="Times New Roman" panose="02020603050405020304" pitchFamily="18" charset="0"/>
                <a:cs typeface="Times New Roman" panose="02020603050405020304" pitchFamily="18" charset="0"/>
              </a:rPr>
              <a:t>dass sie lernen wollen</a:t>
            </a:r>
          </a:p>
          <a:p>
            <a:pPr>
              <a:buFontTx/>
              <a:buChar char="-"/>
            </a:pPr>
            <a:r>
              <a:rPr lang="de-DE" dirty="0">
                <a:latin typeface="Times New Roman" panose="02020603050405020304" pitchFamily="18" charset="0"/>
                <a:cs typeface="Times New Roman" panose="02020603050405020304" pitchFamily="18" charset="0"/>
              </a:rPr>
              <a:t>wie sie beim Lernen vorgehen</a:t>
            </a:r>
          </a:p>
          <a:p>
            <a:pPr>
              <a:buFontTx/>
              <a:buChar char="-"/>
            </a:pPr>
            <a:r>
              <a:rPr lang="de-DE" dirty="0">
                <a:latin typeface="Times New Roman" panose="02020603050405020304" pitchFamily="18" charset="0"/>
                <a:cs typeface="Times New Roman" panose="02020603050405020304" pitchFamily="18" charset="0"/>
              </a:rPr>
              <a:t>welche Materialien und welche Hilfsmittel sie zum Lernen verwenden</a:t>
            </a:r>
          </a:p>
          <a:p>
            <a:pPr>
              <a:buFontTx/>
              <a:buChar char="-"/>
            </a:pPr>
            <a:r>
              <a:rPr lang="de-DE" dirty="0">
                <a:latin typeface="Times New Roman" panose="02020603050405020304" pitchFamily="18" charset="0"/>
                <a:cs typeface="Times New Roman" panose="02020603050405020304" pitchFamily="18" charset="0"/>
              </a:rPr>
              <a:t>welche Lernstrategien sie einsetzen</a:t>
            </a:r>
          </a:p>
          <a:p>
            <a:pPr>
              <a:buFontTx/>
              <a:buChar char="-"/>
            </a:pPr>
            <a:r>
              <a:rPr lang="de-DE" dirty="0">
                <a:latin typeface="Times New Roman" panose="02020603050405020304" pitchFamily="18" charset="0"/>
                <a:cs typeface="Times New Roman" panose="02020603050405020304" pitchFamily="18" charset="0"/>
              </a:rPr>
              <a:t>ob sie allein oder mit anderen lernen</a:t>
            </a:r>
          </a:p>
          <a:p>
            <a:pPr>
              <a:buFontTx/>
              <a:buChar char="-"/>
            </a:pPr>
            <a:r>
              <a:rPr lang="de-DE" dirty="0">
                <a:latin typeface="Times New Roman" panose="02020603050405020304" pitchFamily="18" charset="0"/>
                <a:cs typeface="Times New Roman" panose="02020603050405020304" pitchFamily="18" charset="0"/>
              </a:rPr>
              <a:t>ob sie ihre Lernzeit einteilen</a:t>
            </a:r>
          </a:p>
          <a:p>
            <a:pPr>
              <a:buFontTx/>
              <a:buChar char="-"/>
            </a:pPr>
            <a:r>
              <a:rPr lang="de-DE" dirty="0">
                <a:latin typeface="Times New Roman" panose="02020603050405020304" pitchFamily="18" charset="0"/>
                <a:cs typeface="Times New Roman" panose="02020603050405020304" pitchFamily="18" charset="0"/>
              </a:rPr>
              <a:t>wie sie kontrollieren, ob sie erfolgreich gelernt haben</a:t>
            </a:r>
            <a:endParaRPr lang="en-US" dirty="0">
              <a:latin typeface="Times New Roman" panose="02020603050405020304" pitchFamily="18" charset="0"/>
              <a:cs typeface="Times New Roman" panose="02020603050405020304" pitchFamily="18" charset="0"/>
            </a:endParaRPr>
          </a:p>
          <a:p>
            <a:pPr marL="0" indent="0" algn="r">
              <a:buNone/>
            </a:pPr>
            <a:r>
              <a:rPr lang="de-DE" sz="1800" dirty="0">
                <a:latin typeface="Times New Roman" panose="02020603050405020304" pitchFamily="18" charset="0"/>
                <a:cs typeface="Times New Roman" panose="02020603050405020304" pitchFamily="18" charset="0"/>
              </a:rPr>
              <a:t>(Bimmel/</a:t>
            </a:r>
            <a:r>
              <a:rPr lang="de-DE" sz="1800"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8557"/>
          </a:xfrm>
        </p:spPr>
        <p:txBody>
          <a:bodyPr>
            <a:noAutofit/>
          </a:bodyPr>
          <a:lstStyle/>
          <a:p>
            <a:pPr algn="ctr"/>
            <a:r>
              <a:rPr lang="de-DE" sz="3200" dirty="0" err="1">
                <a:latin typeface="Times New Roman" panose="02020603050405020304" pitchFamily="18" charset="0"/>
                <a:cs typeface="Times New Roman" panose="02020603050405020304" pitchFamily="18" charset="0"/>
              </a:rPr>
              <a:t>Lernerautonomie</a:t>
            </a:r>
            <a:r>
              <a:rPr lang="de-DE" sz="3200" dirty="0">
                <a:latin typeface="Times New Roman" panose="02020603050405020304" pitchFamily="18" charset="0"/>
                <a:cs typeface="Times New Roman" panose="02020603050405020304" pitchFamily="18" charset="0"/>
              </a:rPr>
              <a:t> im Gemeinsamen Europäischen Referenzrahmen für Sprachen (2001)</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1438835"/>
            <a:ext cx="10515600" cy="4738128"/>
          </a:xfrm>
        </p:spPr>
        <p:txBody>
          <a:bodyPr>
            <a:normAutofit/>
          </a:bodyPr>
          <a:lstStyle/>
          <a:p>
            <a:pPr marL="0" indent="0" algn="just">
              <a:buNone/>
            </a:pPr>
            <a:r>
              <a:rPr lang="de-DE" dirty="0"/>
              <a:t>In Bezug auf die </a:t>
            </a:r>
            <a:r>
              <a:rPr lang="de-DE" dirty="0" err="1"/>
              <a:t>Lernerautonomie</a:t>
            </a:r>
            <a:r>
              <a:rPr lang="de-DE" dirty="0"/>
              <a:t> dient der Gemeinsame Europäische Referenzrahmen für Sprachen „der Planung von selbst bestimmtem Lernen“ (Europarat 2001, 18). Diese Planung beinhaltet folgende Aspekte:</a:t>
            </a:r>
          </a:p>
          <a:p>
            <a:r>
              <a:rPr lang="de-DE" dirty="0"/>
              <a:t>Entwicklung des Bewusstseins der Lernenden für den erreichten Kenntnisstand</a:t>
            </a:r>
          </a:p>
          <a:p>
            <a:pPr algn="just"/>
            <a:r>
              <a:rPr lang="de-DE" dirty="0"/>
              <a:t>Selbst-Festlegung von erreichbaren und sinnvollen Lernzielen durch die Lernenden</a:t>
            </a:r>
          </a:p>
          <a:p>
            <a:r>
              <a:rPr lang="de-DE" dirty="0"/>
              <a:t>Auswahl von Lernmaterialien</a:t>
            </a:r>
          </a:p>
          <a:p>
            <a:r>
              <a:rPr lang="de-DE" dirty="0"/>
              <a:t>Anwendung von Instrumenten der Selbstbeurteilung</a:t>
            </a:r>
          </a:p>
          <a:p>
            <a:pPr marL="0" indent="0" algn="r">
              <a:buNone/>
            </a:pPr>
            <a:r>
              <a:rPr lang="de-DE" dirty="0"/>
              <a:t>(vgl. ebd.)</a:t>
            </a:r>
            <a:endParaRPr lang="el-GR" dirty="0"/>
          </a:p>
        </p:txBody>
      </p:sp>
    </p:spTree>
    <p:extLst>
      <p:ext uri="{BB962C8B-B14F-4D97-AF65-F5344CB8AC3E}">
        <p14:creationId xmlns:p14="http://schemas.microsoft.com/office/powerpoint/2010/main" val="389967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320675"/>
          </a:xfrm>
        </p:spPr>
        <p:txBody>
          <a:bodyPr>
            <a:noAutofit/>
          </a:bodyPr>
          <a:lstStyle/>
          <a:p>
            <a:r>
              <a:rPr lang="de-DE" sz="3200" dirty="0" err="1"/>
              <a:t>Literautur</a:t>
            </a:r>
            <a:endParaRPr lang="el-GR" sz="3200" dirty="0"/>
          </a:p>
        </p:txBody>
      </p:sp>
      <p:sp>
        <p:nvSpPr>
          <p:cNvPr id="3" name="Θέση περιεχομένου 2"/>
          <p:cNvSpPr>
            <a:spLocks noGrp="1"/>
          </p:cNvSpPr>
          <p:nvPr>
            <p:ph idx="1"/>
          </p:nvPr>
        </p:nvSpPr>
        <p:spPr>
          <a:xfrm>
            <a:off x="838200" y="1102660"/>
            <a:ext cx="11143129" cy="5365376"/>
          </a:xfrm>
        </p:spPr>
        <p:txBody>
          <a:bodyPr>
            <a:noAutofit/>
          </a:bodyPr>
          <a:lstStyle/>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Bimmel</a:t>
            </a:r>
            <a:r>
              <a:rPr lang="de-DE" sz="1800" dirty="0">
                <a:latin typeface="Times New Roman" panose="02020603050405020304" pitchFamily="18" charset="0"/>
                <a:cs typeface="Times New Roman" panose="02020603050405020304" pitchFamily="18" charset="0"/>
              </a:rPr>
              <a:t>, Peter / </a:t>
            </a:r>
            <a:r>
              <a:rPr lang="de-DE" sz="1800" b="1"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Ute (2000):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Lernstrategien. Fernstudieneinheit 23. München: Langenscheidt</a:t>
            </a: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Europara</a:t>
            </a:r>
            <a:r>
              <a:rPr lang="en-US" sz="1800" dirty="0">
                <a:latin typeface="Times New Roman" panose="02020603050405020304" pitchFamily="18" charset="0"/>
                <a:cs typeface="Times New Roman" panose="02020603050405020304" pitchFamily="18" charset="0"/>
              </a:rPr>
              <a:t>t, </a:t>
            </a:r>
            <a:r>
              <a:rPr lang="de-DE" sz="1800" dirty="0">
                <a:latin typeface="Times New Roman" panose="02020603050405020304" pitchFamily="18" charset="0"/>
                <a:cs typeface="Times New Roman" panose="02020603050405020304" pitchFamily="18" charset="0"/>
              </a:rPr>
              <a:t>Rat für kulturelle Zusammenarbeit (2001): Gemeinsamer europäischer Referenzrahmen für Sprachen: lernen, lehren, beurteilen. Berlin, München, Wien, Zürich, New York: Langenscheidt </a:t>
            </a:r>
            <a:endParaRPr lang="en-US"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a:latin typeface="Times New Roman" panose="02020603050405020304" pitchFamily="18" charset="0"/>
                <a:cs typeface="Times New Roman" panose="02020603050405020304" pitchFamily="18" charset="0"/>
              </a:rPr>
              <a:t>Holec</a:t>
            </a:r>
            <a:r>
              <a:rPr lang="en-US" sz="1800" dirty="0">
                <a:latin typeface="Times New Roman" panose="02020603050405020304" pitchFamily="18" charset="0"/>
                <a:cs typeface="Times New Roman" panose="02020603050405020304" pitchFamily="18" charset="0"/>
              </a:rPr>
              <a:t>, Henri (1981): Autonomy in Foreign Language Learning. Oxford: </a:t>
            </a:r>
            <a:r>
              <a:rPr lang="en-US" sz="1800" dirty="0" err="1">
                <a:latin typeface="Times New Roman" panose="02020603050405020304" pitchFamily="18" charset="0"/>
                <a:cs typeface="Times New Roman" panose="02020603050405020304" pitchFamily="18" charset="0"/>
              </a:rPr>
              <a:t>Pergamon</a:t>
            </a:r>
            <a:r>
              <a:rPr lang="en-US" sz="1800" dirty="0">
                <a:latin typeface="Times New Roman" panose="02020603050405020304" pitchFamily="18" charset="0"/>
                <a:cs typeface="Times New Roman" panose="02020603050405020304" pitchFamily="18" charset="0"/>
              </a:rPr>
              <a:t>. In: Wolff</a:t>
            </a:r>
            <a:r>
              <a:rPr lang="de-DE" sz="1800" dirty="0">
                <a:latin typeface="Times New Roman" panose="02020603050405020304" pitchFamily="18" charset="0"/>
                <a:cs typeface="Times New Roman" panose="02020603050405020304" pitchFamily="18" charset="0"/>
              </a:rPr>
              <a:t>, Dieter (2007):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1800" dirty="0" err="1">
                <a:latin typeface="Times New Roman" panose="02020603050405020304" pitchFamily="18" charset="0"/>
                <a:cs typeface="Times New Roman" panose="02020603050405020304" pitchFamily="18" charset="0"/>
              </a:rPr>
              <a:t>Hg</a:t>
            </a:r>
            <a:r>
              <a:rPr lang="de-DE" sz="1800" dirty="0">
                <a:latin typeface="Times New Roman" panose="02020603050405020304" pitchFamily="18" charset="0"/>
                <a:cs typeface="Times New Roman" panose="02020603050405020304" pitchFamily="18" charset="0"/>
              </a:rPr>
              <a:t>.): Handbuch Fremdsprachenunterricht, 5. Aufl. Tübingen/Basel: Francke</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Kontomitrou</a:t>
            </a:r>
            <a:r>
              <a:rPr lang="de-DE" sz="1800" dirty="0">
                <a:latin typeface="Times New Roman" panose="02020603050405020304" pitchFamily="18" charset="0"/>
                <a:cs typeface="Times New Roman" panose="02020603050405020304" pitchFamily="18" charset="0"/>
              </a:rPr>
              <a:t>, Athanasia (2014): Freies Sprechen als Lehr- und </a:t>
            </a:r>
            <a:r>
              <a:rPr lang="de-DE" sz="1800" dirty="0" err="1">
                <a:latin typeface="Times New Roman" panose="02020603050405020304" pitchFamily="18" charset="0"/>
                <a:cs typeface="Times New Roman" panose="02020603050405020304" pitchFamily="18" charset="0"/>
              </a:rPr>
              <a:t>Testziel</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Didaktisierung</a:t>
            </a:r>
            <a:r>
              <a:rPr lang="de-DE" sz="1800" dirty="0">
                <a:latin typeface="Times New Roman" panose="02020603050405020304" pitchFamily="18" charset="0"/>
                <a:cs typeface="Times New Roman" panose="02020603050405020304" pitchFamily="18" charset="0"/>
              </a:rPr>
              <a:t>, Testentwicklung und Testbeurteilung. </a:t>
            </a:r>
            <a:r>
              <a:rPr lang="el-GR" sz="18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ΕΚΠΑ</a:t>
            </a:r>
            <a:endParaRPr lang="en-US"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a:latin typeface="Times New Roman" panose="02020603050405020304" pitchFamily="18" charset="0"/>
                <a:cs typeface="Times New Roman" panose="02020603050405020304" pitchFamily="18" charset="0"/>
              </a:rPr>
              <a:t>Little</a:t>
            </a:r>
            <a:r>
              <a:rPr lang="en-US" sz="1800" dirty="0">
                <a:latin typeface="Times New Roman" panose="02020603050405020304" pitchFamily="18" charset="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p>
          <a:p>
            <a:pPr marL="363538" indent="-363538" algn="just">
              <a:lnSpc>
                <a:spcPct val="100000"/>
              </a:lnSpc>
              <a:spcBef>
                <a:spcPts val="0"/>
              </a:spcBef>
              <a:buNone/>
            </a:pPr>
            <a:r>
              <a:rPr lang="en-US" sz="1800" b="1" dirty="0" err="1">
                <a:latin typeface="Times New Roman" panose="02020603050405020304" pitchFamily="18" charset="0"/>
                <a:cs typeface="Times New Roman" panose="02020603050405020304" pitchFamily="18" charset="0"/>
              </a:rPr>
              <a:t>Möller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Kornelia</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Konstruktivistische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Sichtweisen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das </a:t>
            </a:r>
            <a:r>
              <a:rPr lang="en-US" sz="1800" dirty="0" err="1">
                <a:latin typeface="Times New Roman" panose="02020603050405020304" pitchFamily="18" charset="0"/>
                <a:cs typeface="Times New Roman" panose="02020603050405020304" pitchFamily="18" charset="0"/>
              </a:rPr>
              <a:t>Lernen</a:t>
            </a:r>
            <a:r>
              <a:rPr lang="en-US" sz="1800" dirty="0">
                <a:latin typeface="Times New Roman" panose="02020603050405020304" pitchFamily="18" charset="0"/>
                <a:cs typeface="Times New Roman" panose="02020603050405020304" pitchFamily="18" charset="0"/>
              </a:rPr>
              <a:t> in der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Czerwenka</a:t>
            </a:r>
            <a:r>
              <a:rPr lang="en-US" sz="1800" dirty="0">
                <a:latin typeface="Times New Roman" panose="02020603050405020304" pitchFamily="18" charset="0"/>
                <a:cs typeface="Times New Roman" panose="02020603050405020304" pitchFamily="18" charset="0"/>
              </a:rPr>
              <a:t>, Kurt / </a:t>
            </a:r>
            <a:r>
              <a:rPr lang="en-US" sz="1800" dirty="0" err="1">
                <a:latin typeface="Times New Roman" panose="02020603050405020304" pitchFamily="18" charset="0"/>
                <a:cs typeface="Times New Roman" panose="02020603050405020304" pitchFamily="18" charset="0"/>
              </a:rPr>
              <a:t>Nölle</a:t>
            </a:r>
            <a:r>
              <a:rPr lang="en-US" sz="1800" dirty="0">
                <a:latin typeface="Times New Roman" panose="02020603050405020304" pitchFamily="18" charset="0"/>
                <a:cs typeface="Times New Roman" panose="02020603050405020304" pitchFamily="18" charset="0"/>
              </a:rPr>
              <a:t>, Karin / </a:t>
            </a:r>
            <a:r>
              <a:rPr lang="en-US" sz="1800" dirty="0" err="1">
                <a:latin typeface="Times New Roman" panose="02020603050405020304" pitchFamily="18" charset="0"/>
                <a:cs typeface="Times New Roman" panose="02020603050405020304" pitchFamily="18" charset="0"/>
              </a:rPr>
              <a:t>Roßbach</a:t>
            </a:r>
            <a:r>
              <a:rPr lang="en-US" sz="1800" dirty="0">
                <a:latin typeface="Times New Roman" panose="02020603050405020304" pitchFamily="18" charset="0"/>
                <a:cs typeface="Times New Roman" panose="02020603050405020304" pitchFamily="18" charset="0"/>
              </a:rPr>
              <a:t>, Hans-</a:t>
            </a:r>
            <a:r>
              <a:rPr lang="en-US" sz="1800" dirty="0" err="1">
                <a:latin typeface="Times New Roman" panose="02020603050405020304" pitchFamily="18" charset="0"/>
                <a:cs typeface="Times New Roman" panose="02020603050405020304" pitchFamily="18" charset="0"/>
              </a:rPr>
              <a:t>Günther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Hrsg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Forschungen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zu</a:t>
            </a:r>
            <a:r>
              <a:rPr lang="en-US" sz="1800" dirty="0">
                <a:latin typeface="Times New Roman" panose="02020603050405020304" pitchFamily="18" charset="0"/>
                <a:cs typeface="Times New Roman" panose="02020603050405020304" pitchFamily="18" charset="0"/>
              </a:rPr>
              <a:t> Lehr- und </a:t>
            </a:r>
            <a:r>
              <a:rPr lang="en-US" sz="1800" dirty="0" err="1">
                <a:latin typeface="Times New Roman" panose="02020603050405020304" pitchFamily="18" charset="0"/>
                <a:cs typeface="Times New Roman" panose="02020603050405020304" pitchFamily="18" charset="0"/>
              </a:rPr>
              <a:t>Lernkompetenzen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die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Opladen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Leske</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Budrich</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Jahrbuch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Grundschulforschung</a:t>
            </a:r>
            <a:r>
              <a:rPr lang="en-US" sz="1800" dirty="0">
                <a:latin typeface="Times New Roman" panose="02020603050405020304" pitchFamily="18" charset="0"/>
                <a:cs typeface="Times New Roman" panose="02020603050405020304" pitchFamily="18" charset="0"/>
              </a:rPr>
              <a:t>. Bd. 4), 16-31. </a:t>
            </a:r>
          </a:p>
          <a:p>
            <a:pPr marL="363538"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In: http://</a:t>
            </a:r>
            <a:r>
              <a:rPr lang="de-DE" sz="1800" dirty="0"/>
              <a:t>www.uni-muenster.de/imperia/md/content/didaktik_des_sachunterrichts/dokumente/literaturmoeller/konstruktivistischesichtweisen.pdf </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br>
              <a:rPr lang="de-DE" sz="3100" dirty="0"/>
            </a:br>
            <a:r>
              <a:rPr lang="de-DE" sz="3100" dirty="0"/>
              <a:t>Spracherwerbstheorien und didaktische Praxis</a:t>
            </a: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a:t>Konsequenzen der Spracherwerbstheorien für die didaktische Praxis:</a:t>
            </a:r>
          </a:p>
          <a:p>
            <a:pPr marL="0" indent="0">
              <a:buNone/>
            </a:pPr>
            <a:endParaRPr lang="de-DE" dirty="0"/>
          </a:p>
          <a:p>
            <a:pPr marL="0" indent="0">
              <a:buNone/>
            </a:pPr>
            <a:r>
              <a:rPr lang="de-DE" dirty="0"/>
              <a:t>- Didaktische Modelle</a:t>
            </a:r>
          </a:p>
          <a:p>
            <a:pPr>
              <a:buFontTx/>
              <a:buChar char="-"/>
            </a:pPr>
            <a:r>
              <a:rPr lang="de-DE" dirty="0"/>
              <a:t>Zielsetzung im Unterricht</a:t>
            </a:r>
          </a:p>
          <a:p>
            <a:pPr>
              <a:buFontTx/>
              <a:buChar char="-"/>
            </a:pPr>
            <a:r>
              <a:rPr lang="de-DE" dirty="0"/>
              <a:t>Unterrichtsmethoden</a:t>
            </a:r>
          </a:p>
          <a:p>
            <a:pPr>
              <a:buFontTx/>
              <a:buChar char="-"/>
            </a:pPr>
            <a:r>
              <a:rPr lang="de-DE" dirty="0"/>
              <a:t>Lehrpläne</a:t>
            </a:r>
          </a:p>
          <a:p>
            <a:pPr>
              <a:buFontTx/>
              <a:buChar char="-"/>
            </a:pPr>
            <a:r>
              <a:rPr lang="de-DE" dirty="0"/>
              <a:t>Auswahl von Aufgaben</a:t>
            </a:r>
          </a:p>
          <a:p>
            <a:pPr>
              <a:buFontTx/>
              <a:buChar char="-"/>
            </a:pPr>
            <a:r>
              <a:rPr lang="de-DE" dirty="0"/>
              <a:t>Auswahl von Evaluationsmethoden</a:t>
            </a:r>
          </a:p>
        </p:txBody>
      </p:sp>
    </p:spTree>
    <p:extLst>
      <p:ext uri="{BB962C8B-B14F-4D97-AF65-F5344CB8AC3E}">
        <p14:creationId xmlns:p14="http://schemas.microsoft.com/office/powerpoint/2010/main" val="2829255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4411" y="147916"/>
            <a:ext cx="10515600" cy="6508377"/>
          </a:xfrm>
        </p:spPr>
        <p:txBody>
          <a:bodyPr>
            <a:noAutofit/>
          </a:bodyPr>
          <a:lstStyle/>
          <a:p>
            <a:pPr marL="363538" indent="-363538" algn="just">
              <a:spcBef>
                <a:spcPts val="0"/>
              </a:spcBef>
              <a:spcAft>
                <a:spcPts val="600"/>
              </a:spcAft>
              <a:buNone/>
            </a:pPr>
            <a:r>
              <a:rPr lang="de-DE" sz="2000" b="1" dirty="0">
                <a:latin typeface="Times New Roman" panose="02020603050405020304" pitchFamily="18" charset="0"/>
                <a:cs typeface="Times New Roman" panose="02020603050405020304" pitchFamily="18" charset="0"/>
              </a:rPr>
              <a:t>Neubert</a:t>
            </a:r>
            <a:r>
              <a:rPr lang="de-DE" sz="2000" dirty="0">
                <a:latin typeface="Times New Roman" panose="02020603050405020304" pitchFamily="18" charset="0"/>
                <a:cs typeface="Times New Roman" panose="02020603050405020304" pitchFamily="18" charset="0"/>
              </a:rPr>
              <a:t>, Stefan / </a:t>
            </a: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 </a:t>
            </a:r>
            <a:r>
              <a:rPr lang="de-DE" sz="2000" b="1" dirty="0">
                <a:latin typeface="Times New Roman" panose="02020603050405020304" pitchFamily="18" charset="0"/>
                <a:cs typeface="Times New Roman" panose="02020603050405020304" pitchFamily="18" charset="0"/>
              </a:rPr>
              <a:t>Voß</a:t>
            </a:r>
            <a:r>
              <a:rPr lang="de-DE" sz="2000" dirty="0">
                <a:latin typeface="Times New Roman" panose="02020603050405020304" pitchFamily="18" charset="0"/>
                <a:cs typeface="Times New Roman" panose="02020603050405020304" pitchFamily="18" charset="0"/>
              </a:rPr>
              <a:t>, Reinhard (2001): Lernen als konstruktiver Prozess. In: Hug, Theo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Die Wissenschaft und ihr Wissen, Bd. 1.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http://www.uni-koblenz.de/~didaktik/voss/prozess.pdf </a:t>
            </a:r>
            <a:endParaRPr lang="de-DE" sz="2000" b="1" dirty="0">
              <a:latin typeface="Times New Roman" panose="02020603050405020304" pitchFamily="18" charset="0"/>
              <a:cs typeface="Times New Roman" panose="02020603050405020304" pitchFamily="18" charset="0"/>
            </a:endParaRP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(2008): Konstruktivistische Didaktik. Das Lehr- und Studienbuch mit Online- Methodenpool. 5. Auflage. Weinheim und Basel: Beltz</a:t>
            </a: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(2004): Konstruktivistische Didaktik im Blick auf Aufgaben der Fachdidaktik Pädagogik. In: Beyer, Klaus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Planungshilfen für den Fachunterricht. Die Praxisbedeutung der wichtigsten allgemein-didaktischen Konzeptionen.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http://www.uni-koeln.de/hf/konstrukt/reich_works/aufsatze/reich_42.pdf </a:t>
            </a:r>
          </a:p>
          <a:p>
            <a:pPr marL="363538" indent="-363538"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Staatsinstitut für Schulqualität und Bildungsforschung </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(2007): Theorien des Lernens. Folgerungen für das Lehren </a:t>
            </a:r>
          </a:p>
          <a:p>
            <a:pPr marL="363538" indent="0" algn="just">
              <a:lnSpc>
                <a:spcPct val="100000"/>
              </a:lnSpc>
              <a:spcBef>
                <a:spcPts val="0"/>
              </a:spcBef>
              <a:buNone/>
            </a:pPr>
            <a:r>
              <a:rPr lang="de-DE" sz="2000" dirty="0">
                <a:latin typeface="Times New Roman" panose="02020603050405020304" pitchFamily="18" charset="0"/>
                <a:cs typeface="Times New Roman" panose="02020603050405020304" pitchFamily="18" charset="0"/>
              </a:rPr>
              <a:t>In: https://www.isb.bayern.de/download/1542/flyer-lerntheorie-druckfassung.pdf</a:t>
            </a:r>
          </a:p>
          <a:p>
            <a:pPr marL="363538" indent="-363538"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Wolff</a:t>
            </a:r>
            <a:r>
              <a:rPr lang="de-DE" sz="2000" dirty="0">
                <a:latin typeface="Times New Roman" panose="02020603050405020304" pitchFamily="18" charset="0"/>
                <a:cs typeface="Times New Roman" panose="02020603050405020304" pitchFamily="18" charset="0"/>
              </a:rPr>
              <a:t>, Dieter (2007): </a:t>
            </a:r>
            <a:r>
              <a:rPr lang="de-DE" sz="2000" dirty="0" err="1">
                <a:latin typeface="Times New Roman" panose="02020603050405020304" pitchFamily="18" charset="0"/>
                <a:cs typeface="Times New Roman" panose="02020603050405020304" pitchFamily="18" charset="0"/>
              </a:rPr>
              <a:t>Lernerautonomie</a:t>
            </a:r>
            <a:r>
              <a:rPr lang="de-DE" sz="20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Handbuch Fremdsprachenunterricht, 5. Aufl. Tübingen/Basel: Francke, S. 321-326 </a:t>
            </a: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ltLang="en-US"/>
              <a:t>Fremdspracherwerbstheorien</a:t>
            </a:r>
            <a:endParaRPr lang="en-US" altLang="en-US"/>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de-DE" dirty="0"/>
              <a:t>Kognitivistische – Interaktionistische Ansätze: </a:t>
            </a:r>
          </a:p>
          <a:p>
            <a:pPr fontAlgn="auto">
              <a:spcAft>
                <a:spcPts val="0"/>
              </a:spcAft>
              <a:buFont typeface="Arial" pitchFamily="34" charset="0"/>
              <a:buNone/>
              <a:defRPr/>
            </a:pPr>
            <a:r>
              <a:rPr lang="de-DE" dirty="0"/>
              <a:t>Sprache kann sinnvoll nicht untersucht werden, wenn sie von sozialen und politischen Elementen isoliert gesehen wird. Sprache - dynamisches Phänomen (Kultur), Wert von s. Vielfalt und Pluralismus - soziale Interaktion - Umwelt. </a:t>
            </a:r>
          </a:p>
          <a:p>
            <a:pPr fontAlgn="auto">
              <a:spcAft>
                <a:spcPts val="0"/>
              </a:spcAft>
              <a:buFont typeface="Arial" pitchFamily="34" charset="0"/>
              <a:buNone/>
              <a:defRPr/>
            </a:pPr>
            <a:r>
              <a:rPr lang="de-DE" dirty="0"/>
              <a:t>Processing Theory- ACT (Adaptive Control of Thought) – aktive Konstruktion von Problemlösungsstrategien (Wygotski, Piaget, Bachtin (Theorie der Polyphonie- Dialogik))</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5103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b="1" u="sng" dirty="0" err="1"/>
              <a:t>Interaktionshypothese</a:t>
            </a:r>
            <a:endParaRPr lang="el-GR" b="1" u="sng" dirty="0"/>
          </a:p>
        </p:txBody>
      </p:sp>
      <p:sp>
        <p:nvSpPr>
          <p:cNvPr id="3" name="2 - Θέση περιεχομένου"/>
          <p:cNvSpPr>
            <a:spLocks noGrp="1"/>
          </p:cNvSpPr>
          <p:nvPr>
            <p:ph idx="1"/>
          </p:nvPr>
        </p:nvSpPr>
        <p:spPr/>
        <p:txBody>
          <a:bodyPr>
            <a:normAutofit/>
          </a:bodyPr>
          <a:lstStyle/>
          <a:p>
            <a:pPr algn="ctr">
              <a:buNone/>
            </a:pPr>
            <a:r>
              <a:rPr lang="de-DE" dirty="0"/>
              <a:t>   </a:t>
            </a:r>
          </a:p>
          <a:p>
            <a:pPr algn="just">
              <a:buNone/>
            </a:pPr>
            <a:r>
              <a:rPr lang="de-DE" dirty="0"/>
              <a:t>Die Interaktionshypothese ist eine theoretische Darstellung des Zweitspracherwerbs, mit der versucht wird, die Rolle von Interaktionen im Sprachlernprozess zu erklären. Im Gegensatz zu intern gesteuerten Akquisitionsansätzen steht die IH im Einklang mit einem sozio-interaktionistischen  Ansatz, der den Einfluss des Umfelds betont, in dem sich ein Lernender engagiert.</a:t>
            </a:r>
          </a:p>
          <a:p>
            <a:pPr algn="just">
              <a:buNone/>
            </a:pPr>
            <a:endParaRPr lang="el-GR" dirty="0"/>
          </a:p>
        </p:txBody>
      </p:sp>
    </p:spTree>
    <p:extLst>
      <p:ext uri="{BB962C8B-B14F-4D97-AF65-F5344CB8AC3E}">
        <p14:creationId xmlns:p14="http://schemas.microsoft.com/office/powerpoint/2010/main" val="397564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847026"/>
          </a:xfrm>
        </p:spPr>
        <p:txBody>
          <a:bodyPr/>
          <a:lstStyle/>
          <a:p>
            <a:r>
              <a:rPr lang="de-DE" sz="2400" b="1" u="sng" dirty="0"/>
              <a:t>die vier Konstrukte der IH </a:t>
            </a:r>
            <a:endParaRPr lang="el-GR" sz="2400" b="1" u="sng" dirty="0"/>
          </a:p>
        </p:txBody>
      </p:sp>
      <p:sp>
        <p:nvSpPr>
          <p:cNvPr id="3" name="2 - Θέση περιεχομένου"/>
          <p:cNvSpPr>
            <a:spLocks noGrp="1"/>
          </p:cNvSpPr>
          <p:nvPr>
            <p:ph idx="1"/>
          </p:nvPr>
        </p:nvSpPr>
        <p:spPr>
          <a:xfrm>
            <a:off x="609600" y="1085088"/>
            <a:ext cx="10160000" cy="5315712"/>
          </a:xfrm>
        </p:spPr>
        <p:txBody>
          <a:bodyPr>
            <a:normAutofit/>
          </a:bodyPr>
          <a:lstStyle/>
          <a:p>
            <a:r>
              <a:rPr lang="de-DE" b="1" i="1" dirty="0"/>
              <a:t>Input</a:t>
            </a:r>
            <a:r>
              <a:rPr lang="de-DE" dirty="0"/>
              <a:t> bezieht sich auf eine der Sprachformen, die der Lernende erhalten hat. Einfach ausgedrückt kann das Input allgemein als Information definiert werden, die der Lernende von einer externen Quelle erhält</a:t>
            </a:r>
          </a:p>
          <a:p>
            <a:pPr>
              <a:buFont typeface="Arial" charset="0"/>
              <a:buNone/>
            </a:pPr>
            <a:r>
              <a:rPr lang="de-DE" altLang="en-US" dirty="0"/>
              <a:t>Kompetenz in der Sprache erlangt man nur durch das Verstehen und Verarbeiten des Sprachmaterials (</a:t>
            </a:r>
            <a:r>
              <a:rPr lang="de-DE" altLang="en-US" dirty="0" err="1"/>
              <a:t>Comprehensible</a:t>
            </a:r>
            <a:r>
              <a:rPr lang="de-DE" altLang="en-US" dirty="0"/>
              <a:t> </a:t>
            </a:r>
            <a:r>
              <a:rPr lang="de-DE" altLang="en-US" dirty="0" err="1"/>
              <a:t>input</a:t>
            </a:r>
            <a:r>
              <a:rPr lang="de-DE" altLang="en-US" dirty="0"/>
              <a:t> – „i</a:t>
            </a:r>
            <a:r>
              <a:rPr lang="en-US" altLang="en-US" dirty="0"/>
              <a:t>+1” ideal - </a:t>
            </a:r>
            <a:r>
              <a:rPr lang="de-DE" altLang="en-US" dirty="0"/>
              <a:t>Material!)</a:t>
            </a:r>
            <a:endParaRPr lang="en-US" altLang="en-US" dirty="0"/>
          </a:p>
          <a:p>
            <a:r>
              <a:rPr lang="de-DE" b="1" i="1" dirty="0"/>
              <a:t>Output</a:t>
            </a:r>
            <a:r>
              <a:rPr lang="de-DE" dirty="0"/>
              <a:t> bezieht sich andererseits auf die vom Lernenden erzeugten Sprachformen - im Wesentlichen intern generierte Antworten an die anderen Gesprächspartner in einem Austausch.</a:t>
            </a:r>
          </a:p>
          <a:p>
            <a:r>
              <a:rPr lang="de-DE" dirty="0"/>
              <a:t>Als </a:t>
            </a:r>
            <a:r>
              <a:rPr lang="de-DE" b="1" i="1" dirty="0"/>
              <a:t>Interaktion </a:t>
            </a:r>
            <a:r>
              <a:rPr lang="de-DE" dirty="0"/>
              <a:t>definiert die Funktion, die Input und Output erfüllen. Diese Austausche haben eine Interaktionsstruktur; Im Kontext der IH bezieht sich dies auf die Art und Weise, in der Informationen während einer Interaktion zwischen Teilen ausgetauscht werden. In dieser Struktur können Modifikationstechniken wie Klärung und Wiederholung ins Spiel kommen, um Sinnverhandlungen zu erleichtern</a:t>
            </a:r>
            <a:r>
              <a:rPr lang="de-DE" b="1" i="1" dirty="0"/>
              <a:t>.</a:t>
            </a:r>
          </a:p>
          <a:p>
            <a:endParaRPr lang="de-DE" dirty="0"/>
          </a:p>
        </p:txBody>
      </p:sp>
    </p:spTree>
    <p:extLst>
      <p:ext uri="{BB962C8B-B14F-4D97-AF65-F5344CB8AC3E}">
        <p14:creationId xmlns:p14="http://schemas.microsoft.com/office/powerpoint/2010/main" val="275467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de-DE" b="1" i="1" dirty="0"/>
              <a:t>Feedback</a:t>
            </a:r>
            <a:r>
              <a:rPr lang="de-DE" dirty="0"/>
              <a:t>: Das Konstrukt des Feedbacks ist dem Input recht ähnlich, mit dem entscheidenden Unterschied, dass Feedback als Reaktion auf den Output erhalten wird. Im Zusammenhang mit der IH können zwei Arten von Feedback identifiziert werden - explizites Feedback wie Korrekturen oder metalinguistische Erklärungen und implizites Feedback, einschließlich Verhandlungsstrategien wie Klärungswünsche oder Verständnis-/Bestätigungsprüfungen.</a:t>
            </a:r>
          </a:p>
          <a:p>
            <a:pPr marL="0" indent="0">
              <a:buNone/>
            </a:pPr>
            <a:r>
              <a:rPr lang="de-DE" dirty="0"/>
              <a:t>Das </a:t>
            </a:r>
            <a:r>
              <a:rPr lang="de-DE" dirty="0" err="1"/>
              <a:t>feedback</a:t>
            </a:r>
            <a:r>
              <a:rPr lang="de-DE" dirty="0"/>
              <a:t> bzw. der „Input“ allgemein spielt natürlich durchaus eine gewisse Rolle, zumal dann, wenn eben keine Hilfestellung, kein </a:t>
            </a:r>
            <a:r>
              <a:rPr lang="de-DE" dirty="0" err="1"/>
              <a:t>scaffolding</a:t>
            </a:r>
            <a:r>
              <a:rPr lang="de-DE" dirty="0"/>
              <a:t>, geleistet wird, oder nicht in der Form, die es dem Lernenden erlaubt, einen weiteren Entwicklungsschritt zu tun. </a:t>
            </a:r>
            <a:endParaRPr lang="en-US" dirty="0"/>
          </a:p>
          <a:p>
            <a:pPr marL="0" indent="0">
              <a:buNone/>
            </a:pPr>
            <a:r>
              <a:rPr lang="de-DE" dirty="0"/>
              <a:t>Mit diesem Phänomen beschäftigen sich die Untersuchungen zum so genannten „</a:t>
            </a:r>
            <a:r>
              <a:rPr lang="de-DE" dirty="0" err="1"/>
              <a:t>foreigner</a:t>
            </a:r>
            <a:r>
              <a:rPr lang="de-DE" dirty="0"/>
              <a:t> – </a:t>
            </a:r>
            <a:r>
              <a:rPr lang="de-DE" dirty="0" err="1"/>
              <a:t>talk</a:t>
            </a:r>
            <a:r>
              <a:rPr lang="de-DE" dirty="0"/>
              <a:t>“, also jenen reduzierten Sprachduktus, den Muttersprachler in der Kommunikation mit Nicht- Muttersprachlern häufig verwenden.</a:t>
            </a:r>
            <a:endParaRPr lang="en-US" dirty="0"/>
          </a:p>
          <a:p>
            <a:endParaRPr lang="el-GR" dirty="0"/>
          </a:p>
        </p:txBody>
      </p:sp>
    </p:spTree>
    <p:extLst>
      <p:ext uri="{BB962C8B-B14F-4D97-AF65-F5344CB8AC3E}">
        <p14:creationId xmlns:p14="http://schemas.microsoft.com/office/powerpoint/2010/main" val="227924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sz="3200" b="1" u="sng" dirty="0"/>
              <a:t>Entwicklung</a:t>
            </a:r>
            <a:r>
              <a:rPr lang="en-US" sz="3200" b="1" u="sng" dirty="0"/>
              <a:t> </a:t>
            </a:r>
            <a:r>
              <a:rPr lang="el-GR" sz="3200" b="1" u="sng" dirty="0" err="1"/>
              <a:t>der</a:t>
            </a:r>
            <a:r>
              <a:rPr lang="el-GR" sz="3200" b="1" u="sng" dirty="0"/>
              <a:t> </a:t>
            </a:r>
            <a:r>
              <a:rPr lang="el-GR" sz="3200" b="1" u="sng" dirty="0" err="1"/>
              <a:t>Interaktionshypothese</a:t>
            </a:r>
            <a:endParaRPr lang="el-GR" sz="3200" b="1" u="sng" dirty="0"/>
          </a:p>
        </p:txBody>
      </p:sp>
      <p:sp>
        <p:nvSpPr>
          <p:cNvPr id="3" name="2 - Θέση περιεχομένου"/>
          <p:cNvSpPr>
            <a:spLocks noGrp="1"/>
          </p:cNvSpPr>
          <p:nvPr>
            <p:ph idx="1"/>
          </p:nvPr>
        </p:nvSpPr>
        <p:spPr/>
        <p:txBody>
          <a:bodyPr>
            <a:normAutofit lnSpcReduction="10000"/>
          </a:bodyPr>
          <a:lstStyle/>
          <a:p>
            <a:r>
              <a:rPr lang="de-DE" b="1" i="1" dirty="0" err="1"/>
              <a:t>Krashen</a:t>
            </a:r>
            <a:r>
              <a:rPr lang="de-DE" dirty="0"/>
              <a:t>: Der IH wird größtenteils zugeschrieben, dass er in </a:t>
            </a:r>
            <a:r>
              <a:rPr lang="de-DE" dirty="0" err="1"/>
              <a:t>Krashens</a:t>
            </a:r>
            <a:r>
              <a:rPr lang="de-DE" dirty="0"/>
              <a:t> 1980 veröffentlichtem Frühwerk eine Grundlage gefunden hat. In diesem Artikel brachte </a:t>
            </a:r>
            <a:r>
              <a:rPr lang="de-DE" dirty="0" err="1"/>
              <a:t>Krashen</a:t>
            </a:r>
            <a:r>
              <a:rPr lang="de-DE" dirty="0"/>
              <a:t> den Begriff des verständlichen Inputs zum Ausdruck - die Idee, dass das Verständnis des Inputs, auf den man stößt, für das Lernen von entscheidender Bedeutung ist.</a:t>
            </a:r>
            <a:endParaRPr lang="de-DE" b="1" dirty="0"/>
          </a:p>
          <a:p>
            <a:r>
              <a:rPr lang="de-DE" b="1" i="1" dirty="0"/>
              <a:t>Long</a:t>
            </a:r>
            <a:r>
              <a:rPr lang="de-DE" dirty="0"/>
              <a:t>: Longs Version der IH baut auf </a:t>
            </a:r>
            <a:r>
              <a:rPr lang="de-DE" dirty="0" err="1"/>
              <a:t>Krashens</a:t>
            </a:r>
            <a:r>
              <a:rPr lang="de-DE" dirty="0"/>
              <a:t> Idee eines nachvollziehbaren Inputs auf. In interaktiven Kontexten findet ein Informationsaustausch statt. Interaktionen können in unterschiedlichen Kontexten und Formaten auftreten. Durch verständliche Eingaben wird die Fähigkeit eines Einzelnen aufgebaut, Informationen über verschiedene Ausdrücke hinweg zu verstehen. Dies ist der Schlüssel für einen echten Spracherwerb.</a:t>
            </a:r>
          </a:p>
          <a:p>
            <a:r>
              <a:rPr lang="de-DE" b="1" i="1" dirty="0"/>
              <a:t>Pica:  </a:t>
            </a:r>
            <a:r>
              <a:rPr lang="de-DE" dirty="0" err="1"/>
              <a:t>Picas</a:t>
            </a:r>
            <a:r>
              <a:rPr lang="de-DE" dirty="0"/>
              <a:t> Verständnis der IH konzentriert sich auf die Idee der Leichtigkeit von Gesprächen. Unterschiede im sozialen Status führen zu durch Disparität ausgelösten sozialen Auswirkungen</a:t>
            </a:r>
            <a:endParaRPr lang="el-GR" dirty="0"/>
          </a:p>
          <a:p>
            <a:endParaRPr lang="el-GR" dirty="0"/>
          </a:p>
          <a:p>
            <a:endParaRPr lang="el-GR" dirty="0"/>
          </a:p>
        </p:txBody>
      </p:sp>
    </p:spTree>
    <p:extLst>
      <p:ext uri="{BB962C8B-B14F-4D97-AF65-F5344CB8AC3E}">
        <p14:creationId xmlns:p14="http://schemas.microsoft.com/office/powerpoint/2010/main" val="1430559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0</TotalTime>
  <Words>4155</Words>
  <Application>Microsoft Office PowerPoint</Application>
  <PresentationFormat>Ευρεία οθόνη</PresentationFormat>
  <Paragraphs>338</Paragraphs>
  <Slides>40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40</vt:i4>
      </vt:variant>
    </vt:vector>
  </HeadingPairs>
  <TitlesOfParts>
    <vt:vector size="45" baseType="lpstr">
      <vt:lpstr>Arial</vt:lpstr>
      <vt:lpstr>Calibri</vt:lpstr>
      <vt:lpstr>Cambria</vt:lpstr>
      <vt:lpstr>Times New Roman</vt:lpstr>
      <vt:lpstr>Adjacency</vt:lpstr>
      <vt:lpstr>     Interaktion als Spracherwerbstheorie   Die Nützlichkeit für die Unterrichtspraxis  Interaktionistische Ansätze und Anwendungsbeispiele im FSU,  Entwicklung von Kompetenzen, Sprachaktivitäten (Aufgaben- Übungen). </vt:lpstr>
      <vt:lpstr>Spracherwerb</vt:lpstr>
      <vt:lpstr>Die Wichtigkeit der Spracherwerbstheorien  für die didaktische Praxis</vt:lpstr>
      <vt:lpstr> Spracherwerbstheorien und didaktische Praxis </vt:lpstr>
      <vt:lpstr>Fremdspracherwerbstheorien</vt:lpstr>
      <vt:lpstr>Interaktionshypothese</vt:lpstr>
      <vt:lpstr>die vier Konstrukte der IH </vt:lpstr>
      <vt:lpstr>Παρουσίαση του PowerPoint</vt:lpstr>
      <vt:lpstr>Entwicklung der Interaktionshypothese</vt:lpstr>
      <vt:lpstr>Ellis: eine kritische Überprüfung</vt:lpstr>
      <vt:lpstr>Wygotski</vt:lpstr>
      <vt:lpstr>Grundprozess des Spracherwerbs</vt:lpstr>
      <vt:lpstr>Interaktionistishe Strategieentwiklung Prinzipien des Konstruktivismus</vt:lpstr>
      <vt:lpstr>Gruppe (Φροντίζοντας την διαμόρφωση της ομάδας και του συγκινησιακού κλίματος  κάποια βασικά στοιχεία . Μίνα Πολέμη-Τοδούλου</vt:lpstr>
      <vt:lpstr>Παρουσίαση του PowerPoint</vt:lpstr>
      <vt:lpstr>Παρουσίαση του PowerPoint</vt:lpstr>
      <vt:lpstr>Παρουσίαση του PowerPoint</vt:lpstr>
      <vt:lpstr>Στρατηγικές Μάθησης  (Μούτζουρη-Μανούσου,  Ειρήνη/ Πρόσκολλη, Αργυρώ «Τα μονοπάτια της μάθησης- Εφαρμογές στην Εκπαιδευτική Πράξη», εκδ. Πατάκη, Αθήνα 2005) </vt:lpstr>
      <vt:lpstr>Παρουσίαση του PowerPoint</vt:lpstr>
      <vt:lpstr>Konstruktivismus</vt:lpstr>
      <vt:lpstr>Konstruktivismus – situatives Handeln</vt:lpstr>
      <vt:lpstr>Konstruktive Operationen im FSU</vt:lpstr>
      <vt:lpstr>Wiederholung: Konstruktivismus</vt:lpstr>
      <vt:lpstr>Konstruktivistische Didaktik</vt:lpstr>
      <vt:lpstr>Παρουσίαση του PowerPoint</vt:lpstr>
      <vt:lpstr>Παρουσίαση του PowerPoint</vt:lpstr>
      <vt:lpstr>Παρουσίαση του PowerPoint</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Konstruktivismus und Unterrichtspraxis</vt:lpstr>
      <vt:lpstr>Lernerautonomie im konstruktivistisch orientierten Fremdsprachenunterricht</vt:lpstr>
      <vt:lpstr>Παρουσίαση του PowerPoint</vt:lpstr>
      <vt:lpstr>Lernerautonomie im Gemeinsamen Europäischen Referenzrahmen für Sprachen (2001)</vt:lpstr>
      <vt:lpstr>Literautur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Vorlesungseinheit:   Konstruktivismus (Teil 2)</dc:title>
  <dc:creator>Dafni</dc:creator>
  <cp:lastModifiedBy>Dafni Wiedenmayer</cp:lastModifiedBy>
  <cp:revision>79</cp:revision>
  <cp:lastPrinted>2016-12-08T22:57:38Z</cp:lastPrinted>
  <dcterms:created xsi:type="dcterms:W3CDTF">2016-11-18T11:32:54Z</dcterms:created>
  <dcterms:modified xsi:type="dcterms:W3CDTF">2023-03-14T08:38:09Z</dcterms:modified>
</cp:coreProperties>
</file>