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58" r:id="rId1"/>
  </p:sldMasterIdLst>
  <p:sldIdLst>
    <p:sldId id="301" r:id="rId2"/>
    <p:sldId id="257" r:id="rId3"/>
    <p:sldId id="261" r:id="rId4"/>
    <p:sldId id="262" r:id="rId5"/>
    <p:sldId id="260" r:id="rId6"/>
    <p:sldId id="271" r:id="rId7"/>
    <p:sldId id="296" r:id="rId8"/>
    <p:sldId id="263" r:id="rId9"/>
    <p:sldId id="264" r:id="rId10"/>
    <p:sldId id="275" r:id="rId11"/>
    <p:sldId id="30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78" d="100"/>
          <a:sy n="78" d="100"/>
        </p:scale>
        <p:origin x="-36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9CC444-2A8A-46FB-AFA7-C112DF4128D8}" type="datetimeFigureOut">
              <a:rPr lang="en-US" smtClean="0"/>
              <a:t>03-Apr-21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362759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CC444-2A8A-46FB-AFA7-C112DF4128D8}" type="datetimeFigureOut">
              <a:rPr lang="en-US" smtClean="0"/>
              <a:t>03-Apr-21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1957283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CC444-2A8A-46FB-AFA7-C112DF4128D8}" type="datetimeFigureOut">
              <a:rPr lang="en-US" smtClean="0"/>
              <a:t>03-Apr-21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2902385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9CC444-2A8A-46FB-AFA7-C112DF4128D8}" type="datetimeFigureOut">
              <a:rPr lang="en-US" smtClean="0"/>
              <a:t>03-Apr-21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3980658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2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9CC444-2A8A-46FB-AFA7-C112DF4128D8}" type="datetimeFigureOut">
              <a:rPr lang="en-US" smtClean="0"/>
              <a:t>03-Apr-21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282379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9CC444-2A8A-46FB-AFA7-C112DF4128D8}" type="datetimeFigureOut">
              <a:rPr lang="en-US" smtClean="0"/>
              <a:t>03-Apr-21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221822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81"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81"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9CC444-2A8A-46FB-AFA7-C112DF4128D8}" type="datetimeFigureOut">
              <a:rPr lang="en-US" smtClean="0"/>
              <a:t>03-Apr-21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2457132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9CC444-2A8A-46FB-AFA7-C112DF4128D8}" type="datetimeFigureOut">
              <a:rPr lang="en-US" smtClean="0"/>
              <a:t>03-Apr-21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402038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CC444-2A8A-46FB-AFA7-C112DF4128D8}" type="datetimeFigureOut">
              <a:rPr lang="en-US" smtClean="0"/>
              <a:t>03-Apr-21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148678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7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CC444-2A8A-46FB-AFA7-C112DF4128D8}" type="datetimeFigureOut">
              <a:rPr lang="en-US" smtClean="0"/>
              <a:t>03-Apr-21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1695874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CC444-2A8A-46FB-AFA7-C112DF4128D8}" type="datetimeFigureOut">
              <a:rPr lang="en-US" smtClean="0"/>
              <a:t>03-Apr-21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08D6D-B12F-404C-8112-558F4398030C}" type="slidenum">
              <a:rPr lang="en-US" smtClean="0"/>
              <a:t>‹#›</a:t>
            </a:fld>
            <a:endParaRPr lang="en-US"/>
          </a:p>
        </p:txBody>
      </p:sp>
    </p:spTree>
    <p:extLst>
      <p:ext uri="{BB962C8B-B14F-4D97-AF65-F5344CB8AC3E}">
        <p14:creationId xmlns:p14="http://schemas.microsoft.com/office/powerpoint/2010/main" val="1299705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7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CC444-2A8A-46FB-AFA7-C112DF4128D8}" type="datetimeFigureOut">
              <a:rPr lang="en-US" smtClean="0"/>
              <a:t>03-Apr-21</a:t>
            </a:fld>
            <a:endParaRPr lang="en-US"/>
          </a:p>
        </p:txBody>
      </p:sp>
      <p:sp>
        <p:nvSpPr>
          <p:cNvPr id="5" name="Footer Placeholder 4"/>
          <p:cNvSpPr>
            <a:spLocks noGrp="1"/>
          </p:cNvSpPr>
          <p:nvPr>
            <p:ph type="ftr" sz="quarter" idx="3"/>
          </p:nvPr>
        </p:nvSpPr>
        <p:spPr>
          <a:xfrm>
            <a:off x="4165600" y="635637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7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08D6D-B12F-404C-8112-558F4398030C}" type="slidenum">
              <a:rPr lang="en-US" smtClean="0"/>
              <a:t>‹#›</a:t>
            </a:fld>
            <a:endParaRPr lang="en-US"/>
          </a:p>
        </p:txBody>
      </p:sp>
    </p:spTree>
    <p:extLst>
      <p:ext uri="{BB962C8B-B14F-4D97-AF65-F5344CB8AC3E}">
        <p14:creationId xmlns:p14="http://schemas.microsoft.com/office/powerpoint/2010/main" val="643890717"/>
      </p:ext>
    </p:extLst>
  </p:cSld>
  <p:clrMap bg1="lt1" tx1="dk1" bg2="lt2" tx2="dk2" accent1="accent1" accent2="accent2" accent3="accent3" accent4="accent4" accent5="accent5" accent6="accent6" hlink="hlink" folHlink="folHlink"/>
  <p:sldLayoutIdLst>
    <p:sldLayoutId id="2147484559" r:id="rId1"/>
    <p:sldLayoutId id="2147484560" r:id="rId2"/>
    <p:sldLayoutId id="2147484561" r:id="rId3"/>
    <p:sldLayoutId id="2147484562" r:id="rId4"/>
    <p:sldLayoutId id="2147484563" r:id="rId5"/>
    <p:sldLayoutId id="2147484564" r:id="rId6"/>
    <p:sldLayoutId id="2147484565" r:id="rId7"/>
    <p:sldLayoutId id="2147484566" r:id="rId8"/>
    <p:sldLayoutId id="2147484567" r:id="rId9"/>
    <p:sldLayoutId id="2147484568" r:id="rId10"/>
    <p:sldLayoutId id="21474845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EC090937-65B6-4E69-8A51-DC43F550C23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 xmlns:a16="http://schemas.microsoft.com/office/drawing/2014/main" id="{3BF7B206-CFA3-47B3-AC0C-AEE778990564}"/>
              </a:ext>
            </a:extLst>
          </p:cNvPr>
          <p:cNvSpPr>
            <a:spLocks noChangeArrowheads="1"/>
          </p:cNvSpPr>
          <p:nvPr/>
        </p:nvSpPr>
        <p:spPr bwMode="auto">
          <a:xfrm>
            <a:off x="631371" y="1059895"/>
            <a:ext cx="3462229" cy="250245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55000" lnSpcReduction="20000"/>
          </a:bodyPr>
          <a:lstStyle>
            <a:defPPr>
              <a:defRPr lang="el-GR"/>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a:lstStyle>
          <a:p>
            <a:pPr defTabSz="914400">
              <a:lnSpc>
                <a:spcPct val="85000"/>
              </a:lnSpc>
              <a:spcAft>
                <a:spcPts val="600"/>
              </a:spcAft>
            </a:pPr>
            <a:endParaRPr lang="en-US" altLang="en-US" sz="4600" b="1" spc="-120" dirty="0">
              <a:solidFill>
                <a:schemeClr val="accent1"/>
              </a:solidFill>
              <a:latin typeface="+mj-lt"/>
              <a:ea typeface="+mj-ea"/>
              <a:cs typeface="+mj-cs"/>
            </a:endParaRPr>
          </a:p>
          <a:p>
            <a:pPr defTabSz="914400">
              <a:lnSpc>
                <a:spcPct val="85000"/>
              </a:lnSpc>
              <a:spcAft>
                <a:spcPts val="600"/>
              </a:spcAft>
            </a:pPr>
            <a:endParaRPr lang="en-US" altLang="en-US" sz="4600" b="1" spc="-120" dirty="0">
              <a:solidFill>
                <a:schemeClr val="accent1"/>
              </a:solidFill>
              <a:latin typeface="+mj-lt"/>
              <a:ea typeface="+mj-ea"/>
              <a:cs typeface="+mj-cs"/>
            </a:endParaRPr>
          </a:p>
          <a:p>
            <a:pPr defTabSz="914400">
              <a:lnSpc>
                <a:spcPct val="85000"/>
              </a:lnSpc>
              <a:spcAft>
                <a:spcPts val="600"/>
              </a:spcAft>
            </a:pPr>
            <a:endParaRPr lang="en-US" altLang="en-US" sz="4600" b="1" spc="-120" dirty="0">
              <a:solidFill>
                <a:schemeClr val="accent1"/>
              </a:solidFill>
              <a:latin typeface="+mj-lt"/>
              <a:ea typeface="+mj-ea"/>
              <a:cs typeface="+mj-cs"/>
            </a:endParaRPr>
          </a:p>
          <a:p>
            <a:pPr defTabSz="914400">
              <a:lnSpc>
                <a:spcPct val="85000"/>
              </a:lnSpc>
              <a:spcAft>
                <a:spcPts val="600"/>
              </a:spcAft>
            </a:pPr>
            <a:endParaRPr lang="en-US" altLang="en-US" sz="4600" b="1" spc="-120" dirty="0">
              <a:solidFill>
                <a:schemeClr val="accent1"/>
              </a:solidFill>
              <a:latin typeface="+mj-lt"/>
              <a:ea typeface="+mj-ea"/>
              <a:cs typeface="+mj-cs"/>
            </a:endParaRPr>
          </a:p>
          <a:p>
            <a:pPr defTabSz="914400">
              <a:lnSpc>
                <a:spcPct val="85000"/>
              </a:lnSpc>
              <a:spcAft>
                <a:spcPts val="600"/>
              </a:spcAft>
            </a:pPr>
            <a:endParaRPr lang="en-US" altLang="en-US" sz="4600" b="1" spc="-120" dirty="0">
              <a:solidFill>
                <a:schemeClr val="accent1"/>
              </a:solidFill>
              <a:latin typeface="+mj-lt"/>
              <a:ea typeface="+mj-ea"/>
              <a:cs typeface="+mj-cs"/>
            </a:endParaRPr>
          </a:p>
          <a:p>
            <a:pPr defTabSz="914400">
              <a:lnSpc>
                <a:spcPct val="85000"/>
              </a:lnSpc>
              <a:spcAft>
                <a:spcPts val="600"/>
              </a:spcAft>
            </a:pPr>
            <a:endParaRPr lang="en-US" altLang="en-US" sz="6500" b="1" spc="-120" dirty="0">
              <a:solidFill>
                <a:schemeClr val="accent1"/>
              </a:solidFill>
              <a:latin typeface="Avenir Next LT Pro" panose="020B0504020202020204" pitchFamily="34" charset="0"/>
              <a:ea typeface="+mj-ea"/>
              <a:cs typeface="+mj-cs"/>
            </a:endParaRPr>
          </a:p>
          <a:p>
            <a:pPr defTabSz="914400">
              <a:lnSpc>
                <a:spcPct val="85000"/>
              </a:lnSpc>
              <a:spcAft>
                <a:spcPts val="600"/>
              </a:spcAft>
            </a:pPr>
            <a:r>
              <a:rPr lang="en-US" altLang="en-US" sz="6500" b="1" spc="-120" dirty="0">
                <a:solidFill>
                  <a:schemeClr val="accent1"/>
                </a:solidFill>
                <a:latin typeface="Avenir Next LT Pro" panose="020B0504020202020204" pitchFamily="34" charset="0"/>
                <a:ea typeface="+mj-ea"/>
                <a:cs typeface="+mj-cs"/>
              </a:rPr>
              <a:t>Kompetenzen </a:t>
            </a:r>
            <a:endParaRPr lang="en-US" altLang="en-US" sz="6500" spc="-120" dirty="0">
              <a:solidFill>
                <a:schemeClr val="accent1"/>
              </a:solidFill>
              <a:latin typeface="Avenir Next LT Pro" panose="020B0504020202020204" pitchFamily="34" charset="0"/>
              <a:ea typeface="+mj-ea"/>
              <a:cs typeface="+mj-cs"/>
            </a:endParaRPr>
          </a:p>
        </p:txBody>
      </p:sp>
      <p:sp>
        <p:nvSpPr>
          <p:cNvPr id="17" name="Rectangle 16">
            <a:extLst>
              <a:ext uri="{FF2B5EF4-FFF2-40B4-BE49-F238E27FC236}">
                <a16:creationId xmlns="" xmlns:a16="http://schemas.microsoft.com/office/drawing/2014/main" id="{18EF8026-88C8-40AD-89D3-AB638002A6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654296" y="0"/>
            <a:ext cx="75377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 xmlns:a16="http://schemas.microsoft.com/office/drawing/2014/main" id="{4EE874CA-CDB0-4D7F-99FB-1FED3F8FEDE5}"/>
              </a:ext>
            </a:extLst>
          </p:cNvPr>
          <p:cNvSpPr/>
          <p:nvPr/>
        </p:nvSpPr>
        <p:spPr>
          <a:xfrm>
            <a:off x="5562601" y="1059894"/>
            <a:ext cx="5867783" cy="4717972"/>
          </a:xfrm>
          <a:prstGeom prst="rect">
            <a:avLst/>
          </a:prstGeom>
        </p:spPr>
        <p:txBody>
          <a:bodyPr vert="horz" lIns="91440" tIns="45720" rIns="91440" bIns="45720" rtlCol="0" anchor="ctr">
            <a:normAutofit/>
          </a:bodyPr>
          <a:lstStyle/>
          <a:p>
            <a:pPr defTabSz="914400">
              <a:lnSpc>
                <a:spcPct val="85000"/>
              </a:lnSpc>
              <a:spcBef>
                <a:spcPct val="20000"/>
              </a:spcBef>
              <a:spcAft>
                <a:spcPts val="600"/>
              </a:spcAft>
              <a:buClr>
                <a:schemeClr val="tx1"/>
              </a:buClr>
              <a:buSzPct val="80000"/>
              <a:buFont typeface="Arial" pitchFamily="34" charset="0"/>
              <a:buChar char=" "/>
            </a:pPr>
            <a:r>
              <a:rPr lang="en-US" altLang="en-US" b="1" dirty="0">
                <a:solidFill>
                  <a:schemeClr val="tx1">
                    <a:lumMod val="85000"/>
                    <a:lumOff val="15000"/>
                  </a:schemeClr>
                </a:solidFill>
                <a:latin typeface="Avenir Next LT Pro" panose="020B0504020202020204" pitchFamily="34" charset="0"/>
              </a:rPr>
              <a:t>Kompetenzen sind die Summe:</a:t>
            </a:r>
          </a:p>
          <a:p>
            <a:pPr marL="285750" indent="-285750" defTabSz="914400">
              <a:lnSpc>
                <a:spcPct val="85000"/>
              </a:lnSpc>
              <a:spcBef>
                <a:spcPct val="20000"/>
              </a:spcBef>
              <a:spcAft>
                <a:spcPts val="600"/>
              </a:spcAft>
              <a:buClr>
                <a:schemeClr val="tx1"/>
              </a:buClr>
              <a:buSzPct val="80000"/>
              <a:buFont typeface="Wingdings" panose="05000000000000000000" pitchFamily="2" charset="2"/>
              <a:buChar char="Ø"/>
            </a:pPr>
            <a:r>
              <a:rPr lang="en-US" altLang="en-US" dirty="0">
                <a:solidFill>
                  <a:schemeClr val="tx1">
                    <a:lumMod val="85000"/>
                    <a:lumOff val="15000"/>
                  </a:schemeClr>
                </a:solidFill>
                <a:latin typeface="Avenir Next LT Pro" panose="020B0504020202020204" pitchFamily="34" charset="0"/>
              </a:rPr>
              <a:t>  deklaratives Wissen</a:t>
            </a:r>
          </a:p>
          <a:p>
            <a:pPr marL="285750" indent="-285750" defTabSz="914400">
              <a:lnSpc>
                <a:spcPct val="85000"/>
              </a:lnSpc>
              <a:spcBef>
                <a:spcPct val="20000"/>
              </a:spcBef>
              <a:spcAft>
                <a:spcPts val="600"/>
              </a:spcAft>
              <a:buClr>
                <a:schemeClr val="tx1"/>
              </a:buClr>
              <a:buSzPct val="80000"/>
              <a:buFont typeface="Wingdings" panose="05000000000000000000" pitchFamily="2" charset="2"/>
              <a:buChar char="Ø"/>
            </a:pPr>
            <a:r>
              <a:rPr lang="en-US" altLang="en-US" dirty="0">
                <a:solidFill>
                  <a:schemeClr val="tx1">
                    <a:lumMod val="85000"/>
                    <a:lumOff val="15000"/>
                  </a:schemeClr>
                </a:solidFill>
                <a:latin typeface="Avenir Next LT Pro" panose="020B0504020202020204" pitchFamily="34" charset="0"/>
              </a:rPr>
              <a:t>  prozedurale Fertigkeiten</a:t>
            </a:r>
          </a:p>
          <a:p>
            <a:pPr marL="285750" indent="-285750" defTabSz="914400">
              <a:lnSpc>
                <a:spcPct val="85000"/>
              </a:lnSpc>
              <a:spcBef>
                <a:spcPct val="20000"/>
              </a:spcBef>
              <a:spcAft>
                <a:spcPts val="600"/>
              </a:spcAft>
              <a:buClr>
                <a:schemeClr val="tx1"/>
              </a:buClr>
              <a:buSzPct val="80000"/>
              <a:buFont typeface="Wingdings" panose="05000000000000000000" pitchFamily="2" charset="2"/>
              <a:buChar char="Ø"/>
            </a:pPr>
            <a:r>
              <a:rPr lang="en-US" altLang="en-US" dirty="0">
                <a:solidFill>
                  <a:schemeClr val="tx1">
                    <a:lumMod val="85000"/>
                    <a:lumOff val="15000"/>
                  </a:schemeClr>
                </a:solidFill>
                <a:latin typeface="Avenir Next LT Pro" panose="020B0504020202020204" pitchFamily="34" charset="0"/>
              </a:rPr>
              <a:t>  persönlichkeitsbezogene Kompetenzen </a:t>
            </a:r>
          </a:p>
          <a:p>
            <a:pPr marL="285750" indent="-285750" defTabSz="914400">
              <a:lnSpc>
                <a:spcPct val="85000"/>
              </a:lnSpc>
              <a:spcBef>
                <a:spcPct val="20000"/>
              </a:spcBef>
              <a:spcAft>
                <a:spcPts val="600"/>
              </a:spcAft>
              <a:buClr>
                <a:schemeClr val="tx1"/>
              </a:buClr>
              <a:buSzPct val="80000"/>
              <a:buFont typeface="Wingdings" panose="05000000000000000000" pitchFamily="2" charset="2"/>
              <a:buChar char="Ø"/>
            </a:pPr>
            <a:r>
              <a:rPr lang="en-US" altLang="en-US" dirty="0">
                <a:solidFill>
                  <a:schemeClr val="tx1">
                    <a:lumMod val="85000"/>
                    <a:lumOff val="15000"/>
                  </a:schemeClr>
                </a:solidFill>
                <a:latin typeface="Avenir Next LT Pro" panose="020B0504020202020204" pitchFamily="34" charset="0"/>
              </a:rPr>
              <a:t>  allgemeine kognitive Fähigkeiten,</a:t>
            </a:r>
          </a:p>
          <a:p>
            <a:pPr defTabSz="914400">
              <a:lnSpc>
                <a:spcPct val="85000"/>
              </a:lnSpc>
              <a:spcBef>
                <a:spcPct val="20000"/>
              </a:spcBef>
              <a:spcAft>
                <a:spcPts val="600"/>
              </a:spcAft>
              <a:buClr>
                <a:schemeClr val="tx1"/>
              </a:buClr>
              <a:buSzPct val="80000"/>
              <a:buFont typeface="Arial" pitchFamily="34" charset="0"/>
              <a:buChar char=" "/>
            </a:pPr>
            <a:r>
              <a:rPr lang="en-US" altLang="en-US" sz="1600" dirty="0">
                <a:solidFill>
                  <a:schemeClr val="tx1">
                    <a:lumMod val="85000"/>
                    <a:lumOff val="15000"/>
                  </a:schemeClr>
                </a:solidFill>
                <a:latin typeface="Avenir Next LT Pro" panose="020B0504020202020204" pitchFamily="34" charset="0"/>
              </a:rPr>
              <a:t>die es einem Menschen erlauben, Handlungen auszuführen“ (GERfS 2001:21). </a:t>
            </a:r>
          </a:p>
        </p:txBody>
      </p:sp>
    </p:spTree>
    <p:extLst>
      <p:ext uri="{BB962C8B-B14F-4D97-AF65-F5344CB8AC3E}">
        <p14:creationId xmlns:p14="http://schemas.microsoft.com/office/powerpoint/2010/main" val="132607455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hade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7C7E1896-2992-48D4-85AC-95AB8AB147E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753465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2F015A5D-7C48-4EB4-88ED-D4C750AF4503}"/>
              </a:ext>
            </a:extLst>
          </p:cNvPr>
          <p:cNvSpPr>
            <a:spLocks noGrp="1"/>
          </p:cNvSpPr>
          <p:nvPr>
            <p:ph type="ctrTitle"/>
          </p:nvPr>
        </p:nvSpPr>
        <p:spPr>
          <a:xfrm>
            <a:off x="603504" y="770467"/>
            <a:ext cx="6609413" cy="5325533"/>
          </a:xfrm>
        </p:spPr>
        <p:txBody>
          <a:bodyPr anchor="ctr">
            <a:normAutofit/>
          </a:bodyPr>
          <a:lstStyle/>
          <a:p>
            <a:r>
              <a:rPr lang="de-DE" sz="5400" b="1" dirty="0">
                <a:latin typeface="Avenir Next LT Pro" panose="020B0504020202020204" pitchFamily="34" charset="0"/>
              </a:rPr>
              <a:t>Lernfähigkeit (</a:t>
            </a:r>
            <a:r>
              <a:rPr lang="de-DE" sz="5400" b="1" i="1" dirty="0" err="1">
                <a:latin typeface="Avenir Next LT Pro" panose="020B0504020202020204" pitchFamily="34" charset="0"/>
              </a:rPr>
              <a:t>savoir-apprendre</a:t>
            </a:r>
            <a:r>
              <a:rPr lang="de-DE" sz="5400" b="1" dirty="0">
                <a:latin typeface="Avenir Next LT Pro" panose="020B0504020202020204" pitchFamily="34" charset="0"/>
              </a:rPr>
              <a:t>)</a:t>
            </a:r>
            <a:br>
              <a:rPr lang="de-DE" sz="5400" b="1" dirty="0">
                <a:latin typeface="Avenir Next LT Pro" panose="020B0504020202020204" pitchFamily="34" charset="0"/>
              </a:rPr>
            </a:br>
            <a:endParaRPr lang="en-US" sz="5400" dirty="0">
              <a:latin typeface="Avenir Next LT Pro" panose="020B0504020202020204" pitchFamily="34" charset="0"/>
            </a:endParaRPr>
          </a:p>
        </p:txBody>
      </p:sp>
      <p:sp>
        <p:nvSpPr>
          <p:cNvPr id="3" name="Subtitle 2">
            <a:extLst>
              <a:ext uri="{FF2B5EF4-FFF2-40B4-BE49-F238E27FC236}">
                <a16:creationId xmlns="" xmlns:a16="http://schemas.microsoft.com/office/drawing/2014/main" id="{F4B0BEB0-90BA-4A7B-AC9E-7138FC7FB43A}"/>
              </a:ext>
            </a:extLst>
          </p:cNvPr>
          <p:cNvSpPr>
            <a:spLocks noGrp="1"/>
          </p:cNvSpPr>
          <p:nvPr>
            <p:ph type="subTitle" idx="1"/>
          </p:nvPr>
        </p:nvSpPr>
        <p:spPr>
          <a:xfrm>
            <a:off x="7856384" y="643467"/>
            <a:ext cx="3692149" cy="5452532"/>
          </a:xfrm>
        </p:spPr>
        <p:txBody>
          <a:bodyPr anchor="ctr">
            <a:normAutofit/>
          </a:bodyPr>
          <a:lstStyle/>
          <a:p>
            <a:r>
              <a:rPr lang="de-DE" sz="1800" i="1" dirty="0">
                <a:solidFill>
                  <a:schemeClr val="accent1">
                    <a:lumMod val="75000"/>
                  </a:schemeClr>
                </a:solidFill>
                <a:latin typeface="Avenir Next LT Pro" panose="020B0504020202020204" pitchFamily="34" charset="0"/>
              </a:rPr>
              <a:t>Savoir-</a:t>
            </a:r>
            <a:r>
              <a:rPr lang="de-DE" sz="1800" i="1" dirty="0" err="1">
                <a:solidFill>
                  <a:schemeClr val="accent1">
                    <a:lumMod val="75000"/>
                  </a:schemeClr>
                </a:solidFill>
                <a:latin typeface="Avenir Next LT Pro" panose="020B0504020202020204" pitchFamily="34" charset="0"/>
              </a:rPr>
              <a:t>apprendre</a:t>
            </a:r>
            <a:r>
              <a:rPr lang="de-DE" sz="1800" dirty="0">
                <a:solidFill>
                  <a:schemeClr val="accent1">
                    <a:lumMod val="75000"/>
                  </a:schemeClr>
                </a:solidFill>
                <a:latin typeface="Avenir Next LT Pro" panose="020B0504020202020204" pitchFamily="34" charset="0"/>
              </a:rPr>
              <a:t> im weitesten Sinn bedeutet die Fähigkeit zur Beobachtung, zur Teilnahme an neuer Erfahrung und zur Integration neuen Wissens in bereits vorhandenes Wissen, das dabei, wenn nötig, verändert wird. Sprachlernfähigkeiten werden im Verlauf von Lernerfahrungen entwickelt. Sie ermöglichen es dem Lernenden, neue Herausforderungen beim Erlernen einer Fremdsprache effektiver und unabhängiger zu bewältigen, zu sehen, welche Wahlmöglichkeiten bestehen, und Chancen besser zu nutzen. </a:t>
            </a:r>
            <a:endParaRPr lang="en-US" sz="1800" dirty="0">
              <a:solidFill>
                <a:schemeClr val="accent1">
                  <a:lumMod val="75000"/>
                </a:schemeClr>
              </a:solidFill>
              <a:latin typeface="Avenir Next LT Pro" panose="020B0504020202020204" pitchFamily="34" charset="0"/>
            </a:endParaRPr>
          </a:p>
        </p:txBody>
      </p:sp>
      <p:sp useBgFill="1">
        <p:nvSpPr>
          <p:cNvPr id="10" name="Rectangle 9">
            <a:extLst>
              <a:ext uri="{FF2B5EF4-FFF2-40B4-BE49-F238E27FC236}">
                <a16:creationId xmlns="" xmlns:a16="http://schemas.microsoft.com/office/drawing/2014/main" id="{2808B93E-0C39-407B-943D-71F2BAFB4CB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534656" y="0"/>
            <a:ext cx="465734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376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A22A9AE9-217C-4568-B19C-0D379527F1B8}"/>
              </a:ext>
            </a:extLst>
          </p:cNvPr>
          <p:cNvSpPr>
            <a:spLocks noGrp="1"/>
          </p:cNvSpPr>
          <p:nvPr>
            <p:ph type="subTitle" idx="1"/>
          </p:nvPr>
        </p:nvSpPr>
        <p:spPr>
          <a:xfrm>
            <a:off x="646176" y="292608"/>
            <a:ext cx="10875264" cy="6126480"/>
          </a:xfrm>
        </p:spPr>
        <p:txBody>
          <a:bodyPr>
            <a:normAutofit fontScale="25000" lnSpcReduction="20000"/>
          </a:bodyPr>
          <a:lstStyle/>
          <a:p>
            <a:endParaRPr lang="de-DE" sz="5600" b="1" dirty="0">
              <a:solidFill>
                <a:schemeClr val="tx1"/>
              </a:solidFill>
              <a:latin typeface="Avenir Next LT Pro" panose="020B0504020202020204" pitchFamily="34" charset="0"/>
            </a:endParaRPr>
          </a:p>
          <a:p>
            <a:r>
              <a:rPr lang="de-DE" sz="5600" b="1" dirty="0">
                <a:solidFill>
                  <a:schemeClr val="tx1"/>
                </a:solidFill>
              </a:rPr>
              <a:t>Sprach- und </a:t>
            </a:r>
            <a:r>
              <a:rPr lang="de-DE" sz="5600" b="1" dirty="0" smtClean="0">
                <a:solidFill>
                  <a:schemeClr val="tx1"/>
                </a:solidFill>
              </a:rPr>
              <a:t>Kommunikationsbewusstsein</a:t>
            </a:r>
          </a:p>
          <a:p>
            <a:endParaRPr lang="de-DE" sz="5600" b="1" dirty="0">
              <a:solidFill>
                <a:schemeClr val="tx1"/>
              </a:solidFill>
            </a:endParaRPr>
          </a:p>
          <a:p>
            <a:pPr algn="just">
              <a:lnSpc>
                <a:spcPct val="120000"/>
              </a:lnSpc>
            </a:pPr>
            <a:r>
              <a:rPr lang="de-DE" sz="5600" dirty="0">
                <a:solidFill>
                  <a:schemeClr val="tx1"/>
                </a:solidFill>
              </a:rPr>
              <a:t>Sensibilität für Sprache und Sprachgebrauch umfasst sowohl die Kenntnis als auch das Verstehen der Organisations- und Verwendungsprinzipien von Sprachen; sie macht es möglich, dass neue Erfahrungen in einen geordneten Rahmen assimiliert und als Bereicherung empfunden werden. Die neue Sprache kann dann leichter gelernt und verwendet werden und wird nicht als Bedrohung für das bereits bestehende linguistische System des Lernenden abgelehnt, welches häufig als das normale und 'natürliche' angesehen wird. </a:t>
            </a:r>
          </a:p>
          <a:p>
            <a:pPr algn="just">
              <a:lnSpc>
                <a:spcPct val="120000"/>
              </a:lnSpc>
            </a:pPr>
            <a:r>
              <a:rPr lang="en-US" sz="5600" b="1" dirty="0"/>
              <a:t>Allgemeines phonetisches Bewusstsein und phonetische Fertigkeiten </a:t>
            </a:r>
          </a:p>
          <a:p>
            <a:pPr algn="just">
              <a:lnSpc>
                <a:spcPct val="120000"/>
              </a:lnSpc>
            </a:pPr>
            <a:r>
              <a:rPr lang="en-US" sz="5600" dirty="0">
                <a:solidFill>
                  <a:schemeClr val="tx1">
                    <a:lumMod val="85000"/>
                    <a:lumOff val="15000"/>
                  </a:schemeClr>
                </a:solidFill>
              </a:rPr>
              <a:t>Vielen Lernenden, insbesondere erwachsenen Lernenden, wird Folgendes bei der Aussprache neuer Sprachen helfen: die Fähigkeit, ungewohnte Laute und prosodische Muster zu unterscheiden und zu produzieren; die Fähigkeit, ungewohnte Lautfolgen zu erkennen und zu verketten; die Fähigkeit, als Hörer das Kontinuum eines Lautstroms in eine sinnvoll strukturierte Kette phonologischer Elemente aufzulösen (d.h. in unterschiedene und signifikante Teile zu zerlegen); das Verstehen/Beherrschen der Prozesse der Hörwahrnehmung und der Lautproduktion, die auf das Lernen einer neuen Fremdsprache angewendet werden können. Diese allgemeinen phonetischen Fertigkeiten sind zu unterscheiden von der Fähigkeit, eine bestimmte Sprache auszusprechen (phonologische Fähigkeiten).</a:t>
            </a:r>
            <a:r>
              <a:rPr lang="en-US" sz="5600" b="1" dirty="0"/>
              <a:t> </a:t>
            </a:r>
          </a:p>
          <a:p>
            <a:pPr algn="just">
              <a:lnSpc>
                <a:spcPct val="120000"/>
              </a:lnSpc>
            </a:pPr>
            <a:r>
              <a:rPr lang="en-US" sz="5600" b="1" dirty="0"/>
              <a:t>Lerntechniken</a:t>
            </a:r>
          </a:p>
          <a:p>
            <a:pPr algn="just">
              <a:lnSpc>
                <a:spcPct val="120000"/>
              </a:lnSpc>
            </a:pPr>
            <a:r>
              <a:rPr lang="en-US" sz="5600" dirty="0">
                <a:solidFill>
                  <a:schemeClr val="tx1">
                    <a:lumMod val="85000"/>
                    <a:lumOff val="15000"/>
                  </a:schemeClr>
                </a:solidFill>
              </a:rPr>
              <a:t>Diese umfassen die Fähigkeit, die im Unterricht geschaffenen Lerngelegenheiten effektiv zu nutzen, wie z. B.: der dargebotenen Information gegenüber aufmerksam bleiben; erkennen, was mit einer gestellten Aufgabe beabsichtigt ist; in Partner- oder Gruppenarbeit effektiv zusammenarbeiten; die gelernte Sprache schnell und häufig aktiv anwenden; die Fähigkeit, vorhandene Materialien für selbständiges Lernen zu nutzen; die Fähigkeit, Materialien für selbstverantwortliches Lernen zu organisieren und zu nutzen; die Fähigkeit, aus direkter Beobachtung und Teilnahme an Kommunikationsereignissen effektiv zu lernen (sowohl linguistisch als auch soziokulturell), indem man perzeptuelle, analytische und heuristische Fertigkeiten herausbildet; die Kenntnis der eigenen Stärken und Schwächen als Lernende/r; die Fähigkeit, die eigenen Bedürfnisse und Ziele zu identifizieren; die Fähigkeit, die eigenen Strategien und Verfahren den eigenen Persönlichkeitsmerkmalen </a:t>
            </a:r>
          </a:p>
          <a:p>
            <a:pPr algn="just">
              <a:lnSpc>
                <a:spcPct val="120000"/>
              </a:lnSpc>
            </a:pPr>
            <a:r>
              <a:rPr lang="en-US" sz="5600" b="1" dirty="0"/>
              <a:t>Heuristische Fertigkeiten</a:t>
            </a:r>
            <a:endParaRPr lang="en-US" sz="5600" dirty="0">
              <a:solidFill>
                <a:schemeClr val="tx1">
                  <a:lumMod val="85000"/>
                  <a:lumOff val="15000"/>
                </a:schemeClr>
              </a:solidFill>
            </a:endParaRPr>
          </a:p>
          <a:p>
            <a:pPr algn="just">
              <a:lnSpc>
                <a:spcPct val="120000"/>
              </a:lnSpc>
            </a:pPr>
            <a:r>
              <a:rPr lang="en-US" sz="5600" dirty="0">
                <a:solidFill>
                  <a:schemeClr val="tx1">
                    <a:lumMod val="85000"/>
                    <a:lumOff val="15000"/>
                  </a:schemeClr>
                </a:solidFill>
              </a:rPr>
              <a:t>Diese umfassen: die Fähigkeit der Lernenden, mit neuen Erfahrungen umzugehen (mit einer neuen Sprache, mit neuen Menschen, neuen Verhaltensweisen usw.) und in einer Lernsituation andere Kompetenzen einzusetzen (z. B. durch Beobachten, Erfassen der Bedeutung des Beobachteten, Analysieren, Schlüsse ziehen, Memorieren usw.); die Fähigkeit der Lernenden, neue Information zu finden, zu verstehen und weiterzugeben (besonders bei der Verwendung von Nachschlagewerken in der Zielsprache); die Fähigkeit, neue Technologien zu benutzen.</a:t>
            </a:r>
          </a:p>
          <a:p>
            <a:r>
              <a:rPr lang="en-US" sz="5600" b="1" dirty="0"/>
              <a:t/>
            </a:r>
            <a:br>
              <a:rPr lang="en-US" sz="5600" b="1" dirty="0"/>
            </a:br>
            <a:endParaRPr lang="en-US" sz="5600" dirty="0">
              <a:solidFill>
                <a:schemeClr val="accent1">
                  <a:lumMod val="75000"/>
                </a:schemeClr>
              </a:solidFill>
            </a:endParaRPr>
          </a:p>
          <a:p>
            <a:endParaRPr lang="en-US" sz="5600" dirty="0"/>
          </a:p>
        </p:txBody>
      </p:sp>
    </p:spTree>
    <p:extLst>
      <p:ext uri="{BB962C8B-B14F-4D97-AF65-F5344CB8AC3E}">
        <p14:creationId xmlns:p14="http://schemas.microsoft.com/office/powerpoint/2010/main" val="1962424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E76B318C-A1E7-4DC5-8019-A0E8BDA1077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Rectangle 1">
            <a:extLst>
              <a:ext uri="{FF2B5EF4-FFF2-40B4-BE49-F238E27FC236}">
                <a16:creationId xmlns="" xmlns:a16="http://schemas.microsoft.com/office/drawing/2014/main" id="{3BF7B206-CFA3-47B3-AC0C-AEE778990564}"/>
              </a:ext>
            </a:extLst>
          </p:cNvPr>
          <p:cNvSpPr>
            <a:spLocks noChangeArrowheads="1"/>
          </p:cNvSpPr>
          <p:nvPr/>
        </p:nvSpPr>
        <p:spPr bwMode="auto">
          <a:xfrm>
            <a:off x="603505" y="770467"/>
            <a:ext cx="3467051" cy="33528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defPPr>
              <a:defRPr lang="el-GR"/>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a:lstStyle>
          <a:p>
            <a:pPr defTabSz="914400">
              <a:lnSpc>
                <a:spcPct val="80000"/>
              </a:lnSpc>
              <a:spcAft>
                <a:spcPts val="600"/>
              </a:spcAft>
            </a:pPr>
            <a:endParaRPr lang="en-US" altLang="en-US" b="1" spc="-120" dirty="0">
              <a:solidFill>
                <a:srgbClr val="FFFFFF"/>
              </a:solidFill>
              <a:latin typeface="+mj-lt"/>
              <a:ea typeface="+mj-ea"/>
              <a:cs typeface="+mj-cs"/>
            </a:endParaRPr>
          </a:p>
          <a:p>
            <a:pPr defTabSz="914400">
              <a:lnSpc>
                <a:spcPct val="80000"/>
              </a:lnSpc>
              <a:spcAft>
                <a:spcPts val="600"/>
              </a:spcAft>
            </a:pPr>
            <a:endParaRPr lang="en-US" altLang="en-US" b="1" spc="-120" dirty="0">
              <a:solidFill>
                <a:srgbClr val="FFFFFF"/>
              </a:solidFill>
              <a:latin typeface="+mj-lt"/>
              <a:ea typeface="+mj-ea"/>
              <a:cs typeface="+mj-cs"/>
            </a:endParaRPr>
          </a:p>
          <a:p>
            <a:pPr defTabSz="914400">
              <a:lnSpc>
                <a:spcPct val="80000"/>
              </a:lnSpc>
              <a:spcAft>
                <a:spcPts val="600"/>
              </a:spcAft>
            </a:pPr>
            <a:endParaRPr lang="en-US" altLang="en-US" b="1" spc="-120" dirty="0">
              <a:solidFill>
                <a:srgbClr val="FFFFFF"/>
              </a:solidFill>
              <a:latin typeface="+mj-lt"/>
              <a:ea typeface="+mj-ea"/>
              <a:cs typeface="+mj-cs"/>
            </a:endParaRPr>
          </a:p>
          <a:p>
            <a:pPr defTabSz="914400">
              <a:lnSpc>
                <a:spcPct val="80000"/>
              </a:lnSpc>
              <a:spcAft>
                <a:spcPts val="600"/>
              </a:spcAft>
            </a:pPr>
            <a:endParaRPr lang="en-US" altLang="en-US" b="1" spc="-120" dirty="0">
              <a:solidFill>
                <a:srgbClr val="FFFFFF"/>
              </a:solidFill>
              <a:latin typeface="+mj-lt"/>
              <a:ea typeface="+mj-ea"/>
              <a:cs typeface="+mj-cs"/>
            </a:endParaRPr>
          </a:p>
          <a:p>
            <a:pPr defTabSz="914400">
              <a:lnSpc>
                <a:spcPct val="80000"/>
              </a:lnSpc>
              <a:spcAft>
                <a:spcPts val="600"/>
              </a:spcAft>
            </a:pPr>
            <a:endParaRPr lang="en-US" altLang="en-US" b="1" spc="-120" dirty="0">
              <a:solidFill>
                <a:srgbClr val="FFFFFF"/>
              </a:solidFill>
              <a:latin typeface="+mj-lt"/>
              <a:ea typeface="+mj-ea"/>
              <a:cs typeface="+mj-cs"/>
            </a:endParaRPr>
          </a:p>
          <a:p>
            <a:pPr defTabSz="914400">
              <a:lnSpc>
                <a:spcPct val="80000"/>
              </a:lnSpc>
              <a:spcAft>
                <a:spcPts val="600"/>
              </a:spcAft>
            </a:pPr>
            <a:endParaRPr lang="en-US" altLang="en-US" b="1" spc="-120" dirty="0">
              <a:solidFill>
                <a:srgbClr val="FFFFFF"/>
              </a:solidFill>
              <a:latin typeface="+mj-lt"/>
              <a:ea typeface="+mj-ea"/>
              <a:cs typeface="+mj-cs"/>
            </a:endParaRPr>
          </a:p>
          <a:p>
            <a:pPr defTabSz="914400">
              <a:lnSpc>
                <a:spcPct val="80000"/>
              </a:lnSpc>
              <a:spcAft>
                <a:spcPts val="600"/>
              </a:spcAft>
            </a:pPr>
            <a:r>
              <a:rPr lang="en-US" altLang="en-US" b="1" spc="-120" dirty="0">
                <a:solidFill>
                  <a:srgbClr val="FFFFFF"/>
                </a:solidFill>
                <a:latin typeface="Avenir Next LT Pro" panose="020B0504020202020204" pitchFamily="34" charset="0"/>
                <a:ea typeface="+mj-ea"/>
                <a:cs typeface="+mj-cs"/>
              </a:rPr>
              <a:t>Die Kompetenzen der Sprachverwendenden/ Lernenden</a:t>
            </a:r>
          </a:p>
          <a:p>
            <a:pPr defTabSz="914400">
              <a:lnSpc>
                <a:spcPct val="80000"/>
              </a:lnSpc>
              <a:spcAft>
                <a:spcPts val="600"/>
              </a:spcAft>
            </a:pPr>
            <a:endParaRPr lang="en-US" altLang="en-US" spc="-120" dirty="0">
              <a:solidFill>
                <a:srgbClr val="FFFFFF"/>
              </a:solidFill>
              <a:latin typeface="+mj-lt"/>
              <a:ea typeface="+mj-ea"/>
              <a:cs typeface="+mj-cs"/>
            </a:endParaRPr>
          </a:p>
        </p:txBody>
      </p:sp>
      <p:sp>
        <p:nvSpPr>
          <p:cNvPr id="10" name="Rectangle 9">
            <a:extLst>
              <a:ext uri="{FF2B5EF4-FFF2-40B4-BE49-F238E27FC236}">
                <a16:creationId xmlns="" xmlns:a16="http://schemas.microsoft.com/office/drawing/2014/main" id="{32F3CC7B-6E76-4D28-8442-A1401962747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table" descr="A close up of a logo&#10;&#10;Description automatically generated">
            <a:extLst>
              <a:ext uri="{FF2B5EF4-FFF2-40B4-BE49-F238E27FC236}">
                <a16:creationId xmlns="" xmlns:a16="http://schemas.microsoft.com/office/drawing/2014/main" id="{13622934-8E51-45D3-91C6-356F95029E48}"/>
              </a:ext>
            </a:extLst>
          </p:cNvPr>
          <p:cNvPicPr>
            <a:picLocks noChangeAspect="1"/>
          </p:cNvPicPr>
          <p:nvPr/>
        </p:nvPicPr>
        <p:blipFill>
          <a:blip r:embed="rId2"/>
          <a:stretch>
            <a:fillRect/>
          </a:stretch>
        </p:blipFill>
        <p:spPr>
          <a:xfrm>
            <a:off x="5798531" y="629267"/>
            <a:ext cx="5233995" cy="5585271"/>
          </a:xfrm>
          <a:prstGeom prst="rect">
            <a:avLst/>
          </a:prstGeom>
        </p:spPr>
      </p:pic>
    </p:spTree>
    <p:extLst>
      <p:ext uri="{BB962C8B-B14F-4D97-AF65-F5344CB8AC3E}">
        <p14:creationId xmlns:p14="http://schemas.microsoft.com/office/powerpoint/2010/main" val="314682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hade val="95000"/>
            <a:satMod val="170000"/>
          </a:schemeClr>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 xmlns:a16="http://schemas.microsoft.com/office/drawing/2014/main" id="{7C7E1896-2992-48D4-85AC-95AB8AB147E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753465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4E00670E-BFD3-48F4-851A-2A0747658D9B}"/>
              </a:ext>
            </a:extLst>
          </p:cNvPr>
          <p:cNvSpPr>
            <a:spLocks noGrp="1"/>
          </p:cNvSpPr>
          <p:nvPr>
            <p:ph type="ctrTitle"/>
          </p:nvPr>
        </p:nvSpPr>
        <p:spPr>
          <a:xfrm>
            <a:off x="603504" y="770467"/>
            <a:ext cx="6609413" cy="5325533"/>
          </a:xfrm>
        </p:spPr>
        <p:txBody>
          <a:bodyPr vert="horz" lIns="91440" tIns="45720" rIns="91440" bIns="45720" rtlCol="0" anchor="ctr">
            <a:normAutofit/>
          </a:bodyPr>
          <a:lstStyle/>
          <a:p>
            <a:r>
              <a:rPr lang="en-US" sz="5400" b="1" dirty="0">
                <a:latin typeface="Avenir Next LT Pro" panose="020B0504020202020204" pitchFamily="34" charset="0"/>
              </a:rPr>
              <a:t>Kompetenzbegriff</a:t>
            </a:r>
            <a:r>
              <a:rPr lang="en-US" sz="7400" b="1" dirty="0"/>
              <a:t> </a:t>
            </a:r>
          </a:p>
        </p:txBody>
      </p:sp>
      <p:sp>
        <p:nvSpPr>
          <p:cNvPr id="3" name="Subtitle 2">
            <a:extLst>
              <a:ext uri="{FF2B5EF4-FFF2-40B4-BE49-F238E27FC236}">
                <a16:creationId xmlns="" xmlns:a16="http://schemas.microsoft.com/office/drawing/2014/main" id="{83AD1BEA-3AE3-442A-ADCA-4BD16DE35E30}"/>
              </a:ext>
            </a:extLst>
          </p:cNvPr>
          <p:cNvSpPr>
            <a:spLocks noGrp="1"/>
          </p:cNvSpPr>
          <p:nvPr>
            <p:ph type="subTitle" idx="1"/>
          </p:nvPr>
        </p:nvSpPr>
        <p:spPr>
          <a:xfrm>
            <a:off x="7856384" y="411061"/>
            <a:ext cx="3692149" cy="6333688"/>
          </a:xfrm>
        </p:spPr>
        <p:txBody>
          <a:bodyPr vert="horz" lIns="91440" tIns="45720" rIns="91440" bIns="45720" rtlCol="0" anchor="ctr">
            <a:normAutofit fontScale="40000" lnSpcReduction="20000"/>
          </a:bodyPr>
          <a:lstStyle/>
          <a:p>
            <a:pPr algn="just">
              <a:lnSpc>
                <a:spcPct val="170000"/>
              </a:lnSpc>
              <a:buFont typeface="Arial" pitchFamily="34" charset="0"/>
              <a:buChar char=" "/>
            </a:pPr>
            <a:r>
              <a:rPr lang="en-US" sz="2800" dirty="0">
                <a:solidFill>
                  <a:schemeClr val="tx1"/>
                </a:solidFill>
                <a:latin typeface="Avenir Next LT Pro" panose="020B0504020202020204" pitchFamily="34" charset="0"/>
              </a:rPr>
              <a:t>Man versteht Kompetenzen als „die bei Individuen verfügbaren oder durch sie erlernbaren kognitiven Fähigkeiten und Fertigkeiten, um bestimmte Probleme zu lösen, sowie die damit verbundenen motivationalen, volitionalen und sozialen Bereit-schaften und Fähigkeiten, um die Problemlösungen in variablen Situationen erfolgreich und verantwortungs-voll nutzen zu können“.  (Weinert, 2001: 27f.); zit. nach Klieme et al. (2009: 21) </a:t>
            </a:r>
          </a:p>
          <a:p>
            <a:pPr algn="r">
              <a:lnSpc>
                <a:spcPct val="120000"/>
              </a:lnSpc>
              <a:buFont typeface="Arial" pitchFamily="34" charset="0"/>
              <a:buChar char=" "/>
            </a:pPr>
            <a:r>
              <a:rPr lang="en-US" sz="2300" i="1" dirty="0">
                <a:solidFill>
                  <a:schemeClr val="tx1"/>
                </a:solidFill>
                <a:latin typeface="Avenir Next LT Pro" panose="020B0504020202020204" pitchFamily="34" charset="0"/>
              </a:rPr>
              <a:t>Volition = willentliche Steuerung von Handlungen und Handlungsabsichten</a:t>
            </a:r>
          </a:p>
          <a:p>
            <a:pPr algn="just" fontAlgn="base">
              <a:lnSpc>
                <a:spcPct val="170000"/>
              </a:lnSpc>
            </a:pPr>
            <a:r>
              <a:rPr lang="de-DE" sz="2800" dirty="0">
                <a:latin typeface="Avenir Next LT Pro" panose="020B0504020202020204" pitchFamily="34" charset="0"/>
              </a:rPr>
              <a:t/>
            </a:r>
            <a:br>
              <a:rPr lang="de-DE" sz="2800" dirty="0">
                <a:latin typeface="Avenir Next LT Pro" panose="020B0504020202020204" pitchFamily="34" charset="0"/>
              </a:rPr>
            </a:br>
            <a:r>
              <a:rPr lang="de-DE" sz="2800" dirty="0">
                <a:latin typeface="Avenir Next LT Pro" panose="020B0504020202020204" pitchFamily="34" charset="0"/>
              </a:rPr>
              <a:t>Kompetenz ist also die Fähigkeit einer Person, Anforderungen in bestimmten Bereichen aufgrund von Erfahrung, Können und Wissen zu erfüllen. Sie ermöglicht selbstbestimmtes Handeln in wechselnden Situationen von Beruf und Alltag. Eine Kompetenz ist mehr als Fachwissen. Es ist die Ergänzung von Wissen durch Können (Handlungskompetenz), die Ergänzung des technisch-funktionalen durch Persönliches (personale Kompetenz) und die Ergänzung des technisch-sachlichen durch sozial-kommunikatives (soziale Kompetenz).</a:t>
            </a:r>
          </a:p>
          <a:p>
            <a:pPr>
              <a:buFont typeface="Arial" pitchFamily="34" charset="0"/>
              <a:buChar char=" "/>
            </a:pPr>
            <a:endParaRPr lang="en-US" sz="1600" i="1" dirty="0">
              <a:solidFill>
                <a:schemeClr val="accent1">
                  <a:lumMod val="75000"/>
                </a:schemeClr>
              </a:solidFill>
              <a:latin typeface="+mn-lt"/>
            </a:endParaRPr>
          </a:p>
        </p:txBody>
      </p:sp>
      <p:sp useBgFill="1">
        <p:nvSpPr>
          <p:cNvPr id="6" name="Rectangle 9">
            <a:extLst>
              <a:ext uri="{FF2B5EF4-FFF2-40B4-BE49-F238E27FC236}">
                <a16:creationId xmlns="" xmlns:a16="http://schemas.microsoft.com/office/drawing/2014/main" id="{2808B93E-0C39-407B-943D-71F2BAFB4CB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534656" y="0"/>
            <a:ext cx="465734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128233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B1CCD5EF-766D-43B9-A25D-19122E5FB18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43469"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FD9699C9-77F1-4E33-A750-CB78C7EA29E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06195"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486F65F8-B7BE-4948-9F3D-51F067446D56}"/>
              </a:ext>
            </a:extLst>
          </p:cNvPr>
          <p:cNvSpPr>
            <a:spLocks noGrp="1"/>
          </p:cNvSpPr>
          <p:nvPr>
            <p:ph type="ctrTitle"/>
          </p:nvPr>
        </p:nvSpPr>
        <p:spPr>
          <a:xfrm>
            <a:off x="961294" y="922790"/>
            <a:ext cx="3368431" cy="4953622"/>
          </a:xfrm>
        </p:spPr>
        <p:txBody>
          <a:bodyPr vert="horz" lIns="91440" tIns="45720" rIns="91440" bIns="45720" rtlCol="0" anchor="ctr">
            <a:normAutofit/>
          </a:bodyPr>
          <a:lstStyle/>
          <a:p>
            <a:pPr>
              <a:lnSpc>
                <a:spcPct val="85000"/>
              </a:lnSpc>
            </a:pPr>
            <a:r>
              <a:rPr lang="en-US" sz="5400" b="1" dirty="0">
                <a:latin typeface="Avenir Next LT Pro" panose="020B0504020202020204" pitchFamily="34" charset="0"/>
              </a:rPr>
              <a:t>Fertigkeit und Fähigkeit</a:t>
            </a:r>
          </a:p>
        </p:txBody>
      </p:sp>
      <p:sp>
        <p:nvSpPr>
          <p:cNvPr id="3" name="Subtitle 2">
            <a:extLst>
              <a:ext uri="{FF2B5EF4-FFF2-40B4-BE49-F238E27FC236}">
                <a16:creationId xmlns="" xmlns:a16="http://schemas.microsoft.com/office/drawing/2014/main" id="{654DC443-5CDC-4402-B1B6-E273E17AEF2E}"/>
              </a:ext>
            </a:extLst>
          </p:cNvPr>
          <p:cNvSpPr>
            <a:spLocks noGrp="1"/>
          </p:cNvSpPr>
          <p:nvPr>
            <p:ph type="subTitle" idx="1"/>
          </p:nvPr>
        </p:nvSpPr>
        <p:spPr>
          <a:xfrm>
            <a:off x="5289791" y="809244"/>
            <a:ext cx="6140591" cy="4968622"/>
          </a:xfrm>
        </p:spPr>
        <p:txBody>
          <a:bodyPr vert="horz" lIns="91440" tIns="45720" rIns="91440" bIns="45720" rtlCol="0" anchor="ctr">
            <a:normAutofit fontScale="55000" lnSpcReduction="20000"/>
          </a:bodyPr>
          <a:lstStyle/>
          <a:p>
            <a:pPr algn="just">
              <a:lnSpc>
                <a:spcPct val="170000"/>
              </a:lnSpc>
            </a:pPr>
            <a:r>
              <a:rPr lang="en-US" sz="2200" b="1" dirty="0">
                <a:solidFill>
                  <a:schemeClr val="tx1"/>
                </a:solidFill>
                <a:latin typeface="Avenir Next LT Pro" panose="020B0504020202020204" pitchFamily="34" charset="0"/>
              </a:rPr>
              <a:t>Fähigkeiten</a:t>
            </a:r>
            <a:r>
              <a:rPr lang="en-US" sz="2200" dirty="0">
                <a:solidFill>
                  <a:schemeClr val="tx1"/>
                </a:solidFill>
                <a:latin typeface="Avenir Next LT Pro" panose="020B0504020202020204" pitchFamily="34" charset="0"/>
              </a:rPr>
              <a:t> bezeichnen "alle angeborenen und erworbenen psychischen Bedingungen [...], die zur Erlangung einer Leistung notwendig sind" (vgl. Kirchöfer 2004).</a:t>
            </a:r>
            <a:r>
              <a:rPr lang="de-DE" sz="2200" b="1" dirty="0">
                <a:latin typeface="Avenir Next LT Pro" panose="020B0504020202020204" pitchFamily="34" charset="0"/>
              </a:rPr>
              <a:t> </a:t>
            </a:r>
            <a:r>
              <a:rPr lang="de-DE" sz="2200" dirty="0">
                <a:latin typeface="Avenir Next LT Pro" panose="020B0504020202020204" pitchFamily="34" charset="0"/>
              </a:rPr>
              <a:t>Eine Fähigkeit beschreibt die ganz grundsätzlichen körperlichen und geistigen Voraussetzungen eines Menschen, die er mitbringt, um Leistungen zu erbringen. Sie sind abhängig von der genetischen Veranlagung eines Menschen und dem, was er sich im Laufe seines Lebens durch Lernen und Sozialisierung aneignet.</a:t>
            </a:r>
            <a:endParaRPr lang="en-US" sz="2200" dirty="0">
              <a:solidFill>
                <a:schemeClr val="tx1"/>
              </a:solidFill>
              <a:latin typeface="Avenir Next LT Pro" panose="020B0504020202020204" pitchFamily="34" charset="0"/>
            </a:endParaRPr>
          </a:p>
          <a:p>
            <a:pPr algn="just">
              <a:lnSpc>
                <a:spcPct val="170000"/>
              </a:lnSpc>
              <a:buFont typeface="Arial" pitchFamily="34" charset="0"/>
              <a:buChar char=" "/>
            </a:pPr>
            <a:r>
              <a:rPr lang="de-DE" sz="2200" b="1" dirty="0">
                <a:latin typeface="Avenir Next LT Pro" panose="020B0504020202020204" pitchFamily="34" charset="0"/>
              </a:rPr>
              <a:t>Fertigkeiten</a:t>
            </a:r>
            <a:r>
              <a:rPr lang="de-DE" sz="2200" dirty="0">
                <a:latin typeface="Avenir Next LT Pro" panose="020B0504020202020204" pitchFamily="34" charset="0"/>
              </a:rPr>
              <a:t> sind "durch Übung automatisierte Komponenten von Tätigkeiten" mit einer "geringen Bewusstseinskontrolle", was sowohl motorische Routinetätigkeiten, als auch kognitive Tätigkeiten wie Rechentechniken oder Auswendiglernen umfasst (vgl. Erpenbeck &amp; Rosenstiel 2003, Kirchhöfer 2004). </a:t>
            </a:r>
            <a:r>
              <a:rPr lang="en-US" sz="2200" dirty="0">
                <a:solidFill>
                  <a:schemeClr val="tx1">
                    <a:lumMod val="85000"/>
                    <a:lumOff val="15000"/>
                  </a:schemeClr>
                </a:solidFill>
                <a:latin typeface="Avenir Next LT Pro" panose="020B0504020202020204" pitchFamily="34" charset="0"/>
              </a:rPr>
              <a:t>Der Erwerb einer Fertigkeit ist nicht ausschließlich von Begabungen abhängig, sondern von Übung, bereits Erlerntem und erlernten Fertigkeiten (Kenntnisse, Erfahrungen, Reife, Fachkompetenz) und weiteren inneren Voraussetzungen wie Motivation und Wille. Der Erwerb einer neuen Fertigkeit setzt bestimmte Fähigkeiten und/oder Fertigkeiten voraus. </a:t>
            </a:r>
          </a:p>
        </p:txBody>
      </p:sp>
    </p:spTree>
    <p:extLst>
      <p:ext uri="{BB962C8B-B14F-4D97-AF65-F5344CB8AC3E}">
        <p14:creationId xmlns:p14="http://schemas.microsoft.com/office/powerpoint/2010/main" val="3714060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3C6841-6CE4-4630-8B91-6480651BD4D1}"/>
              </a:ext>
            </a:extLst>
          </p:cNvPr>
          <p:cNvSpPr>
            <a:spLocks noGrp="1"/>
          </p:cNvSpPr>
          <p:nvPr>
            <p:ph type="ctrTitle"/>
          </p:nvPr>
        </p:nvSpPr>
        <p:spPr>
          <a:xfrm>
            <a:off x="6096000" y="2201691"/>
            <a:ext cx="5408613" cy="2185753"/>
          </a:xfrm>
        </p:spPr>
        <p:txBody>
          <a:bodyPr>
            <a:normAutofit fontScale="90000"/>
          </a:bodyPr>
          <a:lstStyle/>
          <a:p>
            <a:pPr algn="ctr"/>
            <a:r>
              <a:rPr lang="de-DE" sz="5400" b="1" dirty="0">
                <a:latin typeface="Avenir Next LT Pro" panose="020B0504020202020204" pitchFamily="34" charset="0"/>
              </a:rPr>
              <a:t>Was ist deklaratives Wissen? </a:t>
            </a:r>
            <a:endParaRPr lang="en-US" sz="5400" b="1" dirty="0">
              <a:latin typeface="Avenir Next LT Pro" panose="020B0504020202020204" pitchFamily="34" charset="0"/>
            </a:endParaRPr>
          </a:p>
        </p:txBody>
      </p:sp>
      <p:pic>
        <p:nvPicPr>
          <p:cNvPr id="5" name="Picture 4" descr="A screenshot of a cell phone&#10;&#10;Description automatically generated">
            <a:extLst>
              <a:ext uri="{FF2B5EF4-FFF2-40B4-BE49-F238E27FC236}">
                <a16:creationId xmlns="" xmlns:a16="http://schemas.microsoft.com/office/drawing/2014/main" id="{25E79CAC-B42F-4933-9BB9-974CB624B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712" y="926592"/>
            <a:ext cx="6181344" cy="5425439"/>
          </a:xfrm>
          <a:prstGeom prst="rect">
            <a:avLst/>
          </a:prstGeom>
        </p:spPr>
      </p:pic>
    </p:spTree>
    <p:extLst>
      <p:ext uri="{BB962C8B-B14F-4D97-AF65-F5344CB8AC3E}">
        <p14:creationId xmlns:p14="http://schemas.microsoft.com/office/powerpoint/2010/main" val="3939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 xmlns:a16="http://schemas.microsoft.com/office/drawing/2014/main" id="{AD6F6937-3B5A-4391-9F37-58A571B362A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99B75F49-E55A-44BE-AF33-C47489856AA9}"/>
              </a:ext>
            </a:extLst>
          </p:cNvPr>
          <p:cNvSpPr>
            <a:spLocks noGrp="1"/>
          </p:cNvSpPr>
          <p:nvPr>
            <p:ph type="ctrTitle"/>
          </p:nvPr>
        </p:nvSpPr>
        <p:spPr>
          <a:xfrm>
            <a:off x="638753" y="1860347"/>
            <a:ext cx="3554559" cy="3570634"/>
          </a:xfrm>
        </p:spPr>
        <p:txBody>
          <a:bodyPr vert="horz" lIns="91440" tIns="45720" rIns="91440" bIns="45720" rtlCol="0" anchor="ctr">
            <a:normAutofit/>
          </a:bodyPr>
          <a:lstStyle/>
          <a:p>
            <a:pPr>
              <a:lnSpc>
                <a:spcPct val="85000"/>
              </a:lnSpc>
            </a:pPr>
            <a:r>
              <a:rPr lang="en-US" sz="3600" b="1" dirty="0" err="1">
                <a:latin typeface="Avenir Next LT Pro" panose="020B0504020202020204" pitchFamily="34" charset="0"/>
              </a:rPr>
              <a:t>Weltwissen</a:t>
            </a:r>
            <a:r>
              <a:rPr lang="en-US" sz="3600" b="1" dirty="0">
                <a:latin typeface="Avenir Next LT Pro" panose="020B0504020202020204" pitchFamily="34" charset="0"/>
              </a:rPr>
              <a:t/>
            </a:r>
            <a:br>
              <a:rPr lang="en-US" sz="3600" b="1" dirty="0">
                <a:latin typeface="Avenir Next LT Pro" panose="020B0504020202020204" pitchFamily="34" charset="0"/>
              </a:rPr>
            </a:br>
            <a:r>
              <a:rPr lang="en-US" sz="3600" b="1" dirty="0" err="1">
                <a:latin typeface="Avenir Next LT Pro" panose="020B0504020202020204" pitchFamily="34" charset="0"/>
              </a:rPr>
              <a:t>Soziokulturelles</a:t>
            </a:r>
            <a:r>
              <a:rPr lang="en-US" sz="3600" b="1" dirty="0">
                <a:latin typeface="Avenir Next LT Pro" panose="020B0504020202020204" pitchFamily="34" charset="0"/>
              </a:rPr>
              <a:t> Wissen</a:t>
            </a:r>
            <a:br>
              <a:rPr lang="en-US" sz="3600" b="1" dirty="0">
                <a:latin typeface="Avenir Next LT Pro" panose="020B0504020202020204" pitchFamily="34" charset="0"/>
              </a:rPr>
            </a:br>
            <a:r>
              <a:rPr lang="en-US" sz="3600" b="1" dirty="0" err="1">
                <a:latin typeface="Avenir Next LT Pro" panose="020B0504020202020204" pitchFamily="34" charset="0"/>
              </a:rPr>
              <a:t>Interkulturelles</a:t>
            </a:r>
            <a:r>
              <a:rPr lang="en-US" sz="3600" b="1" dirty="0">
                <a:latin typeface="Avenir Next LT Pro" panose="020B0504020202020204" pitchFamily="34" charset="0"/>
              </a:rPr>
              <a:t> Bewusstsein</a:t>
            </a:r>
            <a:r>
              <a:rPr lang="en-US" sz="4000" b="1" dirty="0"/>
              <a:t/>
            </a:r>
            <a:br>
              <a:rPr lang="en-US" sz="4000" b="1" dirty="0"/>
            </a:br>
            <a:endParaRPr lang="en-US" sz="4000" b="1" dirty="0"/>
          </a:p>
        </p:txBody>
      </p:sp>
      <p:sp>
        <p:nvSpPr>
          <p:cNvPr id="3" name="Subtitle 2">
            <a:extLst>
              <a:ext uri="{FF2B5EF4-FFF2-40B4-BE49-F238E27FC236}">
                <a16:creationId xmlns="" xmlns:a16="http://schemas.microsoft.com/office/drawing/2014/main" id="{88D6BF6C-E14D-451E-B832-228C469C96C9}"/>
              </a:ext>
            </a:extLst>
          </p:cNvPr>
          <p:cNvSpPr>
            <a:spLocks noGrp="1"/>
          </p:cNvSpPr>
          <p:nvPr>
            <p:ph type="subTitle" idx="1"/>
          </p:nvPr>
        </p:nvSpPr>
        <p:spPr>
          <a:xfrm>
            <a:off x="4614389" y="936711"/>
            <a:ext cx="6815992" cy="4984578"/>
          </a:xfrm>
        </p:spPr>
        <p:txBody>
          <a:bodyPr vert="horz" lIns="91440" tIns="45720" rIns="91440" bIns="45720" rtlCol="0" anchor="ctr">
            <a:normAutofit/>
          </a:bodyPr>
          <a:lstStyle/>
          <a:p>
            <a:pPr algn="just"/>
            <a:r>
              <a:rPr lang="de-DE" sz="1600" b="1" dirty="0">
                <a:latin typeface="Avenir Next LT Pro" panose="020B0504020202020204" pitchFamily="34" charset="0"/>
              </a:rPr>
              <a:t>Weltwissen</a:t>
            </a:r>
            <a:r>
              <a:rPr lang="de-DE" sz="1600" dirty="0">
                <a:latin typeface="Avenir Next LT Pro" panose="020B0504020202020204" pitchFamily="34" charset="0"/>
              </a:rPr>
              <a:t> beschreibt das einem Individuum verfügbare allgemeine Wissen, Kenntnisse und Erfahrungen über Umwelt und Gesellschaft. Es bezeichnet die in jedem lebenden Organismus gespeicherten Informationen über die Welt, in der er lebt und ohne die dieser Organismus nicht überleben könnte. Das Weltwissen ermöglicht es, neue Tatsachen einzuordnen und entsprechend zu handeln, auch wenn detaillierte Informationen fehlen. </a:t>
            </a:r>
            <a:r>
              <a:rPr lang="de-DE" sz="1600" b="1" dirty="0">
                <a:latin typeface="Avenir Next LT Pro" panose="020B0504020202020204" pitchFamily="34" charset="0"/>
              </a:rPr>
              <a:t>Zum Weltwissen gehören zum Beispiel Hintergrundwissen und enzyklopädisches Wissen</a:t>
            </a:r>
            <a:r>
              <a:rPr lang="de-DE" sz="1600" dirty="0">
                <a:latin typeface="Avenir Next LT Pro" panose="020B0504020202020204" pitchFamily="34" charset="0"/>
              </a:rPr>
              <a:t>.</a:t>
            </a:r>
          </a:p>
          <a:p>
            <a:pPr algn="just"/>
            <a:r>
              <a:rPr lang="de-DE" sz="1600" b="1" dirty="0">
                <a:solidFill>
                  <a:schemeClr val="tx1">
                    <a:lumMod val="85000"/>
                    <a:lumOff val="15000"/>
                  </a:schemeClr>
                </a:solidFill>
                <a:latin typeface="Avenir Next LT Pro" panose="020B0504020202020204" pitchFamily="34" charset="0"/>
              </a:rPr>
              <a:t>Soziokulturelles Wissen</a:t>
            </a:r>
            <a:r>
              <a:rPr lang="de-DE" sz="1600" b="1" dirty="0">
                <a:latin typeface="Avenir Next LT Pro" panose="020B0504020202020204" pitchFamily="34" charset="0"/>
              </a:rPr>
              <a:t> </a:t>
            </a:r>
            <a:r>
              <a:rPr lang="de-DE" sz="1600" dirty="0">
                <a:latin typeface="Avenir Next LT Pro" panose="020B0504020202020204" pitchFamily="34" charset="0"/>
              </a:rPr>
              <a:t>ist das Wissen über die Gesellschaft und die Kultur der Gemeinschaft oder der Gemeinschaften, in denen eine Sprache gesprochen wird und ist ein Aspekt des Weltwissens. Umfasst unter anderen: </a:t>
            </a:r>
            <a:r>
              <a:rPr lang="de-DE" sz="1600" b="1" dirty="0">
                <a:latin typeface="Avenir Next LT Pro" panose="020B0504020202020204" pitchFamily="34" charset="0"/>
              </a:rPr>
              <a:t>das tägliche Leben</a:t>
            </a:r>
            <a:r>
              <a:rPr lang="de-DE" sz="1600" dirty="0">
                <a:latin typeface="Avenir Next LT Pro" panose="020B0504020202020204" pitchFamily="34" charset="0"/>
              </a:rPr>
              <a:t>, die </a:t>
            </a:r>
            <a:r>
              <a:rPr lang="de-DE" sz="1600" b="1" dirty="0">
                <a:latin typeface="Avenir Next LT Pro" panose="020B0504020202020204" pitchFamily="34" charset="0"/>
              </a:rPr>
              <a:t>Lebensbedingungen, interpersonale Beziehungen, Werte, Überzeugungen und Einstellungen</a:t>
            </a:r>
          </a:p>
          <a:p>
            <a:pPr algn="just"/>
            <a:r>
              <a:rPr lang="de-DE" sz="1600" b="1" dirty="0">
                <a:latin typeface="Avenir Next LT Pro" panose="020B0504020202020204" pitchFamily="34" charset="0"/>
              </a:rPr>
              <a:t>Interkulturelles Bewusstsein </a:t>
            </a:r>
            <a:r>
              <a:rPr lang="de-DE" sz="1600" dirty="0">
                <a:latin typeface="Avenir Next LT Pro" panose="020B0504020202020204" pitchFamily="34" charset="0"/>
              </a:rPr>
              <a:t>erwächst aus der Kenntnis, dem Bewusstsein und dem Verständnis der Beziehungen zwischen der 'Welt des Herkunftslandes' und der 'Welt der Zielsprachengemeinschaft' </a:t>
            </a:r>
            <a:r>
              <a:rPr lang="de-DE" sz="1600" b="1" dirty="0">
                <a:latin typeface="Avenir Next LT Pro" panose="020B0504020202020204" pitchFamily="34" charset="0"/>
              </a:rPr>
              <a:t>(Ähnlichkeiten und klare Unterschiede) </a:t>
            </a:r>
            <a:endParaRPr lang="en-US" sz="1600" b="1" dirty="0">
              <a:solidFill>
                <a:schemeClr val="tx1">
                  <a:lumMod val="85000"/>
                  <a:lumOff val="15000"/>
                </a:schemeClr>
              </a:solidFill>
              <a:latin typeface="Avenir Next LT Pro" panose="020B0504020202020204" pitchFamily="34" charset="0"/>
            </a:endParaRPr>
          </a:p>
        </p:txBody>
      </p:sp>
    </p:spTree>
    <p:extLst>
      <p:ext uri="{BB962C8B-B14F-4D97-AF65-F5344CB8AC3E}">
        <p14:creationId xmlns:p14="http://schemas.microsoft.com/office/powerpoint/2010/main" val="2659512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DD5069-9856-4A31-A5C6-4AEFA38F72F6}"/>
              </a:ext>
            </a:extLst>
          </p:cNvPr>
          <p:cNvSpPr>
            <a:spLocks noGrp="1"/>
          </p:cNvSpPr>
          <p:nvPr>
            <p:ph type="ctrTitle"/>
          </p:nvPr>
        </p:nvSpPr>
        <p:spPr>
          <a:xfrm>
            <a:off x="603505" y="770467"/>
            <a:ext cx="6608963" cy="2658533"/>
          </a:xfrm>
        </p:spPr>
        <p:txBody>
          <a:bodyPr>
            <a:normAutofit fontScale="90000"/>
          </a:bodyPr>
          <a:lstStyle/>
          <a:p>
            <a:r>
              <a:rPr lang="de-DE" sz="6200" b="1" dirty="0">
                <a:latin typeface="Avenir Next LT Pro" panose="020B0504020202020204" pitchFamily="34" charset="0"/>
              </a:rPr>
              <a:t>Was ist prozedurales Wissen?</a:t>
            </a:r>
            <a:br>
              <a:rPr lang="de-DE" sz="6200" b="1" dirty="0">
                <a:latin typeface="Avenir Next LT Pro" panose="020B0504020202020204" pitchFamily="34" charset="0"/>
              </a:rPr>
            </a:br>
            <a:endParaRPr lang="en-US" sz="6200" b="1" dirty="0">
              <a:latin typeface="Avenir Next LT Pro" panose="020B0504020202020204" pitchFamily="34" charset="0"/>
            </a:endParaRPr>
          </a:p>
        </p:txBody>
      </p:sp>
      <p:sp>
        <p:nvSpPr>
          <p:cNvPr id="3" name="Subtitle 2">
            <a:extLst>
              <a:ext uri="{FF2B5EF4-FFF2-40B4-BE49-F238E27FC236}">
                <a16:creationId xmlns="" xmlns:a16="http://schemas.microsoft.com/office/drawing/2014/main" id="{E27622CE-97D9-437F-86A5-3B58F8DEBB7F}"/>
              </a:ext>
            </a:extLst>
          </p:cNvPr>
          <p:cNvSpPr>
            <a:spLocks noGrp="1"/>
          </p:cNvSpPr>
          <p:nvPr>
            <p:ph type="subTitle" idx="1"/>
          </p:nvPr>
        </p:nvSpPr>
        <p:spPr>
          <a:xfrm>
            <a:off x="667513" y="2865120"/>
            <a:ext cx="6544955" cy="2987676"/>
          </a:xfrm>
        </p:spPr>
        <p:txBody>
          <a:bodyPr>
            <a:normAutofit fontScale="92500" lnSpcReduction="20000"/>
          </a:bodyPr>
          <a:lstStyle/>
          <a:p>
            <a:pPr algn="just"/>
            <a:r>
              <a:rPr lang="de-DE" sz="2400" dirty="0">
                <a:solidFill>
                  <a:schemeClr val="tx1"/>
                </a:solidFill>
              </a:rPr>
              <a:t>Das prozedurale Wissen, das „Wissen wie“ (know how) muss immer auf das schon bereits vorhandene deklarative Wissen zurückgreifen. Prozedurales Wissen ist daher das praktisch nutzbare Wissen, welches oft in Gestalt unbewusster Verarbeitungs-routinen auftritt. Das prozedurale Wissen lässt sich in Lernprozesse und Anwendungsprozesse unterteilen. </a:t>
            </a:r>
            <a:r>
              <a:rPr lang="de-DE" sz="2400" i="1" dirty="0">
                <a:solidFill>
                  <a:schemeClr val="tx1"/>
                </a:solidFill>
              </a:rPr>
              <a:t>Es ist ein dynamisches Wissen. </a:t>
            </a:r>
            <a:endParaRPr lang="de-DE" sz="2400" dirty="0">
              <a:solidFill>
                <a:schemeClr val="tx1"/>
              </a:solidFill>
            </a:endParaRPr>
          </a:p>
          <a:p>
            <a:pPr algn="r"/>
            <a:r>
              <a:rPr lang="de-DE" sz="2400" i="1" dirty="0">
                <a:solidFill>
                  <a:schemeClr val="tx1"/>
                </a:solidFill>
              </a:rPr>
              <a:t>Beispiele für prozedurales Wissen sind Schnürsenkel binden oder Fahrrad fahren. </a:t>
            </a:r>
          </a:p>
          <a:p>
            <a:endParaRPr lang="en-US" sz="1300" b="1" dirty="0"/>
          </a:p>
        </p:txBody>
      </p:sp>
      <p:sp>
        <p:nvSpPr>
          <p:cNvPr id="15" name="Rectangle 14">
            <a:extLst>
              <a:ext uri="{FF2B5EF4-FFF2-40B4-BE49-F238E27FC236}">
                <a16:creationId xmlns="" xmlns:a16="http://schemas.microsoft.com/office/drawing/2014/main" id="{5CDD052D-EFC5-4522-BD83-5F1B3948E7A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552944" y="0"/>
            <a:ext cx="463905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Puzzle">
            <a:extLst>
              <a:ext uri="{FF2B5EF4-FFF2-40B4-BE49-F238E27FC236}">
                <a16:creationId xmlns="" xmlns:a16="http://schemas.microsoft.com/office/drawing/2014/main" id="{BCC24667-0A6A-4463-B9C6-E5509B68CE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505645" y="624614"/>
            <a:ext cx="2723955" cy="2723954"/>
          </a:xfrm>
          <a:prstGeom prst="rect">
            <a:avLst/>
          </a:prstGeom>
        </p:spPr>
      </p:pic>
      <p:pic>
        <p:nvPicPr>
          <p:cNvPr id="6" name="Picture 5">
            <a:extLst>
              <a:ext uri="{FF2B5EF4-FFF2-40B4-BE49-F238E27FC236}">
                <a16:creationId xmlns="" xmlns:a16="http://schemas.microsoft.com/office/drawing/2014/main" id="{314EB122-EDE5-4CA5-8DAA-160FD062FFDC}"/>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8196408" y="3604937"/>
            <a:ext cx="3352128" cy="2514096"/>
          </a:xfrm>
          <a:prstGeom prst="rect">
            <a:avLst/>
          </a:prstGeom>
          <a:noFill/>
        </p:spPr>
      </p:pic>
    </p:spTree>
    <p:extLst>
      <p:ext uri="{BB962C8B-B14F-4D97-AF65-F5344CB8AC3E}">
        <p14:creationId xmlns:p14="http://schemas.microsoft.com/office/powerpoint/2010/main" val="135387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hade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7C7E1896-2992-48D4-85AC-95AB8AB147E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753465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3D4958D7-9CCB-4754-98B9-5CC3D8F2D7C1}"/>
              </a:ext>
            </a:extLst>
          </p:cNvPr>
          <p:cNvSpPr>
            <a:spLocks noGrp="1"/>
          </p:cNvSpPr>
          <p:nvPr>
            <p:ph type="ctrTitle"/>
          </p:nvPr>
        </p:nvSpPr>
        <p:spPr>
          <a:xfrm>
            <a:off x="854389" y="770467"/>
            <a:ext cx="5241611" cy="5325533"/>
          </a:xfrm>
        </p:spPr>
        <p:txBody>
          <a:bodyPr anchor="ctr">
            <a:normAutofit/>
          </a:bodyPr>
          <a:lstStyle/>
          <a:p>
            <a:r>
              <a:rPr lang="en-US" sz="3200" b="1" dirty="0">
                <a:latin typeface="Avenir Next LT Pro" panose="020B0504020202020204" pitchFamily="34" charset="0"/>
              </a:rPr>
              <a:t>Persönlichkeitsbezogene </a:t>
            </a:r>
            <a:r>
              <a:rPr lang="en-US" sz="3200" b="1" dirty="0" err="1">
                <a:latin typeface="Avenir Next LT Pro" panose="020B0504020202020204" pitchFamily="34" charset="0"/>
              </a:rPr>
              <a:t>Kompetenz</a:t>
            </a:r>
            <a:r>
              <a:rPr lang="en-US" sz="3200" b="1" dirty="0">
                <a:latin typeface="Avenir Next LT Pro" panose="020B0504020202020204" pitchFamily="34" charset="0"/>
              </a:rPr>
              <a:t> (</a:t>
            </a:r>
            <a:r>
              <a:rPr lang="en-US" sz="3200" b="1" i="1" dirty="0">
                <a:latin typeface="Avenir Next LT Pro" panose="020B0504020202020204" pitchFamily="34" charset="0"/>
              </a:rPr>
              <a:t>savoir-</a:t>
            </a:r>
            <a:r>
              <a:rPr lang="en-US" sz="3200" b="1" i="1" dirty="0" err="1">
                <a:latin typeface="Avenir Next LT Pro" panose="020B0504020202020204" pitchFamily="34" charset="0"/>
              </a:rPr>
              <a:t>être</a:t>
            </a:r>
            <a:r>
              <a:rPr lang="en-US" sz="3200" b="1" dirty="0">
                <a:latin typeface="Avenir Next LT Pro" panose="020B0504020202020204" pitchFamily="34" charset="0"/>
              </a:rPr>
              <a:t>)</a:t>
            </a:r>
            <a:endParaRPr lang="en-US" sz="3200" dirty="0">
              <a:latin typeface="Avenir Next LT Pro" panose="020B0504020202020204" pitchFamily="34" charset="0"/>
            </a:endParaRPr>
          </a:p>
        </p:txBody>
      </p:sp>
      <p:sp>
        <p:nvSpPr>
          <p:cNvPr id="3" name="Subtitle 2">
            <a:extLst>
              <a:ext uri="{FF2B5EF4-FFF2-40B4-BE49-F238E27FC236}">
                <a16:creationId xmlns="" xmlns:a16="http://schemas.microsoft.com/office/drawing/2014/main" id="{A15F49AE-5FC2-41AE-9823-89553DA8A1CE}"/>
              </a:ext>
            </a:extLst>
          </p:cNvPr>
          <p:cNvSpPr>
            <a:spLocks noGrp="1"/>
          </p:cNvSpPr>
          <p:nvPr>
            <p:ph type="subTitle" idx="1"/>
          </p:nvPr>
        </p:nvSpPr>
        <p:spPr>
          <a:xfrm>
            <a:off x="7989547" y="1188510"/>
            <a:ext cx="3697628" cy="4480983"/>
          </a:xfrm>
        </p:spPr>
        <p:txBody>
          <a:bodyPr anchor="ctr">
            <a:normAutofit/>
          </a:bodyPr>
          <a:lstStyle/>
          <a:p>
            <a:r>
              <a:rPr lang="de-DE" sz="1800" dirty="0">
                <a:solidFill>
                  <a:schemeClr val="accent1">
                    <a:lumMod val="75000"/>
                  </a:schemeClr>
                </a:solidFill>
                <a:latin typeface="Avenir Next LT Pro" panose="020B0504020202020204" pitchFamily="34" charset="0"/>
              </a:rPr>
              <a:t>Die kommunikative Tätigkeit der Sprachverwendenden/Lernenden wird nicht nur durch ihr Wissen, ihr Verständnis und ihre Fertigkeiten beeinflusst, sondern auch durch individuelle, ihre jeweilige Persönlichkeit charakterisierende Faktoren wie Einstellungen, Motivationen, Werte, Überzeugungen, kognitive Stile und Persönlichkeitstypen, die zu ihrer Identität beitragen. Dazu gehören:</a:t>
            </a:r>
            <a:endParaRPr lang="en-US" sz="1800" dirty="0">
              <a:solidFill>
                <a:schemeClr val="accent1">
                  <a:lumMod val="75000"/>
                </a:schemeClr>
              </a:solidFill>
              <a:latin typeface="Avenir Next LT Pro" panose="020B0504020202020204" pitchFamily="34" charset="0"/>
            </a:endParaRPr>
          </a:p>
        </p:txBody>
      </p:sp>
      <p:sp useBgFill="1">
        <p:nvSpPr>
          <p:cNvPr id="10" name="Rectangle 9">
            <a:extLst>
              <a:ext uri="{FF2B5EF4-FFF2-40B4-BE49-F238E27FC236}">
                <a16:creationId xmlns="" xmlns:a16="http://schemas.microsoft.com/office/drawing/2014/main" id="{2808B93E-0C39-407B-943D-71F2BAFB4CB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534656" y="0"/>
            <a:ext cx="465734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0339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872854-3805-4DDD-A705-6CF784EF9DE8}"/>
              </a:ext>
            </a:extLst>
          </p:cNvPr>
          <p:cNvSpPr>
            <a:spLocks noGrp="1"/>
          </p:cNvSpPr>
          <p:nvPr>
            <p:ph type="ctrTitle"/>
          </p:nvPr>
        </p:nvSpPr>
        <p:spPr>
          <a:xfrm>
            <a:off x="5517167" y="1447800"/>
            <a:ext cx="5476875" cy="3457576"/>
          </a:xfrm>
        </p:spPr>
        <p:txBody>
          <a:bodyPr>
            <a:normAutofit fontScale="90000"/>
          </a:bodyPr>
          <a:lstStyle/>
          <a:p>
            <a:r>
              <a:rPr lang="en-US" sz="2200" b="1" dirty="0"/>
              <a:t/>
            </a:r>
            <a:br>
              <a:rPr lang="en-US" sz="2200" b="1" dirty="0"/>
            </a:br>
            <a:r>
              <a:rPr lang="en-US" sz="2200" b="1" dirty="0"/>
              <a:t/>
            </a:r>
            <a:br>
              <a:rPr lang="en-US" sz="2200" b="1" dirty="0"/>
            </a:br>
            <a:r>
              <a:rPr lang="en-US" sz="2200" b="1" dirty="0">
                <a:latin typeface="Avenir Next LT Pro" panose="020B0504020202020204" pitchFamily="34" charset="0"/>
              </a:rPr>
              <a:t>1.Einstellungen </a:t>
            </a:r>
            <a:r>
              <a:rPr lang="en-US" sz="1800" dirty="0">
                <a:latin typeface="Avenir Next LT Pro" panose="020B0504020202020204" pitchFamily="34" charset="0"/>
              </a:rPr>
              <a:t>(</a:t>
            </a:r>
            <a:r>
              <a:rPr lang="de-DE" sz="1800" dirty="0">
                <a:latin typeface="Avenir Next LT Pro" panose="020B0504020202020204" pitchFamily="34" charset="0"/>
              </a:rPr>
              <a:t>Offenheit und Interesse an neuen Erfahrungen, anderen Menschen, Ideen, Völkern, Gesellschaften und Kulturen).</a:t>
            </a:r>
            <a:r>
              <a:rPr lang="de-DE" sz="2200" dirty="0">
                <a:latin typeface="Avenir Next LT Pro" panose="020B0504020202020204" pitchFamily="34" charset="0"/>
              </a:rPr>
              <a:t/>
            </a:r>
            <a:br>
              <a:rPr lang="de-DE" sz="2200" dirty="0">
                <a:latin typeface="Avenir Next LT Pro" panose="020B0504020202020204" pitchFamily="34" charset="0"/>
              </a:rPr>
            </a:br>
            <a:r>
              <a:rPr lang="en-US" sz="2200" b="1" dirty="0">
                <a:latin typeface="Avenir Next LT Pro" panose="020B0504020202020204" pitchFamily="34" charset="0"/>
              </a:rPr>
              <a:t>2. Motivation </a:t>
            </a:r>
            <a:r>
              <a:rPr lang="en-US" sz="1800" dirty="0">
                <a:latin typeface="Avenir Next LT Pro" panose="020B0504020202020204" pitchFamily="34" charset="0"/>
              </a:rPr>
              <a:t>(intrinsisch/extrinsisch)</a:t>
            </a:r>
            <a:br>
              <a:rPr lang="en-US" sz="1800" dirty="0">
                <a:latin typeface="Avenir Next LT Pro" panose="020B0504020202020204" pitchFamily="34" charset="0"/>
              </a:rPr>
            </a:br>
            <a:r>
              <a:rPr lang="en-US" sz="2200" b="1" dirty="0">
                <a:latin typeface="Avenir Next LT Pro" panose="020B0504020202020204" pitchFamily="34" charset="0"/>
              </a:rPr>
              <a:t>3. Wertvorstellungen </a:t>
            </a:r>
            <a:r>
              <a:rPr lang="en-US" sz="1800" dirty="0">
                <a:latin typeface="Avenir Next LT Pro" panose="020B0504020202020204" pitchFamily="34" charset="0"/>
              </a:rPr>
              <a:t>(</a:t>
            </a:r>
            <a:r>
              <a:rPr lang="de-DE" sz="1800" dirty="0">
                <a:latin typeface="Avenir Next LT Pro" panose="020B0504020202020204" pitchFamily="34" charset="0"/>
              </a:rPr>
              <a:t>z. B. ethische und moralische)</a:t>
            </a:r>
            <a:r>
              <a:rPr lang="en-US" sz="1800" b="1" dirty="0">
                <a:latin typeface="Avenir Next LT Pro" panose="020B0504020202020204" pitchFamily="34" charset="0"/>
              </a:rPr>
              <a:t/>
            </a:r>
            <a:br>
              <a:rPr lang="en-US" sz="1800" b="1" dirty="0">
                <a:latin typeface="Avenir Next LT Pro" panose="020B0504020202020204" pitchFamily="34" charset="0"/>
              </a:rPr>
            </a:br>
            <a:r>
              <a:rPr lang="en-US" sz="2200" b="1" dirty="0">
                <a:latin typeface="Avenir Next LT Pro" panose="020B0504020202020204" pitchFamily="34" charset="0"/>
              </a:rPr>
              <a:t>4. Überzeugungen </a:t>
            </a:r>
            <a:r>
              <a:rPr lang="en-US" sz="1800" dirty="0">
                <a:latin typeface="Avenir Next LT Pro" panose="020B0504020202020204" pitchFamily="34" charset="0"/>
              </a:rPr>
              <a:t>(religiöse, ideologische, philosophische)</a:t>
            </a:r>
            <a:r>
              <a:rPr lang="en-US" sz="1800" b="1" dirty="0">
                <a:latin typeface="Avenir Next LT Pro" panose="020B0504020202020204" pitchFamily="34" charset="0"/>
              </a:rPr>
              <a:t/>
            </a:r>
            <a:br>
              <a:rPr lang="en-US" sz="1800" b="1" dirty="0">
                <a:latin typeface="Avenir Next LT Pro" panose="020B0504020202020204" pitchFamily="34" charset="0"/>
              </a:rPr>
            </a:br>
            <a:r>
              <a:rPr lang="en-US" sz="2200" b="1" dirty="0">
                <a:latin typeface="Avenir Next LT Pro" panose="020B0504020202020204" pitchFamily="34" charset="0"/>
              </a:rPr>
              <a:t>5. kognitiver Stil </a:t>
            </a:r>
            <a:r>
              <a:rPr lang="en-US" sz="1800" dirty="0">
                <a:latin typeface="Avenir Next LT Pro" panose="020B0504020202020204" pitchFamily="34" charset="0"/>
              </a:rPr>
              <a:t>(die Art und Weise wie eine Person wahrnimmt, denkt, Probleme lost, lernt)</a:t>
            </a:r>
            <a:br>
              <a:rPr lang="en-US" sz="1800" dirty="0">
                <a:latin typeface="Avenir Next LT Pro" panose="020B0504020202020204" pitchFamily="34" charset="0"/>
              </a:rPr>
            </a:br>
            <a:r>
              <a:rPr lang="en-US" sz="2200" b="1" dirty="0">
                <a:latin typeface="Avenir Next LT Pro" panose="020B0504020202020204" pitchFamily="34" charset="0"/>
              </a:rPr>
              <a:t>6. Persönlichkeitsfaktoren </a:t>
            </a:r>
            <a:r>
              <a:rPr lang="en-US" sz="1800" dirty="0">
                <a:latin typeface="Avenir Next LT Pro" panose="020B0504020202020204" pitchFamily="34" charset="0"/>
              </a:rPr>
              <a:t>(z. B.  Emotionen)</a:t>
            </a:r>
            <a:r>
              <a:rPr lang="de-DE" sz="2200" dirty="0">
                <a:latin typeface="Avenir Next LT Pro" panose="020B0504020202020204" pitchFamily="34" charset="0"/>
              </a:rPr>
              <a:t/>
            </a:r>
            <a:br>
              <a:rPr lang="de-DE" sz="2200" dirty="0">
                <a:latin typeface="Avenir Next LT Pro" panose="020B0504020202020204" pitchFamily="34" charset="0"/>
              </a:rPr>
            </a:br>
            <a:endParaRPr lang="en-US" sz="2200" dirty="0">
              <a:latin typeface="Avenir Next LT Pro" panose="020B0504020202020204" pitchFamily="34" charset="0"/>
            </a:endParaRPr>
          </a:p>
        </p:txBody>
      </p:sp>
      <p:sp>
        <p:nvSpPr>
          <p:cNvPr id="3" name="Subtitle 2">
            <a:extLst>
              <a:ext uri="{FF2B5EF4-FFF2-40B4-BE49-F238E27FC236}">
                <a16:creationId xmlns="" xmlns:a16="http://schemas.microsoft.com/office/drawing/2014/main" id="{93C16D22-F6E1-48E2-A335-0BEDB1910772}"/>
              </a:ext>
            </a:extLst>
          </p:cNvPr>
          <p:cNvSpPr>
            <a:spLocks noGrp="1"/>
          </p:cNvSpPr>
          <p:nvPr>
            <p:ph type="subTitle" idx="1"/>
          </p:nvPr>
        </p:nvSpPr>
        <p:spPr>
          <a:xfrm>
            <a:off x="5145052" y="7934325"/>
            <a:ext cx="6544955" cy="190501"/>
          </a:xfrm>
        </p:spPr>
        <p:txBody>
          <a:bodyPr>
            <a:normAutofit fontScale="25000" lnSpcReduction="20000"/>
          </a:bodyPr>
          <a:lstStyle/>
          <a:p>
            <a:r>
              <a:rPr lang="de-DE" dirty="0"/>
              <a:t> </a:t>
            </a:r>
          </a:p>
          <a:p>
            <a:endParaRPr lang="en-US" dirty="0"/>
          </a:p>
        </p:txBody>
      </p:sp>
      <p:sp>
        <p:nvSpPr>
          <p:cNvPr id="10" name="Rectangle 9">
            <a:extLst>
              <a:ext uri="{FF2B5EF4-FFF2-40B4-BE49-F238E27FC236}">
                <a16:creationId xmlns="" xmlns:a16="http://schemas.microsoft.com/office/drawing/2014/main" id="{639D619B-22B1-40BC-AC72-569FEA1CCCA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63905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keleton">
            <a:extLst>
              <a:ext uri="{FF2B5EF4-FFF2-40B4-BE49-F238E27FC236}">
                <a16:creationId xmlns="" xmlns:a16="http://schemas.microsoft.com/office/drawing/2014/main" id="{55FE2FD0-D899-490B-A0E3-F3F98DC67C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643464" y="1742701"/>
            <a:ext cx="3352128" cy="3352128"/>
          </a:xfrm>
          <a:prstGeom prst="rect">
            <a:avLst/>
          </a:prstGeom>
        </p:spPr>
      </p:pic>
    </p:spTree>
    <p:extLst>
      <p:ext uri="{BB962C8B-B14F-4D97-AF65-F5344CB8AC3E}">
        <p14:creationId xmlns:p14="http://schemas.microsoft.com/office/powerpoint/2010/main" val="2808157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1072</Words>
  <Application>Microsoft Office PowerPoint</Application>
  <PresentationFormat>Custom</PresentationFormat>
  <Paragraphs>52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Kompetenzbegriff </vt:lpstr>
      <vt:lpstr>Fertigkeit und Fähigkeit</vt:lpstr>
      <vt:lpstr>Was ist deklaratives Wissen? </vt:lpstr>
      <vt:lpstr>Weltwissen Soziokulturelles Wissen Interkulturelles Bewusstsein </vt:lpstr>
      <vt:lpstr>Was ist prozedurales Wissen? </vt:lpstr>
      <vt:lpstr>Persönlichkeitsbezogene Kompetenz (savoir-être)</vt:lpstr>
      <vt:lpstr>  1.Einstellungen (Offenheit und Interesse an neuen Erfahrungen, anderen Menschen, Ideen, Völkern, Gesellschaften und Kulturen). 2. Motivation (intrinsisch/extrinsisch) 3. Wertvorstellungen (z. B. ethische und moralische) 4. Überzeugungen (religiöse, ideologische, philosophische) 5. kognitiver Stil (die Art und Weise wie eine Person wahrnimmt, denkt, Probleme lost, lernt) 6. Persönlichkeitsfaktoren (z. B.  Emotionen) </vt:lpstr>
      <vt:lpstr>Lernfähigkeit (savoir-apprendre)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Titina</dc:creator>
  <cp:lastModifiedBy>Dafni</cp:lastModifiedBy>
  <cp:revision>7</cp:revision>
  <dcterms:created xsi:type="dcterms:W3CDTF">2020-04-11T14:11:18Z</dcterms:created>
  <dcterms:modified xsi:type="dcterms:W3CDTF">2021-04-03T09:51:23Z</dcterms:modified>
</cp:coreProperties>
</file>