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4" r:id="rId8"/>
    <p:sldId id="263" r:id="rId9"/>
    <p:sldId id="258"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5" r:id="rId29"/>
    <p:sldId id="286" r:id="rId30"/>
    <p:sldId id="283" r:id="rId31"/>
    <p:sldId id="284"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A59571-477A-4AEA-8DF0-0390890D0B98}" type="datetimeFigureOut">
              <a:rPr lang="en-US" smtClean="0"/>
              <a:t>28-May-20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1912168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A59571-477A-4AEA-8DF0-0390890D0B98}" type="datetimeFigureOut">
              <a:rPr lang="en-US" smtClean="0"/>
              <a:t>28-May-20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2028849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A59571-477A-4AEA-8DF0-0390890D0B98}" type="datetimeFigureOut">
              <a:rPr lang="en-US" smtClean="0"/>
              <a:t>28-May-20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40850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A59571-477A-4AEA-8DF0-0390890D0B98}" type="datetimeFigureOut">
              <a:rPr lang="en-US" smtClean="0"/>
              <a:t>28-May-20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533763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A59571-477A-4AEA-8DF0-0390890D0B98}" type="datetimeFigureOut">
              <a:rPr lang="en-US" smtClean="0"/>
              <a:t>28-May-20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2687232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A59571-477A-4AEA-8DF0-0390890D0B98}" type="datetimeFigureOut">
              <a:rPr lang="en-US" smtClean="0"/>
              <a:t>28-May-20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3297660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A59571-477A-4AEA-8DF0-0390890D0B98}" type="datetimeFigureOut">
              <a:rPr lang="en-US" smtClean="0"/>
              <a:t>28-May-20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1671688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A59571-477A-4AEA-8DF0-0390890D0B98}" type="datetimeFigureOut">
              <a:rPr lang="en-US" smtClean="0"/>
              <a:t>28-May-20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3868295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A59571-477A-4AEA-8DF0-0390890D0B98}" type="datetimeFigureOut">
              <a:rPr lang="en-US" smtClean="0"/>
              <a:t>28-May-20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2255300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A59571-477A-4AEA-8DF0-0390890D0B98}" type="datetimeFigureOut">
              <a:rPr lang="en-US" smtClean="0"/>
              <a:t>28-May-20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395447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A59571-477A-4AEA-8DF0-0390890D0B98}" type="datetimeFigureOut">
              <a:rPr lang="en-US" smtClean="0"/>
              <a:t>28-May-20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2679203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75000"/>
            <a:alpha val="8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A59571-477A-4AEA-8DF0-0390890D0B98}" type="datetimeFigureOut">
              <a:rPr lang="en-US" smtClean="0"/>
              <a:t>28-May-20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7413AA-8302-4249-A7F4-CD4AA6496F2C}" type="slidenum">
              <a:rPr lang="en-US" smtClean="0"/>
              <a:t>‹#›</a:t>
            </a:fld>
            <a:endParaRPr lang="en-US"/>
          </a:p>
        </p:txBody>
      </p:sp>
    </p:spTree>
    <p:extLst>
      <p:ext uri="{BB962C8B-B14F-4D97-AF65-F5344CB8AC3E}">
        <p14:creationId xmlns:p14="http://schemas.microsoft.com/office/powerpoint/2010/main" val="299072070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sprachenzentrum.fuberlin.de/v/autonomiemodell/materialien/index.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edugroup.at/innovation/schul-entwicklung/die-neue-mittelschule/individualisierung-differenzierung.html"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nms.tsn.at/cms/images/stories/lerndesign/Elemente_zu_Differenzierung.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nms.tsn.at/cms/images/stories/lerndesign/Elemente_zu_Differenzierung.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nms.tsn.at/cms/images/stories/lerndesign/Elemente_zu_Differenzierung.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nms.tsn.at/cms/images/stories/lerndesign/Elemente_zu_Differenzierung.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youtube.com/watch?v=t5zOvBz0tq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youtube.com/watch?v=t5zOvBz0tqk"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219200"/>
            <a:ext cx="7772400" cy="1470025"/>
          </a:xfrm>
        </p:spPr>
        <p:txBody>
          <a:bodyPr>
            <a:normAutofit/>
          </a:bodyPr>
          <a:lstStyle/>
          <a:p>
            <a:r>
              <a:rPr lang="de-DE" sz="3600" b="1" i="1" dirty="0"/>
              <a:t>Lernen durch Differenzierung im Fremdsprachenunterricht</a:t>
            </a:r>
            <a:endParaRPr lang="en-US" sz="3600" b="1" dirty="0"/>
          </a:p>
        </p:txBody>
      </p:sp>
      <p:sp>
        <p:nvSpPr>
          <p:cNvPr id="3" name="Subtitle 2"/>
          <p:cNvSpPr>
            <a:spLocks noGrp="1"/>
          </p:cNvSpPr>
          <p:nvPr>
            <p:ph type="subTitle" idx="1"/>
          </p:nvPr>
        </p:nvSpPr>
        <p:spPr>
          <a:xfrm>
            <a:off x="1371600" y="2743200"/>
            <a:ext cx="6400800" cy="2895600"/>
          </a:xfrm>
        </p:spPr>
        <p:txBody>
          <a:bodyPr>
            <a:normAutofit fontScale="70000" lnSpcReduction="20000"/>
          </a:bodyPr>
          <a:lstStyle/>
          <a:p>
            <a:endParaRPr lang="de-DE" b="1" dirty="0" smtClean="0"/>
          </a:p>
          <a:p>
            <a:r>
              <a:rPr lang="de-DE" sz="3400" b="1" dirty="0" smtClean="0">
                <a:solidFill>
                  <a:schemeClr val="tx1"/>
                </a:solidFill>
              </a:rPr>
              <a:t>Dafni Wiedenmayer</a:t>
            </a:r>
          </a:p>
          <a:p>
            <a:endParaRPr lang="de-DE" sz="3400" b="1" dirty="0">
              <a:solidFill>
                <a:schemeClr val="tx1"/>
              </a:solidFill>
            </a:endParaRPr>
          </a:p>
          <a:p>
            <a:r>
              <a:rPr lang="de-DE" sz="3400" b="1" dirty="0" smtClean="0">
                <a:solidFill>
                  <a:schemeClr val="tx1"/>
                </a:solidFill>
              </a:rPr>
              <a:t>KOLLOQUIUM</a:t>
            </a:r>
            <a:endParaRPr lang="de-DE" sz="3400" dirty="0" smtClean="0">
              <a:solidFill>
                <a:schemeClr val="tx1"/>
              </a:solidFill>
              <a:effectLst/>
            </a:endParaRPr>
          </a:p>
          <a:p>
            <a:r>
              <a:rPr lang="de-DE" sz="3400" b="1" dirty="0">
                <a:solidFill>
                  <a:schemeClr val="tx1"/>
                </a:solidFill>
              </a:rPr>
              <a:t>des Fachbereichs für deutsche Sprache und </a:t>
            </a:r>
            <a:r>
              <a:rPr lang="de-DE" sz="3400" b="1" dirty="0" smtClean="0">
                <a:solidFill>
                  <a:schemeClr val="tx1"/>
                </a:solidFill>
              </a:rPr>
              <a:t>Literatur</a:t>
            </a:r>
          </a:p>
          <a:p>
            <a:endParaRPr lang="de-DE" sz="3400" dirty="0" smtClean="0">
              <a:solidFill>
                <a:schemeClr val="tx1"/>
              </a:solidFill>
              <a:effectLst/>
            </a:endParaRPr>
          </a:p>
          <a:p>
            <a:r>
              <a:rPr lang="el-GR" sz="3400" dirty="0">
                <a:solidFill>
                  <a:schemeClr val="tx1"/>
                </a:solidFill>
              </a:rPr>
              <a:t>04.11.2015</a:t>
            </a:r>
            <a:endParaRPr lang="en-US" sz="3400" dirty="0">
              <a:solidFill>
                <a:schemeClr val="tx1"/>
              </a:solidFill>
            </a:endParaRPr>
          </a:p>
        </p:txBody>
      </p:sp>
    </p:spTree>
    <p:extLst>
      <p:ext uri="{BB962C8B-B14F-4D97-AF65-F5344CB8AC3E}">
        <p14:creationId xmlns:p14="http://schemas.microsoft.com/office/powerpoint/2010/main" val="42921503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b="1" dirty="0"/>
              <a:t>Wichtige Annahmen der inneren Differenzierung</a:t>
            </a:r>
            <a:endParaRPr lang="en-US" dirty="0"/>
          </a:p>
        </p:txBody>
      </p:sp>
      <p:sp>
        <p:nvSpPr>
          <p:cNvPr id="3" name="Content Placeholder 2"/>
          <p:cNvSpPr>
            <a:spLocks noGrp="1"/>
          </p:cNvSpPr>
          <p:nvPr>
            <p:ph idx="1"/>
          </p:nvPr>
        </p:nvSpPr>
        <p:spPr/>
        <p:txBody>
          <a:bodyPr>
            <a:normAutofit fontScale="92500"/>
          </a:bodyPr>
          <a:lstStyle/>
          <a:p>
            <a:pPr marL="0" indent="0">
              <a:buNone/>
            </a:pPr>
            <a:r>
              <a:rPr lang="de-DE" dirty="0">
                <a:solidFill>
                  <a:schemeClr val="bg1"/>
                </a:solidFill>
              </a:rPr>
              <a:t>• Jeder Lerner hat jedes Recht auf  Würde und Respekt.</a:t>
            </a:r>
            <a:endParaRPr lang="en-US" dirty="0">
              <a:solidFill>
                <a:schemeClr val="bg1"/>
              </a:solidFill>
            </a:endParaRPr>
          </a:p>
          <a:p>
            <a:pPr marL="0" indent="0">
              <a:buNone/>
            </a:pPr>
            <a:r>
              <a:rPr lang="de-DE" dirty="0">
                <a:solidFill>
                  <a:schemeClr val="bg1"/>
                </a:solidFill>
              </a:rPr>
              <a:t>• Vielfalt ist sowohl unvermeidlich als auch positiv.</a:t>
            </a:r>
            <a:endParaRPr lang="en-US" dirty="0">
              <a:solidFill>
                <a:schemeClr val="bg1"/>
              </a:solidFill>
            </a:endParaRPr>
          </a:p>
          <a:p>
            <a:pPr marL="0" indent="0">
              <a:buNone/>
            </a:pPr>
            <a:r>
              <a:rPr lang="de-DE" dirty="0">
                <a:solidFill>
                  <a:schemeClr val="bg1"/>
                </a:solidFill>
              </a:rPr>
              <a:t>• Das </a:t>
            </a:r>
            <a:r>
              <a:rPr lang="de-DE" dirty="0" smtClean="0">
                <a:solidFill>
                  <a:schemeClr val="bg1"/>
                </a:solidFill>
              </a:rPr>
              <a:t>Klassenzimmer</a:t>
            </a:r>
            <a:r>
              <a:rPr lang="el-GR" dirty="0" smtClean="0">
                <a:solidFill>
                  <a:schemeClr val="bg1"/>
                </a:solidFill>
              </a:rPr>
              <a:t> (</a:t>
            </a:r>
            <a:r>
              <a:rPr lang="de-DE" dirty="0" smtClean="0">
                <a:solidFill>
                  <a:schemeClr val="bg1"/>
                </a:solidFill>
              </a:rPr>
              <a:t>Unterrichtsraum</a:t>
            </a:r>
            <a:r>
              <a:rPr lang="el-GR" dirty="0" smtClean="0">
                <a:solidFill>
                  <a:schemeClr val="bg1"/>
                </a:solidFill>
              </a:rPr>
              <a:t>)</a:t>
            </a:r>
            <a:r>
              <a:rPr lang="de-DE" dirty="0" smtClean="0">
                <a:solidFill>
                  <a:schemeClr val="bg1"/>
                </a:solidFill>
              </a:rPr>
              <a:t>,  </a:t>
            </a:r>
            <a:r>
              <a:rPr lang="de-DE" dirty="0">
                <a:solidFill>
                  <a:schemeClr val="bg1"/>
                </a:solidFill>
              </a:rPr>
              <a:t>sollte diese Gesellschaft, in der wir uns das Leben unserer Schüler vorstellen, wiederspiegeln.</a:t>
            </a:r>
            <a:endParaRPr lang="en-US" dirty="0">
              <a:solidFill>
                <a:schemeClr val="bg1"/>
              </a:solidFill>
            </a:endParaRPr>
          </a:p>
          <a:p>
            <a:pPr marL="0" indent="0">
              <a:buNone/>
            </a:pPr>
            <a:r>
              <a:rPr lang="de-DE" dirty="0">
                <a:solidFill>
                  <a:schemeClr val="bg1"/>
                </a:solidFill>
              </a:rPr>
              <a:t>• Die meisten Lernenden können aus jedem/jeglichen Lernbereich das Wichtigste lernen.</a:t>
            </a:r>
            <a:endParaRPr lang="en-US" dirty="0">
              <a:solidFill>
                <a:schemeClr val="bg1"/>
              </a:solidFill>
            </a:endParaRPr>
          </a:p>
          <a:p>
            <a:pPr marL="0" indent="0">
              <a:buNone/>
            </a:pPr>
            <a:endParaRPr lang="en-US" dirty="0">
              <a:solidFill>
                <a:schemeClr val="bg1"/>
              </a:solidFill>
            </a:endParaRPr>
          </a:p>
        </p:txBody>
      </p:sp>
    </p:spTree>
    <p:extLst>
      <p:ext uri="{BB962C8B-B14F-4D97-AF65-F5344CB8AC3E}">
        <p14:creationId xmlns:p14="http://schemas.microsoft.com/office/powerpoint/2010/main" val="27686159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2400" b="1" dirty="0">
                <a:solidFill>
                  <a:schemeClr val="bg1"/>
                </a:solidFill>
              </a:rPr>
              <a:t>Das differenzierte Curriculum, die differenzierte Klasse, die differenzierten Aspekte der Evaluation, etc., sollten sich an die Motivation jedes einzelnen Lernenden richten.</a:t>
            </a:r>
            <a:endParaRPr lang="en-US" sz="2400" b="1" dirty="0">
              <a:solidFill>
                <a:schemeClr val="bg1"/>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de-DE" dirty="0"/>
              <a:t>Motivation (</a:t>
            </a:r>
            <a:r>
              <a:rPr lang="de-DE" dirty="0" err="1"/>
              <a:t>Apeltauer</a:t>
            </a:r>
            <a:r>
              <a:rPr lang="de-DE" dirty="0"/>
              <a:t>, 2006: 111) ist ein „Konstrukt“, mit dem wir versuchen, Vorlieben bzw. Präferenzen eines Menschen für die eine oder andere Sache oder Handlung zu erklären. Bei der Motivation werden drei Komponenten unterschieden (vgl. Gardner 1983: 223):</a:t>
            </a:r>
            <a:endParaRPr lang="en-US" dirty="0"/>
          </a:p>
          <a:p>
            <a:r>
              <a:rPr lang="de-DE" dirty="0"/>
              <a:t>die Einstellung zu einem Ziel, die positiv oder negativ sein kann,</a:t>
            </a:r>
            <a:endParaRPr lang="en-US" dirty="0"/>
          </a:p>
          <a:p>
            <a:r>
              <a:rPr lang="de-DE" dirty="0"/>
              <a:t>der Wunsch, dieses Ziel zu erreichen, und</a:t>
            </a:r>
            <a:endParaRPr lang="en-US" dirty="0"/>
          </a:p>
          <a:p>
            <a:r>
              <a:rPr lang="de-DE" dirty="0"/>
              <a:t>die Bereitschaft des Lernenden, Anstrengungen auf sich zu nehmen, um dieses Ziel zu erreichen.</a:t>
            </a:r>
            <a:endParaRPr lang="en-US" dirty="0"/>
          </a:p>
          <a:p>
            <a:pPr marL="0" indent="0">
              <a:buNone/>
            </a:pPr>
            <a:endParaRPr lang="en-US" dirty="0"/>
          </a:p>
        </p:txBody>
      </p:sp>
    </p:spTree>
    <p:extLst>
      <p:ext uri="{BB962C8B-B14F-4D97-AF65-F5344CB8AC3E}">
        <p14:creationId xmlns:p14="http://schemas.microsoft.com/office/powerpoint/2010/main" val="34549820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2000" dirty="0" smtClean="0"/>
              <a:t>Das differenzierte Curriculum, die differenzierte Klasse, die differenzierten Aspekte der Evaluation, etc., sollten sich an die Motivation jedes einzelnen Lernenden richten.</a:t>
            </a:r>
            <a:endParaRPr lang="en-US" sz="2000" dirty="0"/>
          </a:p>
        </p:txBody>
      </p:sp>
      <p:sp>
        <p:nvSpPr>
          <p:cNvPr id="3" name="Content Placeholder 2"/>
          <p:cNvSpPr>
            <a:spLocks noGrp="1"/>
          </p:cNvSpPr>
          <p:nvPr>
            <p:ph idx="1"/>
          </p:nvPr>
        </p:nvSpPr>
        <p:spPr/>
        <p:txBody>
          <a:bodyPr>
            <a:normAutofit lnSpcReduction="10000"/>
          </a:bodyPr>
          <a:lstStyle/>
          <a:p>
            <a:pPr marL="0" indent="0">
              <a:buNone/>
            </a:pPr>
            <a:r>
              <a:rPr lang="de-DE" dirty="0"/>
              <a:t>Motivation (</a:t>
            </a:r>
            <a:r>
              <a:rPr lang="de-DE" dirty="0" smtClean="0"/>
              <a:t>Riemer</a:t>
            </a:r>
            <a:r>
              <a:rPr lang="el-GR" dirty="0" smtClean="0"/>
              <a:t>, 2010</a:t>
            </a:r>
            <a:r>
              <a:rPr lang="de-DE" dirty="0" smtClean="0"/>
              <a:t>: </a:t>
            </a:r>
            <a:r>
              <a:rPr lang="de-DE" dirty="0"/>
              <a:t>219-220) ist ein affektives Lernmerkmal, dem ein wesentlicher Einfluss auf den Erfolg und die Schnelligkeit des Lernens einer Zielsprache zugeschrieben wird. Motivation ist nicht direkt beobachtbar und variiert zwischen Individuen und unterliegt Schwankungen. </a:t>
            </a:r>
            <a:endParaRPr lang="en-US" dirty="0"/>
          </a:p>
          <a:p>
            <a:pPr marL="0" indent="0">
              <a:buNone/>
            </a:pPr>
            <a:r>
              <a:rPr lang="de-DE" dirty="0"/>
              <a:t>Damit die Lernenden motiviert sind, gilt es folgende Bedürfnisse zu decken: </a:t>
            </a:r>
            <a:endParaRPr lang="en-US" dirty="0"/>
          </a:p>
          <a:p>
            <a:pPr marL="0" indent="0">
              <a:buNone/>
            </a:pPr>
            <a:endParaRPr lang="en-US" dirty="0"/>
          </a:p>
        </p:txBody>
      </p:sp>
    </p:spTree>
    <p:extLst>
      <p:ext uri="{BB962C8B-B14F-4D97-AF65-F5344CB8AC3E}">
        <p14:creationId xmlns:p14="http://schemas.microsoft.com/office/powerpoint/2010/main" val="23724537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fontScale="77500" lnSpcReduction="20000"/>
          </a:bodyPr>
          <a:lstStyle/>
          <a:p>
            <a:pPr marL="0" indent="0">
              <a:buNone/>
            </a:pPr>
            <a:endParaRPr lang="el-GR" i="1" dirty="0" smtClean="0">
              <a:solidFill>
                <a:schemeClr val="bg1"/>
              </a:solidFill>
            </a:endParaRPr>
          </a:p>
          <a:p>
            <a:pPr marL="0" indent="0">
              <a:buNone/>
            </a:pPr>
            <a:r>
              <a:rPr lang="de-DE" i="1" dirty="0" smtClean="0">
                <a:solidFill>
                  <a:schemeClr val="bg1"/>
                </a:solidFill>
              </a:rPr>
              <a:t>Autonomie</a:t>
            </a:r>
            <a:r>
              <a:rPr lang="de-DE" i="1" dirty="0">
                <a:solidFill>
                  <a:schemeClr val="bg1"/>
                </a:solidFill>
              </a:rPr>
              <a:t>:</a:t>
            </a:r>
            <a:r>
              <a:rPr lang="de-DE" i="1" dirty="0"/>
              <a:t> </a:t>
            </a:r>
            <a:r>
              <a:rPr lang="de-DE" dirty="0"/>
              <a:t>Für die Lernenden ist es wichtig, bei Entscheidungen, die sie beeinflussen, einbezogen zu werden. Lerner brauchen bei Entscheidungen, die einen Einfluss auf sie haben, mitzumachen. Ihnen ist es wichtig, das </a:t>
            </a:r>
            <a:r>
              <a:rPr lang="de-DE" i="1" dirty="0"/>
              <a:t>Was</a:t>
            </a:r>
            <a:r>
              <a:rPr lang="de-DE" dirty="0"/>
              <a:t> und das </a:t>
            </a:r>
            <a:r>
              <a:rPr lang="de-DE" i="1" dirty="0"/>
              <a:t>Wie</a:t>
            </a:r>
            <a:r>
              <a:rPr lang="de-DE" dirty="0"/>
              <a:t> ihres Unterrichtsprozesses zu kontrollieren</a:t>
            </a:r>
            <a:r>
              <a:rPr lang="de-DE" dirty="0" smtClean="0"/>
              <a:t>.</a:t>
            </a:r>
            <a:endParaRPr lang="el-GR" dirty="0" smtClean="0"/>
          </a:p>
          <a:p>
            <a:pPr marL="0" indent="0">
              <a:buNone/>
            </a:pPr>
            <a:endParaRPr lang="en-US" dirty="0"/>
          </a:p>
          <a:p>
            <a:pPr marL="0" indent="0">
              <a:buNone/>
            </a:pPr>
            <a:r>
              <a:rPr lang="de-DE" i="1" dirty="0">
                <a:solidFill>
                  <a:schemeClr val="bg1"/>
                </a:solidFill>
              </a:rPr>
              <a:t>Zugehörigkeit:</a:t>
            </a:r>
            <a:r>
              <a:rPr lang="de-DE" i="1" dirty="0"/>
              <a:t> </a:t>
            </a:r>
            <a:r>
              <a:rPr lang="de-DE" dirty="0"/>
              <a:t>(Die) Lernenden haben den Wunsch, mit anderen Menschen zu kommunizieren, akzeptiert zu werden, nach bestimmten Kriterien zu Lerngruppen zu gehören, „wir” sein</a:t>
            </a:r>
            <a:r>
              <a:rPr lang="de-DE" dirty="0" smtClean="0"/>
              <a:t>.</a:t>
            </a:r>
            <a:endParaRPr lang="el-GR" dirty="0" smtClean="0"/>
          </a:p>
          <a:p>
            <a:pPr marL="0" indent="0">
              <a:buNone/>
            </a:pPr>
            <a:endParaRPr lang="en-US" dirty="0"/>
          </a:p>
          <a:p>
            <a:pPr marL="0" indent="0">
              <a:buNone/>
            </a:pPr>
            <a:r>
              <a:rPr lang="de-DE" i="1" dirty="0">
                <a:solidFill>
                  <a:schemeClr val="bg1"/>
                </a:solidFill>
              </a:rPr>
              <a:t>Zuständigkeit:</a:t>
            </a:r>
            <a:r>
              <a:rPr lang="de-DE" i="1" dirty="0"/>
              <a:t> </a:t>
            </a:r>
            <a:r>
              <a:rPr lang="de-DE" dirty="0"/>
              <a:t>Die Lernenden  möchten das Gefühl (die Bestätigung) haben, </a:t>
            </a:r>
            <a:r>
              <a:rPr lang="de-DE" dirty="0" smtClean="0"/>
              <a:t>dass </a:t>
            </a:r>
            <a:r>
              <a:rPr lang="de-DE" dirty="0"/>
              <a:t>sein in bestimmten Bereichen, die für sie wichtig sind, Erfolg haben/erfolgreich sind sie sind erfolgsreich in bestimmten Bereichen, die wichtig für sie sind.</a:t>
            </a:r>
            <a:endParaRPr lang="en-US" dirty="0"/>
          </a:p>
          <a:p>
            <a:pPr marL="0" indent="0">
              <a:buNone/>
            </a:pPr>
            <a:endParaRPr lang="en-US" dirty="0"/>
          </a:p>
        </p:txBody>
      </p:sp>
    </p:spTree>
    <p:extLst>
      <p:ext uri="{BB962C8B-B14F-4D97-AF65-F5344CB8AC3E}">
        <p14:creationId xmlns:p14="http://schemas.microsoft.com/office/powerpoint/2010/main" val="20868830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a:bodyPr>
          <a:lstStyle/>
          <a:p>
            <a:pPr algn="l"/>
            <a:r>
              <a:rPr lang="de-DE" sz="2000" dirty="0">
                <a:solidFill>
                  <a:schemeClr val="bg1"/>
                </a:solidFill>
              </a:rPr>
              <a:t>Dynamisches Autonomiemodell mit </a:t>
            </a:r>
            <a:r>
              <a:rPr lang="de-DE" sz="2000" dirty="0" smtClean="0">
                <a:solidFill>
                  <a:schemeClr val="bg1"/>
                </a:solidFill>
              </a:rPr>
              <a:t>Deskriptoren</a:t>
            </a:r>
            <a:r>
              <a:rPr lang="el-GR" sz="2000" dirty="0" smtClean="0">
                <a:solidFill>
                  <a:schemeClr val="bg1"/>
                </a:solidFill>
              </a:rPr>
              <a:t/>
            </a:r>
            <a:br>
              <a:rPr lang="el-GR" sz="2000" dirty="0" smtClean="0">
                <a:solidFill>
                  <a:schemeClr val="bg1"/>
                </a:solidFill>
              </a:rPr>
            </a:br>
            <a:r>
              <a:rPr lang="de-DE" sz="1600" dirty="0"/>
              <a:t>Quelle: </a:t>
            </a:r>
            <a:r>
              <a:rPr lang="de-DE" sz="1600" dirty="0" err="1"/>
              <a:t>Tassinari</a:t>
            </a:r>
            <a:r>
              <a:rPr lang="de-DE" sz="1600" dirty="0"/>
              <a:t>, Maria Giovanna (2010): </a:t>
            </a:r>
            <a:r>
              <a:rPr lang="de-DE" sz="1600" i="1" dirty="0"/>
              <a:t>Autonomes Fremdsprachenlernen: Komponenten, Kompetenzen, Strategien</a:t>
            </a:r>
            <a:r>
              <a:rPr lang="de-DE" sz="1600" dirty="0"/>
              <a:t>. Frankfurt am Main: Lang.  In: </a:t>
            </a:r>
            <a:r>
              <a:rPr lang="de-DE" sz="1600" u="sng" dirty="0">
                <a:hlinkClick r:id="rId2"/>
              </a:rPr>
              <a:t>http://www.sprachenzentrum.fuberlin.de/v/autonomiemodell/materialien/index.html</a:t>
            </a:r>
            <a:endParaRPr lang="en-US" sz="1600" dirty="0"/>
          </a:p>
        </p:txBody>
      </p:sp>
      <p:pic>
        <p:nvPicPr>
          <p:cNvPr id="307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33400" y="1676400"/>
            <a:ext cx="7696199" cy="5029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49980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b="1" dirty="0"/>
              <a:t>Wichtige Elemente der Differenzierung</a:t>
            </a:r>
            <a:endParaRPr lang="en-US" dirty="0"/>
          </a:p>
        </p:txBody>
      </p:sp>
      <p:sp>
        <p:nvSpPr>
          <p:cNvPr id="3" name="Content Placeholder 2"/>
          <p:cNvSpPr>
            <a:spLocks noGrp="1"/>
          </p:cNvSpPr>
          <p:nvPr>
            <p:ph idx="1"/>
          </p:nvPr>
        </p:nvSpPr>
        <p:spPr/>
        <p:txBody>
          <a:bodyPr>
            <a:normAutofit fontScale="92500" lnSpcReduction="20000"/>
          </a:bodyPr>
          <a:lstStyle/>
          <a:p>
            <a:r>
              <a:rPr lang="de-DE" dirty="0"/>
              <a:t>Die Differenzierung stellt sowohl eine organisatorische wie auch eine pädagogische Strategie dar, und erlaubt jedem einzelnen Lernenden einer Gruppe so zu arbeiten, dass er/sie seine/ihre, den individuellen Bedürfnissen entsprechenden, Ziele erreicht. </a:t>
            </a:r>
            <a:endParaRPr lang="el-GR" dirty="0" smtClean="0"/>
          </a:p>
          <a:p>
            <a:r>
              <a:rPr lang="de-DE" dirty="0"/>
              <a:t>Die pädagogische Forschung stellt eine Vielzahl von Methoden und Differenzierungstechniken zur Verfügung, die gleichsam die Bedürfnisse der lernschwächeren und der „außergewöhnlich begabten Kinder“ decken können. </a:t>
            </a:r>
            <a:endParaRPr lang="en-US" dirty="0"/>
          </a:p>
        </p:txBody>
      </p:sp>
    </p:spTree>
    <p:extLst>
      <p:ext uri="{BB962C8B-B14F-4D97-AF65-F5344CB8AC3E}">
        <p14:creationId xmlns:p14="http://schemas.microsoft.com/office/powerpoint/2010/main" val="32479505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Lernende und Lehrplan</a:t>
            </a:r>
            <a:endParaRPr lang="en-US" dirty="0"/>
          </a:p>
        </p:txBody>
      </p:sp>
      <p:sp>
        <p:nvSpPr>
          <p:cNvPr id="3" name="Content Placeholder 2"/>
          <p:cNvSpPr>
            <a:spLocks noGrp="1"/>
          </p:cNvSpPr>
          <p:nvPr>
            <p:ph idx="1"/>
          </p:nvPr>
        </p:nvSpPr>
        <p:spPr/>
        <p:txBody>
          <a:bodyPr/>
          <a:lstStyle/>
          <a:p>
            <a:pPr marL="0" indent="0">
              <a:buNone/>
            </a:pPr>
            <a:r>
              <a:rPr lang="de-DE" dirty="0"/>
              <a:t>Der Terminus „Differenziertes Lehren“ greift - bei der Planung des gesamten Lehrverfahrens - einen systematischen Ansatz für Lernende mit unterschiedlichen Lehrbedürfnissen auf. Für die geeignete Unterrichtsplanung wird auf zwei wesentliche Achsen Wert gelegt: den Lernenden und den Lehrplan. </a:t>
            </a:r>
            <a:endParaRPr lang="en-US" dirty="0"/>
          </a:p>
        </p:txBody>
      </p:sp>
    </p:spTree>
    <p:extLst>
      <p:ext uri="{BB962C8B-B14F-4D97-AF65-F5344CB8AC3E}">
        <p14:creationId xmlns:p14="http://schemas.microsoft.com/office/powerpoint/2010/main" val="12434943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Lernende – 3 Parameter</a:t>
            </a:r>
            <a:endParaRPr lang="en-US"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0" y="1600200"/>
            <a:ext cx="7848599"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80109" y="5791200"/>
            <a:ext cx="8839200" cy="646331"/>
          </a:xfrm>
          <a:prstGeom prst="rect">
            <a:avLst/>
          </a:prstGeom>
        </p:spPr>
        <p:txBody>
          <a:bodyPr wrap="square">
            <a:spAutoFit/>
          </a:bodyPr>
          <a:lstStyle/>
          <a:p>
            <a:r>
              <a:rPr lang="de-DE" dirty="0"/>
              <a:t>Abb. in: </a:t>
            </a:r>
            <a:r>
              <a:rPr lang="de-DE" u="sng" dirty="0">
                <a:hlinkClick r:id="rId3"/>
              </a:rPr>
              <a:t>http://www.edugroup.at/innovation/schul-entwicklung/die-neue-mittelschule/individualisierung-differenzierung.html</a:t>
            </a:r>
            <a:endParaRPr lang="en-US" dirty="0"/>
          </a:p>
        </p:txBody>
      </p:sp>
    </p:spTree>
    <p:extLst>
      <p:ext uri="{BB962C8B-B14F-4D97-AF65-F5344CB8AC3E}">
        <p14:creationId xmlns:p14="http://schemas.microsoft.com/office/powerpoint/2010/main" val="22813580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3100" b="1" dirty="0">
                <a:solidFill>
                  <a:schemeClr val="bg1"/>
                </a:solidFill>
              </a:rPr>
              <a:t>Differenziertes Lehren basiert auf folgende Prinzipien:</a:t>
            </a:r>
            <a:r>
              <a:rPr lang="en-US" dirty="0"/>
              <a:t/>
            </a:r>
            <a:br>
              <a:rPr lang="en-US" dirty="0"/>
            </a:br>
            <a:endParaRPr lang="en-US" dirty="0"/>
          </a:p>
        </p:txBody>
      </p:sp>
      <p:sp>
        <p:nvSpPr>
          <p:cNvPr id="3" name="Content Placeholder 2"/>
          <p:cNvSpPr>
            <a:spLocks noGrp="1"/>
          </p:cNvSpPr>
          <p:nvPr>
            <p:ph idx="1"/>
          </p:nvPr>
        </p:nvSpPr>
        <p:spPr>
          <a:xfrm>
            <a:off x="457200" y="914400"/>
            <a:ext cx="8229600" cy="5638800"/>
          </a:xfrm>
        </p:spPr>
        <p:txBody>
          <a:bodyPr>
            <a:normAutofit fontScale="85000" lnSpcReduction="10000"/>
          </a:bodyPr>
          <a:lstStyle/>
          <a:p>
            <a:pPr lvl="0"/>
            <a:r>
              <a:rPr lang="de-DE" dirty="0" smtClean="0"/>
              <a:t>Das </a:t>
            </a:r>
            <a:r>
              <a:rPr lang="de-DE" dirty="0"/>
              <a:t>Lernen verbessert sich in einem Umfeld, in dem das </a:t>
            </a:r>
            <a:r>
              <a:rPr lang="de-DE" b="1" dirty="0"/>
              <a:t>Wissen gut organisiert </a:t>
            </a:r>
            <a:r>
              <a:rPr lang="de-DE" dirty="0"/>
              <a:t>ist und </a:t>
            </a:r>
            <a:r>
              <a:rPr lang="de-DE" b="1" dirty="0"/>
              <a:t>dem Niveau </a:t>
            </a:r>
            <a:r>
              <a:rPr lang="de-DE" dirty="0"/>
              <a:t>der Lernenden </a:t>
            </a:r>
            <a:r>
              <a:rPr lang="de-DE" b="1" dirty="0"/>
              <a:t>angepasst</a:t>
            </a:r>
            <a:r>
              <a:rPr lang="de-DE" dirty="0"/>
              <a:t> ist (Howard 1994).</a:t>
            </a:r>
            <a:endParaRPr lang="en-US" dirty="0"/>
          </a:p>
          <a:p>
            <a:pPr lvl="0"/>
            <a:r>
              <a:rPr lang="de-DE" dirty="0"/>
              <a:t>Die Lernenden sind </a:t>
            </a:r>
            <a:r>
              <a:rPr lang="de-DE" b="1" dirty="0"/>
              <a:t>aktiv</a:t>
            </a:r>
            <a:r>
              <a:rPr lang="de-DE" dirty="0"/>
              <a:t> am Lernen </a:t>
            </a:r>
            <a:r>
              <a:rPr lang="de-DE" b="1" dirty="0"/>
              <a:t>involviert</a:t>
            </a:r>
            <a:r>
              <a:rPr lang="de-DE" dirty="0"/>
              <a:t> und fühlen sich </a:t>
            </a:r>
            <a:r>
              <a:rPr lang="de-DE" b="1" dirty="0"/>
              <a:t>sicher</a:t>
            </a:r>
            <a:r>
              <a:rPr lang="de-DE" dirty="0"/>
              <a:t> (Brandt 1998).</a:t>
            </a:r>
            <a:endParaRPr lang="en-US" dirty="0"/>
          </a:p>
          <a:p>
            <a:pPr lvl="0"/>
            <a:r>
              <a:rPr lang="de-DE" dirty="0"/>
              <a:t>Die Lernenden konstruieren aktiv ihr Lernen und versuchen, bei allem, was ihnen gelehrt wird, </a:t>
            </a:r>
            <a:r>
              <a:rPr lang="de-DE" b="1" dirty="0"/>
              <a:t>den Sinn zu entdecken</a:t>
            </a:r>
            <a:r>
              <a:rPr lang="de-DE" dirty="0"/>
              <a:t>  (National Research Council, 1990). </a:t>
            </a:r>
            <a:endParaRPr lang="en-US" dirty="0"/>
          </a:p>
          <a:p>
            <a:pPr lvl="0"/>
            <a:r>
              <a:rPr lang="de-DE" dirty="0"/>
              <a:t>Damit die Lernenden jedes Mal den Sinn konstruieren, stützen sie sich auf ihre vorigen </a:t>
            </a:r>
            <a:r>
              <a:rPr lang="de-DE" b="1" dirty="0"/>
              <a:t>Erfahrungen </a:t>
            </a:r>
            <a:r>
              <a:rPr lang="de-DE" dirty="0"/>
              <a:t>(Vorwissen), ihre </a:t>
            </a:r>
            <a:r>
              <a:rPr lang="de-DE" b="1" dirty="0"/>
              <a:t>Ansichten</a:t>
            </a:r>
            <a:r>
              <a:rPr lang="de-DE" dirty="0"/>
              <a:t>, ihre </a:t>
            </a:r>
            <a:r>
              <a:rPr lang="de-DE" b="1" dirty="0"/>
              <a:t>Interessen</a:t>
            </a:r>
            <a:r>
              <a:rPr lang="de-DE" dirty="0"/>
              <a:t> und nähern sich dem Lernen auf </a:t>
            </a:r>
            <a:r>
              <a:rPr lang="de-DE" b="1" dirty="0"/>
              <a:t>verschiedene Weisen </a:t>
            </a:r>
            <a:r>
              <a:rPr lang="de-DE" dirty="0"/>
              <a:t>(Gardner 1983, Sternberg 1985). </a:t>
            </a:r>
            <a:endParaRPr lang="en-US" dirty="0"/>
          </a:p>
          <a:p>
            <a:endParaRPr lang="en-US" dirty="0"/>
          </a:p>
        </p:txBody>
      </p:sp>
    </p:spTree>
    <p:extLst>
      <p:ext uri="{BB962C8B-B14F-4D97-AF65-F5344CB8AC3E}">
        <p14:creationId xmlns:p14="http://schemas.microsoft.com/office/powerpoint/2010/main" val="13269531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Lehrplan – 4 Parameter</a:t>
            </a:r>
            <a:endParaRPr lang="en-US"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14478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375400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a:r>
              <a:rPr lang="el-GR" sz="2800" b="1" dirty="0" smtClean="0"/>
              <a:t>Ετερογένεια και μαθησιακή διαδικασία</a:t>
            </a:r>
            <a:r>
              <a:rPr lang="en-US" sz="2800" dirty="0" smtClean="0"/>
              <a:t/>
            </a:r>
            <a:br>
              <a:rPr lang="en-US" sz="2800" dirty="0" smtClean="0"/>
            </a:br>
            <a:r>
              <a:rPr lang="el-GR" sz="2800" b="1" dirty="0" smtClean="0"/>
              <a:t>Σχεδιάζοντας το μάθημα των γερμανικών</a:t>
            </a:r>
            <a:r>
              <a:rPr lang="en-US" sz="2800" dirty="0" smtClean="0"/>
              <a:t/>
            </a:r>
            <a:br>
              <a:rPr lang="en-US" sz="2800" dirty="0" smtClean="0"/>
            </a:br>
            <a:endParaRPr lang="en-US" sz="2800" dirty="0"/>
          </a:p>
        </p:txBody>
      </p:sp>
      <p:sp>
        <p:nvSpPr>
          <p:cNvPr id="3" name="Content Placeholder 2"/>
          <p:cNvSpPr>
            <a:spLocks noGrp="1"/>
          </p:cNvSpPr>
          <p:nvPr>
            <p:ph idx="1"/>
          </p:nvPr>
        </p:nvSpPr>
        <p:spPr/>
        <p:txBody>
          <a:bodyPr/>
          <a:lstStyle/>
          <a:p>
            <a:pPr marL="0" indent="0">
              <a:buNone/>
            </a:pPr>
            <a:r>
              <a:rPr lang="el-GR" b="1" dirty="0"/>
              <a:t>Περιεχόμενα</a:t>
            </a:r>
            <a:endParaRPr lang="en-US" dirty="0"/>
          </a:p>
          <a:p>
            <a:pPr marL="0" indent="0">
              <a:buNone/>
            </a:pPr>
            <a:r>
              <a:rPr lang="el-GR" b="1" dirty="0"/>
              <a:t>1. Ετερογένεια και τάξη</a:t>
            </a:r>
            <a:endParaRPr lang="en-US" dirty="0"/>
          </a:p>
          <a:p>
            <a:pPr marL="0" indent="0">
              <a:buNone/>
            </a:pPr>
            <a:r>
              <a:rPr lang="el-GR" b="1" dirty="0"/>
              <a:t>2. Οι ταυτότητες των μαθητών</a:t>
            </a:r>
            <a:endParaRPr lang="en-US" dirty="0"/>
          </a:p>
          <a:p>
            <a:pPr marL="0" indent="0">
              <a:buNone/>
            </a:pPr>
            <a:r>
              <a:rPr lang="el-GR" b="1" dirty="0"/>
              <a:t>3. Η ταυτότητα του δάσκαλου γερμανικών</a:t>
            </a:r>
            <a:endParaRPr lang="en-US" dirty="0"/>
          </a:p>
          <a:p>
            <a:pPr marL="0" indent="0">
              <a:buNone/>
            </a:pPr>
            <a:r>
              <a:rPr lang="el-GR" b="1" dirty="0"/>
              <a:t>4. Σύγχρονες διδακτικές προσεγγίσεις</a:t>
            </a:r>
            <a:endParaRPr lang="en-US" dirty="0"/>
          </a:p>
          <a:p>
            <a:pPr marL="0" indent="0">
              <a:buNone/>
            </a:pPr>
            <a:r>
              <a:rPr lang="el-GR" dirty="0"/>
              <a:t>4.1 Τεχνικές διαφοροποιημένης μάθησης</a:t>
            </a:r>
            <a:endParaRPr lang="en-US" dirty="0"/>
          </a:p>
          <a:p>
            <a:pPr marL="0" indent="0">
              <a:buNone/>
            </a:pPr>
            <a:r>
              <a:rPr lang="el-GR" dirty="0"/>
              <a:t>4.2 Σχέδια – σενάρια διδασκαλίας</a:t>
            </a:r>
            <a:endParaRPr lang="en-US" dirty="0"/>
          </a:p>
          <a:p>
            <a:pPr marL="0" indent="0">
              <a:buNone/>
            </a:pPr>
            <a:endParaRPr lang="en-US" dirty="0"/>
          </a:p>
        </p:txBody>
      </p:sp>
    </p:spTree>
    <p:extLst>
      <p:ext uri="{BB962C8B-B14F-4D97-AF65-F5344CB8AC3E}">
        <p14:creationId xmlns:p14="http://schemas.microsoft.com/office/powerpoint/2010/main" val="15935374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t>Lerninhalt-Lernprozess-Lernprodukte</a:t>
            </a:r>
            <a:endParaRPr lang="en-US" dirty="0"/>
          </a:p>
        </p:txBody>
      </p:sp>
      <p:sp>
        <p:nvSpPr>
          <p:cNvPr id="3" name="Content Placeholder 2"/>
          <p:cNvSpPr>
            <a:spLocks noGrp="1"/>
          </p:cNvSpPr>
          <p:nvPr>
            <p:ph idx="1"/>
          </p:nvPr>
        </p:nvSpPr>
        <p:spPr/>
        <p:txBody>
          <a:bodyPr/>
          <a:lstStyle/>
          <a:p>
            <a:pPr marL="0" indent="0">
              <a:buNone/>
            </a:pPr>
            <a:r>
              <a:rPr lang="de-DE" dirty="0"/>
              <a:t>Der Ansatz des differenzierten Lehrens gewährleistet, dass das, was gelernt wird (Lerninhalt), wie es gelernt wird (Lernprozess), und wie der Lernende zeigt, was er gelernt hat (Lernprodukte), seinem Niveau und seiner Lernbereitschaft, seinen Interessen und seinen Vorlieben bezüglich seines Lernstils angepasst sein muss.</a:t>
            </a:r>
            <a:endParaRPr lang="en-US" dirty="0"/>
          </a:p>
        </p:txBody>
      </p:sp>
    </p:spTree>
    <p:extLst>
      <p:ext uri="{BB962C8B-B14F-4D97-AF65-F5344CB8AC3E}">
        <p14:creationId xmlns:p14="http://schemas.microsoft.com/office/powerpoint/2010/main" val="4989621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a:t>Lerninhalte</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de-DE" dirty="0"/>
              <a:t>Lerninhalte sind das, was die Lernenden lernen sollen: Informationen, Konzepte, Fertigkeiten, die von dem Lehrplan grob vorgegeben und durch Lerndesignprozesse konkretisiert werden (</a:t>
            </a:r>
            <a:r>
              <a:rPr lang="de-DE" u="sng" dirty="0">
                <a:hlinkClick r:id="rId2"/>
              </a:rPr>
              <a:t>http://nms.tsn.at/cms/images/stories/lerndesign/Elemente_zu_Differenzierung.pdf</a:t>
            </a:r>
            <a:r>
              <a:rPr lang="de-DE" dirty="0"/>
              <a:t>). </a:t>
            </a:r>
            <a:endParaRPr lang="en-US" dirty="0"/>
          </a:p>
          <a:p>
            <a:pPr marL="0" indent="0">
              <a:buNone/>
            </a:pPr>
            <a:r>
              <a:rPr lang="de-DE" dirty="0"/>
              <a:t>Die Lerninhalte zu differenzieren heißt nicht diese zu ändern, sondern sie als Wahl- oder Pflichtstoff zu bestimmen, Zusatzstoff zu ergänzen, Arbeitsmittel mit Informationen vorzuschlagen, autonomes Lernen und Lesen wie auch Partnerarbeit zu fördern, etc. </a:t>
            </a:r>
            <a:endParaRPr lang="en-US" dirty="0"/>
          </a:p>
          <a:p>
            <a:endParaRPr lang="en-US" dirty="0"/>
          </a:p>
        </p:txBody>
      </p:sp>
    </p:spTree>
    <p:extLst>
      <p:ext uri="{BB962C8B-B14F-4D97-AF65-F5344CB8AC3E}">
        <p14:creationId xmlns:p14="http://schemas.microsoft.com/office/powerpoint/2010/main" val="19175636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a:t>Lernprozesse</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de-DE" dirty="0"/>
              <a:t>Lernprozesse sind die Abläufe, die durch Aufgaben und Übungen gestaltet werden, um sich die Lerninhalte anzueignen. Sie sind die „</a:t>
            </a:r>
            <a:r>
              <a:rPr lang="de-DE" dirty="0" err="1"/>
              <a:t>Didaktisierung</a:t>
            </a:r>
            <a:r>
              <a:rPr lang="de-DE" dirty="0"/>
              <a:t>“ von Lerninhalten</a:t>
            </a:r>
            <a:endParaRPr lang="en-US" dirty="0"/>
          </a:p>
          <a:p>
            <a:pPr marL="0" indent="0">
              <a:buNone/>
            </a:pPr>
            <a:r>
              <a:rPr lang="de-DE" dirty="0"/>
              <a:t>(</a:t>
            </a:r>
            <a:r>
              <a:rPr lang="de-DE" u="sng" dirty="0">
                <a:hlinkClick r:id="rId2"/>
              </a:rPr>
              <a:t>http://nms.tsn.at/cms/images/stories/lerndesign/Elemente_zu_Differenzierung.pdf</a:t>
            </a:r>
            <a:r>
              <a:rPr lang="de-DE" dirty="0"/>
              <a:t>).</a:t>
            </a:r>
            <a:endParaRPr lang="en-US" dirty="0"/>
          </a:p>
          <a:p>
            <a:pPr marL="0" indent="0">
              <a:buNone/>
            </a:pPr>
            <a:r>
              <a:rPr lang="de-DE" dirty="0"/>
              <a:t>Differenzierung des Lernprozesses heißt Differenzierung hinsichtlich der Stufen des Lernprozesses, aber auch hinsichtlich der erforderlichen Reife für Lernprozesse.</a:t>
            </a:r>
            <a:endParaRPr lang="en-US" dirty="0"/>
          </a:p>
          <a:p>
            <a:pPr marL="0" indent="0">
              <a:buNone/>
            </a:pPr>
            <a:endParaRPr lang="en-US" dirty="0"/>
          </a:p>
        </p:txBody>
      </p:sp>
    </p:spTree>
    <p:extLst>
      <p:ext uri="{BB962C8B-B14F-4D97-AF65-F5344CB8AC3E}">
        <p14:creationId xmlns:p14="http://schemas.microsoft.com/office/powerpoint/2010/main" val="11494770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b="1" dirty="0"/>
              <a:t>Lernprodukte</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de-DE" dirty="0"/>
              <a:t>Lernprodukte sind die Aufgaben, die den Lernenden ermöglichen sollen, ihr Wissen, ihr Verstehen und ihr Können zu demonstrieren</a:t>
            </a:r>
            <a:endParaRPr lang="en-US" dirty="0"/>
          </a:p>
          <a:p>
            <a:pPr marL="0" indent="0">
              <a:buNone/>
            </a:pPr>
            <a:r>
              <a:rPr lang="de-DE" dirty="0"/>
              <a:t>(</a:t>
            </a:r>
            <a:r>
              <a:rPr lang="de-DE" u="sng" dirty="0">
                <a:hlinkClick r:id="rId2"/>
              </a:rPr>
              <a:t>http://nms.tsn.at/cms/images/stories/lerndesign/Elemente_zu_Differenzierung.pdf</a:t>
            </a:r>
            <a:r>
              <a:rPr lang="de-DE" dirty="0"/>
              <a:t>).</a:t>
            </a:r>
            <a:endParaRPr lang="en-US" dirty="0"/>
          </a:p>
          <a:p>
            <a:pPr marL="0" indent="0">
              <a:buNone/>
            </a:pPr>
            <a:r>
              <a:rPr lang="de-DE" dirty="0"/>
              <a:t> </a:t>
            </a:r>
            <a:endParaRPr lang="en-US" dirty="0"/>
          </a:p>
          <a:p>
            <a:pPr marL="0" indent="0">
              <a:buNone/>
            </a:pPr>
            <a:r>
              <a:rPr lang="de-DE" dirty="0"/>
              <a:t>Differenzierung der Lernprodukte ist eigentlich die Evaluation, die den Lernenden zeigt, was sie nach einer längeren Zeit verstehen können, tun können oder auch, was sie wissen.</a:t>
            </a:r>
            <a:endParaRPr lang="en-US" dirty="0"/>
          </a:p>
          <a:p>
            <a:endParaRPr lang="en-US" dirty="0"/>
          </a:p>
        </p:txBody>
      </p:sp>
    </p:spTree>
    <p:extLst>
      <p:ext uri="{BB962C8B-B14F-4D97-AF65-F5344CB8AC3E}">
        <p14:creationId xmlns:p14="http://schemas.microsoft.com/office/powerpoint/2010/main" val="5394461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a:t>Lernumfeld</a:t>
            </a:r>
            <a:endParaRPr lang="en-US" dirty="0"/>
          </a:p>
        </p:txBody>
      </p:sp>
      <p:sp>
        <p:nvSpPr>
          <p:cNvPr id="3" name="Content Placeholder 2"/>
          <p:cNvSpPr>
            <a:spLocks noGrp="1"/>
          </p:cNvSpPr>
          <p:nvPr>
            <p:ph idx="1"/>
          </p:nvPr>
        </p:nvSpPr>
        <p:spPr/>
        <p:txBody>
          <a:bodyPr>
            <a:normAutofit fontScale="92500"/>
          </a:bodyPr>
          <a:lstStyle/>
          <a:p>
            <a:pPr marL="0" indent="0">
              <a:buNone/>
            </a:pPr>
            <a:r>
              <a:rPr lang="de-DE" dirty="0"/>
              <a:t>Lernumfeld umfasst die Atmosphäre, Gruppendynamik und Beziehungen zwischen den individuellen Lernenden und der Lehrperson und unter den Lernenden in der Lerngemeinschaft (</a:t>
            </a:r>
            <a:r>
              <a:rPr lang="de-DE" u="sng" dirty="0">
                <a:hlinkClick r:id="rId2"/>
              </a:rPr>
              <a:t>http://nms.tsn.at/cms/images/stories/lerndesign/Elemente_zu_Differenzierung.pdf</a:t>
            </a:r>
            <a:r>
              <a:rPr lang="de-DE" dirty="0"/>
              <a:t>).</a:t>
            </a:r>
            <a:endParaRPr lang="en-US" dirty="0"/>
          </a:p>
          <a:p>
            <a:pPr marL="0" indent="0">
              <a:buNone/>
            </a:pPr>
            <a:r>
              <a:rPr lang="de-DE" dirty="0"/>
              <a:t> Zum Lernumfeld der Lernenden gehört auch das „Wie die Gefühle der Lernenden auf ihr Lernen einwirken“.</a:t>
            </a:r>
            <a:endParaRPr lang="en-US" dirty="0"/>
          </a:p>
          <a:p>
            <a:pPr marL="0" indent="0">
              <a:buNone/>
            </a:pPr>
            <a:endParaRPr lang="en-US" dirty="0"/>
          </a:p>
        </p:txBody>
      </p:sp>
    </p:spTree>
    <p:extLst>
      <p:ext uri="{BB962C8B-B14F-4D97-AF65-F5344CB8AC3E}">
        <p14:creationId xmlns:p14="http://schemas.microsoft.com/office/powerpoint/2010/main" val="23753555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a:t>Formen der Differenzierung</a:t>
            </a:r>
            <a:endParaRPr lang="en-US" dirty="0"/>
          </a:p>
        </p:txBody>
      </p:sp>
      <p:sp>
        <p:nvSpPr>
          <p:cNvPr id="3" name="Content Placeholder 2"/>
          <p:cNvSpPr>
            <a:spLocks noGrp="1"/>
          </p:cNvSpPr>
          <p:nvPr>
            <p:ph idx="1"/>
          </p:nvPr>
        </p:nvSpPr>
        <p:spPr/>
        <p:txBody>
          <a:bodyPr/>
          <a:lstStyle/>
          <a:p>
            <a:r>
              <a:rPr lang="de-DE" b="1" dirty="0" smtClean="0"/>
              <a:t>Nachgehende Differenzierung</a:t>
            </a:r>
            <a:r>
              <a:rPr lang="el-GR" b="1" dirty="0" smtClean="0"/>
              <a:t/>
            </a:r>
            <a:br>
              <a:rPr lang="el-GR" b="1" dirty="0" smtClean="0"/>
            </a:br>
            <a:r>
              <a:rPr lang="de-DE" altLang="en-US" dirty="0" smtClean="0"/>
              <a:t>Im Bereich der nachgehenden Differenzierung werden Lernangebote geschafft, die es den Schülern ermöglichen, zu einer Vervollständigung ihrer Lernprozesse zu kommen. Wenn Schüler zum Beispiel Lücken bei der Grammatik eines Kapitels haben, sollten sie mit Zusatzmaterial arbeiten, damit sie das neue Kapitel erfolgreich folgen können.</a:t>
            </a:r>
            <a:endParaRPr lang="el-GR" altLang="en-US" dirty="0" smtClean="0"/>
          </a:p>
          <a:p>
            <a:endParaRPr lang="en-US" dirty="0"/>
          </a:p>
        </p:txBody>
      </p:sp>
    </p:spTree>
    <p:extLst>
      <p:ext uri="{BB962C8B-B14F-4D97-AF65-F5344CB8AC3E}">
        <p14:creationId xmlns:p14="http://schemas.microsoft.com/office/powerpoint/2010/main" val="20595131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smtClean="0"/>
              <a:t>Formen der Differenzierung</a:t>
            </a:r>
            <a:endParaRPr lang="en-US" dirty="0"/>
          </a:p>
        </p:txBody>
      </p:sp>
      <p:sp>
        <p:nvSpPr>
          <p:cNvPr id="3" name="Content Placeholder 2"/>
          <p:cNvSpPr>
            <a:spLocks noGrp="1"/>
          </p:cNvSpPr>
          <p:nvPr>
            <p:ph idx="1"/>
          </p:nvPr>
        </p:nvSpPr>
        <p:spPr/>
        <p:txBody>
          <a:bodyPr>
            <a:normAutofit fontScale="47500" lnSpcReduction="20000"/>
          </a:bodyPr>
          <a:lstStyle/>
          <a:p>
            <a:pPr fontAlgn="auto">
              <a:spcAft>
                <a:spcPts val="0"/>
              </a:spcAft>
              <a:buNone/>
              <a:defRPr/>
            </a:pPr>
            <a:r>
              <a:rPr lang="de-DE" b="1" dirty="0"/>
              <a:t>Bearbeitungsdifferenzierung</a:t>
            </a:r>
            <a:r>
              <a:rPr lang="el-GR" b="1" dirty="0"/>
              <a:t/>
            </a:r>
            <a:br>
              <a:rPr lang="el-GR" b="1" dirty="0"/>
            </a:br>
            <a:r>
              <a:rPr lang="de-DE" dirty="0"/>
              <a:t>Besonders vorteilhaft für den Unterrichtsprozess ist die Anwendung der Bearbeitungsdifferenzierung. Die Bearbeitung von Themen auf unterschiedliche Weise ist sehr wichtig, vor allem für die heterogenen Lerngruppen. Die Schüler in der Klasse haben unterschiedliche Lernvoraussetzungen, Interessen und Leistungen. Differenzierte Bearbeitungswege mit unterschiedlichen Unterrichtssituationen schaffen Aufgaben für Schüler, die andere Ziele und Interessen haben. Die Schüler entwickeln durch die Aufgaben eigene Lösungswege und werden selbstständiger.</a:t>
            </a:r>
            <a:endParaRPr lang="el-GR" dirty="0"/>
          </a:p>
          <a:p>
            <a:pPr>
              <a:buNone/>
              <a:defRPr/>
            </a:pPr>
            <a:r>
              <a:rPr lang="de-DE" dirty="0"/>
              <a:t>Der Lehrer soll dabei schülerorientierte Lernangebote schaffen, die sowohl eine vielfältige methodische Bearbeitung ermöglichen als auch Inhalte mit den Erfahrungen und dem Vorwissen der Schüler verknüpfen. Außerdem ist das Angebot an Unterrichtsmaterial unterschiedlich, denn jeder Schüler hat sein eigenes </a:t>
            </a:r>
            <a:r>
              <a:rPr lang="de-DE" dirty="0" err="1"/>
              <a:t>Lernstil</a:t>
            </a:r>
            <a:r>
              <a:rPr lang="de-DE" dirty="0"/>
              <a:t>. </a:t>
            </a:r>
            <a:endParaRPr lang="el-GR" dirty="0"/>
          </a:p>
          <a:p>
            <a:pPr>
              <a:buNone/>
              <a:defRPr/>
            </a:pPr>
            <a:r>
              <a:rPr lang="de-DE" dirty="0"/>
              <a:t>In kleinen Gruppen organisiert der Schüler sein Lernen, was zur Eigenverantwortlichkeit des Lernens führt.</a:t>
            </a:r>
            <a:endParaRPr lang="el-GR" dirty="0"/>
          </a:p>
          <a:p>
            <a:pPr>
              <a:buNone/>
              <a:defRPr/>
            </a:pPr>
            <a:r>
              <a:rPr lang="de-DE" dirty="0"/>
              <a:t>Medien, authentisches Material und vielfältige Lernstrategien tragen zum Erreichen der Lernziele der Schüler bei. Bearbeitungsmöglichkeiten im Unterricht wären beispielsweise Karten, Zeichnen, Schreiben von neuen Texten, Formulierung von Fragen, das Erstellen von Interviews und Rollenspiele. Außerdem geben Kompetenzraster den Lernenden die Möglichkeit zu erkennen, wo sie stehen und welche weitere Ziele sie erreichen könnten.</a:t>
            </a:r>
            <a:endParaRPr lang="el-GR" dirty="0"/>
          </a:p>
          <a:p>
            <a:pPr marL="0" indent="0">
              <a:buNone/>
            </a:pPr>
            <a:endParaRPr lang="en-US" dirty="0"/>
          </a:p>
        </p:txBody>
      </p:sp>
    </p:spTree>
    <p:extLst>
      <p:ext uri="{BB962C8B-B14F-4D97-AF65-F5344CB8AC3E}">
        <p14:creationId xmlns:p14="http://schemas.microsoft.com/office/powerpoint/2010/main" val="27901886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smtClean="0"/>
              <a:t>Formen der Differenzierung</a:t>
            </a:r>
            <a:endParaRPr lang="en-US" dirty="0"/>
          </a:p>
        </p:txBody>
      </p:sp>
      <p:sp>
        <p:nvSpPr>
          <p:cNvPr id="3" name="Content Placeholder 2"/>
          <p:cNvSpPr>
            <a:spLocks noGrp="1"/>
          </p:cNvSpPr>
          <p:nvPr>
            <p:ph idx="1"/>
          </p:nvPr>
        </p:nvSpPr>
        <p:spPr/>
        <p:txBody>
          <a:bodyPr>
            <a:normAutofit fontScale="92500" lnSpcReduction="20000"/>
          </a:bodyPr>
          <a:lstStyle/>
          <a:p>
            <a:pPr fontAlgn="auto">
              <a:spcAft>
                <a:spcPts val="0"/>
              </a:spcAft>
              <a:buNone/>
              <a:defRPr/>
            </a:pPr>
            <a:r>
              <a:rPr lang="de-DE" altLang="en-US" b="1" dirty="0"/>
              <a:t>Instruktionsdifferenzierung</a:t>
            </a:r>
          </a:p>
          <a:p>
            <a:pPr fontAlgn="auto">
              <a:spcAft>
                <a:spcPts val="0"/>
              </a:spcAft>
              <a:buNone/>
              <a:defRPr/>
            </a:pPr>
            <a:r>
              <a:rPr lang="de-DE" dirty="0" smtClean="0"/>
              <a:t>	Die </a:t>
            </a:r>
            <a:r>
              <a:rPr lang="de-DE" dirty="0"/>
              <a:t>Berücksichtigung der verschiedenen Lerntypen bei der Instruktionsdifferenzierung ist von großer Wichtigkeit, zumal die unterschiedlichen Zugangsweisen zum Lernstoff erforderlich sind, um erfolgreiches Lernen zu ermöglichen. So könnte man sagen, dass es sinnvoll ist, alle Formen der unterrichtsprozessgebundenen inneren Differenzierung abwechselnd und je nach der Lernsituation anzuwenden.</a:t>
            </a:r>
            <a:endParaRPr lang="el-GR" dirty="0"/>
          </a:p>
          <a:p>
            <a:pPr marL="0" indent="0">
              <a:buNone/>
            </a:pPr>
            <a:endParaRPr lang="en-US" dirty="0"/>
          </a:p>
        </p:txBody>
      </p:sp>
    </p:spTree>
    <p:extLst>
      <p:ext uri="{BB962C8B-B14F-4D97-AF65-F5344CB8AC3E}">
        <p14:creationId xmlns:p14="http://schemas.microsoft.com/office/powerpoint/2010/main" val="18995000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09600" y="533400"/>
            <a:ext cx="7924800" cy="5715000"/>
          </a:xfrm>
          <a:noFill/>
        </p:spPr>
      </p:pic>
    </p:spTree>
    <p:extLst>
      <p:ext uri="{BB962C8B-B14F-4D97-AF65-F5344CB8AC3E}">
        <p14:creationId xmlns:p14="http://schemas.microsoft.com/office/powerpoint/2010/main" val="25650124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9275"/>
            <a:ext cx="8229600" cy="5576888"/>
          </a:xfrm>
        </p:spPr>
        <p:txBody>
          <a:bodyPr rtlCol="0">
            <a:normAutofit lnSpcReduction="10000"/>
          </a:bodyPr>
          <a:lstStyle/>
          <a:p>
            <a:pPr eaLnBrk="1" fontAlgn="auto" hangingPunct="1">
              <a:spcAft>
                <a:spcPts val="0"/>
              </a:spcAft>
              <a:buFont typeface="Arial" pitchFamily="34" charset="0"/>
              <a:buNone/>
              <a:defRPr/>
            </a:pPr>
            <a:r>
              <a:rPr lang="de-DE" dirty="0" smtClean="0"/>
              <a:t>Gerald </a:t>
            </a:r>
            <a:r>
              <a:rPr lang="de-DE" dirty="0" err="1" smtClean="0"/>
              <a:t>Hüther</a:t>
            </a:r>
            <a:r>
              <a:rPr lang="de-DE" dirty="0" smtClean="0"/>
              <a:t> ist Professor für Neurobiologe an der Universität Göttingen. Wissenschaftlich befasst er sich mit dem Einfluss früher Erfahrungen auf die Hirnentwicklung, mit den Auswirkungen von Angst und Stress und der Bedeutung emotionaler Reaktionen. Er ist Autor zahlreicher wissenschaftlicher Publikationen und populärwissenschaftlicher Darstellungen (Sachbuchautor).</a:t>
            </a:r>
          </a:p>
          <a:p>
            <a:pPr eaLnBrk="1" fontAlgn="auto" hangingPunct="1">
              <a:spcAft>
                <a:spcPts val="0"/>
              </a:spcAft>
              <a:buFont typeface="Arial" pitchFamily="34" charset="0"/>
              <a:buNone/>
              <a:defRPr/>
            </a:pPr>
            <a:endParaRPr lang="de-DE" u="sng" dirty="0" smtClean="0">
              <a:hlinkClick r:id="rId2"/>
            </a:endParaRPr>
          </a:p>
          <a:p>
            <a:pPr eaLnBrk="1" fontAlgn="auto" hangingPunct="1">
              <a:spcAft>
                <a:spcPts val="0"/>
              </a:spcAft>
              <a:buFont typeface="Arial" pitchFamily="34" charset="0"/>
              <a:buNone/>
              <a:defRPr/>
            </a:pPr>
            <a:r>
              <a:rPr lang="el-GR" u="sng" dirty="0" smtClean="0">
                <a:hlinkClick r:id="rId2"/>
              </a:rPr>
              <a:t>http://www.youtube.com/watch?v=t5zOvBz0tqk</a:t>
            </a:r>
            <a:endParaRPr lang="de-DE" u="sng" dirty="0" smtClean="0"/>
          </a:p>
          <a:p>
            <a:pPr eaLnBrk="1" fontAlgn="auto" hangingPunct="1">
              <a:spcAft>
                <a:spcPts val="0"/>
              </a:spcAft>
              <a:buFont typeface="Arial" pitchFamily="34" charset="0"/>
              <a:buNone/>
              <a:defRPr/>
            </a:pPr>
            <a:endParaRPr lang="el-GR" dirty="0" smtClean="0"/>
          </a:p>
          <a:p>
            <a:pPr eaLnBrk="1" fontAlgn="auto" hangingPunct="1">
              <a:spcAft>
                <a:spcPts val="0"/>
              </a:spcAft>
              <a:buFont typeface="Arial" pitchFamily="34" charset="0"/>
              <a:buNone/>
              <a:defRPr/>
            </a:pPr>
            <a:endParaRPr lang="el-GR" dirty="0" smtClean="0"/>
          </a:p>
        </p:txBody>
      </p:sp>
    </p:spTree>
    <p:extLst>
      <p:ext uri="{BB962C8B-B14F-4D97-AF65-F5344CB8AC3E}">
        <p14:creationId xmlns:p14="http://schemas.microsoft.com/office/powerpoint/2010/main" val="3423036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smtClean="0"/>
              <a:t>Σύγχρονες διδακτικές προσεγγίσεις</a:t>
            </a:r>
            <a:endParaRPr lang="en-US" sz="2800" dirty="0"/>
          </a:p>
        </p:txBody>
      </p:sp>
      <p:sp>
        <p:nvSpPr>
          <p:cNvPr id="3" name="Content Placeholder 2"/>
          <p:cNvSpPr>
            <a:spLocks noGrp="1"/>
          </p:cNvSpPr>
          <p:nvPr>
            <p:ph idx="1"/>
          </p:nvPr>
        </p:nvSpPr>
        <p:spPr/>
        <p:txBody>
          <a:bodyPr>
            <a:normAutofit lnSpcReduction="10000"/>
          </a:bodyPr>
          <a:lstStyle/>
          <a:p>
            <a:r>
              <a:rPr lang="el-GR" dirty="0" err="1" smtClean="0"/>
              <a:t>Διαθεματικές</a:t>
            </a:r>
            <a:r>
              <a:rPr lang="el-GR" dirty="0" smtClean="0"/>
              <a:t> προσεγγίσεις</a:t>
            </a:r>
          </a:p>
          <a:p>
            <a:r>
              <a:rPr lang="el-GR" dirty="0" smtClean="0"/>
              <a:t>Σχέδια εργασίας</a:t>
            </a:r>
          </a:p>
          <a:p>
            <a:r>
              <a:rPr lang="el-GR" dirty="0" smtClean="0"/>
              <a:t>Ανάπτυξη στρατηγικών</a:t>
            </a:r>
          </a:p>
          <a:p>
            <a:r>
              <a:rPr lang="el-GR" dirty="0" smtClean="0"/>
              <a:t>Ανάπτυξη επικοινωνιακής δεξιότητας</a:t>
            </a:r>
          </a:p>
          <a:p>
            <a:r>
              <a:rPr lang="el-GR" dirty="0" smtClean="0"/>
              <a:t>Μέθοδος επικοινωνιακής προσέγγισης</a:t>
            </a:r>
          </a:p>
          <a:p>
            <a:r>
              <a:rPr lang="el-GR" dirty="0" smtClean="0"/>
              <a:t>Αρχές Διαφοροποιημένης Παιδαγωγικής Προσέγγισης</a:t>
            </a:r>
          </a:p>
          <a:p>
            <a:r>
              <a:rPr lang="el-GR" dirty="0" err="1" smtClean="0"/>
              <a:t>Πολυμεθοδολογία</a:t>
            </a:r>
            <a:r>
              <a:rPr lang="el-GR" dirty="0" smtClean="0"/>
              <a:t> (</a:t>
            </a:r>
            <a:r>
              <a:rPr lang="de-DE" dirty="0" smtClean="0"/>
              <a:t>Methodenmix</a:t>
            </a:r>
            <a:r>
              <a:rPr lang="el-GR" dirty="0" smtClean="0"/>
              <a:t>)</a:t>
            </a:r>
            <a:endParaRPr lang="en-US" dirty="0"/>
          </a:p>
        </p:txBody>
      </p:sp>
    </p:spTree>
    <p:extLst>
      <p:ext uri="{BB962C8B-B14F-4D97-AF65-F5344CB8AC3E}">
        <p14:creationId xmlns:p14="http://schemas.microsoft.com/office/powerpoint/2010/main" val="29003400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hlinkClick r:id="rId2"/>
              </a:rPr>
              <a:t>https://www.youtube.com/watch?v=t5zOvBz0tqk</a:t>
            </a:r>
            <a:endParaRPr lang="en-US" dirty="0" smtClean="0"/>
          </a:p>
          <a:p>
            <a:endParaRPr lang="en-US" dirty="0"/>
          </a:p>
        </p:txBody>
      </p:sp>
    </p:spTree>
    <p:extLst>
      <p:ext uri="{BB962C8B-B14F-4D97-AF65-F5344CB8AC3E}">
        <p14:creationId xmlns:p14="http://schemas.microsoft.com/office/powerpoint/2010/main" val="9924237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de-DE" dirty="0"/>
              <a:t>Die Lehrenden, die sich dazu entscheiden, differenziert zu lehren, müssen sich selbst und ihre Rolle unter einem neuen Gesichtspunkt betrachten. Nicht als Eigentümer und Übermittler von Wissen, sondern als Dirigenten eines Orchesters (Tomlinson). Die Lehrenden müssen alle Mitglieder dieses Orchesters, ihre Lernenden also, zu ihren Höchstleistungen führen. Um an dieses Ziel zu gelangen, müssen die Musiker unterschiedliche Aufgaben selbständig ausführen, und jeder Einzelne unter Berücksichtigung seines unterschiedlichen Charakters und seiner unterschiedlichen Annäherungsweisen. Wenn jeder Einzelne seine persönliche Höchstleistung erreicht, werden alle gemeinsam als Gruppe funktionieren und das Endergebnis darbieten. Wie Tomlinson charakteristisch bemerkt „hilft der Dirigent die Musiker die Musik zu interpretieren, er selbst aber interpretiert nicht“. </a:t>
            </a:r>
            <a:endParaRPr lang="en-US" dirty="0"/>
          </a:p>
          <a:p>
            <a:endParaRPr lang="en-US" dirty="0"/>
          </a:p>
        </p:txBody>
      </p:sp>
    </p:spTree>
    <p:extLst>
      <p:ext uri="{BB962C8B-B14F-4D97-AF65-F5344CB8AC3E}">
        <p14:creationId xmlns:p14="http://schemas.microsoft.com/office/powerpoint/2010/main" val="3282681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smtClean="0"/>
              <a:t>Απόκτηση/  ανάπτυξη επικοινωνιακής δεξιότητας</a:t>
            </a:r>
            <a:endParaRPr lang="en-US" sz="2800" b="1" dirty="0"/>
          </a:p>
        </p:txBody>
      </p:sp>
      <p:sp>
        <p:nvSpPr>
          <p:cNvPr id="3" name="Content Placeholder 2"/>
          <p:cNvSpPr>
            <a:spLocks noGrp="1"/>
          </p:cNvSpPr>
          <p:nvPr>
            <p:ph idx="1"/>
          </p:nvPr>
        </p:nvSpPr>
        <p:spPr/>
        <p:txBody>
          <a:bodyPr>
            <a:normAutofit fontScale="92500" lnSpcReduction="10000"/>
          </a:bodyPr>
          <a:lstStyle/>
          <a:p>
            <a:pPr marL="0" indent="0">
              <a:buNone/>
            </a:pPr>
            <a:r>
              <a:rPr lang="el-GR" dirty="0"/>
              <a:t>γ</a:t>
            </a:r>
            <a:r>
              <a:rPr lang="el-GR" dirty="0" smtClean="0"/>
              <a:t>ια την ανταπόκριση σε επικοινωνιακές συνθήκες</a:t>
            </a:r>
          </a:p>
          <a:p>
            <a:pPr marL="0" indent="0">
              <a:buNone/>
            </a:pPr>
            <a:r>
              <a:rPr lang="el-GR" b="1" dirty="0"/>
              <a:t>ε</a:t>
            </a:r>
            <a:r>
              <a:rPr lang="el-GR" b="1" dirty="0" smtClean="0"/>
              <a:t>πιβάλλεται</a:t>
            </a:r>
          </a:p>
          <a:p>
            <a:pPr marL="0" indent="0">
              <a:buNone/>
            </a:pPr>
            <a:r>
              <a:rPr lang="el-GR" dirty="0"/>
              <a:t>ο</a:t>
            </a:r>
            <a:r>
              <a:rPr lang="el-GR" dirty="0" smtClean="0"/>
              <a:t> σχεδιασμός επικοινωνιακών δραστηριοτήτων</a:t>
            </a:r>
          </a:p>
          <a:p>
            <a:pPr marL="0" indent="0">
              <a:buNone/>
            </a:pPr>
            <a:endParaRPr lang="el-GR" dirty="0" smtClean="0"/>
          </a:p>
          <a:p>
            <a:pPr marL="0" indent="0">
              <a:buNone/>
            </a:pPr>
            <a:r>
              <a:rPr lang="el-GR" dirty="0" smtClean="0"/>
              <a:t>                Συνάρτηση 2 στόχων:</a:t>
            </a:r>
          </a:p>
          <a:p>
            <a:pPr marL="0" indent="0">
              <a:buNone/>
            </a:pPr>
            <a:endParaRPr lang="el-GR" dirty="0" smtClean="0"/>
          </a:p>
          <a:p>
            <a:pPr>
              <a:buFont typeface="Wingdings" panose="05000000000000000000" pitchFamily="2" charset="2"/>
              <a:buChar char="§"/>
            </a:pPr>
            <a:r>
              <a:rPr lang="el-GR" dirty="0" smtClean="0"/>
              <a:t>Απόκτηση επικοινωνιακής δεξιότητας</a:t>
            </a:r>
          </a:p>
          <a:p>
            <a:pPr>
              <a:buFont typeface="Wingdings" panose="05000000000000000000" pitchFamily="2" charset="2"/>
              <a:buChar char="§"/>
            </a:pPr>
            <a:r>
              <a:rPr lang="el-GR" dirty="0" smtClean="0"/>
              <a:t>Κατάκτηση δομής και λειτουργίας του γλωσσικού συστήματος</a:t>
            </a:r>
          </a:p>
          <a:p>
            <a:pPr marL="0" indent="0">
              <a:buNone/>
            </a:pPr>
            <a:endParaRPr lang="en-US" dirty="0"/>
          </a:p>
        </p:txBody>
      </p:sp>
      <p:sp>
        <p:nvSpPr>
          <p:cNvPr id="6" name="Right Arrow 5"/>
          <p:cNvSpPr/>
          <p:nvPr/>
        </p:nvSpPr>
        <p:spPr>
          <a:xfrm>
            <a:off x="884059" y="362171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03480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20000"/>
          </a:bodyPr>
          <a:lstStyle/>
          <a:p>
            <a:pPr marL="0" indent="0">
              <a:buNone/>
            </a:pPr>
            <a:r>
              <a:rPr lang="el-GR" dirty="0"/>
              <a:t>Οι επικοινωνιακοί στόχοι </a:t>
            </a:r>
            <a:endParaRPr lang="el-GR" dirty="0" smtClean="0"/>
          </a:p>
          <a:p>
            <a:pPr marL="0" indent="0">
              <a:buNone/>
            </a:pPr>
            <a:r>
              <a:rPr lang="el-GR" dirty="0" smtClean="0"/>
              <a:t>(</a:t>
            </a:r>
            <a:r>
              <a:rPr lang="el-GR" dirty="0"/>
              <a:t>οι μαθητές τι να είναι ικανοί να κάνουν) καθορίζουν το περιεχόμενο </a:t>
            </a:r>
            <a:endParaRPr lang="el-GR" dirty="0" smtClean="0"/>
          </a:p>
          <a:p>
            <a:pPr marL="0" indent="0">
              <a:buNone/>
            </a:pPr>
            <a:r>
              <a:rPr lang="el-GR" dirty="0" smtClean="0"/>
              <a:t>των </a:t>
            </a:r>
            <a:r>
              <a:rPr lang="el-GR" dirty="0"/>
              <a:t>γλωσσικών στόχων </a:t>
            </a:r>
            <a:endParaRPr lang="el-GR" dirty="0" smtClean="0"/>
          </a:p>
          <a:p>
            <a:pPr marL="0" indent="0">
              <a:buNone/>
            </a:pPr>
            <a:r>
              <a:rPr lang="el-GR" dirty="0" smtClean="0"/>
              <a:t>(</a:t>
            </a:r>
            <a:r>
              <a:rPr lang="el-GR" dirty="0"/>
              <a:t>οι μαθητές για να </a:t>
            </a:r>
            <a:r>
              <a:rPr lang="el-GR" dirty="0" smtClean="0"/>
              <a:t>το κάνουν </a:t>
            </a:r>
            <a:r>
              <a:rPr lang="el-GR" dirty="0"/>
              <a:t>αυτό, τι πρέπει να μάθουν), </a:t>
            </a:r>
            <a:endParaRPr lang="el-GR" dirty="0" smtClean="0"/>
          </a:p>
          <a:p>
            <a:pPr marL="0" indent="0">
              <a:buNone/>
            </a:pPr>
            <a:endParaRPr lang="el-GR" dirty="0" smtClean="0"/>
          </a:p>
          <a:p>
            <a:pPr marL="0" indent="0">
              <a:buNone/>
            </a:pPr>
            <a:r>
              <a:rPr lang="el-GR" dirty="0" smtClean="0"/>
              <a:t>ώστε </a:t>
            </a:r>
            <a:r>
              <a:rPr lang="el-GR" dirty="0"/>
              <a:t>η μαθησιακή διαδικασία να μην περιορίζεται στη μεταγλώσσα, </a:t>
            </a:r>
            <a:r>
              <a:rPr lang="el-GR" dirty="0" smtClean="0"/>
              <a:t>αλλά </a:t>
            </a:r>
            <a:r>
              <a:rPr lang="el-GR" dirty="0"/>
              <a:t>να προάγει την </a:t>
            </a:r>
            <a:r>
              <a:rPr lang="el-GR" dirty="0" err="1"/>
              <a:t>αλληλεπικοινωνία</a:t>
            </a:r>
            <a:r>
              <a:rPr lang="el-GR" dirty="0"/>
              <a:t> και τη διαλεκτική αντιπαράθεση, </a:t>
            </a:r>
            <a:endParaRPr lang="el-GR" dirty="0" smtClean="0"/>
          </a:p>
          <a:p>
            <a:pPr marL="0" indent="0">
              <a:buNone/>
            </a:pPr>
            <a:endParaRPr lang="el-GR" dirty="0" smtClean="0"/>
          </a:p>
          <a:p>
            <a:pPr marL="0" indent="0">
              <a:buNone/>
            </a:pPr>
            <a:r>
              <a:rPr lang="el-GR" dirty="0" smtClean="0"/>
              <a:t>με </a:t>
            </a:r>
            <a:r>
              <a:rPr lang="el-GR" dirty="0"/>
              <a:t>αποτέλεσμα οι μαθητές να αναπτύσσουν σταδιακά </a:t>
            </a:r>
            <a:r>
              <a:rPr lang="el-GR" dirty="0" err="1"/>
              <a:t>προσληπτικές</a:t>
            </a:r>
            <a:r>
              <a:rPr lang="el-GR" dirty="0"/>
              <a:t> και παραγωγικές δεξιότητες προφορικού και γραπτού λόγου και να τεκμηριώνουν τις θέσεις τους ανάλογα με τις εκάστοτε </a:t>
            </a:r>
            <a:r>
              <a:rPr lang="el-GR" dirty="0" err="1"/>
              <a:t>κοινωνικο</a:t>
            </a:r>
            <a:r>
              <a:rPr lang="el-GR" dirty="0"/>
              <a:t>-πολιτισμικές περιστάσεις.</a:t>
            </a:r>
            <a:endParaRPr lang="en-US" dirty="0"/>
          </a:p>
        </p:txBody>
      </p:sp>
    </p:spTree>
    <p:extLst>
      <p:ext uri="{BB962C8B-B14F-4D97-AF65-F5344CB8AC3E}">
        <p14:creationId xmlns:p14="http://schemas.microsoft.com/office/powerpoint/2010/main" val="5801018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400" b="1" dirty="0"/>
              <a:t>Η εκπαίδευση που έχει ως επίκεντρο την μάθηση και τον μαθητή (</a:t>
            </a:r>
            <a:r>
              <a:rPr lang="el-GR" sz="2400" b="1" dirty="0" err="1"/>
              <a:t>μαθητοκεντρικότητα</a:t>
            </a:r>
            <a:r>
              <a:rPr lang="el-GR" sz="2400" b="1" dirty="0"/>
              <a:t>) έχει τα ακόλουθα χαρακτηριστικά:</a:t>
            </a:r>
            <a:endParaRPr lang="en-US" sz="2400" b="1" dirty="0"/>
          </a:p>
        </p:txBody>
      </p:sp>
      <p:sp>
        <p:nvSpPr>
          <p:cNvPr id="3" name="Content Placeholder 2"/>
          <p:cNvSpPr>
            <a:spLocks noGrp="1"/>
          </p:cNvSpPr>
          <p:nvPr>
            <p:ph idx="1"/>
          </p:nvPr>
        </p:nvSpPr>
        <p:spPr/>
        <p:txBody>
          <a:bodyPr>
            <a:normAutofit fontScale="32500" lnSpcReduction="20000"/>
          </a:bodyPr>
          <a:lstStyle/>
          <a:p>
            <a:pPr marL="0" indent="0">
              <a:buNone/>
            </a:pPr>
            <a:r>
              <a:rPr lang="el-GR" dirty="0"/>
              <a:t> </a:t>
            </a:r>
            <a:endParaRPr lang="en-US" dirty="0"/>
          </a:p>
          <a:p>
            <a:pPr lvl="0">
              <a:buFont typeface="Wingdings" panose="05000000000000000000" pitchFamily="2" charset="2"/>
              <a:buChar char="Ø"/>
            </a:pPr>
            <a:r>
              <a:rPr lang="el-GR" sz="4900" b="1" dirty="0"/>
              <a:t>Οι μαθητές δεν αντιμετωπίζονται ως αποδέκτες της γνώσης αλλά αντιθέτως ως κατασκευαστές και </a:t>
            </a:r>
            <a:r>
              <a:rPr lang="el-GR" sz="4900" b="1" dirty="0" err="1"/>
              <a:t>συνδημιουργοί</a:t>
            </a:r>
            <a:r>
              <a:rPr lang="el-GR" sz="4900" b="1" dirty="0"/>
              <a:t> της. Αυτό επιτυγχάνεται μέσα από διεργασίες όπως η συγκέντρωση και η σύνθεση πληροφοριών, ενώ προϋποτίθεται η ενεργή σύνδεσή τους με τις γενικές δεξιότητες της έρευνας, της επικοινωνίας, της κριτικής σκέψης και της επίλυσης προβλημάτων.</a:t>
            </a:r>
            <a:endParaRPr lang="en-US" sz="4900" b="1" dirty="0"/>
          </a:p>
          <a:p>
            <a:pPr>
              <a:buFont typeface="Wingdings" panose="05000000000000000000" pitchFamily="2" charset="2"/>
              <a:buChar char="Ø"/>
            </a:pPr>
            <a:r>
              <a:rPr lang="el-GR" sz="4900" b="1" dirty="0"/>
              <a:t>Η μάθηση επιτυγχάνεται μέσα από την συνεργασία, τόσο μέσα όσο και έξω από την σχολική τάξη.</a:t>
            </a:r>
            <a:endParaRPr lang="en-US" sz="4900" b="1" dirty="0"/>
          </a:p>
          <a:p>
            <a:pPr lvl="0">
              <a:buFont typeface="Wingdings" panose="05000000000000000000" pitchFamily="2" charset="2"/>
              <a:buChar char="Ø"/>
            </a:pPr>
            <a:r>
              <a:rPr lang="el-GR" sz="4900" b="1" dirty="0"/>
              <a:t>Δίνεται έμφαση στην αποτελεσματικότητα με την οποία καλούνται οι μαθητές να χρησιμοποιήσουν τη νέα γνώση, τις νέες δεξιότητες και στάσεις για την αντιμετώπιση ζητημάτων και προβλημάτων που σχετίζονται άμεσα με την καθημερινή τους πραγματικότητα.</a:t>
            </a:r>
            <a:endParaRPr lang="en-US" sz="4900" b="1" dirty="0"/>
          </a:p>
          <a:p>
            <a:pPr lvl="0">
              <a:buFont typeface="Wingdings" panose="05000000000000000000" pitchFamily="2" charset="2"/>
              <a:buChar char="Ø"/>
            </a:pPr>
            <a:r>
              <a:rPr lang="el-GR" sz="4900" b="1" dirty="0"/>
              <a:t>Ο εκπαιδευτικός καλείται να καθοδηγεί, να υποστηρίζει και να διευκολύνει την μαθησιακή διαδικασία, εμπλέκοντας όλους τους μαθητές σύμφωνα με τα ενδιαφέροντα, τις ικανότητες και τις ανάγκες του και οι ανάγκες του να γίνουν στόχοι. Από την όλη διεργασία της μάθησης μαθαίνει τόσο ο μαθητής όσο και ο εκπαιδευτικός.</a:t>
            </a:r>
            <a:endParaRPr lang="en-US" sz="4900" b="1" dirty="0"/>
          </a:p>
          <a:p>
            <a:pPr lvl="0">
              <a:buFont typeface="Wingdings" panose="05000000000000000000" pitchFamily="2" charset="2"/>
              <a:buChar char="Ø"/>
            </a:pPr>
            <a:r>
              <a:rPr lang="el-GR" sz="4900" b="1" dirty="0"/>
              <a:t>Η αξιολόγηση της μάθησης δεν είναι υποχρεωτική μόνο για τον ίδιο τον εκπαιδευτικό, διότι σε αυτή εμπλέκονται και οι μαθητές. Η αξιολόγηση της μάθησης έχει ως στόχο την προώθηση της μάθησης, είναι μία διαδικασία με διάρκεια, συνδέεται με την διδασκαλία και είναι αποτέλεσμα της καλής συνεργασίας μαθητών και εκπαιδευτικού.</a:t>
            </a:r>
            <a:endParaRPr lang="en-US" sz="4900" b="1" dirty="0"/>
          </a:p>
          <a:p>
            <a:pPr marL="0" indent="0">
              <a:buNone/>
            </a:pPr>
            <a:endParaRPr lang="en-US" sz="3800" b="1" dirty="0"/>
          </a:p>
        </p:txBody>
      </p:sp>
    </p:spTree>
    <p:extLst>
      <p:ext uri="{BB962C8B-B14F-4D97-AF65-F5344CB8AC3E}">
        <p14:creationId xmlns:p14="http://schemas.microsoft.com/office/powerpoint/2010/main" val="592372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191000"/>
            <a:ext cx="8229600" cy="1752600"/>
          </a:xfrm>
        </p:spPr>
        <p:txBody>
          <a:bodyPr>
            <a:noAutofit/>
          </a:bodyPr>
          <a:lstStyle/>
          <a:p>
            <a:pPr algn="l"/>
            <a:r>
              <a:rPr lang="el-GR" sz="1400" dirty="0"/>
              <a:t>Στις σημερινές συνθήκες έντονης διαφοροποίησης του σχολικού πληθυσμού, τόσο από κοινωνικής όσο και από πολιτισμικής άποψης, η ύπαρξη ενός μέσου, τυπικού μαθητή και άρα μιας ενιαίας διδασκαλίας που απευθύνεται σε αυτόν, αποδεικνύεται θεωρητικά δυσπρόσιτη και πρακτικά αναποτελεσματική. Απέναντι σε αυτή την πραγματικότητα, η εικόνα ενός τμήματος όπου οι μαθητές κάθονται στις θέσεις τους και εργάζονται στο ίδιο επίπεδο, με τα ίδια υλικά και την ίδια βοήθεια, ενώ ο/η εκπαιδευτικός διδάσκει με έναν μοναδικό τρόπο νέες έννοιες, φαντάζει εκτός εποχής και ανεπαρκής να αντιμετωπίσει τις μαθησιακές ανάγκες των μαθητών (</a:t>
            </a:r>
            <a:r>
              <a:rPr lang="el-GR" sz="1400" dirty="0" err="1"/>
              <a:t>Παντελιάδου</a:t>
            </a:r>
            <a:r>
              <a:rPr lang="el-GR" sz="1400" dirty="0"/>
              <a:t> 2008).</a:t>
            </a:r>
            <a:r>
              <a:rPr lang="en-US" sz="1400" dirty="0"/>
              <a:t/>
            </a:r>
            <a:br>
              <a:rPr lang="en-US" sz="1400" dirty="0"/>
            </a:br>
            <a:endParaRPr lang="en-US" sz="1400" dirty="0"/>
          </a:p>
        </p:txBody>
      </p:sp>
      <p:pic>
        <p:nvPicPr>
          <p:cNvPr id="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81000" y="152400"/>
            <a:ext cx="8001000" cy="3962400"/>
          </a:xfrm>
          <a:noFill/>
        </p:spPr>
      </p:pic>
    </p:spTree>
    <p:extLst>
      <p:ext uri="{BB962C8B-B14F-4D97-AF65-F5344CB8AC3E}">
        <p14:creationId xmlns:p14="http://schemas.microsoft.com/office/powerpoint/2010/main" val="1396416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Τεχνικές διαφοροποιημένης μάθησης</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«Not all students are alike. Based on this knowledge, differentiated instruction applies an approach to teaching and learning that gives students multiple options for taking in information and making sense of ideas. Differentiated instruction is a teaching theory based on the premise that instructional approaches should vary and be adapted in relation to individual and diverse students in classrooms.» </a:t>
            </a:r>
            <a:r>
              <a:rPr lang="el-GR" dirty="0"/>
              <a:t>(</a:t>
            </a:r>
            <a:r>
              <a:rPr lang="en-US" dirty="0"/>
              <a:t>Tomlinson</a:t>
            </a:r>
            <a:r>
              <a:rPr lang="el-GR" dirty="0"/>
              <a:t>, 2001)</a:t>
            </a:r>
            <a:endParaRPr lang="en-US" dirty="0"/>
          </a:p>
          <a:p>
            <a:pPr marL="0" indent="0">
              <a:buNone/>
            </a:pPr>
            <a:endParaRPr lang="en-US" dirty="0"/>
          </a:p>
        </p:txBody>
      </p:sp>
    </p:spTree>
    <p:extLst>
      <p:ext uri="{BB962C8B-B14F-4D97-AF65-F5344CB8AC3E}">
        <p14:creationId xmlns:p14="http://schemas.microsoft.com/office/powerpoint/2010/main" val="5750488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09600" y="5257800"/>
            <a:ext cx="8153400" cy="914400"/>
          </a:xfrm>
        </p:spPr>
        <p:txBody>
          <a:bodyPr>
            <a:noAutofit/>
          </a:bodyPr>
          <a:lstStyle/>
          <a:p>
            <a:r>
              <a:rPr lang="el-GR" sz="2800" b="1" dirty="0" smtClean="0">
                <a:solidFill>
                  <a:schemeClr val="bg1"/>
                </a:solidFill>
              </a:rPr>
              <a:t>Πολλοί και διαφορετικοί δρόμοι οδηγούν στη Ρώμη</a:t>
            </a:r>
            <a:endParaRPr lang="en-US" sz="2800" b="1" dirty="0">
              <a:solidFill>
                <a:schemeClr val="bg1"/>
              </a:solidFill>
            </a:endParaRPr>
          </a:p>
        </p:txBody>
      </p:sp>
      <p:pic>
        <p:nvPicPr>
          <p:cNvPr id="1026" name="Picture 2"/>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316" b="316"/>
          <a:stretch>
            <a:fillRect/>
          </a:stretch>
        </p:blipFill>
        <p:spPr bwMode="auto">
          <a:xfrm>
            <a:off x="4800600" y="215826"/>
            <a:ext cx="3962400" cy="4584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rc_mi" descr="http://peterlienhard.ch/blog/wp-content/uploads/2010/08/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15826"/>
            <a:ext cx="4032250" cy="4584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37485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1496</Words>
  <Application>Microsoft Office PowerPoint</Application>
  <PresentationFormat>On-screen Show (4:3)</PresentationFormat>
  <Paragraphs>117</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Lernen durch Differenzierung im Fremdsprachenunterricht</vt:lpstr>
      <vt:lpstr>Ετερογένεια και μαθησιακή διαδικασία Σχεδιάζοντας το μάθημα των γερμανικών </vt:lpstr>
      <vt:lpstr>Σύγχρονες διδακτικές προσεγγίσεις</vt:lpstr>
      <vt:lpstr>Απόκτηση/  ανάπτυξη επικοινωνιακής δεξιότητας</vt:lpstr>
      <vt:lpstr>PowerPoint Presentation</vt:lpstr>
      <vt:lpstr>Η εκπαίδευση που έχει ως επίκεντρο την μάθηση και τον μαθητή (μαθητοκεντρικότητα) έχει τα ακόλουθα χαρακτηριστικά:</vt:lpstr>
      <vt:lpstr>Στις σημερινές συνθήκες έντονης διαφοροποίησης του σχολικού πληθυσμού, τόσο από κοινωνικής όσο και από πολιτισμικής άποψης, η ύπαρξη ενός μέσου, τυπικού μαθητή και άρα μιας ενιαίας διδασκαλίας που απευθύνεται σε αυτόν, αποδεικνύεται θεωρητικά δυσπρόσιτη και πρακτικά αναποτελεσματική. Απέναντι σε αυτή την πραγματικότητα, η εικόνα ενός τμήματος όπου οι μαθητές κάθονται στις θέσεις τους και εργάζονται στο ίδιο επίπεδο, με τα ίδια υλικά και την ίδια βοήθεια, ενώ ο/η εκπαιδευτικός διδάσκει με έναν μοναδικό τρόπο νέες έννοιες, φαντάζει εκτός εποχής και ανεπαρκής να αντιμετωπίσει τις μαθησιακές ανάγκες των μαθητών (Παντελιάδου 2008). </vt:lpstr>
      <vt:lpstr>Τεχνικές διαφοροποιημένης μάθησης</vt:lpstr>
      <vt:lpstr>PowerPoint Presentation</vt:lpstr>
      <vt:lpstr>Wichtige Annahmen der inneren Differenzierung</vt:lpstr>
      <vt:lpstr>Das differenzierte Curriculum, die differenzierte Klasse, die differenzierten Aspekte der Evaluation, etc., sollten sich an die Motivation jedes einzelnen Lernenden richten.</vt:lpstr>
      <vt:lpstr>Das differenzierte Curriculum, die differenzierte Klasse, die differenzierten Aspekte der Evaluation, etc., sollten sich an die Motivation jedes einzelnen Lernenden richten.</vt:lpstr>
      <vt:lpstr>PowerPoint Presentation</vt:lpstr>
      <vt:lpstr>Dynamisches Autonomiemodell mit Deskriptoren Quelle: Tassinari, Maria Giovanna (2010): Autonomes Fremdsprachenlernen: Komponenten, Kompetenzen, Strategien. Frankfurt am Main: Lang.  In: http://www.sprachenzentrum.fuberlin.de/v/autonomiemodell/materialien/index.html</vt:lpstr>
      <vt:lpstr>Wichtige Elemente der Differenzierung</vt:lpstr>
      <vt:lpstr>Lernende und Lehrplan</vt:lpstr>
      <vt:lpstr>Lernende – 3 Parameter</vt:lpstr>
      <vt:lpstr>Differenziertes Lehren basiert auf folgende Prinzipien: </vt:lpstr>
      <vt:lpstr>Lehrplan – 4 Parameter</vt:lpstr>
      <vt:lpstr>Lerninhalt-Lernprozess-Lernprodukte</vt:lpstr>
      <vt:lpstr>Lerninhalte</vt:lpstr>
      <vt:lpstr>Lernprozesse</vt:lpstr>
      <vt:lpstr>Lernprodukte </vt:lpstr>
      <vt:lpstr>Lernumfeld</vt:lpstr>
      <vt:lpstr>Formen der Differenzierung</vt:lpstr>
      <vt:lpstr>Formen der Differenzierung</vt:lpstr>
      <vt:lpstr>Formen der Differenzierung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Dafni</dc:creator>
  <cp:lastModifiedBy>Dafni</cp:lastModifiedBy>
  <cp:revision>18</cp:revision>
  <dcterms:created xsi:type="dcterms:W3CDTF">2015-11-03T20:27:00Z</dcterms:created>
  <dcterms:modified xsi:type="dcterms:W3CDTF">2020-06-03T11:49:07Z</dcterms:modified>
</cp:coreProperties>
</file>