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7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AD117B-38CE-4E4D-97BD-6790D27EE6FC}" type="doc">
      <dgm:prSet loTypeId="urn:microsoft.com/office/officeart/2009/layout/CircleArrowProcess" loCatId="process" qsTypeId="urn:microsoft.com/office/officeart/2005/8/quickstyle/3d2" qsCatId="3D" csTypeId="urn:microsoft.com/office/officeart/2005/8/colors/colorful1#1" csCatId="colorful" phldr="1"/>
      <dgm:spPr/>
      <dgm:t>
        <a:bodyPr/>
        <a:lstStyle/>
        <a:p>
          <a:endParaRPr lang="en-US"/>
        </a:p>
      </dgm:t>
    </dgm:pt>
    <dgm:pt modelId="{F021576F-B1F4-4246-ACB8-ADDBFDABC49C}">
      <dgm:prSet phldrT="[Text]" custT="1"/>
      <dgm:spPr/>
      <dgm:t>
        <a:bodyPr/>
        <a:lstStyle/>
        <a:p>
          <a:pPr algn="ctr"/>
          <a:r>
            <a:rPr lang="de-DE" sz="1600" b="1" dirty="0" smtClean="0"/>
            <a:t>Sprachlicher Input</a:t>
          </a:r>
          <a:endParaRPr lang="en-US" sz="1600" b="1" dirty="0"/>
        </a:p>
      </dgm:t>
    </dgm:pt>
    <dgm:pt modelId="{3DBDED12-B222-4BE7-B73B-03AF140A9ED1}" type="parTrans" cxnId="{7770A21E-49F9-4D41-AC3B-B4066B0F6EC7}">
      <dgm:prSet/>
      <dgm:spPr/>
      <dgm:t>
        <a:bodyPr/>
        <a:lstStyle/>
        <a:p>
          <a:pPr algn="ctr"/>
          <a:endParaRPr lang="en-US"/>
        </a:p>
      </dgm:t>
    </dgm:pt>
    <dgm:pt modelId="{F641D384-4FF3-4E17-A84C-6D255F6110D2}" type="sibTrans" cxnId="{7770A21E-49F9-4D41-AC3B-B4066B0F6EC7}">
      <dgm:prSet/>
      <dgm:spPr/>
      <dgm:t>
        <a:bodyPr/>
        <a:lstStyle/>
        <a:p>
          <a:pPr algn="ctr"/>
          <a:endParaRPr lang="en-US"/>
        </a:p>
      </dgm:t>
    </dgm:pt>
    <dgm:pt modelId="{97D06682-31C7-46F4-BC5A-8B660F9E5D15}">
      <dgm:prSet phldrT="[Text]"/>
      <dgm:spPr/>
      <dgm:t>
        <a:bodyPr/>
        <a:lstStyle/>
        <a:p>
          <a:pPr algn="ctr"/>
          <a:r>
            <a:rPr lang="de-DE" b="1" dirty="0" smtClean="0"/>
            <a:t>Interne Verarbeitung</a:t>
          </a:r>
          <a:endParaRPr lang="en-US" b="1" dirty="0"/>
        </a:p>
      </dgm:t>
    </dgm:pt>
    <dgm:pt modelId="{13119174-B440-4A0A-964F-52AAA5FAC25B}" type="parTrans" cxnId="{1DCEA1AA-EE14-41A6-ACF8-C69C97A2D334}">
      <dgm:prSet/>
      <dgm:spPr/>
      <dgm:t>
        <a:bodyPr/>
        <a:lstStyle/>
        <a:p>
          <a:pPr algn="ctr"/>
          <a:endParaRPr lang="en-US"/>
        </a:p>
      </dgm:t>
    </dgm:pt>
    <dgm:pt modelId="{1293A1B4-5C00-410A-9459-C670331A9263}" type="sibTrans" cxnId="{1DCEA1AA-EE14-41A6-ACF8-C69C97A2D334}">
      <dgm:prSet/>
      <dgm:spPr/>
      <dgm:t>
        <a:bodyPr/>
        <a:lstStyle/>
        <a:p>
          <a:pPr algn="ctr"/>
          <a:endParaRPr lang="en-US"/>
        </a:p>
      </dgm:t>
    </dgm:pt>
    <dgm:pt modelId="{37040295-EB4E-442D-80DE-B2545BF9BE1A}">
      <dgm:prSet phldrT="[Text]" custT="1"/>
      <dgm:spPr/>
      <dgm:t>
        <a:bodyPr/>
        <a:lstStyle/>
        <a:p>
          <a:pPr algn="ctr"/>
          <a:r>
            <a:rPr lang="de-DE" sz="1800" b="1" dirty="0" smtClean="0"/>
            <a:t>Intake</a:t>
          </a:r>
          <a:endParaRPr lang="en-US" sz="1800" b="1" dirty="0"/>
        </a:p>
      </dgm:t>
    </dgm:pt>
    <dgm:pt modelId="{962E4F94-AD8F-4882-BB44-235CCCEC3EB9}" type="parTrans" cxnId="{A4FF90B2-409B-49C8-A247-0D2D9760D10A}">
      <dgm:prSet/>
      <dgm:spPr/>
      <dgm:t>
        <a:bodyPr/>
        <a:lstStyle/>
        <a:p>
          <a:pPr algn="ctr"/>
          <a:endParaRPr lang="en-US"/>
        </a:p>
      </dgm:t>
    </dgm:pt>
    <dgm:pt modelId="{4D4F97EB-D31B-4369-990F-7AB609DC51E8}" type="sibTrans" cxnId="{A4FF90B2-409B-49C8-A247-0D2D9760D10A}">
      <dgm:prSet/>
      <dgm:spPr/>
      <dgm:t>
        <a:bodyPr/>
        <a:lstStyle/>
        <a:p>
          <a:pPr algn="ctr"/>
          <a:endParaRPr lang="en-US"/>
        </a:p>
      </dgm:t>
    </dgm:pt>
    <dgm:pt modelId="{A120345A-6A72-4324-814E-C1F510E3D378}" type="pres">
      <dgm:prSet presAssocID="{48AD117B-38CE-4E4D-97BD-6790D27EE6FC}" presName="Name0" presStyleCnt="0">
        <dgm:presLayoutVars>
          <dgm:chMax val="7"/>
          <dgm:chPref val="7"/>
          <dgm:dir/>
          <dgm:animLvl val="lvl"/>
        </dgm:presLayoutVars>
      </dgm:prSet>
      <dgm:spPr/>
      <dgm:t>
        <a:bodyPr/>
        <a:lstStyle/>
        <a:p>
          <a:endParaRPr lang="en-US"/>
        </a:p>
      </dgm:t>
    </dgm:pt>
    <dgm:pt modelId="{1C7A0344-FA55-44B6-8F1A-1B5DDF1A26BB}" type="pres">
      <dgm:prSet presAssocID="{F021576F-B1F4-4246-ACB8-ADDBFDABC49C}" presName="Accent1" presStyleCnt="0"/>
      <dgm:spPr/>
    </dgm:pt>
    <dgm:pt modelId="{06EBF6DF-4AB2-44D0-B5CB-BA44D1B4FBD4}" type="pres">
      <dgm:prSet presAssocID="{F021576F-B1F4-4246-ACB8-ADDBFDABC49C}" presName="Accent" presStyleLbl="node1" presStyleIdx="0" presStyleCnt="3"/>
      <dgm:spPr/>
    </dgm:pt>
    <dgm:pt modelId="{74D9A19F-9C01-40FB-8479-EDEE9A3E331E}" type="pres">
      <dgm:prSet presAssocID="{F021576F-B1F4-4246-ACB8-ADDBFDABC49C}" presName="Parent1" presStyleLbl="revTx" presStyleIdx="0" presStyleCnt="3">
        <dgm:presLayoutVars>
          <dgm:chMax val="1"/>
          <dgm:chPref val="1"/>
          <dgm:bulletEnabled val="1"/>
        </dgm:presLayoutVars>
      </dgm:prSet>
      <dgm:spPr/>
      <dgm:t>
        <a:bodyPr/>
        <a:lstStyle/>
        <a:p>
          <a:endParaRPr lang="en-US"/>
        </a:p>
      </dgm:t>
    </dgm:pt>
    <dgm:pt modelId="{DC6BFE7B-5112-4EBE-BD9A-3918FB5059E5}" type="pres">
      <dgm:prSet presAssocID="{97D06682-31C7-46F4-BC5A-8B660F9E5D15}" presName="Accent2" presStyleCnt="0"/>
      <dgm:spPr/>
    </dgm:pt>
    <dgm:pt modelId="{1E4CC0A4-D94B-4DE8-BCA5-86C60BB1BBF7}" type="pres">
      <dgm:prSet presAssocID="{97D06682-31C7-46F4-BC5A-8B660F9E5D15}" presName="Accent" presStyleLbl="node1" presStyleIdx="1" presStyleCnt="3"/>
      <dgm:spPr/>
    </dgm:pt>
    <dgm:pt modelId="{D7F33E47-C6E6-4638-BD56-CD9652574B41}" type="pres">
      <dgm:prSet presAssocID="{97D06682-31C7-46F4-BC5A-8B660F9E5D15}" presName="Parent2" presStyleLbl="revTx" presStyleIdx="1" presStyleCnt="3">
        <dgm:presLayoutVars>
          <dgm:chMax val="1"/>
          <dgm:chPref val="1"/>
          <dgm:bulletEnabled val="1"/>
        </dgm:presLayoutVars>
      </dgm:prSet>
      <dgm:spPr/>
      <dgm:t>
        <a:bodyPr/>
        <a:lstStyle/>
        <a:p>
          <a:endParaRPr lang="en-US"/>
        </a:p>
      </dgm:t>
    </dgm:pt>
    <dgm:pt modelId="{63EDC4B8-4D8B-4D22-968C-05CF00E9CB1A}" type="pres">
      <dgm:prSet presAssocID="{37040295-EB4E-442D-80DE-B2545BF9BE1A}" presName="Accent3" presStyleCnt="0"/>
      <dgm:spPr/>
    </dgm:pt>
    <dgm:pt modelId="{3664CD9B-4B61-4C2E-911A-E18FE8A52CFE}" type="pres">
      <dgm:prSet presAssocID="{37040295-EB4E-442D-80DE-B2545BF9BE1A}" presName="Accent" presStyleLbl="node1" presStyleIdx="2" presStyleCnt="3"/>
      <dgm:spPr/>
    </dgm:pt>
    <dgm:pt modelId="{10C64DDC-36DA-43F1-A15E-EEF14506DF8D}" type="pres">
      <dgm:prSet presAssocID="{37040295-EB4E-442D-80DE-B2545BF9BE1A}" presName="Parent3" presStyleLbl="revTx" presStyleIdx="2" presStyleCnt="3">
        <dgm:presLayoutVars>
          <dgm:chMax val="1"/>
          <dgm:chPref val="1"/>
          <dgm:bulletEnabled val="1"/>
        </dgm:presLayoutVars>
      </dgm:prSet>
      <dgm:spPr/>
      <dgm:t>
        <a:bodyPr/>
        <a:lstStyle/>
        <a:p>
          <a:endParaRPr lang="en-US"/>
        </a:p>
      </dgm:t>
    </dgm:pt>
  </dgm:ptLst>
  <dgm:cxnLst>
    <dgm:cxn modelId="{A4FF90B2-409B-49C8-A247-0D2D9760D10A}" srcId="{48AD117B-38CE-4E4D-97BD-6790D27EE6FC}" destId="{37040295-EB4E-442D-80DE-B2545BF9BE1A}" srcOrd="2" destOrd="0" parTransId="{962E4F94-AD8F-4882-BB44-235CCCEC3EB9}" sibTransId="{4D4F97EB-D31B-4369-990F-7AB609DC51E8}"/>
    <dgm:cxn modelId="{C105D06F-4A21-49BF-9296-8AB1FC1D056A}" type="presOf" srcId="{97D06682-31C7-46F4-BC5A-8B660F9E5D15}" destId="{D7F33E47-C6E6-4638-BD56-CD9652574B41}" srcOrd="0" destOrd="0" presId="urn:microsoft.com/office/officeart/2009/layout/CircleArrowProcess"/>
    <dgm:cxn modelId="{FEC2539B-D846-4AF4-923D-C011813BC1B5}" type="presOf" srcId="{F021576F-B1F4-4246-ACB8-ADDBFDABC49C}" destId="{74D9A19F-9C01-40FB-8479-EDEE9A3E331E}" srcOrd="0" destOrd="0" presId="urn:microsoft.com/office/officeart/2009/layout/CircleArrowProcess"/>
    <dgm:cxn modelId="{8958EBC0-516F-492D-932F-C605F86D204D}" type="presOf" srcId="{37040295-EB4E-442D-80DE-B2545BF9BE1A}" destId="{10C64DDC-36DA-43F1-A15E-EEF14506DF8D}" srcOrd="0" destOrd="0" presId="urn:microsoft.com/office/officeart/2009/layout/CircleArrowProcess"/>
    <dgm:cxn modelId="{1DCEA1AA-EE14-41A6-ACF8-C69C97A2D334}" srcId="{48AD117B-38CE-4E4D-97BD-6790D27EE6FC}" destId="{97D06682-31C7-46F4-BC5A-8B660F9E5D15}" srcOrd="1" destOrd="0" parTransId="{13119174-B440-4A0A-964F-52AAA5FAC25B}" sibTransId="{1293A1B4-5C00-410A-9459-C670331A9263}"/>
    <dgm:cxn modelId="{B15F4220-FF93-46CD-95FA-7FE0AF71A6AD}" type="presOf" srcId="{48AD117B-38CE-4E4D-97BD-6790D27EE6FC}" destId="{A120345A-6A72-4324-814E-C1F510E3D378}" srcOrd="0" destOrd="0" presId="urn:microsoft.com/office/officeart/2009/layout/CircleArrowProcess"/>
    <dgm:cxn modelId="{7770A21E-49F9-4D41-AC3B-B4066B0F6EC7}" srcId="{48AD117B-38CE-4E4D-97BD-6790D27EE6FC}" destId="{F021576F-B1F4-4246-ACB8-ADDBFDABC49C}" srcOrd="0" destOrd="0" parTransId="{3DBDED12-B222-4BE7-B73B-03AF140A9ED1}" sibTransId="{F641D384-4FF3-4E17-A84C-6D255F6110D2}"/>
    <dgm:cxn modelId="{5A6B5A7C-89FD-49BC-87A0-6A53A0D1CAD2}" type="presParOf" srcId="{A120345A-6A72-4324-814E-C1F510E3D378}" destId="{1C7A0344-FA55-44B6-8F1A-1B5DDF1A26BB}" srcOrd="0" destOrd="0" presId="urn:microsoft.com/office/officeart/2009/layout/CircleArrowProcess"/>
    <dgm:cxn modelId="{970258E8-1AAB-4BCD-8E7F-0123714C8476}" type="presParOf" srcId="{1C7A0344-FA55-44B6-8F1A-1B5DDF1A26BB}" destId="{06EBF6DF-4AB2-44D0-B5CB-BA44D1B4FBD4}" srcOrd="0" destOrd="0" presId="urn:microsoft.com/office/officeart/2009/layout/CircleArrowProcess"/>
    <dgm:cxn modelId="{138B9432-08BB-445A-8858-7D2122129B32}" type="presParOf" srcId="{A120345A-6A72-4324-814E-C1F510E3D378}" destId="{74D9A19F-9C01-40FB-8479-EDEE9A3E331E}" srcOrd="1" destOrd="0" presId="urn:microsoft.com/office/officeart/2009/layout/CircleArrowProcess"/>
    <dgm:cxn modelId="{BC2C5769-677A-4019-BEB1-711DB8C41B64}" type="presParOf" srcId="{A120345A-6A72-4324-814E-C1F510E3D378}" destId="{DC6BFE7B-5112-4EBE-BD9A-3918FB5059E5}" srcOrd="2" destOrd="0" presId="urn:microsoft.com/office/officeart/2009/layout/CircleArrowProcess"/>
    <dgm:cxn modelId="{4712843F-30F8-4231-82FE-57B0BC8FD706}" type="presParOf" srcId="{DC6BFE7B-5112-4EBE-BD9A-3918FB5059E5}" destId="{1E4CC0A4-D94B-4DE8-BCA5-86C60BB1BBF7}" srcOrd="0" destOrd="0" presId="urn:microsoft.com/office/officeart/2009/layout/CircleArrowProcess"/>
    <dgm:cxn modelId="{C030F893-8C72-45ED-BB1A-76709F837BD6}" type="presParOf" srcId="{A120345A-6A72-4324-814E-C1F510E3D378}" destId="{D7F33E47-C6E6-4638-BD56-CD9652574B41}" srcOrd="3" destOrd="0" presId="urn:microsoft.com/office/officeart/2009/layout/CircleArrowProcess"/>
    <dgm:cxn modelId="{A2360D06-7EF4-4F68-9061-96DB3DD53661}" type="presParOf" srcId="{A120345A-6A72-4324-814E-C1F510E3D378}" destId="{63EDC4B8-4D8B-4D22-968C-05CF00E9CB1A}" srcOrd="4" destOrd="0" presId="urn:microsoft.com/office/officeart/2009/layout/CircleArrowProcess"/>
    <dgm:cxn modelId="{CC5965FA-97E2-4695-ADD1-5D883B912BE6}" type="presParOf" srcId="{63EDC4B8-4D8B-4D22-968C-05CF00E9CB1A}" destId="{3664CD9B-4B61-4C2E-911A-E18FE8A52CFE}" srcOrd="0" destOrd="0" presId="urn:microsoft.com/office/officeart/2009/layout/CircleArrowProcess"/>
    <dgm:cxn modelId="{25BE53B9-DBF3-4E86-9D18-A477B14AA180}" type="presParOf" srcId="{A120345A-6A72-4324-814E-C1F510E3D378}" destId="{10C64DDC-36DA-43F1-A15E-EEF14506DF8D}"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BF6DF-4AB2-44D0-B5CB-BA44D1B4FBD4}">
      <dsp:nvSpPr>
        <dsp:cNvPr id="0" name=""/>
        <dsp:cNvSpPr/>
      </dsp:nvSpPr>
      <dsp:spPr>
        <a:xfrm>
          <a:off x="2361552" y="0"/>
          <a:ext cx="2183298" cy="2183630"/>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4D9A19F-9C01-40FB-8479-EDEE9A3E331E}">
      <dsp:nvSpPr>
        <dsp:cNvPr id="0" name=""/>
        <dsp:cNvSpPr/>
      </dsp:nvSpPr>
      <dsp:spPr>
        <a:xfrm>
          <a:off x="2844133" y="788356"/>
          <a:ext cx="1213216" cy="606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DE" sz="1600" b="1" kern="1200" dirty="0" smtClean="0"/>
            <a:t>Sprachlicher Input</a:t>
          </a:r>
          <a:endParaRPr lang="en-US" sz="1600" b="1" kern="1200" dirty="0"/>
        </a:p>
      </dsp:txBody>
      <dsp:txXfrm>
        <a:off x="2844133" y="788356"/>
        <a:ext cx="1213216" cy="606463"/>
      </dsp:txXfrm>
    </dsp:sp>
    <dsp:sp modelId="{1E4CC0A4-D94B-4DE8-BCA5-86C60BB1BBF7}">
      <dsp:nvSpPr>
        <dsp:cNvPr id="0" name=""/>
        <dsp:cNvSpPr/>
      </dsp:nvSpPr>
      <dsp:spPr>
        <a:xfrm>
          <a:off x="1755149" y="1254657"/>
          <a:ext cx="2183298" cy="2183630"/>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7F33E47-C6E6-4638-BD56-CD9652574B41}">
      <dsp:nvSpPr>
        <dsp:cNvPr id="0" name=""/>
        <dsp:cNvSpPr/>
      </dsp:nvSpPr>
      <dsp:spPr>
        <a:xfrm>
          <a:off x="2240189" y="2050272"/>
          <a:ext cx="1213216" cy="606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de-DE" sz="1700" b="1" kern="1200" dirty="0" smtClean="0"/>
            <a:t>Interne Verarbeitung</a:t>
          </a:r>
          <a:endParaRPr lang="en-US" sz="1700" b="1" kern="1200" dirty="0"/>
        </a:p>
      </dsp:txBody>
      <dsp:txXfrm>
        <a:off x="2240189" y="2050272"/>
        <a:ext cx="1213216" cy="606463"/>
      </dsp:txXfrm>
    </dsp:sp>
    <dsp:sp modelId="{3664CD9B-4B61-4C2E-911A-E18FE8A52CFE}">
      <dsp:nvSpPr>
        <dsp:cNvPr id="0" name=""/>
        <dsp:cNvSpPr/>
      </dsp:nvSpPr>
      <dsp:spPr>
        <a:xfrm>
          <a:off x="2516946" y="2659456"/>
          <a:ext cx="1875791" cy="1876543"/>
        </a:xfrm>
        <a:prstGeom prst="blockArc">
          <a:avLst>
            <a:gd name="adj1" fmla="val 13500000"/>
            <a:gd name="adj2" fmla="val 10800000"/>
            <a:gd name="adj3" fmla="val 1274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0C64DDC-36DA-43F1-A15E-EEF14506DF8D}">
      <dsp:nvSpPr>
        <dsp:cNvPr id="0" name=""/>
        <dsp:cNvSpPr/>
      </dsp:nvSpPr>
      <dsp:spPr>
        <a:xfrm>
          <a:off x="2847003" y="3314001"/>
          <a:ext cx="1213216" cy="6064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DE" sz="1800" b="1" kern="1200" dirty="0" smtClean="0"/>
            <a:t>Intake</a:t>
          </a:r>
          <a:endParaRPr lang="en-US" sz="1800" b="1" kern="1200" dirty="0"/>
        </a:p>
      </dsp:txBody>
      <dsp:txXfrm>
        <a:off x="2847003" y="3314001"/>
        <a:ext cx="1213216" cy="60646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BAB0BE-9ED4-4AFE-85DD-C3D7AE9FB935}" type="datetimeFigureOut">
              <a:rPr lang="en-US" smtClean="0"/>
              <a:t>23-Mar-21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418830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AB0BE-9ED4-4AFE-85DD-C3D7AE9FB935}" type="datetimeFigureOut">
              <a:rPr lang="en-US" smtClean="0"/>
              <a:t>23-Mar-21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2836027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AB0BE-9ED4-4AFE-85DD-C3D7AE9FB935}" type="datetimeFigureOut">
              <a:rPr lang="en-US" smtClean="0"/>
              <a:t>23-Mar-21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346057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BAB0BE-9ED4-4AFE-85DD-C3D7AE9FB935}" type="datetimeFigureOut">
              <a:rPr lang="en-US" smtClean="0"/>
              <a:t>23-Mar-21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2406490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AB0BE-9ED4-4AFE-85DD-C3D7AE9FB935}" type="datetimeFigureOut">
              <a:rPr lang="en-US" smtClean="0"/>
              <a:t>23-Mar-21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171795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BAB0BE-9ED4-4AFE-85DD-C3D7AE9FB935}" type="datetimeFigureOut">
              <a:rPr lang="en-US" smtClean="0"/>
              <a:t>23-Mar-21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65428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BAB0BE-9ED4-4AFE-85DD-C3D7AE9FB935}" type="datetimeFigureOut">
              <a:rPr lang="en-US" smtClean="0"/>
              <a:t>23-Mar-21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98041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BAB0BE-9ED4-4AFE-85DD-C3D7AE9FB935}" type="datetimeFigureOut">
              <a:rPr lang="en-US" smtClean="0"/>
              <a:t>23-Mar-21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81527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AB0BE-9ED4-4AFE-85DD-C3D7AE9FB935}" type="datetimeFigureOut">
              <a:rPr lang="en-US" smtClean="0"/>
              <a:t>23-Mar-21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2610448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AB0BE-9ED4-4AFE-85DD-C3D7AE9FB935}" type="datetimeFigureOut">
              <a:rPr lang="en-US" smtClean="0"/>
              <a:t>23-Mar-21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40614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AB0BE-9ED4-4AFE-85DD-C3D7AE9FB935}" type="datetimeFigureOut">
              <a:rPr lang="en-US" smtClean="0"/>
              <a:t>23-Mar-21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BC22F-6D86-43E9-9314-63C8B681419D}" type="slidenum">
              <a:rPr lang="en-US" smtClean="0"/>
              <a:t>‹#›</a:t>
            </a:fld>
            <a:endParaRPr lang="en-US"/>
          </a:p>
        </p:txBody>
      </p:sp>
    </p:spTree>
    <p:extLst>
      <p:ext uri="{BB962C8B-B14F-4D97-AF65-F5344CB8AC3E}">
        <p14:creationId xmlns:p14="http://schemas.microsoft.com/office/powerpoint/2010/main" val="119431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AB0BE-9ED4-4AFE-85DD-C3D7AE9FB935}" type="datetimeFigureOut">
              <a:rPr lang="en-US" smtClean="0"/>
              <a:t>23-Mar-21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BC22F-6D86-43E9-9314-63C8B681419D}" type="slidenum">
              <a:rPr lang="en-US" smtClean="0"/>
              <a:t>‹#›</a:t>
            </a:fld>
            <a:endParaRPr lang="en-US"/>
          </a:p>
        </p:txBody>
      </p:sp>
    </p:spTree>
    <p:extLst>
      <p:ext uri="{BB962C8B-B14F-4D97-AF65-F5344CB8AC3E}">
        <p14:creationId xmlns:p14="http://schemas.microsoft.com/office/powerpoint/2010/main" val="8073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dirty="0" smtClean="0"/>
              <a:t>Zweitspracherwerb - Fremdsprachenkompetenz</a:t>
            </a:r>
            <a:endParaRPr lang="en-US" dirty="0"/>
          </a:p>
        </p:txBody>
      </p:sp>
      <p:sp>
        <p:nvSpPr>
          <p:cNvPr id="3" name="Subtitle 2"/>
          <p:cNvSpPr>
            <a:spLocks noGrp="1"/>
          </p:cNvSpPr>
          <p:nvPr>
            <p:ph type="subTitle" idx="1"/>
          </p:nvPr>
        </p:nvSpPr>
        <p:spPr/>
        <p:txBody>
          <a:bodyPr/>
          <a:lstStyle/>
          <a:p>
            <a:r>
              <a:rPr lang="el-GR" dirty="0" smtClean="0">
                <a:solidFill>
                  <a:schemeClr val="tx1"/>
                </a:solidFill>
              </a:rPr>
              <a:t>Μεταπτυχιακό – εαρινό </a:t>
            </a:r>
          </a:p>
          <a:p>
            <a:r>
              <a:rPr lang="el-GR" dirty="0" smtClean="0">
                <a:solidFill>
                  <a:schemeClr val="tx1"/>
                </a:solidFill>
              </a:rPr>
              <a:t>Δάφνη Βηδενμάιερ</a:t>
            </a:r>
            <a:endParaRPr lang="en-US" dirty="0">
              <a:solidFill>
                <a:schemeClr val="tx1"/>
              </a:solidFill>
            </a:endParaRPr>
          </a:p>
        </p:txBody>
      </p:sp>
    </p:spTree>
    <p:extLst>
      <p:ext uri="{BB962C8B-B14F-4D97-AF65-F5344CB8AC3E}">
        <p14:creationId xmlns:p14="http://schemas.microsoft.com/office/powerpoint/2010/main" val="3524486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de-DE" altLang="en-US" smtClean="0"/>
              <a:t>Hypothese vom affektiven Filter</a:t>
            </a:r>
            <a:endParaRPr lang="en-US" altLang="en-US" smtClean="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None/>
              <a:defRPr/>
            </a:pPr>
            <a:r>
              <a:rPr lang="de-DE" dirty="0" smtClean="0"/>
              <a:t>comprehensible input kann durch affektive Faktoren negativ beeinflusst werden</a:t>
            </a:r>
          </a:p>
          <a:p>
            <a:pPr fontAlgn="auto">
              <a:spcAft>
                <a:spcPts val="0"/>
              </a:spcAft>
              <a:buFont typeface="Arial" pitchFamily="34" charset="0"/>
              <a:buNone/>
              <a:defRPr/>
            </a:pPr>
            <a:r>
              <a:rPr lang="de-DE" dirty="0" smtClean="0"/>
              <a:t>affektive Filter (Lerner machen nicht unbedingt vergleichbare Fortschritte)</a:t>
            </a:r>
          </a:p>
          <a:p>
            <a:pPr fontAlgn="auto">
              <a:spcAft>
                <a:spcPts val="0"/>
              </a:spcAft>
              <a:buFont typeface="Arial" pitchFamily="34" charset="0"/>
              <a:buNone/>
              <a:defRPr/>
            </a:pPr>
            <a:r>
              <a:rPr lang="de-DE" dirty="0" smtClean="0"/>
              <a:t>Identitätshypothese 1- und 2 SE verlaufen gleichartig</a:t>
            </a:r>
          </a:p>
          <a:p>
            <a:pPr fontAlgn="auto">
              <a:spcAft>
                <a:spcPts val="0"/>
              </a:spcAft>
              <a:buFont typeface="Arial" pitchFamily="34" charset="0"/>
              <a:buNone/>
              <a:defRPr/>
            </a:pPr>
            <a:r>
              <a:rPr lang="de-DE" dirty="0" smtClean="0"/>
              <a:t>Diskutieren Sie die Konsequenzen und Schwächen!</a:t>
            </a:r>
          </a:p>
          <a:p>
            <a:pPr fontAlgn="auto">
              <a:spcAft>
                <a:spcPts val="0"/>
              </a:spcAft>
              <a:buFont typeface="Arial" pitchFamily="34" charset="0"/>
              <a:buNone/>
              <a:defRPr/>
            </a:pPr>
            <a:r>
              <a:rPr lang="de-DE" dirty="0" smtClean="0"/>
              <a:t>Aktivität 2, S. 190  </a:t>
            </a:r>
            <a:endParaRPr lang="en-US" dirty="0" smtClean="0"/>
          </a:p>
        </p:txBody>
      </p:sp>
    </p:spTree>
    <p:extLst>
      <p:ext uri="{BB962C8B-B14F-4D97-AF65-F5344CB8AC3E}">
        <p14:creationId xmlns:p14="http://schemas.microsoft.com/office/powerpoint/2010/main" val="2128070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err="1" smtClean="0"/>
              <a:t>Kognitivismus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de-DE" dirty="0"/>
              <a:t>Zweitspracherwerb ist ein ständiger Reifungsprozess:</a:t>
            </a:r>
            <a:endParaRPr lang="en-US" dirty="0"/>
          </a:p>
          <a:p>
            <a:pPr lvl="0"/>
            <a:r>
              <a:rPr lang="de-DE" dirty="0"/>
              <a:t> Lerner konstruiert durch kognitive Denk- und </a:t>
            </a:r>
            <a:r>
              <a:rPr lang="de-DE" dirty="0" err="1"/>
              <a:t>Verstehensprozesse</a:t>
            </a:r>
            <a:r>
              <a:rPr lang="de-DE" dirty="0"/>
              <a:t>, Regeln in der L2, während er sein Regelwissen aus der L1 wiederaufgreifen soll. L2-Input wird in ein organisiertes Netz vorhandenen L1-Wissens eingepasst.</a:t>
            </a:r>
            <a:endParaRPr lang="en-US" dirty="0"/>
          </a:p>
          <a:p>
            <a:pPr lvl="0"/>
            <a:r>
              <a:rPr lang="de-DE" dirty="0"/>
              <a:t>L1 und L2 entwickeln sich unabhängig voneinander nach universalen sprachlichen Reifungsprinzipien. </a:t>
            </a:r>
            <a:endParaRPr lang="en-US" dirty="0"/>
          </a:p>
          <a:p>
            <a:pPr lvl="0"/>
            <a:r>
              <a:rPr lang="de-DE" dirty="0"/>
              <a:t>Regelkonstruktion in der L1 verwirklicht sich anhand des internen Regelapparats.</a:t>
            </a:r>
            <a:endParaRPr lang="en-US" dirty="0"/>
          </a:p>
          <a:p>
            <a:pPr lvl="0"/>
            <a:r>
              <a:rPr lang="de-DE" dirty="0"/>
              <a:t>Regelkonstruktion in der L2 beruht auf der angeborenen universalgrammatischen Fähigkeit. </a:t>
            </a:r>
            <a:endParaRPr lang="en-US" dirty="0"/>
          </a:p>
          <a:p>
            <a:pPr marL="0" indent="0">
              <a:buNone/>
            </a:pPr>
            <a:endParaRPr lang="en-US" dirty="0"/>
          </a:p>
        </p:txBody>
      </p:sp>
    </p:spTree>
    <p:extLst>
      <p:ext uri="{BB962C8B-B14F-4D97-AF65-F5344CB8AC3E}">
        <p14:creationId xmlns:p14="http://schemas.microsoft.com/office/powerpoint/2010/main" val="1338141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Theorien der </a:t>
            </a:r>
            <a:r>
              <a:rPr lang="de-DE" b="1" dirty="0" err="1"/>
              <a:t>Lernersprachen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de-DE" dirty="0"/>
              <a:t>kein fehlerhaftes Zwischenstadium, sondern eine eigenständige komplexe Sprachvarietät, eine </a:t>
            </a:r>
            <a:r>
              <a:rPr lang="de-DE" b="1" dirty="0"/>
              <a:t>inter-</a:t>
            </a:r>
            <a:r>
              <a:rPr lang="de-DE" b="1" dirty="0" err="1"/>
              <a:t>language</a:t>
            </a:r>
            <a:r>
              <a:rPr lang="de-DE" dirty="0"/>
              <a:t>.</a:t>
            </a:r>
            <a:endParaRPr lang="en-US" dirty="0"/>
          </a:p>
          <a:p>
            <a:pPr lvl="0"/>
            <a:r>
              <a:rPr lang="de-DE" b="1" dirty="0"/>
              <a:t>inter-</a:t>
            </a:r>
            <a:r>
              <a:rPr lang="de-DE" b="1" dirty="0" err="1"/>
              <a:t>language</a:t>
            </a:r>
            <a:r>
              <a:rPr lang="de-DE" dirty="0"/>
              <a:t>: </a:t>
            </a:r>
            <a:r>
              <a:rPr lang="de-DE" dirty="0" smtClean="0"/>
              <a:t>besteht </a:t>
            </a:r>
            <a:r>
              <a:rPr lang="de-DE" dirty="0"/>
              <a:t>aus </a:t>
            </a:r>
            <a:r>
              <a:rPr lang="de-DE" b="1" dirty="0"/>
              <a:t>Erwerbsstadien, </a:t>
            </a:r>
            <a:r>
              <a:rPr lang="de-DE" dirty="0"/>
              <a:t>wird sowohl von korrekten als auch von fehlerhaften L2-Äußerungen gekennzeichnet, befindet sich in ständiger Veränderung.</a:t>
            </a:r>
            <a:endParaRPr lang="en-US" dirty="0"/>
          </a:p>
          <a:p>
            <a:pPr lvl="0"/>
            <a:r>
              <a:rPr lang="de-DE" dirty="0"/>
              <a:t>Eine bestimmte L2-Struktur kann in einem gewissen Erwerbsstadium nicht gelehrt werden, wenn der Lerner nicht bereit ist (</a:t>
            </a:r>
            <a:r>
              <a:rPr lang="de-DE" b="1" dirty="0"/>
              <a:t>Lehrbarkeitshypothese</a:t>
            </a:r>
            <a:r>
              <a:rPr lang="de-DE" dirty="0"/>
              <a:t>).  </a:t>
            </a:r>
            <a:endParaRPr lang="en-US" dirty="0"/>
          </a:p>
          <a:p>
            <a:endParaRPr lang="en-US" dirty="0"/>
          </a:p>
        </p:txBody>
      </p:sp>
    </p:spTree>
    <p:extLst>
      <p:ext uri="{BB962C8B-B14F-4D97-AF65-F5344CB8AC3E}">
        <p14:creationId xmlns:p14="http://schemas.microsoft.com/office/powerpoint/2010/main" val="32967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a:t>Theorien der </a:t>
            </a:r>
            <a:r>
              <a:rPr lang="de-DE" b="1" dirty="0" err="1"/>
              <a:t>Lernersprachen</a:t>
            </a:r>
            <a:r>
              <a:rPr lang="de-DE" b="1" dirty="0"/>
              <a:t> II (Erwerbsphasen)</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de-DE" dirty="0"/>
              <a:t>Ist ein Lerner noch nicht bereit eine bestimmte L2-Struktur in einem gewissen Erwerbsstadium, dann: wird die Verarbeitung vom Input zum </a:t>
            </a:r>
            <a:r>
              <a:rPr lang="de-DE" dirty="0" err="1"/>
              <a:t>Intake</a:t>
            </a:r>
            <a:r>
              <a:rPr lang="de-DE" dirty="0"/>
              <a:t> zurückgestellt</a:t>
            </a:r>
            <a:endParaRPr lang="en-US" dirty="0"/>
          </a:p>
          <a:p>
            <a:pPr marL="0" indent="0">
              <a:buNone/>
            </a:pPr>
            <a:r>
              <a:rPr lang="de-DE" dirty="0"/>
              <a:t>Oder </a:t>
            </a:r>
            <a:endParaRPr lang="en-US" dirty="0"/>
          </a:p>
          <a:p>
            <a:pPr lvl="0"/>
            <a:r>
              <a:rPr lang="de-DE" dirty="0"/>
              <a:t>die L2-Struktur wird zwar aufgenommen doch in sprachlich  falscher Form (</a:t>
            </a:r>
            <a:r>
              <a:rPr lang="de-DE" b="1" dirty="0"/>
              <a:t>Übergangsvariante</a:t>
            </a:r>
            <a:r>
              <a:rPr lang="de-DE" dirty="0"/>
              <a:t>), folgt die didaktische Progression der internen Progression der L2-Erwerbsphasen nicht, dann:</a:t>
            </a:r>
            <a:endParaRPr lang="en-US" dirty="0"/>
          </a:p>
          <a:p>
            <a:pPr lvl="0"/>
            <a:r>
              <a:rPr lang="de-DE" dirty="0"/>
              <a:t>weist der L2-Erwerb Rückfälle auf, kommt der L2-Erwerb zum Stillstand (</a:t>
            </a:r>
            <a:r>
              <a:rPr lang="de-DE" b="1" dirty="0" err="1"/>
              <a:t>Fossilierung</a:t>
            </a:r>
            <a:r>
              <a:rPr lang="de-DE" dirty="0"/>
              <a:t>).</a:t>
            </a:r>
            <a:endParaRPr lang="en-US" dirty="0"/>
          </a:p>
          <a:p>
            <a:pPr lvl="0"/>
            <a:r>
              <a:rPr lang="de-DE" b="1" dirty="0" err="1"/>
              <a:t>Fossilierung</a:t>
            </a:r>
            <a:r>
              <a:rPr lang="de-DE" dirty="0"/>
              <a:t> ist ein Niveau der i</a:t>
            </a:r>
            <a:r>
              <a:rPr lang="de-DE" b="1" dirty="0"/>
              <a:t>nter-</a:t>
            </a:r>
            <a:r>
              <a:rPr lang="de-DE" b="1" dirty="0" err="1"/>
              <a:t>language</a:t>
            </a:r>
            <a:r>
              <a:rPr lang="de-DE" dirty="0"/>
              <a:t>, das den Ansprüchen und Bedürfnissen des Lerners entspricht und genügt.</a:t>
            </a:r>
            <a:endParaRPr lang="en-US" dirty="0"/>
          </a:p>
          <a:p>
            <a:endParaRPr lang="en-US" dirty="0"/>
          </a:p>
        </p:txBody>
      </p:sp>
    </p:spTree>
    <p:extLst>
      <p:ext uri="{BB962C8B-B14F-4D97-AF65-F5344CB8AC3E}">
        <p14:creationId xmlns:p14="http://schemas.microsoft.com/office/powerpoint/2010/main" val="3648869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err="1" smtClean="0"/>
              <a:t>Kognitivismus</a:t>
            </a:r>
            <a:r>
              <a:rPr lang="de-DE" dirty="0" smtClean="0"/>
              <a:t>: Lernbarkeit und Lehrbarkeit</a:t>
            </a:r>
            <a:endParaRPr lang="en-US" dirty="0"/>
          </a:p>
        </p:txBody>
      </p:sp>
      <p:sp>
        <p:nvSpPr>
          <p:cNvPr id="3" name="Content Placeholder 2"/>
          <p:cNvSpPr>
            <a:spLocks noGrp="1"/>
          </p:cNvSpPr>
          <p:nvPr>
            <p:ph idx="1"/>
          </p:nvPr>
        </p:nvSpPr>
        <p:spPr/>
        <p:txBody>
          <a:bodyPr/>
          <a:lstStyle/>
          <a:p>
            <a:pPr marL="0" indent="0">
              <a:buNone/>
            </a:pPr>
            <a:r>
              <a:rPr lang="de-DE" i="1" dirty="0" err="1" smtClean="0"/>
              <a:t>Processability</a:t>
            </a:r>
            <a:r>
              <a:rPr lang="de-DE" i="1" dirty="0" smtClean="0"/>
              <a:t> </a:t>
            </a:r>
            <a:r>
              <a:rPr lang="de-DE" i="1" dirty="0" err="1" smtClean="0"/>
              <a:t>theory</a:t>
            </a:r>
            <a:r>
              <a:rPr lang="de-DE" i="1" dirty="0" smtClean="0"/>
              <a:t> </a:t>
            </a:r>
            <a:r>
              <a:rPr lang="de-DE" dirty="0" smtClean="0"/>
              <a:t>= </a:t>
            </a:r>
            <a:r>
              <a:rPr lang="de-DE" i="1" dirty="0" err="1" smtClean="0"/>
              <a:t>learnability</a:t>
            </a:r>
            <a:r>
              <a:rPr lang="de-DE" dirty="0" smtClean="0"/>
              <a:t> Hypothese </a:t>
            </a:r>
            <a:endParaRPr lang="el-GR" dirty="0"/>
          </a:p>
          <a:p>
            <a:pPr marL="0" indent="0">
              <a:buNone/>
            </a:pPr>
            <a:r>
              <a:rPr lang="el-GR" dirty="0" smtClean="0"/>
              <a:t>+ </a:t>
            </a:r>
            <a:r>
              <a:rPr lang="en-US" i="1" dirty="0" err="1" smtClean="0"/>
              <a:t>teachability</a:t>
            </a:r>
            <a:r>
              <a:rPr lang="en-US" dirty="0" smtClean="0"/>
              <a:t> </a:t>
            </a:r>
            <a:r>
              <a:rPr lang="en-US" dirty="0" err="1" smtClean="0"/>
              <a:t>Hypothese</a:t>
            </a:r>
            <a:r>
              <a:rPr lang="en-US" dirty="0" smtClean="0"/>
              <a:t> (</a:t>
            </a:r>
            <a:r>
              <a:rPr lang="en-US" b="1" dirty="0" err="1" smtClean="0"/>
              <a:t>Pienemann</a:t>
            </a:r>
            <a:r>
              <a:rPr lang="en-US" dirty="0" smtClean="0"/>
              <a:t>, 1987)</a:t>
            </a:r>
          </a:p>
          <a:p>
            <a:pPr marL="0" indent="0">
              <a:buNone/>
            </a:pPr>
            <a:r>
              <a:rPr lang="en-US" dirty="0" smtClean="0"/>
              <a:t>ZISA (</a:t>
            </a:r>
            <a:r>
              <a:rPr lang="en-US" dirty="0" err="1" smtClean="0"/>
              <a:t>Zweitspracherwerb</a:t>
            </a:r>
            <a:r>
              <a:rPr lang="en-US" dirty="0" smtClean="0"/>
              <a:t> </a:t>
            </a:r>
            <a:r>
              <a:rPr lang="en-US" dirty="0" err="1" smtClean="0"/>
              <a:t>italienischer</a:t>
            </a:r>
            <a:r>
              <a:rPr lang="en-US" dirty="0" smtClean="0"/>
              <a:t> und </a:t>
            </a:r>
            <a:r>
              <a:rPr lang="en-US" dirty="0" err="1" smtClean="0"/>
              <a:t>spanischer</a:t>
            </a:r>
            <a:r>
              <a:rPr lang="en-US" dirty="0" smtClean="0"/>
              <a:t> </a:t>
            </a:r>
            <a:r>
              <a:rPr lang="en-US" dirty="0" err="1" smtClean="0"/>
              <a:t>Arbeiter</a:t>
            </a:r>
            <a:r>
              <a:rPr lang="en-US" dirty="0" smtClean="0"/>
              <a:t>) </a:t>
            </a:r>
            <a:r>
              <a:rPr lang="en-US" dirty="0" err="1" smtClean="0"/>
              <a:t>Projekt</a:t>
            </a:r>
            <a:endParaRPr lang="en-US" dirty="0" smtClean="0"/>
          </a:p>
          <a:p>
            <a:pPr marL="0" indent="0">
              <a:buNone/>
            </a:pPr>
            <a:r>
              <a:rPr lang="en-US" dirty="0" err="1" smtClean="0"/>
              <a:t>Feststellung</a:t>
            </a:r>
            <a:r>
              <a:rPr lang="de-DE" dirty="0" smtClean="0"/>
              <a:t>: </a:t>
            </a:r>
            <a:r>
              <a:rPr lang="de-DE" dirty="0" err="1" smtClean="0"/>
              <a:t>Lernerpopulation</a:t>
            </a:r>
            <a:r>
              <a:rPr lang="de-DE" dirty="0" smtClean="0"/>
              <a:t> folgte beim Erwerb der Wortstellungsregeln des Deutschen einem ziemlich klaren Schema.</a:t>
            </a:r>
          </a:p>
          <a:p>
            <a:pPr marL="0" indent="0">
              <a:buNone/>
            </a:pPr>
            <a:r>
              <a:rPr lang="de-DE" dirty="0" smtClean="0"/>
              <a:t>(Harden, 2006:190-191)</a:t>
            </a:r>
            <a:endParaRPr lang="en-US" dirty="0"/>
          </a:p>
        </p:txBody>
      </p:sp>
    </p:spTree>
    <p:extLst>
      <p:ext uri="{BB962C8B-B14F-4D97-AF65-F5344CB8AC3E}">
        <p14:creationId xmlns:p14="http://schemas.microsoft.com/office/powerpoint/2010/main" val="999170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de-DE" altLang="en-US" smtClean="0"/>
              <a:t>Kognitivismus</a:t>
            </a:r>
            <a:endParaRPr lang="en-US" altLang="en-US" smtClean="0"/>
          </a:p>
        </p:txBody>
      </p:sp>
      <p:sp>
        <p:nvSpPr>
          <p:cNvPr id="10243" name="Content Placeholder 2"/>
          <p:cNvSpPr>
            <a:spLocks noGrp="1"/>
          </p:cNvSpPr>
          <p:nvPr>
            <p:ph idx="1"/>
          </p:nvPr>
        </p:nvSpPr>
        <p:spPr/>
        <p:txBody>
          <a:bodyPr/>
          <a:lstStyle/>
          <a:p>
            <a:pPr>
              <a:buFont typeface="Arial" charset="0"/>
              <a:buNone/>
            </a:pPr>
            <a:r>
              <a:rPr lang="de-DE" altLang="en-US" smtClean="0"/>
              <a:t>processability theory (learnability Hypothese</a:t>
            </a:r>
          </a:p>
          <a:p>
            <a:pPr>
              <a:buFont typeface="Arial" charset="0"/>
              <a:buNone/>
            </a:pPr>
            <a:r>
              <a:rPr lang="de-DE" altLang="en-US" smtClean="0"/>
              <a:t>teachability Hypothese): ZISA Projekt, Regel kann nicht verarbeitet (processed) werden: Kritik üben (S. 191)!</a:t>
            </a:r>
          </a:p>
          <a:p>
            <a:pPr>
              <a:buFont typeface="Arial" charset="0"/>
              <a:buNone/>
            </a:pPr>
            <a:r>
              <a:rPr lang="de-DE" altLang="en-US" smtClean="0"/>
              <a:t>ACT-Modell (Adaptive Control of Thought), deklaratives (to know that)- prozedurales (to know how) Wissen: Kritik üben (S. 192)!</a:t>
            </a:r>
          </a:p>
          <a:p>
            <a:pPr>
              <a:buFont typeface="Arial" charset="0"/>
              <a:buNone/>
            </a:pPr>
            <a:r>
              <a:rPr lang="de-DE" altLang="en-US" smtClean="0"/>
              <a:t>Aktivität 1, S. 193- 2, S. 194</a:t>
            </a:r>
            <a:endParaRPr lang="en-US" altLang="en-US" smtClean="0"/>
          </a:p>
        </p:txBody>
      </p:sp>
    </p:spTree>
    <p:extLst>
      <p:ext uri="{BB962C8B-B14F-4D97-AF65-F5344CB8AC3E}">
        <p14:creationId xmlns:p14="http://schemas.microsoft.com/office/powerpoint/2010/main" val="2187826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Interaktionismus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dirty="0" smtClean="0"/>
              <a:t>Formen der Interaktion </a:t>
            </a:r>
            <a:r>
              <a:rPr lang="de-DE" dirty="0"/>
              <a:t>z</a:t>
            </a:r>
            <a:r>
              <a:rPr lang="de-DE" dirty="0" smtClean="0"/>
              <a:t>w. MS- Sprechern und nicht MS- Sprechern</a:t>
            </a:r>
          </a:p>
          <a:p>
            <a:pPr marL="0" indent="0">
              <a:buNone/>
            </a:pPr>
            <a:r>
              <a:rPr lang="de-DE" dirty="0" smtClean="0"/>
              <a:t>Feedback (Wiederholung, mit oder ohne Fehler)</a:t>
            </a:r>
          </a:p>
          <a:p>
            <a:pPr marL="0" indent="0">
              <a:buNone/>
            </a:pPr>
            <a:r>
              <a:rPr lang="de-DE" dirty="0" smtClean="0"/>
              <a:t>Input</a:t>
            </a:r>
          </a:p>
          <a:p>
            <a:pPr marL="0" indent="0">
              <a:buNone/>
            </a:pPr>
            <a:r>
              <a:rPr lang="de-DE" dirty="0" smtClean="0"/>
              <a:t>Lernen als sozialer Prozess</a:t>
            </a:r>
          </a:p>
          <a:p>
            <a:pPr marL="0" indent="0">
              <a:buNone/>
            </a:pPr>
            <a:r>
              <a:rPr lang="de-DE" dirty="0" smtClean="0"/>
              <a:t>Ko- Konstruktion</a:t>
            </a:r>
          </a:p>
          <a:p>
            <a:pPr marL="0" indent="0">
              <a:buNone/>
            </a:pPr>
            <a:r>
              <a:rPr lang="de-DE" dirty="0" smtClean="0"/>
              <a:t>Intermentaler Prozess in intramentalen Prozess</a:t>
            </a:r>
          </a:p>
          <a:p>
            <a:pPr marL="0" indent="0">
              <a:buNone/>
            </a:pPr>
            <a:r>
              <a:rPr lang="de-DE" dirty="0" smtClean="0"/>
              <a:t>  </a:t>
            </a:r>
            <a:endParaRPr lang="en-US" dirty="0"/>
          </a:p>
        </p:txBody>
      </p:sp>
    </p:spTree>
    <p:extLst>
      <p:ext uri="{BB962C8B-B14F-4D97-AF65-F5344CB8AC3E}">
        <p14:creationId xmlns:p14="http://schemas.microsoft.com/office/powerpoint/2010/main" val="4011459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Interaktionismus</a:t>
            </a:r>
            <a:endParaRPr lang="en-US" dirty="0"/>
          </a:p>
        </p:txBody>
      </p:sp>
      <p:sp>
        <p:nvSpPr>
          <p:cNvPr id="3" name="Content Placeholder 2"/>
          <p:cNvSpPr>
            <a:spLocks noGrp="1"/>
          </p:cNvSpPr>
          <p:nvPr>
            <p:ph idx="1"/>
          </p:nvPr>
        </p:nvSpPr>
        <p:spPr/>
        <p:txBody>
          <a:bodyPr/>
          <a:lstStyle/>
          <a:p>
            <a:pPr marL="0" indent="0">
              <a:buNone/>
            </a:pPr>
            <a:r>
              <a:rPr lang="de-DE" dirty="0" smtClean="0"/>
              <a:t>Lerner benötigen die Hilfe eines „Gerüstes“ (</a:t>
            </a:r>
            <a:r>
              <a:rPr lang="de-DE" dirty="0" err="1" smtClean="0"/>
              <a:t>scaffold</a:t>
            </a:r>
            <a:r>
              <a:rPr lang="de-DE" dirty="0" smtClean="0"/>
              <a:t>), um das jeweils nächste Entwicklungsstadium zu erreichen und sich neue Wissensbestände anzueignen. Interaktion ist dabei das zentrale Moment, weniger als Quelle von „Input“ als vielmehr als ein Element, das das Verhalten formt. </a:t>
            </a:r>
            <a:endParaRPr lang="en-US" dirty="0"/>
          </a:p>
        </p:txBody>
      </p:sp>
    </p:spTree>
    <p:extLst>
      <p:ext uri="{BB962C8B-B14F-4D97-AF65-F5344CB8AC3E}">
        <p14:creationId xmlns:p14="http://schemas.microsoft.com/office/powerpoint/2010/main" val="622007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Interaktionismus</a:t>
            </a:r>
            <a:endParaRPr lang="en-US" dirty="0"/>
          </a:p>
        </p:txBody>
      </p:sp>
      <p:sp>
        <p:nvSpPr>
          <p:cNvPr id="3" name="Content Placeholder 2"/>
          <p:cNvSpPr>
            <a:spLocks noGrp="1"/>
          </p:cNvSpPr>
          <p:nvPr>
            <p:ph idx="1"/>
          </p:nvPr>
        </p:nvSpPr>
        <p:spPr/>
        <p:txBody>
          <a:bodyPr>
            <a:normAutofit/>
          </a:bodyPr>
          <a:lstStyle/>
          <a:p>
            <a:pPr marL="0" indent="0">
              <a:buNone/>
            </a:pPr>
            <a:r>
              <a:rPr lang="de-DE" dirty="0" smtClean="0"/>
              <a:t>Feedback tritt im Unterricht meist in Form einer Wiederholung der </a:t>
            </a:r>
            <a:r>
              <a:rPr lang="de-DE" dirty="0" err="1" smtClean="0"/>
              <a:t>Lerneräußerung</a:t>
            </a:r>
            <a:r>
              <a:rPr lang="de-DE" dirty="0" smtClean="0"/>
              <a:t> ohne den oder die jeweiligen Fehler auf und wird von den Lernenden, weil negativ, weitgehend ignoriert. </a:t>
            </a:r>
          </a:p>
        </p:txBody>
      </p:sp>
    </p:spTree>
    <p:extLst>
      <p:ext uri="{BB962C8B-B14F-4D97-AF65-F5344CB8AC3E}">
        <p14:creationId xmlns:p14="http://schemas.microsoft.com/office/powerpoint/2010/main" val="4024833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Interaktionismus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de-DE" dirty="0"/>
              <a:t>Das </a:t>
            </a:r>
            <a:r>
              <a:rPr lang="de-DE" dirty="0" err="1"/>
              <a:t>feedback</a:t>
            </a:r>
            <a:r>
              <a:rPr lang="de-DE" dirty="0"/>
              <a:t> bzw. der „Input“ allgemein spielt natürlich durchaus eine gewisse Rolle, zumal dann, wenn eben keine Hilfestellung, kein </a:t>
            </a:r>
            <a:r>
              <a:rPr lang="de-DE" dirty="0" err="1"/>
              <a:t>scaffolding</a:t>
            </a:r>
            <a:r>
              <a:rPr lang="de-DE" dirty="0"/>
              <a:t>, geleistet wird, oder nicht in der Form, die es dem Lernenden erlaubt, einen weiteren Entwicklungsschritt zu tun. </a:t>
            </a:r>
            <a:endParaRPr lang="en-US" dirty="0"/>
          </a:p>
          <a:p>
            <a:pPr marL="0" indent="0">
              <a:buNone/>
            </a:pPr>
            <a:r>
              <a:rPr lang="de-DE" dirty="0" smtClean="0"/>
              <a:t>Mit diesem Phänomen beschäftigen sich die Untersuchungen zum so genannten „</a:t>
            </a:r>
            <a:r>
              <a:rPr lang="de-DE" dirty="0" err="1" smtClean="0"/>
              <a:t>foreigner</a:t>
            </a:r>
            <a:r>
              <a:rPr lang="de-DE" dirty="0" smtClean="0"/>
              <a:t> – </a:t>
            </a:r>
            <a:r>
              <a:rPr lang="de-DE" dirty="0" err="1" smtClean="0"/>
              <a:t>talk</a:t>
            </a:r>
            <a:r>
              <a:rPr lang="de-DE" dirty="0" smtClean="0"/>
              <a:t>“, also jenen reduzierten Sprachduktus, den Muttersprachler in der Kommunikation mit Nicht- Muttersprachlern häufig verwenden.</a:t>
            </a:r>
            <a:endParaRPr lang="en-US" dirty="0"/>
          </a:p>
        </p:txBody>
      </p:sp>
    </p:spTree>
    <p:extLst>
      <p:ext uri="{BB962C8B-B14F-4D97-AF65-F5344CB8AC3E}">
        <p14:creationId xmlns:p14="http://schemas.microsoft.com/office/powerpoint/2010/main" val="574389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de-DE" sz="4000" dirty="0" smtClean="0"/>
              <a:t>Grundprozess des Spracherwerbs</a:t>
            </a:r>
            <a:endParaRPr lang="en-US" sz="4000" dirty="0"/>
          </a:p>
        </p:txBody>
      </p:sp>
      <p:graphicFrame>
        <p:nvGraphicFramePr>
          <p:cNvPr id="4" name="Diagram 3"/>
          <p:cNvGraphicFramePr/>
          <p:nvPr/>
        </p:nvGraphicFramePr>
        <p:xfrm>
          <a:off x="971600" y="1412776"/>
          <a:ext cx="6300000" cy="453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9299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Interaktionismus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de-DE" dirty="0" smtClean="0"/>
              <a:t>Sprachunterricht</a:t>
            </a:r>
          </a:p>
          <a:p>
            <a:pPr marL="0" indent="0">
              <a:buNone/>
            </a:pPr>
            <a:r>
              <a:rPr lang="de-DE" dirty="0" smtClean="0"/>
              <a:t>Diese Form des interaktionistischen Lernens hat eine ganze Reihe von Vorzügen</a:t>
            </a:r>
          </a:p>
          <a:p>
            <a:pPr marL="0" indent="0">
              <a:buNone/>
            </a:pPr>
            <a:r>
              <a:rPr lang="de-DE" dirty="0" smtClean="0"/>
              <a:t>aber </a:t>
            </a:r>
          </a:p>
          <a:p>
            <a:pPr marL="0" indent="0">
              <a:buNone/>
            </a:pPr>
            <a:r>
              <a:rPr lang="de-DE" dirty="0" smtClean="0"/>
              <a:t>Es kann von der Norm abweichender Input innerhalb eines Kurses zur Verfestigung bestimmter Fehler führen.</a:t>
            </a:r>
          </a:p>
          <a:p>
            <a:pPr marL="0" indent="0">
              <a:buNone/>
            </a:pPr>
            <a:r>
              <a:rPr lang="de-DE" dirty="0" smtClean="0"/>
              <a:t>Interaktion zwischen Nicht- Muttersprachlern ist dem Lernfortschritt ebenso förderlich. </a:t>
            </a:r>
            <a:endParaRPr lang="en-US" dirty="0"/>
          </a:p>
        </p:txBody>
      </p:sp>
    </p:spTree>
    <p:extLst>
      <p:ext uri="{BB962C8B-B14F-4D97-AF65-F5344CB8AC3E}">
        <p14:creationId xmlns:p14="http://schemas.microsoft.com/office/powerpoint/2010/main" val="3230277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de-DE" altLang="en-US" smtClean="0"/>
              <a:t>Fremdspracherwerbstheorien</a:t>
            </a:r>
            <a:endParaRPr lang="en-US" altLang="en-US"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None/>
              <a:defRPr/>
            </a:pPr>
            <a:r>
              <a:rPr lang="de-DE" dirty="0" smtClean="0"/>
              <a:t>Kognitivistische – Interaktionistische Ansätze: </a:t>
            </a:r>
          </a:p>
          <a:p>
            <a:pPr fontAlgn="auto">
              <a:spcAft>
                <a:spcPts val="0"/>
              </a:spcAft>
              <a:buFont typeface="Arial" pitchFamily="34" charset="0"/>
              <a:buNone/>
              <a:defRPr/>
            </a:pPr>
            <a:r>
              <a:rPr lang="de-DE" dirty="0" smtClean="0"/>
              <a:t>Sprache kann sinnvoll nicht untersucht werden, wenn sie von sozialen und politischen Elementen isoliert gesehen wird. Sprache - dynamisches Phänomen (Kultur), Wert von s. Vielfalt und Pluralismus - soziale Interaktion - Umwelt. </a:t>
            </a:r>
          </a:p>
          <a:p>
            <a:pPr fontAlgn="auto">
              <a:spcAft>
                <a:spcPts val="0"/>
              </a:spcAft>
              <a:buFont typeface="Arial" pitchFamily="34" charset="0"/>
              <a:buNone/>
              <a:defRPr/>
            </a:pPr>
            <a:r>
              <a:rPr lang="de-DE" dirty="0" smtClean="0"/>
              <a:t>Processing Theory- ACT (Adaptive Control of Thought) – aktive Konstruktion von Problemlösungsstrategien (Wygotski, Piaget, Bachtin (Theorie der Polyphonie- Dialogik))</a:t>
            </a:r>
          </a:p>
          <a:p>
            <a:pPr fontAlgn="auto">
              <a:spcAft>
                <a:spcPts val="0"/>
              </a:spcAft>
              <a:buFont typeface="Arial" pitchFamily="34" charset="0"/>
              <a:buNone/>
              <a:defRPr/>
            </a:pPr>
            <a:r>
              <a:rPr lang="de-DE" dirty="0" smtClean="0"/>
              <a:t>Aktivität 2, S. 185</a:t>
            </a:r>
          </a:p>
          <a:p>
            <a:pPr fontAlgn="auto">
              <a:spcAft>
                <a:spcPts val="0"/>
              </a:spcAft>
              <a:buFont typeface="Arial" pitchFamily="34" charset="0"/>
              <a:buNone/>
              <a:defRPr/>
            </a:pPr>
            <a:endParaRPr lang="en-US" dirty="0" smtClean="0"/>
          </a:p>
        </p:txBody>
      </p:sp>
    </p:spTree>
    <p:extLst>
      <p:ext uri="{BB962C8B-B14F-4D97-AF65-F5344CB8AC3E}">
        <p14:creationId xmlns:p14="http://schemas.microsoft.com/office/powerpoint/2010/main" val="2766575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r>
              <a:rPr lang="de-DE" altLang="en-US" smtClean="0"/>
              <a:t>Konstruktivismus</a:t>
            </a:r>
            <a:endParaRPr lang="el-GR" altLang="en-US" smtClean="0"/>
          </a:p>
        </p:txBody>
      </p:sp>
      <p:sp>
        <p:nvSpPr>
          <p:cNvPr id="3" name="2 - Θέση περιεχομένου"/>
          <p:cNvSpPr>
            <a:spLocks noGrp="1"/>
          </p:cNvSpPr>
          <p:nvPr>
            <p:ph idx="1"/>
          </p:nvPr>
        </p:nvSpPr>
        <p:spPr/>
        <p:txBody>
          <a:bodyPr rtlCol="0">
            <a:normAutofit lnSpcReduction="10000"/>
          </a:bodyPr>
          <a:lstStyle/>
          <a:p>
            <a:pPr marL="0" indent="0" fontAlgn="auto">
              <a:spcAft>
                <a:spcPts val="0"/>
              </a:spcAft>
              <a:buNone/>
              <a:defRPr/>
            </a:pPr>
            <a:r>
              <a:rPr lang="de-DE" dirty="0" smtClean="0"/>
              <a:t>Der Konstruktivismus ist eine Lerntheorie, die seit Mitte des 20. Jahrhunderts eine große Rolle spielt. Dem Konstruktivismus zufolge ist der Erwerb von Wissen ein individueller Lernprozess und die Rolle des Lehrers wird als die des Moderators aufgefasst. Der Lerner sucht aktiv nach Informationen, interpretiert diese vor dem Hintergrund seines Vorwissens und leitet daraus neue Auffassungen und Konzepte von der Wirklichkeit ab.</a:t>
            </a:r>
            <a:endParaRPr lang="el-GR" dirty="0"/>
          </a:p>
        </p:txBody>
      </p:sp>
    </p:spTree>
    <p:extLst>
      <p:ext uri="{BB962C8B-B14F-4D97-AF65-F5344CB8AC3E}">
        <p14:creationId xmlns:p14="http://schemas.microsoft.com/office/powerpoint/2010/main" val="41959590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ontent Placeholder 4"/>
          <p:cNvSpPr>
            <a:spLocks noGrp="1"/>
          </p:cNvSpPr>
          <p:nvPr>
            <p:ph idx="1"/>
          </p:nvPr>
        </p:nvSpPr>
        <p:spPr/>
        <p:txBody>
          <a:bodyPr/>
          <a:lstStyle/>
          <a:p>
            <a:pPr>
              <a:buFont typeface="Arial" charset="0"/>
              <a:buNone/>
            </a:pPr>
            <a:endParaRPr lang="de-DE" altLang="en-US" dirty="0" smtClean="0"/>
          </a:p>
          <a:p>
            <a:pPr>
              <a:buFont typeface="Arial" charset="0"/>
              <a:buNone/>
            </a:pPr>
            <a:r>
              <a:rPr lang="de-DE" altLang="en-US" dirty="0" smtClean="0"/>
              <a:t>Konstruktivismus geht davon aus, dass Informationen nicht einfach aufgenommen, verarbeitet und gespeichert werden, sondern dass sie durch permanente Veränderung der kognitiven Struktur selbst erzeugt werden.</a:t>
            </a:r>
            <a:endParaRPr lang="en-US" altLang="en-US" dirty="0" smtClean="0"/>
          </a:p>
        </p:txBody>
      </p:sp>
      <p:sp>
        <p:nvSpPr>
          <p:cNvPr id="2051" name="Title 1"/>
          <p:cNvSpPr>
            <a:spLocks noGrp="1"/>
          </p:cNvSpPr>
          <p:nvPr>
            <p:ph type="title"/>
          </p:nvPr>
        </p:nvSpPr>
        <p:spPr/>
        <p:txBody>
          <a:bodyPr/>
          <a:lstStyle/>
          <a:p>
            <a:r>
              <a:rPr lang="de-DE" altLang="en-US" dirty="0" smtClean="0"/>
              <a:t>Konstruktivismus</a:t>
            </a:r>
            <a:endParaRPr lang="en-US" altLang="en-US" dirty="0" smtClean="0"/>
          </a:p>
        </p:txBody>
      </p:sp>
    </p:spTree>
    <p:extLst>
      <p:ext uri="{BB962C8B-B14F-4D97-AF65-F5344CB8AC3E}">
        <p14:creationId xmlns:p14="http://schemas.microsoft.com/office/powerpoint/2010/main" val="2359457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de-DE" altLang="en-US" dirty="0" smtClean="0"/>
              <a:t>Konstruktivismus - Werkzeuge</a:t>
            </a:r>
            <a:endParaRPr lang="en-US" altLang="en-US" dirty="0" smtClean="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None/>
              <a:defRPr/>
            </a:pPr>
            <a:r>
              <a:rPr lang="de-DE" dirty="0" smtClean="0"/>
              <a:t>Das beste Lernmaterial im Sinne konstruktivistischer Theorien stellen Baumaterialien und Werkzeuge dar, die es dem Lerner ermöglichen, in seiner Lernumgebung eigene Wissenssysteme beliebig zu gestalten. </a:t>
            </a:r>
          </a:p>
          <a:p>
            <a:pPr fontAlgn="auto">
              <a:spcAft>
                <a:spcPts val="0"/>
              </a:spcAft>
              <a:buFont typeface="Arial" pitchFamily="34" charset="0"/>
              <a:buNone/>
              <a:defRPr/>
            </a:pPr>
            <a:r>
              <a:rPr lang="de-DE" dirty="0" smtClean="0"/>
              <a:t>Lernen heißt, kognitive Konstruktionen neu aufzubauen und existierende ständig umgestalten.</a:t>
            </a:r>
            <a:endParaRPr lang="en-US" dirty="0" smtClean="0"/>
          </a:p>
        </p:txBody>
      </p:sp>
    </p:spTree>
    <p:extLst>
      <p:ext uri="{BB962C8B-B14F-4D97-AF65-F5344CB8AC3E}">
        <p14:creationId xmlns:p14="http://schemas.microsoft.com/office/powerpoint/2010/main" val="3908566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de-DE" altLang="en-US" dirty="0" smtClean="0"/>
              <a:t>Radikaler Konstruktivismus</a:t>
            </a:r>
            <a:endParaRPr lang="en-US" altLang="en-US" dirty="0" smtClean="0"/>
          </a:p>
        </p:txBody>
      </p:sp>
      <p:sp>
        <p:nvSpPr>
          <p:cNvPr id="4099" name="Content Placeholder 2"/>
          <p:cNvSpPr>
            <a:spLocks noGrp="1"/>
          </p:cNvSpPr>
          <p:nvPr>
            <p:ph idx="1"/>
          </p:nvPr>
        </p:nvSpPr>
        <p:spPr/>
        <p:txBody>
          <a:bodyPr/>
          <a:lstStyle/>
          <a:p>
            <a:pPr>
              <a:buFont typeface="Arial" charset="0"/>
              <a:buNone/>
            </a:pPr>
            <a:r>
              <a:rPr lang="de-DE" altLang="en-US" dirty="0" smtClean="0"/>
              <a:t>1960- 70 – Glaserfeld und Kollegen – Biological Computer Laboratory Illinois</a:t>
            </a:r>
          </a:p>
          <a:p>
            <a:pPr>
              <a:buFont typeface="Arial" charset="0"/>
              <a:buNone/>
            </a:pPr>
            <a:endParaRPr lang="de-DE" altLang="en-US" dirty="0" smtClean="0"/>
          </a:p>
          <a:p>
            <a:pPr>
              <a:buFont typeface="Arial" charset="0"/>
              <a:buNone/>
            </a:pPr>
            <a:r>
              <a:rPr lang="de-DE" altLang="en-US" dirty="0" smtClean="0"/>
              <a:t>Konstruktivistische Ansätze des Sprachunterrichts beziehen sich auf die philosophischen, biologischen und neurophysiologischen Grundlagen des radikalen Konstruktivismus</a:t>
            </a:r>
            <a:endParaRPr lang="en-US" altLang="en-US" dirty="0" smtClean="0"/>
          </a:p>
        </p:txBody>
      </p:sp>
    </p:spTree>
    <p:extLst>
      <p:ext uri="{BB962C8B-B14F-4D97-AF65-F5344CB8AC3E}">
        <p14:creationId xmlns:p14="http://schemas.microsoft.com/office/powerpoint/2010/main" val="377513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de-DE" altLang="en-US" dirty="0" smtClean="0"/>
              <a:t>Das Radikale</a:t>
            </a:r>
            <a:endParaRPr lang="en-US" altLang="en-US" dirty="0" smtClean="0"/>
          </a:p>
        </p:txBody>
      </p:sp>
      <p:sp>
        <p:nvSpPr>
          <p:cNvPr id="5123" name="Content Placeholder 2"/>
          <p:cNvSpPr>
            <a:spLocks noGrp="1"/>
          </p:cNvSpPr>
          <p:nvPr>
            <p:ph idx="1"/>
          </p:nvPr>
        </p:nvSpPr>
        <p:spPr/>
        <p:txBody>
          <a:bodyPr/>
          <a:lstStyle/>
          <a:p>
            <a:pPr>
              <a:buFont typeface="Arial" charset="0"/>
              <a:buNone/>
            </a:pPr>
            <a:r>
              <a:rPr lang="de-DE" altLang="en-US" dirty="0" smtClean="0"/>
              <a:t>Organismen werden als Systeme betrachtet, die sich selbst organisieren und begründen, also selbst-referenziell und selbst-</a:t>
            </a:r>
            <a:r>
              <a:rPr lang="de-DE" altLang="en-US" dirty="0" err="1" smtClean="0"/>
              <a:t>explikativ</a:t>
            </a:r>
            <a:r>
              <a:rPr lang="de-DE" altLang="en-US" dirty="0" smtClean="0"/>
              <a:t> sind. </a:t>
            </a:r>
          </a:p>
          <a:p>
            <a:pPr>
              <a:buFont typeface="Arial" charset="0"/>
              <a:buNone/>
            </a:pPr>
            <a:r>
              <a:rPr lang="de-DE" altLang="en-US" dirty="0" smtClean="0"/>
              <a:t>Das menschliche Gehirn korrespondiert über eine Umsetzung der physikalisch-chemischen Umweltereignisse, in die Sprache des Gehirns mit der Umwelt. </a:t>
            </a:r>
            <a:endParaRPr lang="en-US" altLang="en-US" dirty="0" smtClean="0"/>
          </a:p>
        </p:txBody>
      </p:sp>
    </p:spTree>
    <p:extLst>
      <p:ext uri="{BB962C8B-B14F-4D97-AF65-F5344CB8AC3E}">
        <p14:creationId xmlns:p14="http://schemas.microsoft.com/office/powerpoint/2010/main" val="42949506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de-DE" dirty="0" smtClean="0"/>
              <a:t>Konstruktivistischer Verfahren (Issing, 1997)</a:t>
            </a:r>
            <a:endParaRPr lang="en-US" dirty="0" smtClean="0"/>
          </a:p>
        </p:txBody>
      </p:sp>
      <p:pic>
        <p:nvPicPr>
          <p:cNvPr id="614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600200"/>
            <a:ext cx="8991600" cy="9220200"/>
          </a:xfrm>
          <a:noFill/>
        </p:spPr>
      </p:pic>
    </p:spTree>
    <p:extLst>
      <p:ext uri="{BB962C8B-B14F-4D97-AF65-F5344CB8AC3E}">
        <p14:creationId xmlns:p14="http://schemas.microsoft.com/office/powerpoint/2010/main" val="19399384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de-DE" altLang="en-US" smtClean="0"/>
              <a:t>Immersion</a:t>
            </a:r>
            <a:endParaRPr lang="en-US" altLang="en-US" smtClean="0"/>
          </a:p>
        </p:txBody>
      </p:sp>
      <p:sp>
        <p:nvSpPr>
          <p:cNvPr id="3" name="Content Placeholder 2"/>
          <p:cNvSpPr>
            <a:spLocks noGrp="1"/>
          </p:cNvSpPr>
          <p:nvPr>
            <p:ph idx="1"/>
          </p:nvPr>
        </p:nvSpPr>
        <p:spPr>
          <a:xfrm>
            <a:off x="457200" y="1371600"/>
            <a:ext cx="8229600" cy="4754563"/>
          </a:xfrm>
        </p:spPr>
        <p:txBody>
          <a:bodyPr rtlCol="0">
            <a:normAutofit lnSpcReduction="10000"/>
          </a:bodyPr>
          <a:lstStyle/>
          <a:p>
            <a:pPr fontAlgn="auto">
              <a:spcAft>
                <a:spcPts val="0"/>
              </a:spcAft>
              <a:buFont typeface="Arial" pitchFamily="34" charset="0"/>
              <a:buNone/>
              <a:defRPr/>
            </a:pPr>
            <a:r>
              <a:rPr lang="de-DE" dirty="0" smtClean="0"/>
              <a:t>Die optimalen Lernumgebungen sind praktisch nur in den fremdsprachigen Kultur gegeben.</a:t>
            </a:r>
          </a:p>
          <a:p>
            <a:pPr fontAlgn="auto">
              <a:spcAft>
                <a:spcPts val="0"/>
              </a:spcAft>
              <a:buFont typeface="Arial" pitchFamily="34" charset="0"/>
              <a:buNone/>
              <a:defRPr/>
            </a:pPr>
            <a:r>
              <a:rPr lang="de-DE" dirty="0" smtClean="0"/>
              <a:t>Das Eintauchen in diese fremdsprachige Kultur bezeichnet man als Immersion.</a:t>
            </a:r>
          </a:p>
          <a:p>
            <a:pPr fontAlgn="auto">
              <a:spcAft>
                <a:spcPts val="0"/>
              </a:spcAft>
              <a:buFont typeface="Arial" pitchFamily="34" charset="0"/>
              <a:buNone/>
              <a:defRPr/>
            </a:pPr>
            <a:r>
              <a:rPr lang="de-DE" dirty="0" smtClean="0"/>
              <a:t>Sprachkontakt in multikulturellen Gesellschaften, bei Auslandsaufenthalten.</a:t>
            </a:r>
          </a:p>
          <a:p>
            <a:pPr fontAlgn="auto">
              <a:spcAft>
                <a:spcPts val="0"/>
              </a:spcAft>
              <a:buFont typeface="Arial" pitchFamily="34" charset="0"/>
              <a:buNone/>
              <a:defRPr/>
            </a:pPr>
            <a:r>
              <a:rPr lang="de-DE" dirty="0" smtClean="0"/>
              <a:t>Im Unterricht sind diese idealen Ausgangsbedingungen normalerweise nicht gegeben.  </a:t>
            </a:r>
          </a:p>
          <a:p>
            <a:pPr fontAlgn="auto">
              <a:spcAft>
                <a:spcPts val="0"/>
              </a:spcAft>
              <a:buFont typeface="Arial" pitchFamily="34" charset="0"/>
              <a:buNone/>
              <a:defRPr/>
            </a:pPr>
            <a:endParaRPr lang="en-US" dirty="0" smtClean="0"/>
          </a:p>
        </p:txBody>
      </p:sp>
    </p:spTree>
    <p:extLst>
      <p:ext uri="{BB962C8B-B14F-4D97-AF65-F5344CB8AC3E}">
        <p14:creationId xmlns:p14="http://schemas.microsoft.com/office/powerpoint/2010/main" val="5269815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de-DE" dirty="0" smtClean="0"/>
              <a:t>Konstruktivismus – situatives Handeln</a:t>
            </a:r>
            <a:endParaRPr lang="en-US" dirty="0" smtClean="0"/>
          </a:p>
        </p:txBody>
      </p:sp>
      <p:sp>
        <p:nvSpPr>
          <p:cNvPr id="9219" name="Content Placeholder 2"/>
          <p:cNvSpPr>
            <a:spLocks noGrp="1"/>
          </p:cNvSpPr>
          <p:nvPr>
            <p:ph idx="1"/>
          </p:nvPr>
        </p:nvSpPr>
        <p:spPr/>
        <p:txBody>
          <a:bodyPr/>
          <a:lstStyle/>
          <a:p>
            <a:pPr algn="just"/>
            <a:r>
              <a:rPr lang="de-DE" altLang="en-US" smtClean="0"/>
              <a:t>Interaktion der Menschen mit ihrer Umwelt spielt eine große Rolle (≠ Kognitivismus)</a:t>
            </a:r>
          </a:p>
          <a:p>
            <a:pPr algn="just"/>
            <a:endParaRPr lang="de-DE" altLang="en-US" smtClean="0"/>
          </a:p>
          <a:p>
            <a:pPr algn="just"/>
            <a:r>
              <a:rPr lang="de-DE" altLang="en-US" smtClean="0"/>
              <a:t>situatives </a:t>
            </a:r>
            <a:r>
              <a:rPr lang="de-DE" altLang="en-US" b="1" smtClean="0"/>
              <a:t>Handeln</a:t>
            </a:r>
            <a:r>
              <a:rPr lang="de-DE" altLang="en-US" smtClean="0"/>
              <a:t>: Gehirn konstruiert neue fremdsprachliche Muster anhand bereits bekannter Handlungsschemata.</a:t>
            </a:r>
          </a:p>
          <a:p>
            <a:endParaRPr lang="en-US" altLang="en-US" smtClean="0"/>
          </a:p>
        </p:txBody>
      </p:sp>
    </p:spTree>
    <p:extLst>
      <p:ext uri="{BB962C8B-B14F-4D97-AF65-F5344CB8AC3E}">
        <p14:creationId xmlns:p14="http://schemas.microsoft.com/office/powerpoint/2010/main" val="3129708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4525963"/>
          </a:xfrm>
        </p:spPr>
        <p:txBody>
          <a:bodyPr/>
          <a:lstStyle/>
          <a:p>
            <a:pPr marL="0" indent="0">
              <a:buNone/>
            </a:pPr>
            <a:endParaRPr lang="de-DE" dirty="0" smtClean="0"/>
          </a:p>
          <a:p>
            <a:pPr marL="0" indent="0">
              <a:buNone/>
            </a:pPr>
            <a:endParaRPr lang="de-DE" dirty="0"/>
          </a:p>
          <a:p>
            <a:pPr marL="0" indent="0">
              <a:buNone/>
            </a:pPr>
            <a:r>
              <a:rPr lang="de-DE" dirty="0" smtClean="0"/>
              <a:t>Erlernte </a:t>
            </a:r>
            <a:r>
              <a:rPr lang="de-DE" dirty="0"/>
              <a:t>und erworbene Wissensbestände sind unterschiedlicher Natur und bilden nie eine Einheit.</a:t>
            </a:r>
            <a:endParaRPr lang="en-US" dirty="0"/>
          </a:p>
        </p:txBody>
      </p:sp>
    </p:spTree>
    <p:extLst>
      <p:ext uri="{BB962C8B-B14F-4D97-AF65-F5344CB8AC3E}">
        <p14:creationId xmlns:p14="http://schemas.microsoft.com/office/powerpoint/2010/main" val="23826689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de-DE" altLang="en-US" b="1" smtClean="0"/>
              <a:t>konstruktive Operationen</a:t>
            </a:r>
            <a:endParaRPr lang="en-US" altLang="en-US" smtClean="0"/>
          </a:p>
        </p:txBody>
      </p:sp>
      <p:sp>
        <p:nvSpPr>
          <p:cNvPr id="3" name="Content Placeholder 2"/>
          <p:cNvSpPr>
            <a:spLocks noGrp="1"/>
          </p:cNvSpPr>
          <p:nvPr>
            <p:ph idx="1"/>
          </p:nvPr>
        </p:nvSpPr>
        <p:spPr/>
        <p:txBody>
          <a:bodyPr rtlCol="0">
            <a:normAutofit/>
          </a:bodyPr>
          <a:lstStyle/>
          <a:p>
            <a:pPr marL="811213" fontAlgn="auto">
              <a:spcAft>
                <a:spcPts val="0"/>
              </a:spcAft>
              <a:buFont typeface="Arial" pitchFamily="34" charset="0"/>
              <a:buChar char="•"/>
              <a:defRPr/>
            </a:pPr>
            <a:endParaRPr lang="de-DE" b="1" dirty="0" smtClean="0"/>
          </a:p>
          <a:p>
            <a:pPr marL="811213" fontAlgn="auto">
              <a:spcAft>
                <a:spcPts val="0"/>
              </a:spcAft>
              <a:buFont typeface="Arial" pitchFamily="34" charset="0"/>
              <a:buChar char="•"/>
              <a:defRPr/>
            </a:pPr>
            <a:r>
              <a:rPr lang="de-DE" b="1" dirty="0" smtClean="0"/>
              <a:t>Assimilation</a:t>
            </a:r>
            <a:r>
              <a:rPr lang="de-DE" dirty="0"/>
              <a:t>: Anpassung eines Menschen </a:t>
            </a:r>
            <a:r>
              <a:rPr lang="de-DE" dirty="0" smtClean="0"/>
              <a:t>an </a:t>
            </a:r>
            <a:r>
              <a:rPr lang="de-DE" dirty="0"/>
              <a:t>die sprachlich fremde Umgebung.</a:t>
            </a:r>
          </a:p>
          <a:p>
            <a:pPr marL="811213" fontAlgn="auto">
              <a:spcAft>
                <a:spcPts val="0"/>
              </a:spcAft>
              <a:buFont typeface="Arial" pitchFamily="34" charset="0"/>
              <a:buChar char="•"/>
              <a:defRPr/>
            </a:pPr>
            <a:r>
              <a:rPr lang="de-DE" b="1" dirty="0"/>
              <a:t>Akkommodation</a:t>
            </a:r>
            <a:r>
              <a:rPr lang="de-DE" dirty="0"/>
              <a:t>: Aufbauen eines kognitiven </a:t>
            </a:r>
            <a:r>
              <a:rPr lang="de-DE" dirty="0" smtClean="0"/>
              <a:t>Handlungsmusters, </a:t>
            </a:r>
            <a:r>
              <a:rPr lang="de-DE" dirty="0"/>
              <a:t>um gewisse fremdsprachliche Situationen zu bewältigen.</a:t>
            </a:r>
          </a:p>
          <a:p>
            <a:pPr fontAlgn="auto">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val="247703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de-DE" altLang="en-US" smtClean="0"/>
              <a:t>Konstruktive Operationen im FSU</a:t>
            </a:r>
            <a:endParaRPr lang="en-US" altLang="en-US" smtClean="0"/>
          </a:p>
        </p:txBody>
      </p:sp>
      <p:sp>
        <p:nvSpPr>
          <p:cNvPr id="3" name="Content Placeholder 2"/>
          <p:cNvSpPr>
            <a:spLocks noGrp="1"/>
          </p:cNvSpPr>
          <p:nvPr>
            <p:ph idx="1"/>
          </p:nvPr>
        </p:nvSpPr>
        <p:spPr/>
        <p:txBody>
          <a:bodyPr rtlCol="0">
            <a:normAutofit fontScale="70000" lnSpcReduction="20000"/>
          </a:bodyPr>
          <a:lstStyle/>
          <a:p>
            <a:pPr marL="268288" indent="-268288" algn="just" fontAlgn="auto">
              <a:spcAft>
                <a:spcPts val="0"/>
              </a:spcAft>
              <a:buFont typeface="Arial" pitchFamily="34" charset="0"/>
              <a:buChar char="•"/>
              <a:defRPr/>
            </a:pPr>
            <a:r>
              <a:rPr lang="de-DE" dirty="0">
                <a:solidFill>
                  <a:prstClr val="black"/>
                </a:solidFill>
              </a:rPr>
              <a:t>Lerner erreicht ein bestimmtes Erwerbsstadium (</a:t>
            </a:r>
            <a:r>
              <a:rPr lang="de-DE" b="1" dirty="0">
                <a:solidFill>
                  <a:prstClr val="black"/>
                </a:solidFill>
              </a:rPr>
              <a:t>assimiliert</a:t>
            </a:r>
            <a:r>
              <a:rPr lang="de-DE" dirty="0">
                <a:solidFill>
                  <a:prstClr val="black"/>
                </a:solidFill>
              </a:rPr>
              <a:t> sich an das sprachliche Fremde), nur dann kann er den angebotenen Input  verarbeiten (</a:t>
            </a:r>
            <a:r>
              <a:rPr lang="de-DE" b="1" dirty="0">
                <a:solidFill>
                  <a:prstClr val="black"/>
                </a:solidFill>
              </a:rPr>
              <a:t>akkommodiert </a:t>
            </a:r>
            <a:r>
              <a:rPr lang="de-DE" dirty="0">
                <a:solidFill>
                  <a:prstClr val="black"/>
                </a:solidFill>
              </a:rPr>
              <a:t>sich</a:t>
            </a:r>
            <a:r>
              <a:rPr lang="de-DE" dirty="0" smtClean="0">
                <a:solidFill>
                  <a:prstClr val="black"/>
                </a:solidFill>
              </a:rPr>
              <a:t>)</a:t>
            </a:r>
            <a:endParaRPr lang="de-DE" dirty="0">
              <a:solidFill>
                <a:prstClr val="black"/>
              </a:solidFill>
            </a:endParaRPr>
          </a:p>
          <a:p>
            <a:pPr marL="268288" indent="-268288" algn="just" fontAlgn="auto">
              <a:spcAft>
                <a:spcPts val="0"/>
              </a:spcAft>
              <a:buFont typeface="Arial" pitchFamily="34" charset="0"/>
              <a:buChar char="•"/>
              <a:defRPr/>
            </a:pPr>
            <a:endParaRPr lang="de-DE" dirty="0">
              <a:solidFill>
                <a:prstClr val="black"/>
              </a:solidFill>
            </a:endParaRPr>
          </a:p>
          <a:p>
            <a:pPr marL="268288" indent="-268288" algn="just" fontAlgn="auto">
              <a:spcAft>
                <a:spcPts val="0"/>
              </a:spcAft>
              <a:buFont typeface="Arial" pitchFamily="34" charset="0"/>
              <a:buChar char="•"/>
              <a:defRPr/>
            </a:pPr>
            <a:r>
              <a:rPr lang="de-DE" dirty="0">
                <a:solidFill>
                  <a:prstClr val="black"/>
                </a:solidFill>
              </a:rPr>
              <a:t>Lernsituationen:</a:t>
            </a:r>
          </a:p>
          <a:p>
            <a:pPr marL="714375" indent="-268288" fontAlgn="auto">
              <a:spcAft>
                <a:spcPts val="0"/>
              </a:spcAft>
              <a:buFont typeface="Arial" pitchFamily="34" charset="0"/>
              <a:buChar char="•"/>
              <a:defRPr/>
            </a:pPr>
            <a:r>
              <a:rPr lang="de-DE" dirty="0">
                <a:solidFill>
                  <a:prstClr val="black"/>
                </a:solidFill>
              </a:rPr>
              <a:t>sollen komplexe , authentische sprachliche und nicht-sprachliche Erfahrungen </a:t>
            </a:r>
            <a:r>
              <a:rPr lang="de-DE" dirty="0" smtClean="0">
                <a:solidFill>
                  <a:prstClr val="black"/>
                </a:solidFill>
              </a:rPr>
              <a:t>ermöglichen</a:t>
            </a:r>
            <a:endParaRPr lang="de-DE" dirty="0">
              <a:solidFill>
                <a:prstClr val="black"/>
              </a:solidFill>
            </a:endParaRPr>
          </a:p>
          <a:p>
            <a:pPr marL="714375" indent="-268288" fontAlgn="auto">
              <a:spcAft>
                <a:spcPts val="0"/>
              </a:spcAft>
              <a:buFont typeface="Arial" pitchFamily="34" charset="0"/>
              <a:buChar char="•"/>
              <a:defRPr/>
            </a:pPr>
            <a:r>
              <a:rPr lang="de-DE" dirty="0">
                <a:solidFill>
                  <a:prstClr val="black"/>
                </a:solidFill>
              </a:rPr>
              <a:t>Lerner </a:t>
            </a:r>
            <a:r>
              <a:rPr lang="de-DE" b="1" dirty="0">
                <a:solidFill>
                  <a:prstClr val="black"/>
                </a:solidFill>
              </a:rPr>
              <a:t>handeln</a:t>
            </a:r>
            <a:r>
              <a:rPr lang="de-DE" dirty="0">
                <a:solidFill>
                  <a:prstClr val="black"/>
                </a:solidFill>
              </a:rPr>
              <a:t> </a:t>
            </a:r>
            <a:r>
              <a:rPr lang="de-DE" dirty="0" smtClean="0">
                <a:solidFill>
                  <a:prstClr val="black"/>
                </a:solidFill>
              </a:rPr>
              <a:t>problemlösend</a:t>
            </a:r>
            <a:endParaRPr lang="en-US" dirty="0">
              <a:solidFill>
                <a:prstClr val="black"/>
              </a:solidFill>
            </a:endParaRPr>
          </a:p>
          <a:p>
            <a:pPr marL="714375" indent="-268288" fontAlgn="auto">
              <a:spcAft>
                <a:spcPts val="0"/>
              </a:spcAft>
              <a:buFont typeface="Arial" pitchFamily="34" charset="0"/>
              <a:buChar char="•"/>
              <a:defRPr/>
            </a:pPr>
            <a:r>
              <a:rPr lang="de-DE" dirty="0"/>
              <a:t>zu zweit oder in </a:t>
            </a:r>
            <a:r>
              <a:rPr lang="de-DE" dirty="0" smtClean="0"/>
              <a:t>Kleingruppen</a:t>
            </a:r>
            <a:endParaRPr lang="de-DE" dirty="0"/>
          </a:p>
          <a:p>
            <a:pPr marL="714375" indent="-268288" fontAlgn="auto">
              <a:spcAft>
                <a:spcPts val="0"/>
              </a:spcAft>
              <a:buFont typeface="Arial" pitchFamily="34" charset="0"/>
              <a:buChar char="•"/>
              <a:defRPr/>
            </a:pPr>
            <a:r>
              <a:rPr lang="de-DE" dirty="0"/>
              <a:t>dichte Kommunikation ohne </a:t>
            </a:r>
            <a:r>
              <a:rPr lang="de-DE" dirty="0" smtClean="0"/>
              <a:t>Hemmungen</a:t>
            </a:r>
            <a:endParaRPr lang="de-DE" dirty="0"/>
          </a:p>
          <a:p>
            <a:pPr marL="714375" indent="-268288" fontAlgn="auto">
              <a:spcAft>
                <a:spcPts val="0"/>
              </a:spcAft>
              <a:buFont typeface="Arial" pitchFamily="34" charset="0"/>
              <a:buChar char="•"/>
              <a:defRPr/>
            </a:pPr>
            <a:endParaRPr lang="de-DE" dirty="0"/>
          </a:p>
          <a:p>
            <a:pPr marL="268288" indent="-268288" fontAlgn="auto">
              <a:spcAft>
                <a:spcPts val="0"/>
              </a:spcAft>
              <a:buFont typeface="Arial" pitchFamily="34" charset="0"/>
              <a:buChar char="•"/>
              <a:defRPr/>
            </a:pPr>
            <a:r>
              <a:rPr lang="de-DE" dirty="0"/>
              <a:t>Lernerautonomie wird </a:t>
            </a:r>
            <a:r>
              <a:rPr lang="de-DE" dirty="0" smtClean="0"/>
              <a:t>gefördert</a:t>
            </a:r>
            <a:endParaRPr lang="de-DE" dirty="0"/>
          </a:p>
          <a:p>
            <a:pPr marL="268288" indent="-268288" fontAlgn="auto">
              <a:spcAft>
                <a:spcPts val="0"/>
              </a:spcAft>
              <a:buFont typeface="Arial" pitchFamily="34" charset="0"/>
              <a:buChar char="•"/>
              <a:defRPr/>
            </a:pPr>
            <a:endParaRPr lang="de-DE" dirty="0"/>
          </a:p>
          <a:p>
            <a:pPr marL="268288" indent="-268288" fontAlgn="auto">
              <a:spcAft>
                <a:spcPts val="0"/>
              </a:spcAft>
              <a:buFont typeface="Arial" pitchFamily="34" charset="0"/>
              <a:buChar char="•"/>
              <a:defRPr/>
            </a:pPr>
            <a:r>
              <a:rPr lang="de-DE" dirty="0"/>
              <a:t>Projektunterricht ist </a:t>
            </a:r>
            <a:r>
              <a:rPr lang="de-DE" dirty="0" smtClean="0"/>
              <a:t>geeignet</a:t>
            </a:r>
            <a:endParaRPr lang="en-US" dirty="0"/>
          </a:p>
        </p:txBody>
      </p:sp>
    </p:spTree>
    <p:extLst>
      <p:ext uri="{BB962C8B-B14F-4D97-AF65-F5344CB8AC3E}">
        <p14:creationId xmlns:p14="http://schemas.microsoft.com/office/powerpoint/2010/main" val="1592007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rtlCol="0">
            <a:normAutofit fontScale="90000"/>
          </a:bodyPr>
          <a:lstStyle/>
          <a:p>
            <a:pPr fontAlgn="auto">
              <a:spcAft>
                <a:spcPts val="0"/>
              </a:spcAft>
              <a:defRPr/>
            </a:pPr>
            <a:r>
              <a:rPr lang="de-DE" dirty="0" smtClean="0"/>
              <a:t>Konstruktivismus </a:t>
            </a:r>
            <a:br>
              <a:rPr lang="de-DE" dirty="0" smtClean="0"/>
            </a:br>
            <a:r>
              <a:rPr lang="de-DE" sz="3600" dirty="0" smtClean="0"/>
              <a:t>Kritik</a:t>
            </a:r>
            <a:endParaRPr lang="en-US" dirty="0"/>
          </a:p>
        </p:txBody>
      </p:sp>
      <p:sp>
        <p:nvSpPr>
          <p:cNvPr id="5" name="Content Placeholder 2"/>
          <p:cNvSpPr>
            <a:spLocks noGrp="1"/>
          </p:cNvSpPr>
          <p:nvPr>
            <p:ph idx="1"/>
          </p:nvPr>
        </p:nvSpPr>
        <p:spPr/>
        <p:txBody>
          <a:bodyPr rtlCol="0">
            <a:normAutofit fontScale="92500" lnSpcReduction="20000"/>
          </a:bodyPr>
          <a:lstStyle/>
          <a:p>
            <a:pPr algn="just" fontAlgn="auto">
              <a:spcAft>
                <a:spcPts val="0"/>
              </a:spcAft>
              <a:buFont typeface="Arial" pitchFamily="34" charset="0"/>
              <a:buChar char="•"/>
              <a:defRPr/>
            </a:pPr>
            <a:r>
              <a:rPr lang="de-DE" dirty="0" smtClean="0"/>
              <a:t>Bewältigung sprachlich fremder Situationen bedeutet erfolgreich zu handeln und keine Schaden zu nehmen.</a:t>
            </a:r>
          </a:p>
          <a:p>
            <a:pPr algn="just" fontAlgn="auto">
              <a:spcAft>
                <a:spcPts val="0"/>
              </a:spcAft>
              <a:buFont typeface="Arial" pitchFamily="34" charset="0"/>
              <a:buChar char="•"/>
              <a:defRPr/>
            </a:pPr>
            <a:endParaRPr lang="de-DE" dirty="0" smtClean="0"/>
          </a:p>
          <a:p>
            <a:pPr algn="just" fontAlgn="auto">
              <a:spcAft>
                <a:spcPts val="0"/>
              </a:spcAft>
              <a:buFont typeface="Arial" pitchFamily="34" charset="0"/>
              <a:buChar char="•"/>
              <a:defRPr/>
            </a:pPr>
            <a:r>
              <a:rPr lang="de-DE" dirty="0" smtClean="0"/>
              <a:t>In der instruktionellen Lernumgebung werden Fehler erwartet und sogar positiv bewertet.</a:t>
            </a:r>
          </a:p>
          <a:p>
            <a:pPr algn="just" fontAlgn="auto">
              <a:spcAft>
                <a:spcPts val="0"/>
              </a:spcAft>
              <a:buFont typeface="Arial" pitchFamily="34" charset="0"/>
              <a:buChar char="•"/>
              <a:defRPr/>
            </a:pPr>
            <a:endParaRPr lang="de-DE" dirty="0" smtClean="0"/>
          </a:p>
          <a:p>
            <a:pPr algn="just" fontAlgn="auto">
              <a:spcAft>
                <a:spcPts val="0"/>
              </a:spcAft>
              <a:buFont typeface="Arial" pitchFamily="34" charset="0"/>
              <a:buChar char="•"/>
              <a:defRPr/>
            </a:pPr>
            <a:r>
              <a:rPr lang="de-DE" dirty="0" smtClean="0"/>
              <a:t>Eine konstruktivistische Fremdsprachendidaktik sollte die Lernumgebung (in micro und macro) berücksichtigen. </a:t>
            </a:r>
            <a:endParaRPr lang="en-US" dirty="0" smtClean="0"/>
          </a:p>
        </p:txBody>
      </p:sp>
    </p:spTree>
    <p:extLst>
      <p:ext uri="{BB962C8B-B14F-4D97-AF65-F5344CB8AC3E}">
        <p14:creationId xmlns:p14="http://schemas.microsoft.com/office/powerpoint/2010/main" val="35047611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de-DE" dirty="0"/>
              <a:t>Was ist der Unterschied zwischen Spracherwerb und Sprachenlernen?</a:t>
            </a:r>
            <a:endParaRPr lang="en-US" dirty="0"/>
          </a:p>
          <a:p>
            <a:r>
              <a:rPr lang="de-DE" dirty="0"/>
              <a:t>Welche Rolle spielt das Alter beim Erwerben/ Erlernen einer Sprache?</a:t>
            </a:r>
            <a:endParaRPr lang="en-US" dirty="0"/>
          </a:p>
          <a:p>
            <a:r>
              <a:rPr lang="de-DE" dirty="0"/>
              <a:t>Welche Motivationstypen sind Ihnen bekannt?</a:t>
            </a:r>
            <a:endParaRPr lang="en-US" dirty="0"/>
          </a:p>
          <a:p>
            <a:r>
              <a:rPr lang="de-DE" dirty="0"/>
              <a:t>Welche Spracherwerbstheorien sind Ihnen bekannt?</a:t>
            </a:r>
            <a:endParaRPr lang="en-US" dirty="0"/>
          </a:p>
          <a:p>
            <a:pPr marL="0" indent="0">
              <a:buNone/>
            </a:pPr>
            <a:endParaRPr lang="en-US" dirty="0"/>
          </a:p>
        </p:txBody>
      </p:sp>
    </p:spTree>
    <p:extLst>
      <p:ext uri="{BB962C8B-B14F-4D97-AF65-F5344CB8AC3E}">
        <p14:creationId xmlns:p14="http://schemas.microsoft.com/office/powerpoint/2010/main" val="183072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de-DE" sz="4400" dirty="0" smtClean="0"/>
              <a:t>Theorien</a:t>
            </a:r>
            <a:r>
              <a:rPr lang="de-DE" dirty="0" smtClean="0"/>
              <a:t> zum L2-Erwerb</a:t>
            </a:r>
            <a:endParaRPr lang="en-US" dirty="0"/>
          </a:p>
        </p:txBody>
      </p:sp>
      <p:sp>
        <p:nvSpPr>
          <p:cNvPr id="4099" name="Content Placeholder 2"/>
          <p:cNvSpPr>
            <a:spLocks noGrp="1"/>
          </p:cNvSpPr>
          <p:nvPr>
            <p:ph idx="1"/>
          </p:nvPr>
        </p:nvSpPr>
        <p:spPr/>
        <p:txBody>
          <a:bodyPr>
            <a:normAutofit fontScale="70000" lnSpcReduction="20000"/>
          </a:bodyPr>
          <a:lstStyle/>
          <a:p>
            <a:pPr algn="just" eaLnBrk="1" hangingPunct="1">
              <a:lnSpc>
                <a:spcPct val="200000"/>
              </a:lnSpc>
            </a:pPr>
            <a:r>
              <a:rPr lang="de-DE" altLang="en-US" dirty="0" smtClean="0"/>
              <a:t>verdeutlichen den sprachlichen Lernprozess als Ganzes.</a:t>
            </a:r>
          </a:p>
          <a:p>
            <a:pPr algn="just" eaLnBrk="1" hangingPunct="1">
              <a:lnSpc>
                <a:spcPct val="200000"/>
              </a:lnSpc>
            </a:pPr>
            <a:r>
              <a:rPr lang="de-DE" altLang="en-US" dirty="0" smtClean="0"/>
              <a:t>verdeutlichen mögliche Verbindungen zu nicht-sprachlichem Lernen.</a:t>
            </a:r>
          </a:p>
          <a:p>
            <a:pPr algn="just" eaLnBrk="1" hangingPunct="1">
              <a:lnSpc>
                <a:spcPct val="200000"/>
              </a:lnSpc>
            </a:pPr>
            <a:r>
              <a:rPr lang="de-DE" altLang="en-US" dirty="0" smtClean="0"/>
              <a:t>verdeutlichen Gemeinsamkeiten zwischen L1- und L2-Erwerb.</a:t>
            </a:r>
          </a:p>
          <a:p>
            <a:pPr algn="just" eaLnBrk="1" hangingPunct="1">
              <a:lnSpc>
                <a:spcPct val="200000"/>
              </a:lnSpc>
            </a:pPr>
            <a:r>
              <a:rPr lang="de-DE" altLang="en-US" dirty="0" smtClean="0"/>
              <a:t>verdeutlichen die Bedingungen, unter denen der L2-Erwerb gelingen kann.</a:t>
            </a:r>
            <a:endParaRPr lang="en-US" altLang="en-US" dirty="0" smtClean="0"/>
          </a:p>
        </p:txBody>
      </p:sp>
    </p:spTree>
    <p:extLst>
      <p:ext uri="{BB962C8B-B14F-4D97-AF65-F5344CB8AC3E}">
        <p14:creationId xmlns:p14="http://schemas.microsoft.com/office/powerpoint/2010/main" val="858465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de-DE" altLang="en-US" dirty="0" smtClean="0"/>
              <a:t>Lernen vs. Erwerben</a:t>
            </a:r>
            <a:endParaRPr lang="en-US" altLang="en-US" dirty="0"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None/>
              <a:defRPr/>
            </a:pPr>
            <a:r>
              <a:rPr lang="de-DE" dirty="0" smtClean="0"/>
              <a:t>no access hypothesis - full access hypothesis</a:t>
            </a:r>
          </a:p>
          <a:p>
            <a:pPr fontAlgn="auto">
              <a:spcAft>
                <a:spcPts val="0"/>
              </a:spcAft>
              <a:buFont typeface="Arial" pitchFamily="34" charset="0"/>
              <a:buNone/>
              <a:defRPr/>
            </a:pPr>
            <a:r>
              <a:rPr lang="de-DE" dirty="0" smtClean="0"/>
              <a:t>S. 185-186</a:t>
            </a:r>
          </a:p>
          <a:p>
            <a:pPr fontAlgn="auto">
              <a:spcAft>
                <a:spcPts val="0"/>
              </a:spcAft>
              <a:buFont typeface="Arial" pitchFamily="34" charset="0"/>
              <a:buNone/>
              <a:defRPr/>
            </a:pPr>
            <a:r>
              <a:rPr lang="de-DE" dirty="0" smtClean="0"/>
              <a:t>Partial access – indirect access</a:t>
            </a:r>
          </a:p>
          <a:p>
            <a:pPr fontAlgn="auto">
              <a:spcAft>
                <a:spcPts val="0"/>
              </a:spcAft>
              <a:buFont typeface="Arial" pitchFamily="34" charset="0"/>
              <a:buNone/>
              <a:defRPr/>
            </a:pPr>
            <a:r>
              <a:rPr lang="de-DE" dirty="0" smtClean="0"/>
              <a:t>S. 186</a:t>
            </a:r>
          </a:p>
          <a:p>
            <a:pPr fontAlgn="auto">
              <a:spcAft>
                <a:spcPts val="0"/>
              </a:spcAft>
              <a:buFont typeface="Arial" pitchFamily="34" charset="0"/>
              <a:buNone/>
              <a:defRPr/>
            </a:pPr>
            <a:r>
              <a:rPr lang="de-DE" dirty="0" smtClean="0"/>
              <a:t>Pinkers „Sprachinstinkt“</a:t>
            </a:r>
          </a:p>
          <a:p>
            <a:pPr fontAlgn="auto">
              <a:spcAft>
                <a:spcPts val="0"/>
              </a:spcAft>
              <a:buFont typeface="Arial" pitchFamily="34" charset="0"/>
              <a:buNone/>
              <a:defRPr/>
            </a:pPr>
            <a:r>
              <a:rPr lang="de-DE" dirty="0" smtClean="0"/>
              <a:t>----------------------------------------------------------------</a:t>
            </a:r>
          </a:p>
          <a:p>
            <a:pPr fontAlgn="auto">
              <a:spcAft>
                <a:spcPts val="0"/>
              </a:spcAft>
              <a:buFont typeface="Arial" pitchFamily="34" charset="0"/>
              <a:buNone/>
              <a:defRPr/>
            </a:pPr>
            <a:r>
              <a:rPr lang="de-DE" dirty="0" smtClean="0"/>
              <a:t>Lernen und Erwerben (2 Verfahren existieren)</a:t>
            </a:r>
          </a:p>
          <a:p>
            <a:pPr fontAlgn="auto">
              <a:spcAft>
                <a:spcPts val="0"/>
              </a:spcAft>
              <a:buFont typeface="Arial" pitchFamily="34" charset="0"/>
              <a:buNone/>
              <a:defRPr/>
            </a:pPr>
            <a:r>
              <a:rPr lang="de-DE" dirty="0" smtClean="0"/>
              <a:t>Erlernte und erworbene Wissensbestände sind unterschiedlicher Natur und bilden nie eine Einheit. S. 189 - 190 erklären Sie...</a:t>
            </a:r>
            <a:endParaRPr lang="en-US" dirty="0" smtClean="0"/>
          </a:p>
        </p:txBody>
      </p:sp>
    </p:spTree>
    <p:extLst>
      <p:ext uri="{BB962C8B-B14F-4D97-AF65-F5344CB8AC3E}">
        <p14:creationId xmlns:p14="http://schemas.microsoft.com/office/powerpoint/2010/main" val="3559091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de-DE" altLang="en-US" dirty="0" smtClean="0"/>
              <a:t>Fremdspracherwerbstheorien</a:t>
            </a:r>
            <a:endParaRPr lang="en-US" altLang="en-US" dirty="0" smtClean="0"/>
          </a:p>
        </p:txBody>
      </p:sp>
      <p:sp>
        <p:nvSpPr>
          <p:cNvPr id="3075" name="Content Placeholder 2"/>
          <p:cNvSpPr>
            <a:spLocks noGrp="1"/>
          </p:cNvSpPr>
          <p:nvPr>
            <p:ph idx="1"/>
          </p:nvPr>
        </p:nvSpPr>
        <p:spPr/>
        <p:txBody>
          <a:bodyPr/>
          <a:lstStyle/>
          <a:p>
            <a:pPr>
              <a:buFont typeface="Arial" charset="0"/>
              <a:buNone/>
            </a:pPr>
            <a:r>
              <a:rPr lang="de-DE" altLang="en-US" dirty="0" smtClean="0"/>
              <a:t>„</a:t>
            </a:r>
            <a:r>
              <a:rPr lang="de-DE" altLang="en-US" dirty="0" err="1" smtClean="0"/>
              <a:t>nature</a:t>
            </a:r>
            <a:r>
              <a:rPr lang="de-DE" altLang="en-US" smtClean="0"/>
              <a:t>“ vs. „nurture“ – genetische vs. der Natur zugeschriebene Ausstattung</a:t>
            </a:r>
          </a:p>
          <a:p>
            <a:pPr>
              <a:buFont typeface="Arial" charset="0"/>
              <a:buNone/>
            </a:pPr>
            <a:r>
              <a:rPr lang="de-DE" altLang="en-US" smtClean="0"/>
              <a:t>Nativistische Schule: mentaler Prozess (äußere Faktoren liefern verarbeitende Daten) – Stephen Krashen.</a:t>
            </a:r>
          </a:p>
          <a:p>
            <a:pPr>
              <a:buFont typeface="Arial" charset="0"/>
              <a:buNone/>
            </a:pPr>
            <a:r>
              <a:rPr lang="de-DE" altLang="en-US" smtClean="0"/>
              <a:t>Behaviourismus: Erwerb FS Frage der Beeinflussung des Verhaltens (Reiz – Reaktion, Konditionierung) </a:t>
            </a:r>
            <a:endParaRPr lang="en-US" altLang="en-US" smtClean="0"/>
          </a:p>
        </p:txBody>
      </p:sp>
    </p:spTree>
    <p:extLst>
      <p:ext uri="{BB962C8B-B14F-4D97-AF65-F5344CB8AC3E}">
        <p14:creationId xmlns:p14="http://schemas.microsoft.com/office/powerpoint/2010/main" val="3165837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de-DE" altLang="en-US" smtClean="0"/>
              <a:t>Monitor Hypothese</a:t>
            </a:r>
            <a:endParaRPr lang="en-US" altLang="en-US" smtClean="0"/>
          </a:p>
        </p:txBody>
      </p:sp>
      <p:sp>
        <p:nvSpPr>
          <p:cNvPr id="6147" name="Content Placeholder 2"/>
          <p:cNvSpPr>
            <a:spLocks noGrp="1"/>
          </p:cNvSpPr>
          <p:nvPr>
            <p:ph idx="1"/>
          </p:nvPr>
        </p:nvSpPr>
        <p:spPr/>
        <p:txBody>
          <a:bodyPr/>
          <a:lstStyle/>
          <a:p>
            <a:pPr>
              <a:buFont typeface="Arial" charset="0"/>
              <a:buNone/>
            </a:pPr>
            <a:r>
              <a:rPr lang="de-DE" altLang="en-US" smtClean="0"/>
              <a:t>Lernen (bewusster Prozess) – erworbene Kenntnisse dienen zur Kontrolle und Überwachung des outputs (Monitor)</a:t>
            </a:r>
          </a:p>
          <a:p>
            <a:pPr>
              <a:buFont typeface="Arial" charset="0"/>
              <a:buNone/>
            </a:pPr>
            <a:r>
              <a:rPr lang="de-DE" altLang="en-US" smtClean="0"/>
              <a:t>3 Lerntypen (over user, under user, optimal user)</a:t>
            </a:r>
            <a:endParaRPr lang="en-US" altLang="en-US" smtClean="0"/>
          </a:p>
        </p:txBody>
      </p:sp>
    </p:spTree>
    <p:extLst>
      <p:ext uri="{BB962C8B-B14F-4D97-AF65-F5344CB8AC3E}">
        <p14:creationId xmlns:p14="http://schemas.microsoft.com/office/powerpoint/2010/main" val="349166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de-DE" dirty="0" smtClean="0"/>
              <a:t>Hypothese von der natürlichen Ordnung</a:t>
            </a:r>
            <a:endParaRPr lang="en-US" dirty="0" smtClean="0"/>
          </a:p>
        </p:txBody>
      </p:sp>
      <p:sp>
        <p:nvSpPr>
          <p:cNvPr id="7171" name="Content Placeholder 2"/>
          <p:cNvSpPr>
            <a:spLocks noGrp="1"/>
          </p:cNvSpPr>
          <p:nvPr>
            <p:ph idx="1"/>
          </p:nvPr>
        </p:nvSpPr>
        <p:spPr/>
        <p:txBody>
          <a:bodyPr/>
          <a:lstStyle/>
          <a:p>
            <a:pPr>
              <a:buFont typeface="Arial" charset="0"/>
              <a:buNone/>
            </a:pPr>
            <a:r>
              <a:rPr lang="de-DE" altLang="en-US" smtClean="0"/>
              <a:t>Erst- Zweit- und Fremdspracherwerb werden als identisch gesehen</a:t>
            </a:r>
          </a:p>
          <a:p>
            <a:pPr>
              <a:buFont typeface="Arial" charset="0"/>
              <a:buNone/>
            </a:pPr>
            <a:r>
              <a:rPr lang="de-DE" altLang="en-US" smtClean="0"/>
              <a:t>Aneignung der Regeln</a:t>
            </a:r>
          </a:p>
          <a:p>
            <a:pPr>
              <a:buFont typeface="Arial" charset="0"/>
              <a:buNone/>
            </a:pPr>
            <a:r>
              <a:rPr lang="de-DE" altLang="en-US" smtClean="0"/>
              <a:t>Faktoren werden nicht beachtet</a:t>
            </a:r>
            <a:endParaRPr lang="en-US" altLang="en-US" smtClean="0"/>
          </a:p>
        </p:txBody>
      </p:sp>
    </p:spTree>
    <p:extLst>
      <p:ext uri="{BB962C8B-B14F-4D97-AF65-F5344CB8AC3E}">
        <p14:creationId xmlns:p14="http://schemas.microsoft.com/office/powerpoint/2010/main" val="1310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de-DE" altLang="en-US" smtClean="0"/>
              <a:t>Input Hypothese</a:t>
            </a:r>
            <a:endParaRPr lang="en-US" altLang="en-US" smtClean="0"/>
          </a:p>
        </p:txBody>
      </p:sp>
      <p:sp>
        <p:nvSpPr>
          <p:cNvPr id="8195" name="Content Placeholder 2"/>
          <p:cNvSpPr>
            <a:spLocks noGrp="1"/>
          </p:cNvSpPr>
          <p:nvPr>
            <p:ph idx="1"/>
          </p:nvPr>
        </p:nvSpPr>
        <p:spPr/>
        <p:txBody>
          <a:bodyPr/>
          <a:lstStyle/>
          <a:p>
            <a:pPr>
              <a:buFont typeface="Arial" charset="0"/>
              <a:buNone/>
            </a:pPr>
            <a:r>
              <a:rPr lang="de-DE" altLang="en-US" smtClean="0"/>
              <a:t>Kompetenz in der Sprache erlangt man nur durch das Verstehen und Verarbeiten des Sprachmaterials</a:t>
            </a:r>
          </a:p>
          <a:p>
            <a:pPr>
              <a:buFont typeface="Arial" charset="0"/>
              <a:buNone/>
            </a:pPr>
            <a:r>
              <a:rPr lang="de-DE" altLang="en-US" smtClean="0"/>
              <a:t>Comprehensible input – „i</a:t>
            </a:r>
            <a:r>
              <a:rPr lang="en-US" altLang="en-US" smtClean="0"/>
              <a:t>+1” ideal</a:t>
            </a:r>
          </a:p>
          <a:p>
            <a:pPr>
              <a:buFont typeface="Arial" charset="0"/>
              <a:buNone/>
            </a:pPr>
            <a:r>
              <a:rPr lang="de-DE" altLang="en-US" smtClean="0"/>
              <a:t>Material!</a:t>
            </a:r>
            <a:endParaRPr lang="en-US" altLang="en-US" smtClean="0"/>
          </a:p>
          <a:p>
            <a:pPr>
              <a:buFont typeface="Arial" charset="0"/>
              <a:buNone/>
            </a:pPr>
            <a:endParaRPr lang="de-DE" altLang="en-US" smtClean="0"/>
          </a:p>
          <a:p>
            <a:pPr>
              <a:buFont typeface="Arial" charset="0"/>
              <a:buNone/>
            </a:pPr>
            <a:endParaRPr lang="en-US" altLang="en-US" smtClean="0"/>
          </a:p>
        </p:txBody>
      </p:sp>
    </p:spTree>
    <p:extLst>
      <p:ext uri="{BB962C8B-B14F-4D97-AF65-F5344CB8AC3E}">
        <p14:creationId xmlns:p14="http://schemas.microsoft.com/office/powerpoint/2010/main" val="2840346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1391</Words>
  <Application>Microsoft Office PowerPoint</Application>
  <PresentationFormat>On-screen Show (4:3)</PresentationFormat>
  <Paragraphs>149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Zweitspracherwerb - Fremdsprachenkompetenz</vt:lpstr>
      <vt:lpstr>Grundprozess des Spracherwerbs</vt:lpstr>
      <vt:lpstr>PowerPoint Presentation</vt:lpstr>
      <vt:lpstr>Theorien zum L2-Erwerb</vt:lpstr>
      <vt:lpstr>Lernen vs. Erwerben</vt:lpstr>
      <vt:lpstr>Fremdspracherwerbstheorien</vt:lpstr>
      <vt:lpstr>Monitor Hypothese</vt:lpstr>
      <vt:lpstr>Hypothese von der natürlichen Ordnung</vt:lpstr>
      <vt:lpstr>Input Hypothese</vt:lpstr>
      <vt:lpstr>Hypothese vom affektiven Filter</vt:lpstr>
      <vt:lpstr>Kognitivismus</vt:lpstr>
      <vt:lpstr>Theorien der Lernersprachen </vt:lpstr>
      <vt:lpstr>Theorien der Lernersprachen II (Erwerbsphasen) </vt:lpstr>
      <vt:lpstr>Kognitivismus: Lernbarkeit und Lehrbarkeit</vt:lpstr>
      <vt:lpstr>Kognitivismus</vt:lpstr>
      <vt:lpstr>Interaktionismus</vt:lpstr>
      <vt:lpstr>Interaktionismus</vt:lpstr>
      <vt:lpstr>Interaktionismus</vt:lpstr>
      <vt:lpstr>Interaktionismus</vt:lpstr>
      <vt:lpstr>Interaktionismus</vt:lpstr>
      <vt:lpstr>Fremdspracherwerbstheorien</vt:lpstr>
      <vt:lpstr>Konstruktivismus</vt:lpstr>
      <vt:lpstr>Konstruktivismus</vt:lpstr>
      <vt:lpstr>Konstruktivismus - Werkzeuge</vt:lpstr>
      <vt:lpstr>Radikaler Konstruktivismus</vt:lpstr>
      <vt:lpstr>Das Radikale</vt:lpstr>
      <vt:lpstr>Konstruktivistischer Verfahren (Issing, 1997)</vt:lpstr>
      <vt:lpstr>Immersion</vt:lpstr>
      <vt:lpstr>Konstruktivismus – situatives Handeln</vt:lpstr>
      <vt:lpstr>konstruktive Operationen</vt:lpstr>
      <vt:lpstr>Konstruktive Operationen im FSU</vt:lpstr>
      <vt:lpstr>Konstruktivismus  Kritik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Zweitspracherwerb - Fremdsprachenkompetenz</dc:title>
  <dc:creator>Dafni</dc:creator>
  <cp:lastModifiedBy>Dafni</cp:lastModifiedBy>
  <cp:revision>9</cp:revision>
  <dcterms:created xsi:type="dcterms:W3CDTF">2016-03-29T06:06:32Z</dcterms:created>
  <dcterms:modified xsi:type="dcterms:W3CDTF">2021-03-23T07:21:01Z</dcterms:modified>
</cp:coreProperties>
</file>