
<file path=[Content_Types].xml><?xml version="1.0" encoding="utf-8"?>
<Types xmlns="http://schemas.openxmlformats.org/package/2006/content-types">
  <Default Extension="fntdata" ContentType="application/x-fontdata"/>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37"/>
  </p:notesMasterIdLst>
  <p:sldIdLst>
    <p:sldId id="259" r:id="rId2"/>
    <p:sldId id="365" r:id="rId3"/>
    <p:sldId id="434" r:id="rId4"/>
    <p:sldId id="441" r:id="rId5"/>
    <p:sldId id="404" r:id="rId6"/>
    <p:sldId id="406" r:id="rId7"/>
    <p:sldId id="452" r:id="rId8"/>
    <p:sldId id="499" r:id="rId9"/>
    <p:sldId id="497" r:id="rId10"/>
    <p:sldId id="454" r:id="rId11"/>
    <p:sldId id="453" r:id="rId12"/>
    <p:sldId id="455" r:id="rId13"/>
    <p:sldId id="458" r:id="rId14"/>
    <p:sldId id="500" r:id="rId15"/>
    <p:sldId id="498" r:id="rId16"/>
    <p:sldId id="501" r:id="rId17"/>
    <p:sldId id="496" r:id="rId18"/>
    <p:sldId id="502" r:id="rId19"/>
    <p:sldId id="503" r:id="rId20"/>
    <p:sldId id="504" r:id="rId21"/>
    <p:sldId id="505" r:id="rId22"/>
    <p:sldId id="507" r:id="rId23"/>
    <p:sldId id="442" r:id="rId24"/>
    <p:sldId id="443" r:id="rId25"/>
    <p:sldId id="444" r:id="rId26"/>
    <p:sldId id="445" r:id="rId27"/>
    <p:sldId id="446" r:id="rId28"/>
    <p:sldId id="448" r:id="rId29"/>
    <p:sldId id="449" r:id="rId30"/>
    <p:sldId id="450" r:id="rId31"/>
    <p:sldId id="508" r:id="rId32"/>
    <p:sldId id="509" r:id="rId33"/>
    <p:sldId id="438" r:id="rId34"/>
    <p:sldId id="439" r:id="rId35"/>
    <p:sldId id="510" r:id="rId36"/>
  </p:sldIdLst>
  <p:sldSz cx="9144000" cy="6858000" type="screen4x3"/>
  <p:notesSz cx="7102475" cy="10233025"/>
  <p:embeddedFontLst>
    <p:embeddedFont>
      <p:font typeface="Calibri" panose="020F0502020204030204" pitchFamily="34" charset="0"/>
      <p:regular r:id="rId38"/>
      <p:bold r:id="rId39"/>
      <p:italic r:id="rId40"/>
      <p:boldItalic r:id="rId41"/>
    </p:embeddedFont>
    <p:embeddedFont>
      <p:font typeface="WP TypographicSymbols" panose="020F0502020204030204" pitchFamily="34" charset="0"/>
      <p:regular r:id="rId42"/>
      <p:bold r:id="rId43"/>
      <p:italic r:id="rId44"/>
      <p:boldItalic r:id="rId45"/>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20D0"/>
    <a:srgbClr val="0066FF"/>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94" autoAdjust="0"/>
    <p:restoredTop sz="94593" autoAdjust="0"/>
  </p:normalViewPr>
  <p:slideViewPr>
    <p:cSldViewPr>
      <p:cViewPr varScale="1">
        <p:scale>
          <a:sx n="105" d="100"/>
          <a:sy n="105" d="100"/>
        </p:scale>
        <p:origin x="920" y="184"/>
      </p:cViewPr>
      <p:guideLst>
        <p:guide orient="horz" pos="2160"/>
        <p:guide pos="2880"/>
      </p:guideLst>
    </p:cSldViewPr>
  </p:slideViewPr>
  <p:outlineViewPr>
    <p:cViewPr>
      <p:scale>
        <a:sx n="33" d="100"/>
        <a:sy n="33" d="100"/>
      </p:scale>
      <p:origin x="43" y="2621"/>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de-DE"/>
          </a:p>
        </p:txBody>
      </p:sp>
      <p:sp>
        <p:nvSpPr>
          <p:cNvPr id="3" name="Datumsplatzhalter 2"/>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B26CCD77-A954-40EE-8D07-A0BE97B286F6}" type="datetimeFigureOut">
              <a:rPr lang="de-DE" smtClean="0"/>
              <a:pPr/>
              <a:t>02.12.20</a:t>
            </a:fld>
            <a:endParaRPr lang="de-DE"/>
          </a:p>
        </p:txBody>
      </p:sp>
      <p:sp>
        <p:nvSpPr>
          <p:cNvPr id="4" name="Folienbildplatzhalt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endParaRPr lang="de-DE"/>
          </a:p>
        </p:txBody>
      </p:sp>
      <p:sp>
        <p:nvSpPr>
          <p:cNvPr id="5" name="Notizenplatzhalter 4"/>
          <p:cNvSpPr>
            <a:spLocks noGrp="1"/>
          </p:cNvSpPr>
          <p:nvPr>
            <p:ph type="body" sz="quarter" idx="3"/>
          </p:nvPr>
        </p:nvSpPr>
        <p:spPr>
          <a:xfrm>
            <a:off x="710248" y="4860687"/>
            <a:ext cx="5681980" cy="4604861"/>
          </a:xfrm>
          <a:prstGeom prst="rect">
            <a:avLst/>
          </a:prstGeom>
        </p:spPr>
        <p:txBody>
          <a:bodyPr vert="horz" lIns="99057" tIns="49528" rIns="99057" bIns="49528"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endParaRPr lang="de-DE"/>
          </a:p>
        </p:txBody>
      </p:sp>
      <p:sp>
        <p:nvSpPr>
          <p:cNvPr id="7" name="Foliennummernplatzhalter 6"/>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1EBFFEC9-4F5F-4C95-86E1-B5E1B764322F}" type="slidenum">
              <a:rPr lang="de-DE" smtClean="0"/>
              <a:pPr/>
              <a:t>‹#›</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F4E00097-878D-B340-9E25-FD7D3C0B3C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7C27708-E8C7-BC4B-88D5-D6A1C6920DA4}" type="slidenum">
              <a:rPr lang="de-DE" altLang="de-DE" sz="1200"/>
              <a:pPr/>
              <a:t>5</a:t>
            </a:fld>
            <a:endParaRPr lang="de-DE" altLang="de-DE" sz="1200"/>
          </a:p>
        </p:txBody>
      </p:sp>
      <p:sp>
        <p:nvSpPr>
          <p:cNvPr id="22530" name="Rectangle 2">
            <a:extLst>
              <a:ext uri="{FF2B5EF4-FFF2-40B4-BE49-F238E27FC236}">
                <a16:creationId xmlns:a16="http://schemas.microsoft.com/office/drawing/2014/main" id="{E0931F40-40B7-4D45-8ED9-0E75D7EAD239}"/>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749B4C4E-5865-F24F-B00F-52A78EC1CC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1725676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A74C1B42-B49F-8F46-A840-ED0D7EFAC2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FDA4CA3-F890-4F49-AD2E-9ED85CF309BC}" type="slidenum">
              <a:rPr lang="de-DE" altLang="de-DE" sz="1200"/>
              <a:pPr/>
              <a:t>6</a:t>
            </a:fld>
            <a:endParaRPr lang="de-DE" altLang="de-DE" sz="1200"/>
          </a:p>
        </p:txBody>
      </p:sp>
      <p:sp>
        <p:nvSpPr>
          <p:cNvPr id="40962" name="Rectangle 2">
            <a:extLst>
              <a:ext uri="{FF2B5EF4-FFF2-40B4-BE49-F238E27FC236}">
                <a16:creationId xmlns:a16="http://schemas.microsoft.com/office/drawing/2014/main" id="{727336CF-6DE1-2B4A-88E4-BA6F91AF2CBF}"/>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262D1962-E63E-6F48-9290-41078F1124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372048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7AB3FFF7-8F1B-4193-AD3D-64C8A7F485C4}" type="datetime1">
              <a:rPr lang="de-DE" smtClean="0"/>
              <a:pPr/>
              <a:t>02.12.20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6CA3688-DEEB-4A0C-9E4C-4B28E23DDD7E}" type="slidenum">
              <a:rPr lang="de-DE" smtClean="0"/>
              <a:pPr/>
              <a:t>‹#›</a:t>
            </a:fld>
            <a:endParaRPr lang="de-DE"/>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D553EC8-0834-47F0-AC04-A9681A6B9D33}" type="datetime1">
              <a:rPr lang="de-DE" smtClean="0"/>
              <a:pPr/>
              <a:t>02.12.20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6CA3688-DEEB-4A0C-9E4C-4B28E23DDD7E}" type="slidenum">
              <a:rPr lang="de-DE" smtClean="0"/>
              <a:pPr/>
              <a:t>‹#›</a:t>
            </a:fld>
            <a:endParaRPr lang="de-D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F23D25A-E834-4788-A9E0-35B612FD9F59}" type="datetime1">
              <a:rPr lang="de-DE" smtClean="0"/>
              <a:pPr/>
              <a:t>02.12.20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6CA3688-DEEB-4A0C-9E4C-4B28E23DDD7E}" type="slidenum">
              <a:rPr lang="de-DE" smtClean="0"/>
              <a:pPr/>
              <a:t>‹#›</a:t>
            </a:fld>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762000"/>
          </a:xfrm>
        </p:spPr>
        <p:txBody>
          <a:bodyPr>
            <a:normAutofit/>
          </a:bodyPr>
          <a:lstStyle>
            <a:lvl1pPr>
              <a:defRPr sz="3200" b="1" cap="small" baseline="0"/>
            </a:lvl1pPr>
          </a:lstStyle>
          <a:p>
            <a:r>
              <a:rPr lang="de-DE" dirty="0"/>
              <a:t>Titelmasterformat durch Klicken bearbeiten</a:t>
            </a:r>
          </a:p>
        </p:txBody>
      </p:sp>
      <p:sp>
        <p:nvSpPr>
          <p:cNvPr id="3" name="Inhaltsplatzhalter 2"/>
          <p:cNvSpPr>
            <a:spLocks noGrp="1"/>
          </p:cNvSpPr>
          <p:nvPr>
            <p:ph idx="1"/>
          </p:nvPr>
        </p:nvSpPr>
        <p:spPr>
          <a:xfrm>
            <a:off x="457200" y="1219200"/>
            <a:ext cx="8229600" cy="5029200"/>
          </a:xfrm>
        </p:spPr>
        <p:txBody>
          <a:bodyPr/>
          <a:lstStyle>
            <a:lvl1pPr marL="519113" indent="-519113">
              <a:spcBef>
                <a:spcPts val="200"/>
              </a:spcBef>
              <a:buFontTx/>
              <a:buNone/>
              <a:tabLst>
                <a:tab pos="342900" algn="l"/>
                <a:tab pos="747713" algn="l"/>
                <a:tab pos="1090613" algn="l"/>
              </a:tabLst>
              <a:defRPr sz="2400"/>
            </a:lvl1pPr>
            <a:lvl2pPr>
              <a:spcBef>
                <a:spcPts val="200"/>
              </a:spcBef>
              <a:defRPr sz="2200"/>
            </a:lvl2pPr>
            <a:lvl3pPr>
              <a:spcBef>
                <a:spcPts val="200"/>
              </a:spcBef>
              <a:defRPr sz="2000"/>
            </a:lvl3pPr>
            <a:lvl4pPr>
              <a:spcBef>
                <a:spcPts val="200"/>
              </a:spcBef>
              <a:defRPr/>
            </a:lvl4pPr>
            <a:lvl5pPr>
              <a:spcBef>
                <a:spcPts val="200"/>
              </a:spcBef>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en-US"/>
              <a:t>27.03.2020</a:t>
            </a:r>
            <a:endParaRPr lang="de-DE"/>
          </a:p>
        </p:txBody>
      </p:sp>
      <p:sp>
        <p:nvSpPr>
          <p:cNvPr id="5" name="Fußzeilenplatzhalter 4"/>
          <p:cNvSpPr>
            <a:spLocks noGrp="1"/>
          </p:cNvSpPr>
          <p:nvPr>
            <p:ph type="ftr" sz="quarter" idx="11"/>
          </p:nvPr>
        </p:nvSpPr>
        <p:spPr/>
        <p:txBody>
          <a:bodyPr/>
          <a:lstStyle/>
          <a:p>
            <a:r>
              <a:rPr lang="en-US"/>
              <a:t>DGA 31 Morphologie</a:t>
            </a:r>
            <a:endParaRPr lang="de-DE"/>
          </a:p>
        </p:txBody>
      </p:sp>
      <p:sp>
        <p:nvSpPr>
          <p:cNvPr id="6" name="Foliennummernplatzhalter 5"/>
          <p:cNvSpPr>
            <a:spLocks noGrp="1"/>
          </p:cNvSpPr>
          <p:nvPr>
            <p:ph type="sldNum" sz="quarter" idx="12"/>
          </p:nvPr>
        </p:nvSpPr>
        <p:spPr/>
        <p:txBody>
          <a:bodyPr/>
          <a:lstStyle>
            <a:lvl1pPr>
              <a:defRPr sz="1400"/>
            </a:lvl1pPr>
          </a:lstStyle>
          <a:p>
            <a:fld id="{DAED5F90-EF1B-49B5-BE47-AEA5AB1301ED}" type="slidenum">
              <a:rPr lang="de-DE" smtClean="0"/>
              <a:pPr/>
              <a:t>‹#›</a:t>
            </a:fld>
            <a:endParaRPr lang="de-DE"/>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de-DE"/>
              <a:t>Titelmasterformat durch Klicken bearbeiten</a:t>
            </a:r>
          </a:p>
        </p:txBody>
      </p:sp>
      <p:sp>
        <p:nvSpPr>
          <p:cNvPr id="3" name="Textplatzhalter 2"/>
          <p:cNvSpPr>
            <a:spLocks noGrp="1"/>
          </p:cNvSpPr>
          <p:nvPr>
            <p:ph type="body" idx="1"/>
          </p:nvPr>
        </p:nvSpPr>
        <p:spPr>
          <a:xfrm>
            <a:off x="722313" y="2906713"/>
            <a:ext cx="7772400" cy="1360487"/>
          </a:xfrm>
        </p:spPr>
        <p:txBody>
          <a:bodyPr anchor="b">
            <a:normAutofit/>
          </a:bodyPr>
          <a:lstStyle>
            <a:lvl1pPr marL="0" indent="0">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1F36371E-2F7A-4858-8042-BEBA37A60D05}" type="datetime1">
              <a:rPr lang="de-DE" smtClean="0"/>
              <a:pPr/>
              <a:t>02.12.20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6CA3688-DEEB-4A0C-9E4C-4B28E23DDD7E}" type="slidenum">
              <a:rPr lang="de-DE" smtClean="0"/>
              <a:pPr/>
              <a:t>‹#›</a:t>
            </a:fld>
            <a:endParaRPr lang="de-DE"/>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68CB0507-7164-49E5-8A3E-78CB9A6B7EE6}" type="datetime1">
              <a:rPr lang="de-DE" smtClean="0"/>
              <a:pPr/>
              <a:t>02.12.20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6CA3688-DEEB-4A0C-9E4C-4B28E23DDD7E}" type="slidenum">
              <a:rPr lang="de-DE" smtClean="0"/>
              <a:pPr/>
              <a:t>‹#›</a:t>
            </a:fld>
            <a:endParaRPr lang="de-D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449C2898-DDD0-4FB4-ABA1-FE787DF53946}" type="datetime1">
              <a:rPr lang="de-DE" smtClean="0"/>
              <a:pPr/>
              <a:t>02.12.20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6CA3688-DEEB-4A0C-9E4C-4B28E23DDD7E}" type="slidenum">
              <a:rPr lang="de-DE" smtClean="0"/>
              <a:pPr/>
              <a:t>‹#›</a:t>
            </a:fld>
            <a:endParaRPr lang="de-D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3A87A64-0415-410A-A9D4-74CA3763DC00}" type="datetime1">
              <a:rPr lang="de-DE" smtClean="0"/>
              <a:pPr/>
              <a:t>02.12.20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6CA3688-DEEB-4A0C-9E4C-4B28E23DDD7E}" type="slidenum">
              <a:rPr lang="de-DE" smtClean="0"/>
              <a:pPr/>
              <a:t>‹#›</a:t>
            </a:fld>
            <a:endParaRPr lang="de-D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26D9A52-AE6A-48C5-801E-2F9FA57F3F7D}" type="datetime1">
              <a:rPr lang="de-DE" smtClean="0"/>
              <a:pPr/>
              <a:t>02.12.20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6CA3688-DEEB-4A0C-9E4C-4B28E23DDD7E}" type="slidenum">
              <a:rPr lang="de-DE" smtClean="0"/>
              <a:pPr/>
              <a:t>‹#›</a:t>
            </a:fld>
            <a:endParaRPr lang="de-D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511E456B-084A-4731-8D1B-ABAA18FD6E80}" type="datetime1">
              <a:rPr lang="de-DE" smtClean="0"/>
              <a:pPr/>
              <a:t>02.12.20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6CA3688-DEEB-4A0C-9E4C-4B28E23DDD7E}" type="slidenum">
              <a:rPr lang="de-DE" smtClean="0"/>
              <a:pPr/>
              <a:t>‹#›</a:t>
            </a:fld>
            <a:endParaRPr lang="de-DE"/>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C5DF9D3F-FACC-49C4-954B-C065BE8AFDCF}" type="datetime1">
              <a:rPr lang="de-DE" smtClean="0"/>
              <a:pPr/>
              <a:t>02.12.20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6CA3688-DEEB-4A0C-9E4C-4B28E23DDD7E}" type="slidenum">
              <a:rPr lang="de-DE" smtClean="0"/>
              <a:pPr/>
              <a:t>‹#›</a:t>
            </a:fld>
            <a:endParaRPr lang="de-DE"/>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25293-9284-4897-887D-F3C147CCE4E3}" type="datetime1">
              <a:rPr lang="de-DE" smtClean="0"/>
              <a:pPr/>
              <a:t>02.12.20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Intermediate Semantics: Binding</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C81990E4-1B54-4AAA-A525-02A3357B8E8D}"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P TypographicSymbols" pitchFamily="2" charset="0"/>
        <a:buChar char="!"/>
        <a:tabLst>
          <a:tab pos="342900" algn="l"/>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tabLst>
          <a:tab pos="342900" algn="l"/>
        </a:tabLst>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tabLst>
          <a:tab pos="342900" algn="l"/>
        </a:tabLst>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tabLst>
          <a:tab pos="342900" algn="l"/>
        </a:tabLst>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tabLst>
          <a:tab pos="342900" algn="l"/>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5.gif"/><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4a"/><Relationship Id="rId1" Type="http://schemas.microsoft.com/office/2007/relationships/media" Target="../media/media22.m4a"/><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4a"/><Relationship Id="rId1" Type="http://schemas.microsoft.com/office/2007/relationships/media" Target="../media/media23.m4a"/><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4a"/><Relationship Id="rId1" Type="http://schemas.microsoft.com/office/2007/relationships/media" Target="../media/media24.m4a"/><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m4a"/><Relationship Id="rId1" Type="http://schemas.microsoft.com/office/2007/relationships/media" Target="../media/media25.m4a"/><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m4a"/><Relationship Id="rId1" Type="http://schemas.microsoft.com/office/2007/relationships/media" Target="../media/media26.m4a"/><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m4a"/><Relationship Id="rId1" Type="http://schemas.microsoft.com/office/2007/relationships/media" Target="../media/media27.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m4a"/><Relationship Id="rId1" Type="http://schemas.microsoft.com/office/2007/relationships/media" Target="../media/media28.m4a"/><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m4a"/><Relationship Id="rId1" Type="http://schemas.microsoft.com/office/2007/relationships/media" Target="../media/media29.m4a"/><Relationship Id="rId5" Type="http://schemas.openxmlformats.org/officeDocument/2006/relationships/image" Target="../media/image2.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m4a"/><Relationship Id="rId1" Type="http://schemas.microsoft.com/office/2007/relationships/media" Target="../media/media30.m4a"/><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09600" y="663575"/>
            <a:ext cx="7772400" cy="1470025"/>
          </a:xfrm>
          <a:noFill/>
          <a:ln>
            <a:noFill/>
          </a:ln>
        </p:spPr>
        <p:txBody>
          <a:bodyPr>
            <a:normAutofit fontScale="90000"/>
          </a:bodyPr>
          <a:lstStyle/>
          <a:p>
            <a:br>
              <a:rPr lang="en-US" b="1" cap="small" dirty="0"/>
            </a:br>
            <a:r>
              <a:rPr lang="en-GB" dirty="0" err="1"/>
              <a:t>Phonologie-Morphologie-Schnittstelle</a:t>
            </a:r>
            <a:r>
              <a:rPr lang="en-GB" dirty="0"/>
              <a:t> des </a:t>
            </a:r>
            <a:r>
              <a:rPr lang="en-GB" dirty="0" err="1"/>
              <a:t>Deutschen</a:t>
            </a:r>
            <a:br>
              <a:rPr lang="en-GB" dirty="0"/>
            </a:br>
            <a:endParaRPr lang="de-DE" cap="small" dirty="0"/>
          </a:p>
        </p:txBody>
      </p:sp>
      <p:sp>
        <p:nvSpPr>
          <p:cNvPr id="5" name="Untertitel 4"/>
          <p:cNvSpPr>
            <a:spLocks noGrp="1"/>
          </p:cNvSpPr>
          <p:nvPr>
            <p:ph type="subTitle" idx="1"/>
          </p:nvPr>
        </p:nvSpPr>
        <p:spPr>
          <a:xfrm>
            <a:off x="1524000" y="3239218"/>
            <a:ext cx="6400800" cy="3048000"/>
          </a:xfrm>
        </p:spPr>
        <p:txBody>
          <a:bodyPr>
            <a:normAutofit lnSpcReduction="10000"/>
          </a:bodyPr>
          <a:lstStyle/>
          <a:p>
            <a:endParaRPr lang="en-US" sz="2800" b="1" dirty="0">
              <a:solidFill>
                <a:schemeClr val="tx1"/>
              </a:solidFill>
            </a:endParaRPr>
          </a:p>
          <a:p>
            <a:br>
              <a:rPr lang="en-US" sz="2400" dirty="0">
                <a:solidFill>
                  <a:schemeClr val="tx1"/>
                </a:solidFill>
              </a:rPr>
            </a:br>
            <a:r>
              <a:rPr lang="en-US" sz="2400" dirty="0" err="1">
                <a:solidFill>
                  <a:schemeClr val="tx1"/>
                </a:solidFill>
              </a:rPr>
              <a:t>Nationale</a:t>
            </a:r>
            <a:r>
              <a:rPr lang="en-US" sz="2400" dirty="0">
                <a:solidFill>
                  <a:schemeClr val="tx1"/>
                </a:solidFill>
              </a:rPr>
              <a:t> und </a:t>
            </a:r>
            <a:r>
              <a:rPr lang="en-US" sz="2400" dirty="0" err="1">
                <a:solidFill>
                  <a:schemeClr val="tx1"/>
                </a:solidFill>
              </a:rPr>
              <a:t>Kapodistrische</a:t>
            </a:r>
            <a:r>
              <a:rPr lang="en-US" sz="2400" dirty="0">
                <a:solidFill>
                  <a:schemeClr val="tx1"/>
                </a:solidFill>
              </a:rPr>
              <a:t> </a:t>
            </a:r>
            <a:br>
              <a:rPr lang="en-US" sz="2400" dirty="0">
                <a:solidFill>
                  <a:schemeClr val="tx1"/>
                </a:solidFill>
              </a:rPr>
            </a:br>
            <a:r>
              <a:rPr lang="en-US" sz="2400" dirty="0">
                <a:solidFill>
                  <a:schemeClr val="tx1"/>
                </a:solidFill>
              </a:rPr>
              <a:t>Universität </a:t>
            </a:r>
            <a:r>
              <a:rPr lang="en-US" sz="2400" dirty="0" err="1">
                <a:solidFill>
                  <a:schemeClr val="tx1"/>
                </a:solidFill>
              </a:rPr>
              <a:t>Athen</a:t>
            </a:r>
            <a:endParaRPr lang="en-US" sz="2400" dirty="0">
              <a:solidFill>
                <a:schemeClr val="tx1"/>
              </a:solidFill>
            </a:endParaRPr>
          </a:p>
          <a:p>
            <a:endParaRPr lang="en-US" sz="2400" dirty="0">
              <a:solidFill>
                <a:schemeClr val="tx1"/>
              </a:solidFill>
            </a:endParaRPr>
          </a:p>
          <a:p>
            <a:r>
              <a:rPr lang="en-US" sz="2000" dirty="0">
                <a:solidFill>
                  <a:schemeClr val="tx1"/>
                </a:solidFill>
              </a:rPr>
              <a:t>Caroline </a:t>
            </a:r>
            <a:r>
              <a:rPr lang="en-US" sz="2000" dirty="0" err="1">
                <a:solidFill>
                  <a:schemeClr val="tx1"/>
                </a:solidFill>
              </a:rPr>
              <a:t>Féry</a:t>
            </a:r>
            <a:r>
              <a:rPr lang="en-US" sz="2000" dirty="0">
                <a:solidFill>
                  <a:schemeClr val="tx1"/>
                </a:solidFill>
              </a:rPr>
              <a:t> (</a:t>
            </a:r>
            <a:r>
              <a:rPr lang="en-US" sz="2000" dirty="0" err="1">
                <a:solidFill>
                  <a:schemeClr val="tx1"/>
                </a:solidFill>
              </a:rPr>
              <a:t>caroline.fery@gmail.com</a:t>
            </a:r>
            <a:r>
              <a:rPr lang="en-US" sz="2000" dirty="0">
                <a:solidFill>
                  <a:schemeClr val="tx1"/>
                </a:solidFill>
              </a:rPr>
              <a:t>)</a:t>
            </a:r>
          </a:p>
          <a:p>
            <a:r>
              <a:rPr lang="en-US" sz="2000" dirty="0" err="1">
                <a:solidFill>
                  <a:schemeClr val="tx1"/>
                </a:solidFill>
              </a:rPr>
              <a:t>Wintersemester</a:t>
            </a:r>
            <a:r>
              <a:rPr lang="en-US" sz="2000" dirty="0">
                <a:solidFill>
                  <a:schemeClr val="tx1"/>
                </a:solidFill>
              </a:rPr>
              <a:t> 2020</a:t>
            </a:r>
          </a:p>
          <a:p>
            <a:r>
              <a:rPr lang="en-US" sz="2000" dirty="0" err="1">
                <a:solidFill>
                  <a:schemeClr val="tx1"/>
                </a:solidFill>
              </a:rPr>
              <a:t>Woche</a:t>
            </a:r>
            <a:r>
              <a:rPr lang="en-US" sz="2000" dirty="0">
                <a:solidFill>
                  <a:schemeClr val="tx1"/>
                </a:solidFill>
              </a:rPr>
              <a:t> </a:t>
            </a:r>
            <a:r>
              <a:rPr lang="en-US" sz="2000" dirty="0" err="1">
                <a:solidFill>
                  <a:schemeClr val="tx1"/>
                </a:solidFill>
              </a:rPr>
              <a:t>vom</a:t>
            </a:r>
            <a:r>
              <a:rPr lang="en-US" sz="2000" dirty="0">
                <a:solidFill>
                  <a:schemeClr val="tx1"/>
                </a:solidFill>
              </a:rPr>
              <a:t> 2. bis </a:t>
            </a:r>
            <a:r>
              <a:rPr lang="en-US" sz="2000" dirty="0" err="1">
                <a:solidFill>
                  <a:schemeClr val="tx1"/>
                </a:solidFill>
              </a:rPr>
              <a:t>zum</a:t>
            </a:r>
            <a:r>
              <a:rPr lang="en-US" sz="2000" dirty="0">
                <a:solidFill>
                  <a:schemeClr val="tx1"/>
                </a:solidFill>
              </a:rPr>
              <a:t> 9.12.2020</a:t>
            </a:r>
          </a:p>
          <a:p>
            <a:endParaRPr lang="de-DE" sz="2400" dirty="0">
              <a:solidFill>
                <a:schemeClr val="tx1"/>
              </a:solidFill>
            </a:endParaRPr>
          </a:p>
        </p:txBody>
      </p:sp>
      <p:cxnSp>
        <p:nvCxnSpPr>
          <p:cNvPr id="8" name="Gerade Verbindung 7"/>
          <p:cNvCxnSpPr/>
          <p:nvPr/>
        </p:nvCxnSpPr>
        <p:spPr>
          <a:xfrm>
            <a:off x="609600" y="1905000"/>
            <a:ext cx="7772400" cy="0"/>
          </a:xfrm>
          <a:prstGeom prst="line">
            <a:avLst/>
          </a:prstGeom>
          <a:ln w="15875">
            <a:solidFill>
              <a:schemeClr val="accent3">
                <a:lumMod val="75000"/>
                <a:alpha val="98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609600" y="914400"/>
            <a:ext cx="7772400" cy="0"/>
          </a:xfrm>
          <a:prstGeom prst="line">
            <a:avLst/>
          </a:prstGeom>
          <a:ln w="15875">
            <a:solidFill>
              <a:schemeClr val="accent3">
                <a:lumMod val="75000"/>
                <a:alpha val="99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l="8240" t="6374" r="13734" b="6374"/>
          <a:stretch>
            <a:fillRect/>
          </a:stretch>
        </p:blipFill>
        <p:spPr bwMode="auto">
          <a:xfrm>
            <a:off x="1096987" y="4038600"/>
            <a:ext cx="854026" cy="102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Untertitel 4"/>
          <p:cNvSpPr txBox="1">
            <a:spLocks/>
          </p:cNvSpPr>
          <p:nvPr/>
        </p:nvSpPr>
        <p:spPr>
          <a:xfrm>
            <a:off x="1524000" y="2667000"/>
            <a:ext cx="6400800" cy="762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WP TypographicSymbols" pitchFamily="2" charset="0"/>
              <a:buNone/>
              <a:tabLst>
                <a:tab pos="342900" algn="l"/>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tabLst>
                <a:tab pos="342900" algn="l"/>
              </a:tabLst>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tabLst>
                <a:tab pos="342900" algn="l"/>
              </a:tabLst>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tabLst>
                <a:tab pos="342900" algn="l"/>
              </a:tabLst>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tabLst>
                <a:tab pos="342900" algn="l"/>
              </a:tabLst>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DE" dirty="0">
                <a:solidFill>
                  <a:schemeClr val="tx1"/>
                </a:solidFill>
              </a:rPr>
              <a:t>Umlaut, Ablaut und Konversion</a:t>
            </a:r>
            <a:endParaRPr lang="de-DE" dirty="0">
              <a:solidFill>
                <a:schemeClr val="tx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fontScale="92500"/>
          </a:bodyPr>
          <a:lstStyle/>
          <a:p>
            <a:r>
              <a:rPr lang="de-DE" b="1" dirty="0"/>
              <a:t>Derivation und Flexion ohne Umlaut</a:t>
            </a:r>
            <a:endParaRPr lang="en-DE" b="1" dirty="0"/>
          </a:p>
          <a:p>
            <a:r>
              <a:rPr lang="de-DE" dirty="0"/>
              <a:t>	a.  Derivationssuffixe: </a:t>
            </a:r>
            <a:endParaRPr lang="en-DE" dirty="0"/>
          </a:p>
          <a:p>
            <a:r>
              <a:rPr lang="de-DE" dirty="0"/>
              <a:t>	-er:  	</a:t>
            </a:r>
            <a:r>
              <a:rPr lang="de-DE" i="1" dirty="0"/>
              <a:t>malen/Maler, fahren/Fahrer, tauchen/Taucher</a:t>
            </a:r>
            <a:r>
              <a:rPr lang="de-DE" dirty="0"/>
              <a:t>, </a:t>
            </a:r>
            <a:r>
              <a:rPr lang="de-DE" i="1" dirty="0"/>
              <a:t>boxen/Boxer, </a:t>
            </a:r>
            <a:endParaRPr lang="en-DE" dirty="0"/>
          </a:p>
          <a:p>
            <a:r>
              <a:rPr lang="de-DE" i="1" dirty="0"/>
              <a:t>				Fußball/Fußballer</a:t>
            </a:r>
            <a:endParaRPr lang="en-DE" dirty="0"/>
          </a:p>
          <a:p>
            <a:r>
              <a:rPr lang="de-DE" dirty="0"/>
              <a:t>	-in:  	</a:t>
            </a:r>
            <a:r>
              <a:rPr lang="de-DE" i="1" dirty="0"/>
              <a:t>Kunde/Kundin, Pole/Polin, Gatte/Gattin, Bote/Botin</a:t>
            </a:r>
            <a:r>
              <a:rPr lang="de-DE" dirty="0"/>
              <a:t>  </a:t>
            </a:r>
            <a:endParaRPr lang="en-DE" dirty="0"/>
          </a:p>
          <a:p>
            <a:r>
              <a:rPr lang="de-DE" dirty="0"/>
              <a:t>	-</a:t>
            </a:r>
            <a:r>
              <a:rPr lang="de-DE" dirty="0" err="1"/>
              <a:t>lich</a:t>
            </a:r>
            <a:r>
              <a:rPr lang="de-DE" dirty="0"/>
              <a:t>:  	</a:t>
            </a:r>
            <a:r>
              <a:rPr lang="de-DE" i="1" dirty="0"/>
              <a:t>rund/rundlich, Amt/amtlich, Monat/monatlich</a:t>
            </a:r>
            <a:r>
              <a:rPr lang="de-DE" dirty="0"/>
              <a:t> </a:t>
            </a:r>
            <a:endParaRPr lang="en-DE" dirty="0"/>
          </a:p>
          <a:p>
            <a:r>
              <a:rPr lang="de-DE" dirty="0"/>
              <a:t>	-</a:t>
            </a:r>
            <a:r>
              <a:rPr lang="de-DE" dirty="0" err="1"/>
              <a:t>isch</a:t>
            </a:r>
            <a:r>
              <a:rPr lang="de-DE" dirty="0"/>
              <a:t>:  	</a:t>
            </a:r>
            <a:r>
              <a:rPr lang="de-DE" i="1" dirty="0"/>
              <a:t>Plastik/plastisch, Symbol/symbolisch</a:t>
            </a:r>
            <a:endParaRPr lang="en-DE" dirty="0"/>
          </a:p>
          <a:p>
            <a:r>
              <a:rPr lang="de-DE" dirty="0"/>
              <a:t>	- </a:t>
            </a:r>
            <a:r>
              <a:rPr lang="de-DE" dirty="0" err="1"/>
              <a:t>ig</a:t>
            </a:r>
            <a:r>
              <a:rPr lang="de-DE" dirty="0"/>
              <a:t>:  	</a:t>
            </a:r>
            <a:r>
              <a:rPr lang="de-DE" i="1" dirty="0"/>
              <a:t>Wolle/wollig, rosa/rosig, Wolke/wolkig</a:t>
            </a:r>
            <a:endParaRPr lang="en-DE" dirty="0"/>
          </a:p>
          <a:p>
            <a:r>
              <a:rPr lang="de-DE" dirty="0"/>
              <a:t>	- </a:t>
            </a:r>
            <a:r>
              <a:rPr lang="de-DE" dirty="0" err="1"/>
              <a:t>nis</a:t>
            </a:r>
            <a:r>
              <a:rPr lang="de-DE" dirty="0"/>
              <a:t>:  	</a:t>
            </a:r>
            <a:r>
              <a:rPr lang="de-DE" i="1" dirty="0"/>
              <a:t>wagen/Wagnis, befugen/Befugnis, erlauben/Erlaubnis, </a:t>
            </a:r>
            <a:endParaRPr lang="en-DE" dirty="0"/>
          </a:p>
          <a:p>
            <a:r>
              <a:rPr lang="de-DE" i="1" dirty="0"/>
              <a:t>	</a:t>
            </a:r>
            <a:r>
              <a:rPr lang="de-DE" dirty="0"/>
              <a:t>-</a:t>
            </a:r>
            <a:r>
              <a:rPr lang="de-DE" dirty="0" err="1"/>
              <a:t>e</a:t>
            </a:r>
            <a:r>
              <a:rPr lang="de-DE" dirty="0"/>
              <a:t> (</a:t>
            </a:r>
            <a:r>
              <a:rPr lang="de-DE" dirty="0" err="1"/>
              <a:t>deverbale</a:t>
            </a:r>
            <a:r>
              <a:rPr lang="de-DE" dirty="0"/>
              <a:t> Substantive):  </a:t>
            </a:r>
            <a:r>
              <a:rPr lang="de-DE" i="1" dirty="0"/>
              <a:t>folgen/Folge, ruhen/Ruhe, fragen/Frage</a:t>
            </a:r>
            <a:r>
              <a:rPr lang="de-DE" dirty="0"/>
              <a:t> </a:t>
            </a:r>
            <a:endParaRPr lang="en-DE" dirty="0"/>
          </a:p>
          <a:p>
            <a:r>
              <a:rPr lang="de-DE" dirty="0"/>
              <a:t>	-</a:t>
            </a:r>
            <a:r>
              <a:rPr lang="de-DE" dirty="0" err="1"/>
              <a:t>ling</a:t>
            </a:r>
            <a:r>
              <a:rPr lang="de-DE" dirty="0"/>
              <a:t>:  	</a:t>
            </a:r>
            <a:r>
              <a:rPr lang="de-DE" i="1" dirty="0"/>
              <a:t>Sonderling, Rohling, Bratling</a:t>
            </a:r>
            <a:endParaRPr lang="en-DE" dirty="0"/>
          </a:p>
          <a:p>
            <a:r>
              <a:rPr lang="de-DE" dirty="0"/>
              <a:t>	</a:t>
            </a:r>
            <a:r>
              <a:rPr lang="de-DE" dirty="0" err="1"/>
              <a:t>Ge</a:t>
            </a:r>
            <a:r>
              <a:rPr lang="de-DE" dirty="0"/>
              <a:t> … (</a:t>
            </a:r>
            <a:r>
              <a:rPr lang="de-DE" dirty="0" err="1"/>
              <a:t>e</a:t>
            </a:r>
            <a:r>
              <a:rPr lang="de-DE" dirty="0"/>
              <a:t>):  	</a:t>
            </a:r>
            <a:r>
              <a:rPr lang="de-DE" i="1" dirty="0" err="1"/>
              <a:t>rumsauen</a:t>
            </a:r>
            <a:r>
              <a:rPr lang="de-DE" i="1" dirty="0"/>
              <a:t>/</a:t>
            </a:r>
            <a:r>
              <a:rPr lang="de-DE" i="1" dirty="0" err="1"/>
              <a:t>Rumgesaue</a:t>
            </a:r>
            <a:r>
              <a:rPr lang="de-DE" i="1" dirty="0"/>
              <a:t>,</a:t>
            </a:r>
            <a:r>
              <a:rPr lang="de-DE" dirty="0"/>
              <a:t> </a:t>
            </a:r>
            <a:r>
              <a:rPr lang="de-DE" i="1" dirty="0"/>
              <a:t>tun/Getue,</a:t>
            </a:r>
            <a:r>
              <a:rPr lang="de-DE" dirty="0"/>
              <a:t> </a:t>
            </a:r>
            <a:r>
              <a:rPr lang="de-DE" i="1" dirty="0"/>
              <a:t>husten/</a:t>
            </a:r>
            <a:r>
              <a:rPr lang="de-DE" i="1" dirty="0" err="1"/>
              <a:t>Gehuste</a:t>
            </a:r>
            <a:endParaRPr lang="en-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10</a:t>
            </a:fld>
            <a:endParaRPr lang="de-DE"/>
          </a:p>
        </p:txBody>
      </p:sp>
      <p:pic>
        <p:nvPicPr>
          <p:cNvPr id="6" name="Audio Recording 27. Nov 2020 at 16:34:51" descr="Audio Recording 27. Nov 2020 at 16:34:51">
            <a:hlinkClick r:id="" action="ppaction://media"/>
            <a:extLst>
              <a:ext uri="{FF2B5EF4-FFF2-40B4-BE49-F238E27FC236}">
                <a16:creationId xmlns:a16="http://schemas.microsoft.com/office/drawing/2014/main" id="{F099D57D-54E2-ED49-ACB4-2B724DC8469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91400" y="336550"/>
            <a:ext cx="812800" cy="812800"/>
          </a:xfrm>
          <a:prstGeom prst="rect">
            <a:avLst/>
          </a:prstGeom>
        </p:spPr>
      </p:pic>
    </p:spTree>
    <p:extLst>
      <p:ext uri="{BB962C8B-B14F-4D97-AF65-F5344CB8AC3E}">
        <p14:creationId xmlns:p14="http://schemas.microsoft.com/office/powerpoint/2010/main" val="3074118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0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r>
              <a:rPr lang="de-DE" dirty="0"/>
              <a:t>	b.  Flexionssuffixe ohne Umlaut </a:t>
            </a:r>
          </a:p>
          <a:p>
            <a:r>
              <a:rPr lang="de-DE" dirty="0"/>
              <a:t>Pluralsuffixe: </a:t>
            </a:r>
            <a:endParaRPr lang="en-DE" dirty="0"/>
          </a:p>
          <a:p>
            <a:r>
              <a:rPr lang="de-DE" dirty="0"/>
              <a:t>		-er:  	kein Beispiel</a:t>
            </a:r>
            <a:endParaRPr lang="en-DE" dirty="0"/>
          </a:p>
          <a:p>
            <a:r>
              <a:rPr lang="de-DE" dirty="0"/>
              <a:t>		-</a:t>
            </a:r>
            <a:r>
              <a:rPr lang="de-DE" dirty="0" err="1"/>
              <a:t>e</a:t>
            </a:r>
            <a:r>
              <a:rPr lang="de-DE" dirty="0"/>
              <a:t>:  	</a:t>
            </a:r>
            <a:r>
              <a:rPr lang="de-DE" i="1" dirty="0"/>
              <a:t>Schuh/Schuh-</a:t>
            </a:r>
            <a:r>
              <a:rPr lang="de-DE" i="1" dirty="0" err="1"/>
              <a:t>e</a:t>
            </a:r>
            <a:r>
              <a:rPr lang="de-DE" i="1" dirty="0"/>
              <a:t>, Tag/</a:t>
            </a:r>
            <a:r>
              <a:rPr lang="de-DE" i="1" dirty="0" err="1"/>
              <a:t>Tag+e</a:t>
            </a:r>
            <a:r>
              <a:rPr lang="de-DE" i="1" dirty="0"/>
              <a:t>, Brot/</a:t>
            </a:r>
            <a:r>
              <a:rPr lang="de-DE" i="1" dirty="0" err="1"/>
              <a:t>Brot+e</a:t>
            </a:r>
            <a:endParaRPr lang="de-DE" i="1" dirty="0"/>
          </a:p>
          <a:p>
            <a:r>
              <a:rPr lang="de-DE" i="1" dirty="0"/>
              <a:t>		-</a:t>
            </a:r>
            <a:r>
              <a:rPr lang="de-DE" dirty="0" err="1"/>
              <a:t>n</a:t>
            </a:r>
            <a:r>
              <a:rPr lang="de-DE" dirty="0"/>
              <a:t>: 	</a:t>
            </a:r>
            <a:r>
              <a:rPr lang="de-DE" i="1" dirty="0" err="1"/>
              <a:t>Ente+n</a:t>
            </a:r>
            <a:r>
              <a:rPr lang="de-DE" i="1" dirty="0"/>
              <a:t>/</a:t>
            </a:r>
            <a:r>
              <a:rPr lang="de-DE" i="1" dirty="0" err="1"/>
              <a:t>Frau+en</a:t>
            </a:r>
            <a:endParaRPr lang="en-DE" i="1" dirty="0"/>
          </a:p>
          <a:p>
            <a:r>
              <a:rPr lang="de-DE" dirty="0"/>
              <a:t>		{</a:t>
            </a:r>
            <a:r>
              <a:rPr lang="de-DE" dirty="0" err="1"/>
              <a:t>Ø</a:t>
            </a:r>
            <a:r>
              <a:rPr lang="de-DE" dirty="0"/>
              <a:t>}:  </a:t>
            </a:r>
            <a:r>
              <a:rPr lang="de-DE" i="1" dirty="0"/>
              <a:t>Araber/Araber, Kabel/Kabel</a:t>
            </a:r>
            <a:r>
              <a:rPr lang="de-DE" dirty="0"/>
              <a:t> </a:t>
            </a:r>
            <a:endParaRPr lang="en-DE" dirty="0"/>
          </a:p>
          <a:p>
            <a:r>
              <a:rPr lang="de-DE" dirty="0"/>
              <a:t>Komparativ-Superlativ:  </a:t>
            </a:r>
            <a:r>
              <a:rPr lang="de-DE" i="1" dirty="0"/>
              <a:t>blau/blauer, schmal/schmaler, rund/runder</a:t>
            </a:r>
            <a:endParaRPr lang="en-DE" dirty="0"/>
          </a:p>
          <a:p>
            <a:r>
              <a:rPr lang="de-DE" dirty="0"/>
              <a:t>Verbflexion:  </a:t>
            </a:r>
            <a:r>
              <a:rPr lang="de-DE" i="1" dirty="0"/>
              <a:t>lachen/lachst, baden/badest, loben/lobst </a:t>
            </a:r>
            <a:endParaRPr lang="en-DE" dirty="0"/>
          </a:p>
          <a:p>
            <a:r>
              <a:rPr lang="de-DE" i="1" dirty="0"/>
              <a:t> </a:t>
            </a:r>
            <a:endParaRPr lang="de-DE" dirty="0"/>
          </a:p>
          <a:p>
            <a:pPr marL="0" indent="0">
              <a:buSzPct val="100000"/>
            </a:pPr>
            <a:r>
              <a:rPr lang="de-DE" dirty="0"/>
              <a:t>Fazit: Umlaut ist keine Eigenschaft von bestimmten Suffixen.</a:t>
            </a:r>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11</a:t>
            </a:fld>
            <a:endParaRPr lang="de-DE"/>
          </a:p>
        </p:txBody>
      </p:sp>
      <p:pic>
        <p:nvPicPr>
          <p:cNvPr id="6" name="Audio Recording 27. Nov 2020 at 16:36:46" descr="Audio Recording 27. Nov 2020 at 16:36:46">
            <a:hlinkClick r:id="" action="ppaction://media"/>
            <a:extLst>
              <a:ext uri="{FF2B5EF4-FFF2-40B4-BE49-F238E27FC236}">
                <a16:creationId xmlns:a16="http://schemas.microsoft.com/office/drawing/2014/main" id="{7566B613-B3B8-9D48-B18E-C125CFD388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20000" y="349250"/>
            <a:ext cx="812800" cy="812800"/>
          </a:xfrm>
          <a:prstGeom prst="rect">
            <a:avLst/>
          </a:prstGeom>
        </p:spPr>
      </p:pic>
    </p:spTree>
    <p:extLst>
      <p:ext uri="{BB962C8B-B14F-4D97-AF65-F5344CB8AC3E}">
        <p14:creationId xmlns:p14="http://schemas.microsoft.com/office/powerpoint/2010/main" val="3496069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6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11113" indent="-11113"/>
            <a:r>
              <a:rPr lang="de-DE" dirty="0"/>
              <a:t>Nach Wiese (1987, 1994) ist Umlaut eine  Eigenschaft des Stamms, wobei die Probleme ähnlich sind wie bei der Analyse des Umlauts als Eigenschaft des Suffixes. Es gibt zahlreiche Stämme, die manchmal umgelautet sind, und manchmal nicht.</a:t>
            </a:r>
            <a:endParaRPr lang="en-DE" dirty="0"/>
          </a:p>
          <a:p>
            <a:r>
              <a:rPr lang="de-DE" i="1" dirty="0"/>
              <a:t> </a:t>
            </a:r>
            <a:endParaRPr lang="en-DE" dirty="0"/>
          </a:p>
          <a:p>
            <a:r>
              <a:rPr lang="de-DE" i="1" dirty="0"/>
              <a:t>	kaufen </a:t>
            </a:r>
            <a:r>
              <a:rPr lang="de-DE" dirty="0"/>
              <a:t>vs.</a:t>
            </a:r>
            <a:r>
              <a:rPr lang="de-DE" i="1" dirty="0"/>
              <a:t> käuflich, Einkäufe</a:t>
            </a:r>
            <a:r>
              <a:rPr lang="de-DE" dirty="0"/>
              <a:t> </a:t>
            </a:r>
            <a:endParaRPr lang="en-DE" dirty="0"/>
          </a:p>
          <a:p>
            <a:r>
              <a:rPr lang="de-DE" i="1" dirty="0"/>
              <a:t>	Amt, Beamter, amtlich</a:t>
            </a:r>
            <a:r>
              <a:rPr lang="de-DE" dirty="0"/>
              <a:t> vs. </a:t>
            </a:r>
            <a:r>
              <a:rPr lang="de-DE" i="1" dirty="0"/>
              <a:t>Ämter, Ämtchen</a:t>
            </a:r>
            <a:r>
              <a:rPr lang="de-DE" dirty="0"/>
              <a:t> </a:t>
            </a:r>
            <a:endParaRPr lang="en-DE" dirty="0"/>
          </a:p>
          <a:p>
            <a:r>
              <a:rPr lang="de-DE" i="1" dirty="0"/>
              <a:t>	böse</a:t>
            </a:r>
            <a:r>
              <a:rPr lang="de-DE" dirty="0"/>
              <a:t> vs.</a:t>
            </a:r>
            <a:r>
              <a:rPr lang="de-DE" i="1" dirty="0"/>
              <a:t>  Boshaftigkeit</a:t>
            </a:r>
            <a:endParaRPr lang="en-DE" dirty="0"/>
          </a:p>
          <a:p>
            <a:r>
              <a:rPr lang="de-DE" i="1" dirty="0"/>
              <a:t>	Stamm</a:t>
            </a:r>
            <a:r>
              <a:rPr lang="de-DE" dirty="0"/>
              <a:t> vs.</a:t>
            </a:r>
            <a:r>
              <a:rPr lang="de-DE" i="1" dirty="0"/>
              <a:t> Stämme</a:t>
            </a:r>
            <a:r>
              <a:rPr lang="de-DE" dirty="0"/>
              <a:t> </a:t>
            </a:r>
          </a:p>
          <a:p>
            <a:r>
              <a:rPr lang="de-DE" dirty="0"/>
              <a:t>Fazit:</a:t>
            </a:r>
            <a:endParaRPr lang="en-DE" dirty="0"/>
          </a:p>
          <a:p>
            <a:pPr marL="11113" indent="-11113"/>
            <a:r>
              <a:rPr lang="de-DE" dirty="0">
                <a:solidFill>
                  <a:srgbClr val="8020D0"/>
                </a:solidFill>
              </a:rPr>
              <a:t>Bestimmte Stämme werden in Kombination mit bestimmten Suffixen umgelautet. Wörter mit Umlaut sind meistens erstarrte lexikalisierte Formen. </a:t>
            </a:r>
            <a:endParaRPr lang="en-DE" dirty="0">
              <a:solidFill>
                <a:srgbClr val="8020D0"/>
              </a:solidFill>
            </a:endParaRPr>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12</a:t>
            </a:fld>
            <a:endParaRPr lang="de-DE"/>
          </a:p>
        </p:txBody>
      </p:sp>
      <p:pic>
        <p:nvPicPr>
          <p:cNvPr id="6" name="Audio Recording 27. Nov 2020 at 16:38:53" descr="Audio Recording 27. Nov 2020 at 16:38:53">
            <a:hlinkClick r:id="" action="ppaction://media"/>
            <a:extLst>
              <a:ext uri="{FF2B5EF4-FFF2-40B4-BE49-F238E27FC236}">
                <a16:creationId xmlns:a16="http://schemas.microsoft.com/office/drawing/2014/main" id="{B4443DDA-84B9-B349-BBA1-6CEFD394F93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20000" y="349250"/>
            <a:ext cx="812800" cy="812800"/>
          </a:xfrm>
          <a:prstGeom prst="rect">
            <a:avLst/>
          </a:prstGeom>
        </p:spPr>
      </p:pic>
    </p:spTree>
    <p:extLst>
      <p:ext uri="{BB962C8B-B14F-4D97-AF65-F5344CB8AC3E}">
        <p14:creationId xmlns:p14="http://schemas.microsoft.com/office/powerpoint/2010/main" val="14307095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2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t>Mit -</a:t>
            </a:r>
            <a:r>
              <a:rPr lang="de-DE" i="1" dirty="0" err="1"/>
              <a:t>chen</a:t>
            </a:r>
            <a:r>
              <a:rPr lang="de-DE" i="1" dirty="0"/>
              <a:t> </a:t>
            </a:r>
            <a:r>
              <a:rPr lang="de-DE" dirty="0"/>
              <a:t>alterniert der Vokal: eine hinterer Vokal wird eine vorderer [-hinten] Vokal:</a:t>
            </a:r>
          </a:p>
          <a:p>
            <a:pPr marL="0" indent="0">
              <a:buSzPct val="100000"/>
            </a:pPr>
            <a:endParaRPr lang="de-DE" dirty="0"/>
          </a:p>
          <a:p>
            <a:pPr marL="0" indent="0">
              <a:buSzPct val="100000"/>
            </a:pPr>
            <a:r>
              <a:rPr lang="de-DE" i="1" dirty="0"/>
              <a:t>Nuss/Nüsschen, Kalb/Kälbchen</a:t>
            </a:r>
          </a:p>
          <a:p>
            <a:pPr marL="0" indent="0">
              <a:buSzPct val="100000"/>
            </a:pPr>
            <a:endParaRPr lang="de-DE" dirty="0"/>
          </a:p>
          <a:p>
            <a:pPr marL="0" indent="0">
              <a:buSzPct val="100000"/>
            </a:pPr>
            <a:r>
              <a:rPr lang="de-DE" dirty="0"/>
              <a:t>Umlaut wird mit dem Merkmal [-hinten] repräsentiert: Phonologische Repräsentation von -</a:t>
            </a:r>
            <a:r>
              <a:rPr lang="de-DE" i="1" dirty="0" err="1"/>
              <a:t>chen</a:t>
            </a:r>
            <a:r>
              <a:rPr lang="de-DE" i="1" dirty="0"/>
              <a:t> </a:t>
            </a:r>
            <a:r>
              <a:rPr lang="de-DE" dirty="0"/>
              <a:t>mit einem Merkmal [-hinten], das vom dorsalen Frikativ stammt (mit dem Konsonanten [</a:t>
            </a:r>
            <a:r>
              <a:rPr lang="de-DE" dirty="0" err="1"/>
              <a:t>ç</a:t>
            </a:r>
            <a:r>
              <a:rPr lang="de-DE" dirty="0"/>
              <a:t>] assoziiert)</a:t>
            </a:r>
          </a:p>
          <a:p>
            <a:pPr marL="0" indent="0">
              <a:buSzPct val="100000"/>
            </a:pPr>
            <a:endParaRPr lang="de-DE" dirty="0"/>
          </a:p>
          <a:p>
            <a:pPr marL="0" indent="0">
              <a:buSzPct val="100000"/>
            </a:pPr>
            <a:r>
              <a:rPr lang="de-DE" dirty="0"/>
              <a:t>				    [</a:t>
            </a:r>
            <a:r>
              <a:rPr lang="de-DE" dirty="0" err="1"/>
              <a:t>ç</a:t>
            </a:r>
            <a:r>
              <a:rPr lang="de-DE" dirty="0"/>
              <a:t>] </a:t>
            </a:r>
          </a:p>
          <a:p>
            <a:pPr marL="0" indent="0">
              <a:buSzPct val="100000"/>
            </a:pPr>
            <a:r>
              <a:rPr lang="de-DE" dirty="0"/>
              <a:t>				     |</a:t>
            </a:r>
          </a:p>
          <a:p>
            <a:pPr marL="0" indent="0">
              <a:buSzPct val="100000"/>
            </a:pPr>
            <a:r>
              <a:rPr lang="de-DE" dirty="0"/>
              <a:t>				[-hinten]</a:t>
            </a:r>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13</a:t>
            </a:fld>
            <a:endParaRPr lang="de-DE"/>
          </a:p>
        </p:txBody>
      </p:sp>
      <p:pic>
        <p:nvPicPr>
          <p:cNvPr id="6" name="Audio Recording 27. Nov 2020 at 16:40:34" descr="Audio Recording 27. Nov 2020 at 16:40:34">
            <a:hlinkClick r:id="" action="ppaction://media"/>
            <a:extLst>
              <a:ext uri="{FF2B5EF4-FFF2-40B4-BE49-F238E27FC236}">
                <a16:creationId xmlns:a16="http://schemas.microsoft.com/office/drawing/2014/main" id="{C373F53F-2B3A-0E4A-B2E0-7A4975ACB21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96200" y="200025"/>
            <a:ext cx="812800" cy="812800"/>
          </a:xfrm>
          <a:prstGeom prst="rect">
            <a:avLst/>
          </a:prstGeom>
        </p:spPr>
      </p:pic>
    </p:spTree>
    <p:extLst>
      <p:ext uri="{BB962C8B-B14F-4D97-AF65-F5344CB8AC3E}">
        <p14:creationId xmlns:p14="http://schemas.microsoft.com/office/powerpoint/2010/main" val="883676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3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i="1" dirty="0"/>
              <a:t>-</a:t>
            </a:r>
            <a:r>
              <a:rPr lang="de-DE" i="1" dirty="0" err="1"/>
              <a:t>chen</a:t>
            </a:r>
            <a:r>
              <a:rPr lang="de-DE" dirty="0"/>
              <a:t> ist das einzige Suffix das mit einem dorsalen Frikativ anfängt. </a:t>
            </a:r>
          </a:p>
          <a:p>
            <a:pPr marL="0" indent="0">
              <a:buSzPct val="100000"/>
            </a:pPr>
            <a:r>
              <a:rPr lang="de-DE" dirty="0"/>
              <a:t>Das Merkmal [-hinten] wird mit einem betonten Vokal assoziiert. </a:t>
            </a:r>
          </a:p>
          <a:p>
            <a:pPr marL="0" indent="0">
              <a:buSzPct val="100000"/>
            </a:pPr>
            <a:endParaRPr lang="de-DE" dirty="0"/>
          </a:p>
          <a:p>
            <a:pPr marL="0" indent="0">
              <a:buSzPct val="100000"/>
            </a:pPr>
            <a:r>
              <a:rPr lang="de-DE" dirty="0"/>
              <a:t>Anders als mit der </a:t>
            </a:r>
            <a:r>
              <a:rPr lang="de-DE" i="1" dirty="0" err="1"/>
              <a:t>ich</a:t>
            </a:r>
            <a:r>
              <a:rPr lang="de-DE" dirty="0" err="1"/>
              <a:t>-Laut-</a:t>
            </a:r>
            <a:r>
              <a:rPr lang="de-DE" i="1" dirty="0" err="1"/>
              <a:t>ach</a:t>
            </a:r>
            <a:r>
              <a:rPr lang="de-DE" dirty="0" err="1"/>
              <a:t>-Laut</a:t>
            </a:r>
            <a:r>
              <a:rPr lang="de-DE" dirty="0"/>
              <a:t> Alternation ändert [</a:t>
            </a:r>
            <a:r>
              <a:rPr lang="de-DE" dirty="0" err="1"/>
              <a:t>ç</a:t>
            </a:r>
            <a:r>
              <a:rPr lang="de-DE" dirty="0"/>
              <a:t>] seine [-hinten] Spezifikation nicht.</a:t>
            </a:r>
          </a:p>
          <a:p>
            <a:pPr marL="0" indent="0">
              <a:buSzPct val="100000"/>
            </a:pPr>
            <a:endParaRPr lang="de-DE" dirty="0"/>
          </a:p>
          <a:p>
            <a:pPr marL="0" indent="0">
              <a:buSzPct val="100000"/>
            </a:pPr>
            <a:r>
              <a:rPr lang="de-DE" dirty="0"/>
              <a:t>Die Verbindung Vokal + dorsaler Frikativ verhält sich trotzdem ähnlich, weil der Vokal seine Spezifikation [±hinten] ändert.</a:t>
            </a:r>
          </a:p>
          <a:p>
            <a:pPr marL="0" indent="0">
              <a:buSzPct val="100000"/>
            </a:pPr>
            <a:endParaRPr lang="de-DE" dirty="0"/>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14</a:t>
            </a:fld>
            <a:endParaRPr lang="de-DE"/>
          </a:p>
        </p:txBody>
      </p:sp>
      <p:pic>
        <p:nvPicPr>
          <p:cNvPr id="6" name="Audio Recording 27. Nov 2020 at 16:42:20" descr="Audio Recording 27. Nov 2020 at 16:42:20">
            <a:hlinkClick r:id="" action="ppaction://media"/>
            <a:extLst>
              <a:ext uri="{FF2B5EF4-FFF2-40B4-BE49-F238E27FC236}">
                <a16:creationId xmlns:a16="http://schemas.microsoft.com/office/drawing/2014/main" id="{8A6D058B-159F-2648-B7CD-7CBD61ACC07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91400" y="323850"/>
            <a:ext cx="812800" cy="812800"/>
          </a:xfrm>
          <a:prstGeom prst="rect">
            <a:avLst/>
          </a:prstGeom>
        </p:spPr>
      </p:pic>
    </p:spTree>
    <p:extLst>
      <p:ext uri="{BB962C8B-B14F-4D97-AF65-F5344CB8AC3E}">
        <p14:creationId xmlns:p14="http://schemas.microsoft.com/office/powerpoint/2010/main" val="3387760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1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t>Man kann Alternationen wie</a:t>
            </a:r>
          </a:p>
          <a:p>
            <a:pPr marL="0" indent="0">
              <a:buSzPct val="100000"/>
            </a:pPr>
            <a:endParaRPr lang="de-DE" dirty="0"/>
          </a:p>
          <a:p>
            <a:pPr marL="0" indent="0">
              <a:buSzPct val="100000"/>
            </a:pPr>
            <a:r>
              <a:rPr lang="de-DE" i="1" dirty="0"/>
              <a:t>Laden/Läden, Sohn/Söhne, Wald/Wälder</a:t>
            </a:r>
            <a:r>
              <a:rPr lang="de-DE" dirty="0"/>
              <a:t>… </a:t>
            </a:r>
          </a:p>
          <a:p>
            <a:pPr marL="0" indent="0">
              <a:buSzPct val="100000"/>
            </a:pPr>
            <a:endParaRPr lang="de-DE" dirty="0"/>
          </a:p>
          <a:p>
            <a:pPr marL="0" indent="0">
              <a:buSzPct val="100000"/>
            </a:pPr>
            <a:r>
              <a:rPr lang="de-DE" dirty="0"/>
              <a:t>die keinen dorsalen Frikativ involvieren, ebenfalls mit dem Merkmal [-hinten] erklären. Was nicht so klar ist, ist woher das Merkmal kommt: vom Suffix nicht, da es in </a:t>
            </a:r>
            <a:r>
              <a:rPr lang="de-DE" i="1" dirty="0"/>
              <a:t>Laden/Läden </a:t>
            </a:r>
            <a:r>
              <a:rPr lang="de-DE" dirty="0"/>
              <a:t>z.B. kein Suffix gibt.</a:t>
            </a:r>
          </a:p>
          <a:p>
            <a:pPr marL="0" indent="0">
              <a:buSzPct val="100000"/>
            </a:pPr>
            <a:endParaRPr lang="de-DE" dirty="0"/>
          </a:p>
          <a:p>
            <a:pPr marL="0" indent="0">
              <a:buSzPct val="100000"/>
            </a:pPr>
            <a:r>
              <a:rPr lang="de-DE" dirty="0"/>
              <a:t>Die Annahme eines “schwebenden” Merkmals ist eine abstrakte Analyse. </a:t>
            </a:r>
          </a:p>
          <a:p>
            <a:pPr marL="0" indent="0">
              <a:buSzPct val="100000"/>
            </a:pPr>
            <a:endParaRPr lang="de-DE" dirty="0"/>
          </a:p>
          <a:p>
            <a:pPr marL="0" indent="0">
              <a:buSzPct val="100000"/>
            </a:pPr>
            <a:r>
              <a:rPr lang="de-DE" dirty="0">
                <a:solidFill>
                  <a:srgbClr val="FF0000"/>
                </a:solidFill>
              </a:rPr>
              <a:t>Wie könnte man sonst Umlaut analysieren?</a:t>
            </a:r>
          </a:p>
          <a:p>
            <a:pPr marL="0" indent="0">
              <a:buSzPct val="100000"/>
            </a:pPr>
            <a:endParaRPr lang="de-DE" dirty="0"/>
          </a:p>
          <a:p>
            <a:pPr marL="0" indent="0">
              <a:buSzPct val="100000"/>
            </a:pPr>
            <a:endParaRPr lang="de-DE" dirty="0"/>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15</a:t>
            </a:fld>
            <a:endParaRPr lang="de-DE"/>
          </a:p>
        </p:txBody>
      </p:sp>
      <p:pic>
        <p:nvPicPr>
          <p:cNvPr id="6" name="Audio Recording 27. Nov 2020 at 16:44:19" descr="Audio Recording 27. Nov 2020 at 16:44:19">
            <a:hlinkClick r:id="" action="ppaction://media"/>
            <a:extLst>
              <a:ext uri="{FF2B5EF4-FFF2-40B4-BE49-F238E27FC236}">
                <a16:creationId xmlns:a16="http://schemas.microsoft.com/office/drawing/2014/main" id="{F78A72B5-21B8-4D4D-8ECD-79EA9A38B03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7600" y="692150"/>
            <a:ext cx="812800" cy="812800"/>
          </a:xfrm>
          <a:prstGeom prst="rect">
            <a:avLst/>
          </a:prstGeom>
        </p:spPr>
      </p:pic>
    </p:spTree>
    <p:extLst>
      <p:ext uri="{BB962C8B-B14F-4D97-AF65-F5344CB8AC3E}">
        <p14:creationId xmlns:p14="http://schemas.microsoft.com/office/powerpoint/2010/main" val="11752644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7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t>Wenn Umlaut von einem Suffix kommt (siehe die Beispiele auf Folien 8 und 9) ist der umgelauteter Vokal immer betont und kein Vokal interveniert (steht dazwischen).</a:t>
            </a:r>
          </a:p>
          <a:p>
            <a:pPr marL="0" indent="0">
              <a:buSzPct val="100000"/>
            </a:pPr>
            <a:endParaRPr lang="de-DE" dirty="0"/>
          </a:p>
          <a:p>
            <a:pPr marL="0" indent="0">
              <a:buSzPct val="100000"/>
            </a:pPr>
            <a:r>
              <a:rPr lang="de-DE" dirty="0">
                <a:solidFill>
                  <a:srgbClr val="7030A0"/>
                </a:solidFill>
              </a:rPr>
              <a:t>Der </a:t>
            </a:r>
            <a:r>
              <a:rPr lang="de-DE" dirty="0" err="1">
                <a:solidFill>
                  <a:srgbClr val="7030A0"/>
                </a:solidFill>
              </a:rPr>
              <a:t>Umlautungsprozess</a:t>
            </a:r>
            <a:r>
              <a:rPr lang="de-DE" dirty="0">
                <a:solidFill>
                  <a:srgbClr val="7030A0"/>
                </a:solidFill>
              </a:rPr>
              <a:t> findet immer innerhalb eines Fußes statt: das Suffix und der umlautende Vokal sind benachbart, und bilden zusammen einen trochäischen Fuß. </a:t>
            </a:r>
          </a:p>
          <a:p>
            <a:pPr marL="0" indent="0">
              <a:buSzPct val="100000"/>
            </a:pPr>
            <a:endParaRPr lang="de-DE" dirty="0"/>
          </a:p>
          <a:p>
            <a:pPr marL="0" indent="0">
              <a:buSzPct val="100000"/>
            </a:pPr>
            <a:endParaRPr lang="de-DE" dirty="0"/>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16</a:t>
            </a:fld>
            <a:endParaRPr lang="de-DE"/>
          </a:p>
        </p:txBody>
      </p:sp>
      <p:pic>
        <p:nvPicPr>
          <p:cNvPr id="6" name="Audio Recording 27. Nov 2020 at 16:45:58" descr="Audio Recording 27. Nov 2020 at 16:45:58">
            <a:hlinkClick r:id="" action="ppaction://media"/>
            <a:extLst>
              <a:ext uri="{FF2B5EF4-FFF2-40B4-BE49-F238E27FC236}">
                <a16:creationId xmlns:a16="http://schemas.microsoft.com/office/drawing/2014/main" id="{3613AAAF-C5AF-3341-A04B-BBFBD8D9E6C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72400" y="285750"/>
            <a:ext cx="812800" cy="812800"/>
          </a:xfrm>
          <a:prstGeom prst="rect">
            <a:avLst/>
          </a:prstGeom>
        </p:spPr>
      </p:pic>
    </p:spTree>
    <p:extLst>
      <p:ext uri="{BB962C8B-B14F-4D97-AF65-F5344CB8AC3E}">
        <p14:creationId xmlns:p14="http://schemas.microsoft.com/office/powerpoint/2010/main" val="3882776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1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2. Ablaut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fontScale="92500" lnSpcReduction="20000"/>
          </a:bodyPr>
          <a:lstStyle/>
          <a:p>
            <a:pPr marL="0" indent="0">
              <a:buSzPct val="100000"/>
            </a:pPr>
            <a:r>
              <a:rPr lang="en-GB" b="1" dirty="0"/>
              <a:t>Definition von Ablaut</a:t>
            </a:r>
            <a:r>
              <a:rPr lang="en-GB" dirty="0"/>
              <a:t>:</a:t>
            </a:r>
          </a:p>
          <a:p>
            <a:pPr marL="0" indent="0">
              <a:buSzPct val="100000"/>
            </a:pPr>
            <a:r>
              <a:rPr lang="en-GB" dirty="0" err="1"/>
              <a:t>Wechsel</a:t>
            </a:r>
            <a:r>
              <a:rPr lang="en-GB" dirty="0"/>
              <a:t> des </a:t>
            </a:r>
            <a:r>
              <a:rPr lang="en-GB" dirty="0" err="1"/>
              <a:t>Vokals</a:t>
            </a:r>
            <a:r>
              <a:rPr lang="en-GB" dirty="0"/>
              <a:t> </a:t>
            </a:r>
            <a:r>
              <a:rPr lang="en-GB" dirty="0" err="1"/>
              <a:t>innerhalb</a:t>
            </a:r>
            <a:r>
              <a:rPr lang="en-GB" dirty="0"/>
              <a:t> von </a:t>
            </a:r>
            <a:r>
              <a:rPr lang="en-GB" dirty="0" err="1"/>
              <a:t>zusammengehöriger</a:t>
            </a:r>
            <a:r>
              <a:rPr lang="en-GB" dirty="0"/>
              <a:t> </a:t>
            </a:r>
            <a:r>
              <a:rPr lang="en-GB" dirty="0" err="1"/>
              <a:t>Wörter</a:t>
            </a:r>
            <a:r>
              <a:rPr lang="en-GB" dirty="0"/>
              <a:t> </a:t>
            </a:r>
            <a:r>
              <a:rPr lang="en-GB" dirty="0" err="1"/>
              <a:t>oder</a:t>
            </a:r>
            <a:r>
              <a:rPr lang="en-GB" dirty="0"/>
              <a:t> </a:t>
            </a:r>
            <a:r>
              <a:rPr lang="en-GB" dirty="0" err="1"/>
              <a:t>Wortteile</a:t>
            </a:r>
            <a:r>
              <a:rPr lang="en-GB" dirty="0"/>
              <a:t> in den </a:t>
            </a:r>
            <a:r>
              <a:rPr lang="en-GB" dirty="0" err="1"/>
              <a:t>indoeuropäischen</a:t>
            </a:r>
            <a:r>
              <a:rPr lang="en-GB" dirty="0"/>
              <a:t> </a:t>
            </a:r>
            <a:r>
              <a:rPr lang="en-GB" dirty="0" err="1"/>
              <a:t>Sprachen</a:t>
            </a:r>
            <a:r>
              <a:rPr lang="en-GB" dirty="0"/>
              <a:t>.</a:t>
            </a:r>
          </a:p>
          <a:p>
            <a:pPr marL="0" indent="0">
              <a:buSzPct val="100000"/>
            </a:pPr>
            <a:endParaRPr lang="en-GB" dirty="0"/>
          </a:p>
          <a:p>
            <a:pPr marL="0" indent="0">
              <a:buSzPct val="100000"/>
            </a:pPr>
            <a:r>
              <a:rPr lang="en-GB" dirty="0"/>
              <a:t>Flexion der starken </a:t>
            </a:r>
            <a:r>
              <a:rPr lang="en-GB" dirty="0" err="1"/>
              <a:t>Verben</a:t>
            </a:r>
            <a:endParaRPr lang="en-GB" dirty="0"/>
          </a:p>
          <a:p>
            <a:r>
              <a:rPr lang="en-GB" dirty="0"/>
              <a:t>1. </a:t>
            </a:r>
            <a:r>
              <a:rPr lang="en-GB" dirty="0" err="1"/>
              <a:t>Ablautreihe</a:t>
            </a:r>
            <a:r>
              <a:rPr lang="en-GB" dirty="0"/>
              <a:t> des </a:t>
            </a:r>
            <a:r>
              <a:rPr lang="en-GB" dirty="0" err="1"/>
              <a:t>Deutschen</a:t>
            </a:r>
            <a:r>
              <a:rPr lang="en-GB" dirty="0"/>
              <a:t>: </a:t>
            </a:r>
            <a:r>
              <a:rPr lang="en-GB" dirty="0" err="1"/>
              <a:t>ei-i-i</a:t>
            </a:r>
            <a:endParaRPr lang="en-GB" dirty="0"/>
          </a:p>
          <a:p>
            <a:r>
              <a:rPr lang="en-GB" dirty="0" err="1"/>
              <a:t>b</a:t>
            </a:r>
            <a:r>
              <a:rPr lang="en-GB" b="1" dirty="0" err="1"/>
              <a:t>ei</a:t>
            </a:r>
            <a:r>
              <a:rPr lang="en-GB" dirty="0" err="1"/>
              <a:t>ßen</a:t>
            </a:r>
            <a:r>
              <a:rPr lang="en-GB" dirty="0"/>
              <a:t> – </a:t>
            </a:r>
            <a:r>
              <a:rPr lang="en-GB" dirty="0" err="1"/>
              <a:t>b</a:t>
            </a:r>
            <a:r>
              <a:rPr lang="en-GB" b="1" dirty="0" err="1"/>
              <a:t>i</a:t>
            </a:r>
            <a:r>
              <a:rPr lang="en-GB" dirty="0" err="1"/>
              <a:t>ss</a:t>
            </a:r>
            <a:r>
              <a:rPr lang="en-GB" dirty="0"/>
              <a:t> – </a:t>
            </a:r>
            <a:r>
              <a:rPr lang="en-GB" dirty="0" err="1"/>
              <a:t>geb</a:t>
            </a:r>
            <a:r>
              <a:rPr lang="en-GB" b="1" dirty="0" err="1"/>
              <a:t>i</a:t>
            </a:r>
            <a:r>
              <a:rPr lang="en-GB" dirty="0" err="1"/>
              <a:t>ssen</a:t>
            </a:r>
            <a:endParaRPr lang="en-GB" dirty="0"/>
          </a:p>
          <a:p>
            <a:r>
              <a:rPr lang="en-GB" dirty="0" err="1"/>
              <a:t>schr</a:t>
            </a:r>
            <a:r>
              <a:rPr lang="en-GB" b="1" dirty="0" err="1"/>
              <a:t>ei</a:t>
            </a:r>
            <a:r>
              <a:rPr lang="en-GB" dirty="0" err="1"/>
              <a:t>ben</a:t>
            </a:r>
            <a:r>
              <a:rPr lang="en-GB" dirty="0"/>
              <a:t> – </a:t>
            </a:r>
            <a:r>
              <a:rPr lang="en-GB" dirty="0" err="1"/>
              <a:t>schr</a:t>
            </a:r>
            <a:r>
              <a:rPr lang="en-GB" b="1" dirty="0" err="1"/>
              <a:t>ie</a:t>
            </a:r>
            <a:r>
              <a:rPr lang="en-GB" dirty="0" err="1"/>
              <a:t>b</a:t>
            </a:r>
            <a:r>
              <a:rPr lang="en-GB" dirty="0"/>
              <a:t> – </a:t>
            </a:r>
            <a:r>
              <a:rPr lang="en-GB" dirty="0" err="1"/>
              <a:t>geschr</a:t>
            </a:r>
            <a:r>
              <a:rPr lang="en-GB" b="1" dirty="0" err="1"/>
              <a:t>ie</a:t>
            </a:r>
            <a:r>
              <a:rPr lang="en-GB" dirty="0" err="1"/>
              <a:t>ben</a:t>
            </a:r>
            <a:endParaRPr lang="en-GB" dirty="0"/>
          </a:p>
          <a:p>
            <a:r>
              <a:rPr lang="en-GB" dirty="0" err="1"/>
              <a:t>schn</a:t>
            </a:r>
            <a:r>
              <a:rPr lang="en-GB" b="1" dirty="0" err="1"/>
              <a:t>ei</a:t>
            </a:r>
            <a:r>
              <a:rPr lang="en-GB" dirty="0" err="1"/>
              <a:t>den</a:t>
            </a:r>
            <a:r>
              <a:rPr lang="en-GB" dirty="0"/>
              <a:t> – </a:t>
            </a:r>
            <a:r>
              <a:rPr lang="en-GB" dirty="0" err="1"/>
              <a:t>schn</a:t>
            </a:r>
            <a:r>
              <a:rPr lang="en-GB" b="1" dirty="0" err="1"/>
              <a:t>i</a:t>
            </a:r>
            <a:r>
              <a:rPr lang="en-GB" dirty="0" err="1"/>
              <a:t>tt</a:t>
            </a:r>
            <a:r>
              <a:rPr lang="en-GB" dirty="0"/>
              <a:t> – </a:t>
            </a:r>
            <a:r>
              <a:rPr lang="en-GB" dirty="0" err="1"/>
              <a:t>geschn</a:t>
            </a:r>
            <a:r>
              <a:rPr lang="en-GB" b="1" dirty="0" err="1"/>
              <a:t>i</a:t>
            </a:r>
            <a:r>
              <a:rPr lang="en-GB" dirty="0" err="1"/>
              <a:t>tten</a:t>
            </a:r>
            <a:endParaRPr lang="en-GB" dirty="0"/>
          </a:p>
          <a:p>
            <a:endParaRPr lang="en-GB" dirty="0"/>
          </a:p>
          <a:p>
            <a:r>
              <a:rPr lang="en-GB" dirty="0"/>
              <a:t>2. </a:t>
            </a:r>
            <a:r>
              <a:rPr lang="en-GB" dirty="0" err="1"/>
              <a:t>Ablautreihe</a:t>
            </a:r>
            <a:r>
              <a:rPr lang="en-GB" dirty="0"/>
              <a:t> des </a:t>
            </a:r>
            <a:r>
              <a:rPr lang="en-GB" dirty="0" err="1"/>
              <a:t>Deutschen</a:t>
            </a:r>
            <a:r>
              <a:rPr lang="en-GB" dirty="0"/>
              <a:t>: </a:t>
            </a:r>
            <a:r>
              <a:rPr lang="en-GB" dirty="0" err="1"/>
              <a:t>i</a:t>
            </a:r>
            <a:r>
              <a:rPr lang="en-GB" dirty="0"/>
              <a:t>-o-o</a:t>
            </a:r>
          </a:p>
          <a:p>
            <a:r>
              <a:rPr lang="en-GB" dirty="0" err="1"/>
              <a:t>b</a:t>
            </a:r>
            <a:r>
              <a:rPr lang="en-GB" b="1" dirty="0" err="1"/>
              <a:t>ie</a:t>
            </a:r>
            <a:r>
              <a:rPr lang="en-GB" dirty="0" err="1"/>
              <a:t>ten</a:t>
            </a:r>
            <a:r>
              <a:rPr lang="en-GB" dirty="0"/>
              <a:t> – b</a:t>
            </a:r>
            <a:r>
              <a:rPr lang="en-GB" b="1" dirty="0"/>
              <a:t>o</a:t>
            </a:r>
            <a:r>
              <a:rPr lang="en-GB" dirty="0"/>
              <a:t>t – </a:t>
            </a:r>
            <a:r>
              <a:rPr lang="en-GB" dirty="0" err="1"/>
              <a:t>geb</a:t>
            </a:r>
            <a:r>
              <a:rPr lang="en-GB" b="1" dirty="0" err="1"/>
              <a:t>o</a:t>
            </a:r>
            <a:r>
              <a:rPr lang="en-GB" dirty="0" err="1"/>
              <a:t>ten</a:t>
            </a:r>
            <a:endParaRPr lang="en-GB" dirty="0"/>
          </a:p>
          <a:p>
            <a:r>
              <a:rPr lang="en-GB" dirty="0" err="1"/>
              <a:t>fl</a:t>
            </a:r>
            <a:r>
              <a:rPr lang="en-GB" b="1" dirty="0" err="1"/>
              <a:t>ie</a:t>
            </a:r>
            <a:r>
              <a:rPr lang="en-GB" dirty="0" err="1"/>
              <a:t>gen</a:t>
            </a:r>
            <a:r>
              <a:rPr lang="en-GB" dirty="0"/>
              <a:t> – fl</a:t>
            </a:r>
            <a:r>
              <a:rPr lang="en-GB" b="1" dirty="0"/>
              <a:t>o</a:t>
            </a:r>
            <a:r>
              <a:rPr lang="en-GB" dirty="0"/>
              <a:t>g – </a:t>
            </a:r>
            <a:r>
              <a:rPr lang="en-GB" dirty="0" err="1"/>
              <a:t>gefl</a:t>
            </a:r>
            <a:r>
              <a:rPr lang="en-GB" b="1" dirty="0" err="1"/>
              <a:t>o</a:t>
            </a:r>
            <a:r>
              <a:rPr lang="en-GB" dirty="0" err="1"/>
              <a:t>gen</a:t>
            </a:r>
            <a:endParaRPr lang="en-GB" dirty="0"/>
          </a:p>
          <a:p>
            <a:r>
              <a:rPr lang="en-GB" dirty="0" err="1"/>
              <a:t>Alternativ</a:t>
            </a:r>
            <a:r>
              <a:rPr lang="en-GB" dirty="0"/>
              <a:t>: au-o-o</a:t>
            </a:r>
          </a:p>
          <a:p>
            <a:r>
              <a:rPr lang="en-GB" dirty="0" err="1"/>
              <a:t>s</a:t>
            </a:r>
            <a:r>
              <a:rPr lang="en-GB" b="1" dirty="0" err="1"/>
              <a:t>au</a:t>
            </a:r>
            <a:r>
              <a:rPr lang="en-GB" dirty="0" err="1"/>
              <a:t>gen</a:t>
            </a:r>
            <a:r>
              <a:rPr lang="en-GB" dirty="0"/>
              <a:t> – s</a:t>
            </a:r>
            <a:r>
              <a:rPr lang="en-GB" b="1" dirty="0"/>
              <a:t>o</a:t>
            </a:r>
            <a:r>
              <a:rPr lang="en-GB" dirty="0"/>
              <a:t>g – </a:t>
            </a:r>
            <a:r>
              <a:rPr lang="en-GB" dirty="0" err="1"/>
              <a:t>ges</a:t>
            </a:r>
            <a:r>
              <a:rPr lang="en-GB" b="1" dirty="0" err="1"/>
              <a:t>o</a:t>
            </a:r>
            <a:r>
              <a:rPr lang="en-GB" dirty="0" err="1"/>
              <a:t>gen</a:t>
            </a:r>
            <a:endParaRPr lang="en-GB" dirty="0"/>
          </a:p>
          <a:p>
            <a:r>
              <a:rPr lang="en-GB" dirty="0" err="1"/>
              <a:t>s</a:t>
            </a:r>
            <a:r>
              <a:rPr lang="en-GB" b="1" dirty="0" err="1"/>
              <a:t>au</a:t>
            </a:r>
            <a:r>
              <a:rPr lang="en-GB" dirty="0" err="1"/>
              <a:t>fen</a:t>
            </a:r>
            <a:r>
              <a:rPr lang="en-GB" dirty="0"/>
              <a:t> – </a:t>
            </a:r>
            <a:r>
              <a:rPr lang="en-GB" dirty="0" err="1"/>
              <a:t>s</a:t>
            </a:r>
            <a:r>
              <a:rPr lang="en-GB" b="1" dirty="0" err="1"/>
              <a:t>o</a:t>
            </a:r>
            <a:r>
              <a:rPr lang="en-GB" dirty="0" err="1"/>
              <a:t>ff</a:t>
            </a:r>
            <a:r>
              <a:rPr lang="en-GB" dirty="0"/>
              <a:t> – </a:t>
            </a:r>
            <a:r>
              <a:rPr lang="en-GB" dirty="0" err="1"/>
              <a:t>ges</a:t>
            </a:r>
            <a:r>
              <a:rPr lang="en-GB" b="1" dirty="0" err="1"/>
              <a:t>o</a:t>
            </a:r>
            <a:r>
              <a:rPr lang="en-GB" dirty="0" err="1"/>
              <a:t>ffen</a:t>
            </a:r>
            <a:endParaRPr lang="en-GB" dirty="0"/>
          </a:p>
          <a:p>
            <a:endParaRPr lang="en-GB" dirty="0"/>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17</a:t>
            </a:fld>
            <a:endParaRPr lang="de-DE"/>
          </a:p>
        </p:txBody>
      </p:sp>
      <p:pic>
        <p:nvPicPr>
          <p:cNvPr id="6" name="Audio Recording 27. Nov 2020 at 16:48:07" descr="Audio Recording 27. Nov 2020 at 16:48:07">
            <a:hlinkClick r:id="" action="ppaction://media"/>
            <a:extLst>
              <a:ext uri="{FF2B5EF4-FFF2-40B4-BE49-F238E27FC236}">
                <a16:creationId xmlns:a16="http://schemas.microsoft.com/office/drawing/2014/main" id="{847BE5F8-B153-544D-8CD6-27AD1650D4F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61300" y="215900"/>
            <a:ext cx="812800" cy="812800"/>
          </a:xfrm>
          <a:prstGeom prst="rect">
            <a:avLst/>
          </a:prstGeom>
        </p:spPr>
      </p:pic>
    </p:spTree>
    <p:extLst>
      <p:ext uri="{BB962C8B-B14F-4D97-AF65-F5344CB8AC3E}">
        <p14:creationId xmlns:p14="http://schemas.microsoft.com/office/powerpoint/2010/main" val="3077803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4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Ablaut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r>
              <a:rPr lang="en-GB" sz="2800" dirty="0"/>
              <a:t>3. </a:t>
            </a:r>
            <a:r>
              <a:rPr lang="en-GB" sz="2800" dirty="0" err="1"/>
              <a:t>Ablautreihe</a:t>
            </a:r>
            <a:r>
              <a:rPr lang="en-GB" sz="2800" dirty="0"/>
              <a:t> des </a:t>
            </a:r>
            <a:r>
              <a:rPr lang="en-GB" sz="2800" dirty="0" err="1"/>
              <a:t>Deutschen</a:t>
            </a:r>
            <a:r>
              <a:rPr lang="en-GB" sz="2800" dirty="0"/>
              <a:t>: e/</a:t>
            </a:r>
            <a:r>
              <a:rPr lang="en-GB" sz="2800" dirty="0" err="1"/>
              <a:t>i</a:t>
            </a:r>
            <a:r>
              <a:rPr lang="en-GB" sz="2800" dirty="0"/>
              <a:t> –a-o/u</a:t>
            </a:r>
          </a:p>
          <a:p>
            <a:r>
              <a:rPr lang="en-GB" sz="2800" dirty="0" err="1"/>
              <a:t>s</a:t>
            </a:r>
            <a:r>
              <a:rPr lang="en-GB" sz="2800" b="1" dirty="0" err="1"/>
              <a:t>i</a:t>
            </a:r>
            <a:r>
              <a:rPr lang="en-GB" sz="2800" dirty="0" err="1"/>
              <a:t>ngen</a:t>
            </a:r>
            <a:r>
              <a:rPr lang="en-GB" sz="2800" dirty="0"/>
              <a:t> – s</a:t>
            </a:r>
            <a:r>
              <a:rPr lang="en-GB" sz="2800" b="1" dirty="0"/>
              <a:t>a</a:t>
            </a:r>
            <a:r>
              <a:rPr lang="en-GB" sz="2800" dirty="0"/>
              <a:t>ng – </a:t>
            </a:r>
            <a:r>
              <a:rPr lang="en-GB" sz="2800" dirty="0" err="1"/>
              <a:t>ges</a:t>
            </a:r>
            <a:r>
              <a:rPr lang="en-GB" sz="2800" b="1" dirty="0" err="1"/>
              <a:t>u</a:t>
            </a:r>
            <a:r>
              <a:rPr lang="en-GB" sz="2800" dirty="0" err="1"/>
              <a:t>ngen</a:t>
            </a:r>
            <a:endParaRPr lang="en-GB" sz="2800" dirty="0"/>
          </a:p>
          <a:p>
            <a:r>
              <a:rPr lang="en-GB" sz="2800" dirty="0" err="1"/>
              <a:t>s</a:t>
            </a:r>
            <a:r>
              <a:rPr lang="en-GB" sz="2800" b="1" dirty="0" err="1"/>
              <a:t>i</a:t>
            </a:r>
            <a:r>
              <a:rPr lang="en-GB" sz="2800" dirty="0" err="1"/>
              <a:t>nken</a:t>
            </a:r>
            <a:r>
              <a:rPr lang="en-GB" sz="2800" dirty="0"/>
              <a:t> –  s</a:t>
            </a:r>
            <a:r>
              <a:rPr lang="en-GB" sz="2800" b="1" dirty="0"/>
              <a:t>a</a:t>
            </a:r>
            <a:r>
              <a:rPr lang="en-GB" sz="2800" dirty="0"/>
              <a:t>nk –  </a:t>
            </a:r>
            <a:r>
              <a:rPr lang="en-GB" sz="2800" dirty="0" err="1"/>
              <a:t>ges</a:t>
            </a:r>
            <a:r>
              <a:rPr lang="en-GB" sz="2800" b="1" dirty="0" err="1"/>
              <a:t>u</a:t>
            </a:r>
            <a:r>
              <a:rPr lang="en-GB" sz="2800" dirty="0" err="1"/>
              <a:t>nken</a:t>
            </a:r>
            <a:endParaRPr lang="en-GB" sz="2800" dirty="0"/>
          </a:p>
          <a:p>
            <a:r>
              <a:rPr lang="en-GB" sz="2800" dirty="0" err="1"/>
              <a:t>schw</a:t>
            </a:r>
            <a:r>
              <a:rPr lang="en-GB" sz="2800" b="1" dirty="0" err="1"/>
              <a:t>i</a:t>
            </a:r>
            <a:r>
              <a:rPr lang="en-GB" sz="2800" dirty="0" err="1"/>
              <a:t>mmen</a:t>
            </a:r>
            <a:r>
              <a:rPr lang="en-GB" sz="2800" dirty="0"/>
              <a:t> – </a:t>
            </a:r>
            <a:r>
              <a:rPr lang="en-GB" sz="2800" dirty="0" err="1"/>
              <a:t>schw</a:t>
            </a:r>
            <a:r>
              <a:rPr lang="en-GB" sz="2800" b="1" dirty="0" err="1"/>
              <a:t>a</a:t>
            </a:r>
            <a:r>
              <a:rPr lang="en-GB" sz="2800" dirty="0" err="1"/>
              <a:t>mm</a:t>
            </a:r>
            <a:r>
              <a:rPr lang="en-GB" sz="2800" dirty="0"/>
              <a:t> – </a:t>
            </a:r>
            <a:r>
              <a:rPr lang="en-GB" sz="2800" dirty="0" err="1"/>
              <a:t>geschw</a:t>
            </a:r>
            <a:r>
              <a:rPr lang="en-GB" sz="2800" b="1" dirty="0" err="1"/>
              <a:t>o</a:t>
            </a:r>
            <a:r>
              <a:rPr lang="en-GB" sz="2800" dirty="0" err="1"/>
              <a:t>mmen</a:t>
            </a:r>
            <a:endParaRPr lang="en-GB" sz="2800" dirty="0"/>
          </a:p>
          <a:p>
            <a:r>
              <a:rPr lang="en-GB" sz="2800" dirty="0" err="1"/>
              <a:t>st</a:t>
            </a:r>
            <a:r>
              <a:rPr lang="en-GB" sz="2800" b="1" dirty="0" err="1"/>
              <a:t>e</a:t>
            </a:r>
            <a:r>
              <a:rPr lang="en-GB" sz="2800" dirty="0" err="1"/>
              <a:t>rben</a:t>
            </a:r>
            <a:r>
              <a:rPr lang="en-GB" sz="2800" dirty="0"/>
              <a:t> – </a:t>
            </a:r>
            <a:r>
              <a:rPr lang="en-GB" sz="2800" dirty="0" err="1"/>
              <a:t>st</a:t>
            </a:r>
            <a:r>
              <a:rPr lang="en-GB" sz="2800" b="1" dirty="0" err="1"/>
              <a:t>a</a:t>
            </a:r>
            <a:r>
              <a:rPr lang="en-GB" sz="2800" dirty="0" err="1"/>
              <a:t>rb</a:t>
            </a:r>
            <a:r>
              <a:rPr lang="en-GB" sz="2800" dirty="0"/>
              <a:t> – </a:t>
            </a:r>
            <a:r>
              <a:rPr lang="en-GB" sz="2800" dirty="0" err="1"/>
              <a:t>gest</a:t>
            </a:r>
            <a:r>
              <a:rPr lang="en-GB" sz="2800" b="1" dirty="0" err="1"/>
              <a:t>o</a:t>
            </a:r>
            <a:r>
              <a:rPr lang="en-GB" sz="2800" dirty="0" err="1"/>
              <a:t>rben</a:t>
            </a:r>
            <a:endParaRPr lang="en-GB" sz="2800" dirty="0"/>
          </a:p>
          <a:p>
            <a:r>
              <a:rPr lang="en-GB" sz="2800" dirty="0" err="1"/>
              <a:t>h</a:t>
            </a:r>
            <a:r>
              <a:rPr lang="en-GB" sz="2800" b="1" dirty="0" err="1"/>
              <a:t>e</a:t>
            </a:r>
            <a:r>
              <a:rPr lang="en-GB" sz="2800" dirty="0" err="1"/>
              <a:t>lfen</a:t>
            </a:r>
            <a:r>
              <a:rPr lang="en-GB" sz="2800" dirty="0"/>
              <a:t> – h</a:t>
            </a:r>
            <a:r>
              <a:rPr lang="en-GB" sz="2800" b="1" dirty="0"/>
              <a:t>a</a:t>
            </a:r>
            <a:r>
              <a:rPr lang="en-GB" sz="2800" dirty="0"/>
              <a:t>lf – </a:t>
            </a:r>
            <a:r>
              <a:rPr lang="en-GB" sz="2800" dirty="0" err="1"/>
              <a:t>geh</a:t>
            </a:r>
            <a:r>
              <a:rPr lang="en-GB" sz="2800" b="1" dirty="0" err="1"/>
              <a:t>o</a:t>
            </a:r>
            <a:r>
              <a:rPr lang="en-GB" sz="2800" dirty="0" err="1"/>
              <a:t>lfen</a:t>
            </a:r>
            <a:endParaRPr lang="en-GB" sz="2800" dirty="0"/>
          </a:p>
          <a:p>
            <a:endParaRPr lang="en-GB" sz="2800" dirty="0"/>
          </a:p>
          <a:p>
            <a:r>
              <a:rPr lang="en-GB" sz="2800" dirty="0"/>
              <a:t>4. </a:t>
            </a:r>
            <a:r>
              <a:rPr lang="en-GB" sz="2800" dirty="0" err="1"/>
              <a:t>Ablautreihe</a:t>
            </a:r>
            <a:r>
              <a:rPr lang="en-GB" sz="2800" dirty="0"/>
              <a:t> des </a:t>
            </a:r>
            <a:r>
              <a:rPr lang="en-GB" sz="2800" dirty="0" err="1"/>
              <a:t>Deutschen</a:t>
            </a:r>
            <a:r>
              <a:rPr lang="en-GB" sz="2800" dirty="0"/>
              <a:t>: e/o-a-o</a:t>
            </a:r>
          </a:p>
          <a:p>
            <a:r>
              <a:rPr lang="en-GB" sz="2800" dirty="0" err="1"/>
              <a:t>k</a:t>
            </a:r>
            <a:r>
              <a:rPr lang="en-GB" sz="2800" b="1" dirty="0" err="1"/>
              <a:t>o</a:t>
            </a:r>
            <a:r>
              <a:rPr lang="en-GB" sz="2800" dirty="0" err="1"/>
              <a:t>mmen</a:t>
            </a:r>
            <a:r>
              <a:rPr lang="en-GB" sz="2800" dirty="0"/>
              <a:t> – </a:t>
            </a:r>
            <a:r>
              <a:rPr lang="en-GB" sz="2800" dirty="0" err="1"/>
              <a:t>k</a:t>
            </a:r>
            <a:r>
              <a:rPr lang="en-GB" sz="2800" b="1" dirty="0" err="1"/>
              <a:t>a</a:t>
            </a:r>
            <a:r>
              <a:rPr lang="en-GB" sz="2800" dirty="0" err="1"/>
              <a:t>m</a:t>
            </a:r>
            <a:r>
              <a:rPr lang="en-GB" sz="2800" dirty="0"/>
              <a:t> – </a:t>
            </a:r>
            <a:r>
              <a:rPr lang="en-GB" sz="2800" dirty="0" err="1"/>
              <a:t>gek</a:t>
            </a:r>
            <a:r>
              <a:rPr lang="en-GB" sz="2800" b="1" dirty="0" err="1"/>
              <a:t>o</a:t>
            </a:r>
            <a:r>
              <a:rPr lang="en-GB" sz="2800" dirty="0" err="1"/>
              <a:t>mmen</a:t>
            </a:r>
            <a:endParaRPr lang="en-GB" sz="2800" dirty="0"/>
          </a:p>
          <a:p>
            <a:r>
              <a:rPr lang="en-GB" sz="2800" dirty="0" err="1"/>
              <a:t>n</a:t>
            </a:r>
            <a:r>
              <a:rPr lang="en-GB" sz="2800" b="1" dirty="0" err="1"/>
              <a:t>eh</a:t>
            </a:r>
            <a:r>
              <a:rPr lang="en-GB" sz="2800" dirty="0" err="1"/>
              <a:t>men</a:t>
            </a:r>
            <a:r>
              <a:rPr lang="en-GB" sz="2800" dirty="0"/>
              <a:t> – </a:t>
            </a:r>
            <a:r>
              <a:rPr lang="en-GB" sz="2800" dirty="0" err="1"/>
              <a:t>n</a:t>
            </a:r>
            <a:r>
              <a:rPr lang="en-GB" sz="2800" b="1" dirty="0" err="1"/>
              <a:t>ah</a:t>
            </a:r>
            <a:r>
              <a:rPr lang="en-GB" sz="2800" dirty="0" err="1"/>
              <a:t>m</a:t>
            </a:r>
            <a:r>
              <a:rPr lang="en-GB" sz="2800" dirty="0"/>
              <a:t> – </a:t>
            </a:r>
            <a:r>
              <a:rPr lang="en-GB" sz="2800" dirty="0" err="1"/>
              <a:t>gen</a:t>
            </a:r>
            <a:r>
              <a:rPr lang="en-GB" sz="2800" b="1" dirty="0" err="1"/>
              <a:t>o</a:t>
            </a:r>
            <a:r>
              <a:rPr lang="en-GB" sz="2800" dirty="0" err="1"/>
              <a:t>mmen</a:t>
            </a:r>
            <a:endParaRPr lang="en-GB" sz="2800"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18</a:t>
            </a:fld>
            <a:endParaRPr lang="de-DE"/>
          </a:p>
        </p:txBody>
      </p:sp>
      <p:pic>
        <p:nvPicPr>
          <p:cNvPr id="6" name="Audio Recording 27. Nov 2020 at 16:49:06" descr="Audio Recording 27. Nov 2020 at 16:49:06">
            <a:hlinkClick r:id="" action="ppaction://media"/>
            <a:extLst>
              <a:ext uri="{FF2B5EF4-FFF2-40B4-BE49-F238E27FC236}">
                <a16:creationId xmlns:a16="http://schemas.microsoft.com/office/drawing/2014/main" id="{0E91B712-662D-A146-89B7-0476AB6620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96200" y="285750"/>
            <a:ext cx="812800" cy="812800"/>
          </a:xfrm>
          <a:prstGeom prst="rect">
            <a:avLst/>
          </a:prstGeom>
        </p:spPr>
      </p:pic>
    </p:spTree>
    <p:extLst>
      <p:ext uri="{BB962C8B-B14F-4D97-AF65-F5344CB8AC3E}">
        <p14:creationId xmlns:p14="http://schemas.microsoft.com/office/powerpoint/2010/main" val="1596002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61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Ablaut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r>
              <a:rPr lang="en-GB" dirty="0"/>
              <a:t>5. </a:t>
            </a:r>
            <a:r>
              <a:rPr lang="en-GB" dirty="0" err="1"/>
              <a:t>Ablautreihe</a:t>
            </a:r>
            <a:r>
              <a:rPr lang="en-GB" dirty="0"/>
              <a:t> des </a:t>
            </a:r>
            <a:r>
              <a:rPr lang="en-GB" dirty="0" err="1"/>
              <a:t>Deutschen</a:t>
            </a:r>
            <a:r>
              <a:rPr lang="en-GB" dirty="0"/>
              <a:t>: e/</a:t>
            </a:r>
            <a:r>
              <a:rPr lang="en-GB" dirty="0" err="1"/>
              <a:t>i</a:t>
            </a:r>
            <a:r>
              <a:rPr lang="en-GB" dirty="0"/>
              <a:t> –a-e</a:t>
            </a:r>
          </a:p>
          <a:p>
            <a:r>
              <a:rPr lang="en-GB" dirty="0" err="1"/>
              <a:t>l</a:t>
            </a:r>
            <a:r>
              <a:rPr lang="en-GB" b="1" dirty="0" err="1"/>
              <a:t>e</a:t>
            </a:r>
            <a:r>
              <a:rPr lang="en-GB" dirty="0" err="1"/>
              <a:t>sen</a:t>
            </a:r>
            <a:r>
              <a:rPr lang="en-GB" dirty="0"/>
              <a:t> – l</a:t>
            </a:r>
            <a:r>
              <a:rPr lang="en-GB" b="1" dirty="0"/>
              <a:t>a</a:t>
            </a:r>
            <a:r>
              <a:rPr lang="en-GB" dirty="0"/>
              <a:t>s – </a:t>
            </a:r>
            <a:r>
              <a:rPr lang="en-GB" dirty="0" err="1"/>
              <a:t>gel</a:t>
            </a:r>
            <a:r>
              <a:rPr lang="en-GB" b="1" dirty="0" err="1"/>
              <a:t>e</a:t>
            </a:r>
            <a:r>
              <a:rPr lang="en-GB" dirty="0" err="1"/>
              <a:t>sen</a:t>
            </a:r>
            <a:endParaRPr lang="en-GB" dirty="0"/>
          </a:p>
          <a:p>
            <a:r>
              <a:rPr lang="en-GB" dirty="0" err="1"/>
              <a:t>l</a:t>
            </a:r>
            <a:r>
              <a:rPr lang="en-GB" b="1" dirty="0" err="1"/>
              <a:t>ie</a:t>
            </a:r>
            <a:r>
              <a:rPr lang="en-GB" dirty="0" err="1"/>
              <a:t>gen</a:t>
            </a:r>
            <a:r>
              <a:rPr lang="en-GB" dirty="0"/>
              <a:t> – l</a:t>
            </a:r>
            <a:r>
              <a:rPr lang="en-GB" b="1" dirty="0"/>
              <a:t>a</a:t>
            </a:r>
            <a:r>
              <a:rPr lang="en-GB" dirty="0"/>
              <a:t>g – </a:t>
            </a:r>
            <a:r>
              <a:rPr lang="en-GB" dirty="0" err="1"/>
              <a:t>gel</a:t>
            </a:r>
            <a:r>
              <a:rPr lang="en-GB" b="1" dirty="0" err="1"/>
              <a:t>e</a:t>
            </a:r>
            <a:r>
              <a:rPr lang="en-GB" dirty="0" err="1"/>
              <a:t>gen</a:t>
            </a:r>
            <a:endParaRPr lang="en-GB" dirty="0"/>
          </a:p>
          <a:p>
            <a:r>
              <a:rPr lang="en-GB" dirty="0" err="1"/>
              <a:t>s</a:t>
            </a:r>
            <a:r>
              <a:rPr lang="en-GB" b="1" dirty="0" err="1"/>
              <a:t>i</a:t>
            </a:r>
            <a:r>
              <a:rPr lang="en-GB" dirty="0" err="1"/>
              <a:t>tzen</a:t>
            </a:r>
            <a:r>
              <a:rPr lang="en-GB" dirty="0"/>
              <a:t> – </a:t>
            </a:r>
            <a:r>
              <a:rPr lang="en-GB" dirty="0" err="1"/>
              <a:t>s</a:t>
            </a:r>
            <a:r>
              <a:rPr lang="en-GB" b="1" dirty="0" err="1"/>
              <a:t>a</a:t>
            </a:r>
            <a:r>
              <a:rPr lang="en-GB" dirty="0" err="1"/>
              <a:t>ß</a:t>
            </a:r>
            <a:r>
              <a:rPr lang="en-GB" dirty="0"/>
              <a:t> – </a:t>
            </a:r>
            <a:r>
              <a:rPr lang="en-GB" dirty="0" err="1"/>
              <a:t>ges</a:t>
            </a:r>
            <a:r>
              <a:rPr lang="en-GB" b="1" dirty="0" err="1"/>
              <a:t>e</a:t>
            </a:r>
            <a:r>
              <a:rPr lang="en-GB" dirty="0" err="1"/>
              <a:t>ssen</a:t>
            </a:r>
            <a:endParaRPr lang="en-GB" dirty="0"/>
          </a:p>
          <a:p>
            <a:endParaRPr lang="en-GB" dirty="0"/>
          </a:p>
          <a:p>
            <a:r>
              <a:rPr lang="en-GB" dirty="0"/>
              <a:t>6. </a:t>
            </a:r>
            <a:r>
              <a:rPr lang="en-GB" dirty="0" err="1"/>
              <a:t>Ablautreihe</a:t>
            </a:r>
            <a:r>
              <a:rPr lang="en-GB" dirty="0"/>
              <a:t> des </a:t>
            </a:r>
            <a:r>
              <a:rPr lang="en-GB" dirty="0" err="1"/>
              <a:t>Deutschen</a:t>
            </a:r>
            <a:r>
              <a:rPr lang="en-GB" dirty="0"/>
              <a:t>: a –u -a</a:t>
            </a:r>
          </a:p>
          <a:p>
            <a:r>
              <a:rPr lang="en-GB" dirty="0" err="1"/>
              <a:t>tr</a:t>
            </a:r>
            <a:r>
              <a:rPr lang="en-GB" b="1" dirty="0" err="1"/>
              <a:t>a</a:t>
            </a:r>
            <a:r>
              <a:rPr lang="en-GB" dirty="0" err="1"/>
              <a:t>gen</a:t>
            </a:r>
            <a:r>
              <a:rPr lang="en-GB" dirty="0"/>
              <a:t> – tr</a:t>
            </a:r>
            <a:r>
              <a:rPr lang="en-GB" b="1" dirty="0"/>
              <a:t>u</a:t>
            </a:r>
            <a:r>
              <a:rPr lang="en-GB" dirty="0"/>
              <a:t>g – </a:t>
            </a:r>
            <a:r>
              <a:rPr lang="en-GB" dirty="0" err="1"/>
              <a:t>getr</a:t>
            </a:r>
            <a:r>
              <a:rPr lang="en-GB" b="1" dirty="0" err="1"/>
              <a:t>a</a:t>
            </a:r>
            <a:r>
              <a:rPr lang="en-GB" dirty="0" err="1"/>
              <a:t>gen</a:t>
            </a:r>
            <a:endParaRPr lang="en-GB" dirty="0"/>
          </a:p>
          <a:p>
            <a:r>
              <a:rPr lang="en-GB" dirty="0"/>
              <a:t>gr</a:t>
            </a:r>
            <a:r>
              <a:rPr lang="en-GB" b="1" dirty="0"/>
              <a:t>a</a:t>
            </a:r>
            <a:r>
              <a:rPr lang="en-GB" dirty="0"/>
              <a:t>ben – gr</a:t>
            </a:r>
            <a:r>
              <a:rPr lang="en-GB" b="1" dirty="0"/>
              <a:t>u</a:t>
            </a:r>
            <a:r>
              <a:rPr lang="en-GB" dirty="0"/>
              <a:t>b – </a:t>
            </a:r>
            <a:r>
              <a:rPr lang="en-GB" dirty="0" err="1"/>
              <a:t>gegr</a:t>
            </a:r>
            <a:r>
              <a:rPr lang="en-GB" b="1" dirty="0" err="1"/>
              <a:t>a</a:t>
            </a:r>
            <a:r>
              <a:rPr lang="en-GB" dirty="0" err="1"/>
              <a:t>ben</a:t>
            </a:r>
            <a:endParaRPr lang="en-GB" dirty="0"/>
          </a:p>
          <a:p>
            <a:r>
              <a:rPr lang="en-GB" dirty="0" err="1"/>
              <a:t>b</a:t>
            </a:r>
            <a:r>
              <a:rPr lang="en-GB" b="1" dirty="0" err="1"/>
              <a:t>a</a:t>
            </a:r>
            <a:r>
              <a:rPr lang="en-GB" dirty="0" err="1"/>
              <a:t>cken</a:t>
            </a:r>
            <a:r>
              <a:rPr lang="en-GB" dirty="0"/>
              <a:t> – </a:t>
            </a:r>
            <a:r>
              <a:rPr lang="en-GB" dirty="0" err="1"/>
              <a:t>b</a:t>
            </a:r>
            <a:r>
              <a:rPr lang="en-GB" b="1" dirty="0" err="1"/>
              <a:t>u</a:t>
            </a:r>
            <a:r>
              <a:rPr lang="en-GB" dirty="0" err="1"/>
              <a:t>k</a:t>
            </a:r>
            <a:r>
              <a:rPr lang="en-GB" dirty="0"/>
              <a:t> – </a:t>
            </a:r>
            <a:r>
              <a:rPr lang="en-GB" dirty="0" err="1"/>
              <a:t>geb</a:t>
            </a:r>
            <a:r>
              <a:rPr lang="en-GB" b="1" dirty="0" err="1"/>
              <a:t>a</a:t>
            </a:r>
            <a:r>
              <a:rPr lang="en-GB" dirty="0" err="1"/>
              <a:t>cken</a:t>
            </a:r>
            <a:endParaRPr lang="en-GB" dirty="0"/>
          </a:p>
          <a:p>
            <a:endParaRPr lang="en-GB" dirty="0"/>
          </a:p>
          <a:p>
            <a:r>
              <a:rPr lang="en-GB" i="1" dirty="0" err="1"/>
              <a:t>alternativ</a:t>
            </a:r>
            <a:r>
              <a:rPr lang="en-GB" i="1" dirty="0"/>
              <a:t>:</a:t>
            </a:r>
            <a:r>
              <a:rPr lang="en-GB" dirty="0"/>
              <a:t> </a:t>
            </a:r>
            <a:r>
              <a:rPr lang="en-GB" dirty="0" err="1"/>
              <a:t>ö</a:t>
            </a:r>
            <a:r>
              <a:rPr lang="en-GB" dirty="0"/>
              <a:t> – o – o </a:t>
            </a:r>
          </a:p>
          <a:p>
            <a:r>
              <a:rPr lang="en-GB" dirty="0" err="1"/>
              <a:t>schw</a:t>
            </a:r>
            <a:r>
              <a:rPr lang="en-GB" b="1" dirty="0" err="1"/>
              <a:t>ö</a:t>
            </a:r>
            <a:r>
              <a:rPr lang="en-GB" dirty="0" err="1"/>
              <a:t>ren</a:t>
            </a:r>
            <a:r>
              <a:rPr lang="en-GB" dirty="0"/>
              <a:t> – </a:t>
            </a:r>
            <a:r>
              <a:rPr lang="en-GB" dirty="0" err="1"/>
              <a:t>schw</a:t>
            </a:r>
            <a:r>
              <a:rPr lang="en-GB" b="1" dirty="0" err="1"/>
              <a:t>o</a:t>
            </a:r>
            <a:r>
              <a:rPr lang="en-GB" dirty="0" err="1"/>
              <a:t>r</a:t>
            </a:r>
            <a:r>
              <a:rPr lang="en-GB" dirty="0"/>
              <a:t> – </a:t>
            </a:r>
            <a:r>
              <a:rPr lang="en-GB" dirty="0" err="1"/>
              <a:t>geschw</a:t>
            </a:r>
            <a:r>
              <a:rPr lang="en-GB" b="1" dirty="0" err="1"/>
              <a:t>o</a:t>
            </a:r>
            <a:r>
              <a:rPr lang="en-GB" dirty="0" err="1"/>
              <a:t>ren</a:t>
            </a:r>
            <a:endParaRPr lang="en-GB" dirty="0"/>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19</a:t>
            </a:fld>
            <a:endParaRPr lang="de-DE"/>
          </a:p>
        </p:txBody>
      </p:sp>
      <p:pic>
        <p:nvPicPr>
          <p:cNvPr id="6" name="Audio Recording 27. Nov 2020 at 16:49:56" descr="Audio Recording 27. Nov 2020 at 16:49:56">
            <a:hlinkClick r:id="" action="ppaction://media"/>
            <a:extLst>
              <a:ext uri="{FF2B5EF4-FFF2-40B4-BE49-F238E27FC236}">
                <a16:creationId xmlns:a16="http://schemas.microsoft.com/office/drawing/2014/main" id="{35B75181-5C50-5C4F-B71E-EC62F108CF6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7600" y="457200"/>
            <a:ext cx="812800" cy="812800"/>
          </a:xfrm>
          <a:prstGeom prst="rect">
            <a:avLst/>
          </a:prstGeom>
        </p:spPr>
      </p:pic>
    </p:spTree>
    <p:extLst>
      <p:ext uri="{BB962C8B-B14F-4D97-AF65-F5344CB8AC3E}">
        <p14:creationId xmlns:p14="http://schemas.microsoft.com/office/powerpoint/2010/main" val="34263844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4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Lektüre von Alber </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t>Bitte lesen Sie Abschnitt 3.5 und 4 (S.41-46) von Alber (2004).</a:t>
            </a:r>
          </a:p>
          <a:p>
            <a:pPr marL="0" indent="0">
              <a:buSzPct val="100000"/>
            </a:pPr>
            <a:endParaRPr lang="de-DE" dirty="0"/>
          </a:p>
          <a:p>
            <a:pPr marL="0" indent="0">
              <a:buSzPct val="100000"/>
            </a:pPr>
            <a:endParaRPr lang="de-DE" dirty="0"/>
          </a:p>
          <a:p>
            <a:pPr marL="0" indent="0">
              <a:buSzPct val="100000"/>
            </a:pPr>
            <a:r>
              <a:rPr lang="de-DE" dirty="0"/>
              <a:t>Die Übungen der Woche finden Sie am Ende dieser PowerPoint Präsentation. Die Übungen werden am 13. Januar 2021, in der letzten Zoom-Sitzung diskutiert.</a:t>
            </a:r>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a:t>
            </a:fld>
            <a:endParaRPr lang="de-DE"/>
          </a:p>
        </p:txBody>
      </p:sp>
    </p:spTree>
    <p:extLst>
      <p:ext uri="{BB962C8B-B14F-4D97-AF65-F5344CB8AC3E}">
        <p14:creationId xmlns:p14="http://schemas.microsoft.com/office/powerpoint/2010/main" val="182033669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Ablaut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r>
              <a:rPr lang="en-GB" dirty="0"/>
              <a:t>7. </a:t>
            </a:r>
            <a:r>
              <a:rPr lang="en-GB" dirty="0" err="1"/>
              <a:t>Ablautreihe</a:t>
            </a:r>
            <a:r>
              <a:rPr lang="en-GB" dirty="0"/>
              <a:t> des </a:t>
            </a:r>
            <a:r>
              <a:rPr lang="en-GB" dirty="0" err="1"/>
              <a:t>Deutschen</a:t>
            </a:r>
            <a:r>
              <a:rPr lang="en-GB" dirty="0"/>
              <a:t>:  </a:t>
            </a:r>
          </a:p>
          <a:p>
            <a:r>
              <a:rPr lang="en-GB" dirty="0" err="1"/>
              <a:t>h</a:t>
            </a:r>
            <a:r>
              <a:rPr lang="en-GB" b="1" dirty="0" err="1"/>
              <a:t>ei</a:t>
            </a:r>
            <a:r>
              <a:rPr lang="en-GB" dirty="0" err="1"/>
              <a:t>ßen</a:t>
            </a:r>
            <a:r>
              <a:rPr lang="en-GB" dirty="0"/>
              <a:t> – </a:t>
            </a:r>
            <a:r>
              <a:rPr lang="en-GB" dirty="0" err="1"/>
              <a:t>h</a:t>
            </a:r>
            <a:r>
              <a:rPr lang="en-GB" b="1" dirty="0" err="1"/>
              <a:t>ie</a:t>
            </a:r>
            <a:r>
              <a:rPr lang="en-GB" dirty="0" err="1"/>
              <a:t>ß</a:t>
            </a:r>
            <a:r>
              <a:rPr lang="en-GB" dirty="0"/>
              <a:t> – </a:t>
            </a:r>
            <a:r>
              <a:rPr lang="en-GB" dirty="0" err="1"/>
              <a:t>geh</a:t>
            </a:r>
            <a:r>
              <a:rPr lang="en-GB" b="1" dirty="0" err="1"/>
              <a:t>ei</a:t>
            </a:r>
            <a:r>
              <a:rPr lang="en-GB" dirty="0" err="1"/>
              <a:t>ßen</a:t>
            </a:r>
            <a:endParaRPr lang="en-GB" dirty="0"/>
          </a:p>
          <a:p>
            <a:r>
              <a:rPr lang="en-GB" dirty="0" err="1"/>
              <a:t>h</a:t>
            </a:r>
            <a:r>
              <a:rPr lang="en-GB" b="1" dirty="0" err="1"/>
              <a:t>au</a:t>
            </a:r>
            <a:r>
              <a:rPr lang="en-GB" dirty="0" err="1"/>
              <a:t>en</a:t>
            </a:r>
            <a:r>
              <a:rPr lang="en-GB" dirty="0"/>
              <a:t> – </a:t>
            </a:r>
            <a:r>
              <a:rPr lang="en-GB" dirty="0" err="1"/>
              <a:t>h</a:t>
            </a:r>
            <a:r>
              <a:rPr lang="en-GB" b="1" dirty="0" err="1"/>
              <a:t>ie</a:t>
            </a:r>
            <a:r>
              <a:rPr lang="en-GB" dirty="0" err="1"/>
              <a:t>b</a:t>
            </a:r>
            <a:r>
              <a:rPr lang="en-GB" dirty="0"/>
              <a:t> – </a:t>
            </a:r>
            <a:r>
              <a:rPr lang="en-GB" dirty="0" err="1"/>
              <a:t>geh</a:t>
            </a:r>
            <a:r>
              <a:rPr lang="en-GB" b="1" dirty="0" err="1"/>
              <a:t>au</a:t>
            </a:r>
            <a:r>
              <a:rPr lang="en-GB" dirty="0" err="1"/>
              <a:t>en</a:t>
            </a:r>
            <a:endParaRPr lang="en-GB" dirty="0"/>
          </a:p>
          <a:p>
            <a:r>
              <a:rPr lang="en-GB" dirty="0" err="1"/>
              <a:t>st</a:t>
            </a:r>
            <a:r>
              <a:rPr lang="en-GB" b="1" dirty="0" err="1"/>
              <a:t>o</a:t>
            </a:r>
            <a:r>
              <a:rPr lang="en-GB" dirty="0" err="1"/>
              <a:t>ßen</a:t>
            </a:r>
            <a:r>
              <a:rPr lang="en-GB" dirty="0"/>
              <a:t> – </a:t>
            </a:r>
            <a:r>
              <a:rPr lang="en-GB" dirty="0" err="1"/>
              <a:t>st</a:t>
            </a:r>
            <a:r>
              <a:rPr lang="en-GB" b="1" dirty="0" err="1"/>
              <a:t>ie</a:t>
            </a:r>
            <a:r>
              <a:rPr lang="en-GB" dirty="0" err="1"/>
              <a:t>ß</a:t>
            </a:r>
            <a:r>
              <a:rPr lang="en-GB" dirty="0"/>
              <a:t> – </a:t>
            </a:r>
            <a:r>
              <a:rPr lang="en-GB" dirty="0" err="1"/>
              <a:t>gest</a:t>
            </a:r>
            <a:r>
              <a:rPr lang="en-GB" b="1" dirty="0" err="1"/>
              <a:t>o</a:t>
            </a:r>
            <a:r>
              <a:rPr lang="en-GB" dirty="0" err="1"/>
              <a:t>ßen</a:t>
            </a:r>
            <a:endParaRPr lang="en-GB" dirty="0"/>
          </a:p>
          <a:p>
            <a:r>
              <a:rPr lang="en-GB" dirty="0" err="1"/>
              <a:t>f</a:t>
            </a:r>
            <a:r>
              <a:rPr lang="en-GB" b="1" dirty="0" err="1"/>
              <a:t>a</a:t>
            </a:r>
            <a:r>
              <a:rPr lang="en-GB" dirty="0" err="1"/>
              <a:t>ngen</a:t>
            </a:r>
            <a:r>
              <a:rPr lang="en-GB" dirty="0"/>
              <a:t> – </a:t>
            </a:r>
            <a:r>
              <a:rPr lang="en-GB" dirty="0" err="1"/>
              <a:t>f</a:t>
            </a:r>
            <a:r>
              <a:rPr lang="en-GB" b="1" dirty="0" err="1"/>
              <a:t>i</a:t>
            </a:r>
            <a:r>
              <a:rPr lang="en-GB" dirty="0" err="1"/>
              <a:t>ng</a:t>
            </a:r>
            <a:r>
              <a:rPr lang="en-GB" dirty="0"/>
              <a:t> – </a:t>
            </a:r>
            <a:r>
              <a:rPr lang="en-GB" dirty="0" err="1"/>
              <a:t>gef</a:t>
            </a:r>
            <a:r>
              <a:rPr lang="en-GB" b="1" dirty="0" err="1"/>
              <a:t>a</a:t>
            </a:r>
            <a:r>
              <a:rPr lang="en-GB" dirty="0" err="1"/>
              <a:t>ngen</a:t>
            </a:r>
            <a:endParaRPr lang="en-GB" dirty="0"/>
          </a:p>
          <a:p>
            <a:r>
              <a:rPr lang="en-GB" dirty="0"/>
              <a:t>f</a:t>
            </a:r>
            <a:r>
              <a:rPr lang="en-GB" b="1" dirty="0"/>
              <a:t>a</a:t>
            </a:r>
            <a:r>
              <a:rPr lang="en-GB" dirty="0"/>
              <a:t>llen – </a:t>
            </a:r>
            <a:r>
              <a:rPr lang="en-GB" dirty="0" err="1"/>
              <a:t>f</a:t>
            </a:r>
            <a:r>
              <a:rPr lang="en-GB" b="1" dirty="0" err="1"/>
              <a:t>ie</a:t>
            </a:r>
            <a:r>
              <a:rPr lang="en-GB" dirty="0" err="1"/>
              <a:t>l</a:t>
            </a:r>
            <a:r>
              <a:rPr lang="en-GB" dirty="0"/>
              <a:t> – </a:t>
            </a:r>
            <a:r>
              <a:rPr lang="en-GB" dirty="0" err="1"/>
              <a:t>gef</a:t>
            </a:r>
            <a:r>
              <a:rPr lang="en-GB" b="1" dirty="0" err="1"/>
              <a:t>a</a:t>
            </a:r>
            <a:r>
              <a:rPr lang="en-GB" dirty="0" err="1"/>
              <a:t>llen</a:t>
            </a:r>
            <a:endParaRPr lang="en-GB" dirty="0"/>
          </a:p>
          <a:p>
            <a:r>
              <a:rPr lang="en-GB" dirty="0" err="1"/>
              <a:t>schl</a:t>
            </a:r>
            <a:r>
              <a:rPr lang="en-GB" b="1" dirty="0" err="1"/>
              <a:t>a</a:t>
            </a:r>
            <a:r>
              <a:rPr lang="en-GB" dirty="0" err="1"/>
              <a:t>fen</a:t>
            </a:r>
            <a:r>
              <a:rPr lang="en-GB" dirty="0"/>
              <a:t> – </a:t>
            </a:r>
            <a:r>
              <a:rPr lang="en-GB" dirty="0" err="1"/>
              <a:t>schl</a:t>
            </a:r>
            <a:r>
              <a:rPr lang="en-GB" b="1" dirty="0" err="1"/>
              <a:t>ie</a:t>
            </a:r>
            <a:r>
              <a:rPr lang="en-GB" dirty="0" err="1"/>
              <a:t>f</a:t>
            </a:r>
            <a:r>
              <a:rPr lang="en-GB" dirty="0"/>
              <a:t> – </a:t>
            </a:r>
            <a:r>
              <a:rPr lang="en-GB" dirty="0" err="1"/>
              <a:t>geschl</a:t>
            </a:r>
            <a:r>
              <a:rPr lang="en-GB" b="1" dirty="0" err="1"/>
              <a:t>a</a:t>
            </a:r>
            <a:r>
              <a:rPr lang="en-GB" dirty="0" err="1"/>
              <a:t>fen</a:t>
            </a:r>
            <a:endParaRPr lang="en-GB" dirty="0"/>
          </a:p>
          <a:p>
            <a:r>
              <a:rPr lang="en-GB" dirty="0" err="1"/>
              <a:t>r</a:t>
            </a:r>
            <a:r>
              <a:rPr lang="en-GB" b="1" dirty="0" err="1"/>
              <a:t>u</a:t>
            </a:r>
            <a:r>
              <a:rPr lang="en-GB" dirty="0" err="1"/>
              <a:t>fen</a:t>
            </a:r>
            <a:r>
              <a:rPr lang="en-GB" dirty="0"/>
              <a:t> – </a:t>
            </a:r>
            <a:r>
              <a:rPr lang="en-GB" dirty="0" err="1"/>
              <a:t>r</a:t>
            </a:r>
            <a:r>
              <a:rPr lang="en-GB" b="1" dirty="0" err="1"/>
              <a:t>ie</a:t>
            </a:r>
            <a:r>
              <a:rPr lang="en-GB" dirty="0" err="1"/>
              <a:t>f</a:t>
            </a:r>
            <a:r>
              <a:rPr lang="en-GB" dirty="0"/>
              <a:t> – </a:t>
            </a:r>
            <a:r>
              <a:rPr lang="en-GB" dirty="0" err="1"/>
              <a:t>ger</a:t>
            </a:r>
            <a:r>
              <a:rPr lang="en-GB" b="1" dirty="0" err="1"/>
              <a:t>u</a:t>
            </a:r>
            <a:r>
              <a:rPr lang="en-GB" dirty="0" err="1"/>
              <a:t>fen</a:t>
            </a:r>
            <a:endParaRPr lang="en-GB" dirty="0"/>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20</a:t>
            </a:fld>
            <a:endParaRPr lang="de-DE"/>
          </a:p>
        </p:txBody>
      </p:sp>
      <p:pic>
        <p:nvPicPr>
          <p:cNvPr id="6" name="Audio Recording 27. Nov 2020 at 16:50:30" descr="Audio Recording 27. Nov 2020 at 16:50:30">
            <a:hlinkClick r:id="" action="ppaction://media"/>
            <a:extLst>
              <a:ext uri="{FF2B5EF4-FFF2-40B4-BE49-F238E27FC236}">
                <a16:creationId xmlns:a16="http://schemas.microsoft.com/office/drawing/2014/main" id="{AAA03FB6-4603-1641-99B9-1F7475A5ED6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7600" y="552450"/>
            <a:ext cx="812800" cy="812800"/>
          </a:xfrm>
          <a:prstGeom prst="rect">
            <a:avLst/>
          </a:prstGeom>
        </p:spPr>
      </p:pic>
    </p:spTree>
    <p:extLst>
      <p:ext uri="{BB962C8B-B14F-4D97-AF65-F5344CB8AC3E}">
        <p14:creationId xmlns:p14="http://schemas.microsoft.com/office/powerpoint/2010/main" val="890365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4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Ablaut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solidFill>
                  <a:srgbClr val="8020D0"/>
                </a:solidFill>
              </a:rPr>
              <a:t>Fazit: Ablaut ist keine systematische Lautveränderung</a:t>
            </a:r>
          </a:p>
          <a:p>
            <a:pPr marL="0" indent="0">
              <a:buSzPct val="100000"/>
            </a:pPr>
            <a:endParaRPr lang="de-DE" dirty="0">
              <a:solidFill>
                <a:srgbClr val="8020D0"/>
              </a:solidFill>
            </a:endParaRPr>
          </a:p>
          <a:p>
            <a:pPr marL="0" indent="0"/>
            <a:r>
              <a:rPr lang="en-GB" dirty="0"/>
              <a:t>Die </a:t>
            </a:r>
            <a:r>
              <a:rPr lang="en-GB" dirty="0" err="1"/>
              <a:t>Beschäftigung</a:t>
            </a:r>
            <a:r>
              <a:rPr lang="en-GB" dirty="0"/>
              <a:t> </a:t>
            </a:r>
            <a:r>
              <a:rPr lang="en-GB" dirty="0" err="1"/>
              <a:t>mit</a:t>
            </a:r>
            <a:r>
              <a:rPr lang="en-GB" dirty="0"/>
              <a:t> den Ablaut-</a:t>
            </a:r>
            <a:r>
              <a:rPr lang="en-GB" dirty="0" err="1"/>
              <a:t>Reihen</a:t>
            </a:r>
            <a:r>
              <a:rPr lang="en-GB" dirty="0"/>
              <a:t> </a:t>
            </a:r>
            <a:r>
              <a:rPr lang="en-GB" dirty="0" err="1"/>
              <a:t>ist</a:t>
            </a:r>
            <a:r>
              <a:rPr lang="en-GB" dirty="0"/>
              <a:t> </a:t>
            </a:r>
            <a:r>
              <a:rPr lang="en-GB" dirty="0" err="1"/>
              <a:t>besonders</a:t>
            </a:r>
            <a:r>
              <a:rPr lang="en-GB" dirty="0"/>
              <a:t> </a:t>
            </a:r>
            <a:r>
              <a:rPr lang="en-GB" dirty="0" err="1"/>
              <a:t>wichtig</a:t>
            </a:r>
            <a:r>
              <a:rPr lang="en-GB" dirty="0"/>
              <a:t> </a:t>
            </a:r>
            <a:r>
              <a:rPr lang="en-GB" dirty="0" err="1"/>
              <a:t>im</a:t>
            </a:r>
            <a:r>
              <a:rPr lang="en-GB" dirty="0"/>
              <a:t> </a:t>
            </a:r>
            <a:r>
              <a:rPr lang="en-GB" dirty="0" err="1"/>
              <a:t>Mittelhochdeutschen</a:t>
            </a:r>
            <a:r>
              <a:rPr lang="en-GB" dirty="0"/>
              <a:t> und </a:t>
            </a:r>
            <a:r>
              <a:rPr lang="en-GB" dirty="0" err="1"/>
              <a:t>Althochdeutschen</a:t>
            </a:r>
            <a:r>
              <a:rPr lang="en-GB" dirty="0"/>
              <a:t>.</a:t>
            </a:r>
          </a:p>
          <a:p>
            <a:pPr marL="0" indent="0"/>
            <a:endParaRPr lang="en-GB" dirty="0"/>
          </a:p>
          <a:p>
            <a:pPr marL="0" indent="0"/>
            <a:r>
              <a:rPr lang="en-GB" dirty="0"/>
              <a:t>Der Ablaut </a:t>
            </a:r>
            <a:r>
              <a:rPr lang="en-GB" dirty="0" err="1"/>
              <a:t>geht</a:t>
            </a:r>
            <a:r>
              <a:rPr lang="en-GB" dirty="0"/>
              <a:t> auf die </a:t>
            </a:r>
            <a:r>
              <a:rPr lang="en-GB" dirty="0" err="1"/>
              <a:t>urindogermanische</a:t>
            </a:r>
            <a:r>
              <a:rPr lang="en-GB" dirty="0"/>
              <a:t> </a:t>
            </a:r>
            <a:r>
              <a:rPr lang="en-GB" dirty="0" err="1"/>
              <a:t>Sprache</a:t>
            </a:r>
            <a:r>
              <a:rPr lang="en-GB" dirty="0"/>
              <a:t> </a:t>
            </a:r>
            <a:r>
              <a:rPr lang="en-GB" dirty="0" err="1"/>
              <a:t>zurück</a:t>
            </a:r>
            <a:r>
              <a:rPr lang="en-GB" dirty="0"/>
              <a:t>. </a:t>
            </a:r>
            <a:r>
              <a:rPr lang="en-GB" dirty="0" err="1"/>
              <a:t>Im</a:t>
            </a:r>
            <a:r>
              <a:rPr lang="en-GB" dirty="0"/>
              <a:t> </a:t>
            </a:r>
            <a:r>
              <a:rPr lang="en-GB" dirty="0" err="1"/>
              <a:t>Urgermanischen</a:t>
            </a:r>
            <a:r>
              <a:rPr lang="en-GB" dirty="0"/>
              <a:t> </a:t>
            </a:r>
            <a:r>
              <a:rPr lang="en-GB" dirty="0" err="1"/>
              <a:t>wurde</a:t>
            </a:r>
            <a:r>
              <a:rPr lang="en-GB" dirty="0"/>
              <a:t> er </a:t>
            </a:r>
            <a:r>
              <a:rPr lang="en-GB" dirty="0" err="1"/>
              <a:t>systematisch</a:t>
            </a:r>
            <a:r>
              <a:rPr lang="en-GB" dirty="0"/>
              <a:t> </a:t>
            </a:r>
            <a:r>
              <a:rPr lang="en-GB" dirty="0" err="1"/>
              <a:t>zur</a:t>
            </a:r>
            <a:r>
              <a:rPr lang="en-GB" dirty="0"/>
              <a:t> </a:t>
            </a:r>
            <a:r>
              <a:rPr lang="en-GB" dirty="0" err="1"/>
              <a:t>Bildung</a:t>
            </a:r>
            <a:r>
              <a:rPr lang="en-GB" dirty="0"/>
              <a:t> der </a:t>
            </a:r>
            <a:r>
              <a:rPr lang="en-GB" dirty="0" err="1"/>
              <a:t>Stammformen</a:t>
            </a:r>
            <a:r>
              <a:rPr lang="en-GB" dirty="0"/>
              <a:t> der </a:t>
            </a:r>
            <a:r>
              <a:rPr lang="en-GB" dirty="0" err="1"/>
              <a:t>Verben</a:t>
            </a:r>
            <a:r>
              <a:rPr lang="en-GB" dirty="0"/>
              <a:t> </a:t>
            </a:r>
            <a:r>
              <a:rPr lang="en-GB" dirty="0" err="1"/>
              <a:t>produktiv</a:t>
            </a:r>
            <a:r>
              <a:rPr lang="en-GB" dirty="0"/>
              <a:t>, was man </a:t>
            </a:r>
            <a:r>
              <a:rPr lang="en-GB" dirty="0" err="1"/>
              <a:t>heute</a:t>
            </a:r>
            <a:r>
              <a:rPr lang="en-GB" dirty="0"/>
              <a:t> </a:t>
            </a:r>
            <a:r>
              <a:rPr lang="en-GB" dirty="0" err="1"/>
              <a:t>noch</a:t>
            </a:r>
            <a:r>
              <a:rPr lang="en-GB" dirty="0"/>
              <a:t> </a:t>
            </a:r>
            <a:r>
              <a:rPr lang="en-GB" dirty="0" err="1"/>
              <a:t>sprachübergreifend</a:t>
            </a:r>
            <a:r>
              <a:rPr lang="en-GB" dirty="0"/>
              <a:t> </a:t>
            </a:r>
            <a:r>
              <a:rPr lang="en-GB" dirty="0" err="1"/>
              <a:t>beobachten</a:t>
            </a:r>
            <a:r>
              <a:rPr lang="en-GB" dirty="0"/>
              <a:t> </a:t>
            </a:r>
            <a:r>
              <a:rPr lang="en-GB" dirty="0" err="1"/>
              <a:t>kann</a:t>
            </a:r>
            <a:r>
              <a:rPr lang="en-GB" dirty="0"/>
              <a:t>.</a:t>
            </a:r>
          </a:p>
          <a:p>
            <a:pPr marL="0" indent="0"/>
            <a:endParaRPr lang="en-GB" dirty="0"/>
          </a:p>
          <a:p>
            <a:pPr marL="0" indent="0"/>
            <a:r>
              <a:rPr lang="en-GB" dirty="0" err="1"/>
              <a:t>Wegen</a:t>
            </a:r>
            <a:r>
              <a:rPr lang="en-GB" dirty="0"/>
              <a:t> </a:t>
            </a:r>
            <a:r>
              <a:rPr lang="en-GB" dirty="0" err="1"/>
              <a:t>unterschiedlicher</a:t>
            </a:r>
            <a:r>
              <a:rPr lang="en-GB" dirty="0"/>
              <a:t> </a:t>
            </a:r>
            <a:r>
              <a:rPr lang="en-GB" dirty="0" err="1"/>
              <a:t>Lautverschiebungen</a:t>
            </a:r>
            <a:r>
              <a:rPr lang="en-GB" dirty="0"/>
              <a:t> </a:t>
            </a:r>
            <a:r>
              <a:rPr lang="en-GB" dirty="0" err="1"/>
              <a:t>sind</a:t>
            </a:r>
            <a:r>
              <a:rPr lang="en-GB" dirty="0"/>
              <a:t> die </a:t>
            </a:r>
            <a:r>
              <a:rPr lang="en-GB" dirty="0" err="1"/>
              <a:t>Vokalreihen</a:t>
            </a:r>
            <a:r>
              <a:rPr lang="en-GB" dirty="0"/>
              <a:t> in den </a:t>
            </a:r>
            <a:r>
              <a:rPr lang="en-GB" dirty="0" err="1"/>
              <a:t>Sprachen</a:t>
            </a:r>
            <a:r>
              <a:rPr lang="en-GB" dirty="0"/>
              <a:t> </a:t>
            </a:r>
            <a:r>
              <a:rPr lang="en-GB" dirty="0" err="1"/>
              <a:t>mit</a:t>
            </a:r>
            <a:r>
              <a:rPr lang="en-GB" dirty="0"/>
              <a:t> Ablaut </a:t>
            </a:r>
            <a:r>
              <a:rPr lang="en-GB" dirty="0" err="1"/>
              <a:t>unterschiedlich</a:t>
            </a:r>
            <a:r>
              <a:rPr lang="en-GB" dirty="0"/>
              <a:t>.</a:t>
            </a:r>
          </a:p>
          <a:p>
            <a:pPr marL="0" indent="0">
              <a:buSzPct val="100000"/>
            </a:pPr>
            <a:endParaRPr lang="de-DE" dirty="0">
              <a:solidFill>
                <a:srgbClr val="8020D0"/>
              </a:solidFill>
            </a:endParaRPr>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21</a:t>
            </a:fld>
            <a:endParaRPr lang="de-DE"/>
          </a:p>
        </p:txBody>
      </p:sp>
      <p:pic>
        <p:nvPicPr>
          <p:cNvPr id="6" name="Audio Recording 27. Nov 2020 at 16:52:19" descr="Audio Recording 27. Nov 2020 at 16:52:19">
            <a:hlinkClick r:id="" action="ppaction://media"/>
            <a:extLst>
              <a:ext uri="{FF2B5EF4-FFF2-40B4-BE49-F238E27FC236}">
                <a16:creationId xmlns:a16="http://schemas.microsoft.com/office/drawing/2014/main" id="{5F3DFEB9-22E2-1546-98A7-222A7713FB1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20000" y="228600"/>
            <a:ext cx="812800" cy="812800"/>
          </a:xfrm>
          <a:prstGeom prst="rect">
            <a:avLst/>
          </a:prstGeom>
        </p:spPr>
      </p:pic>
    </p:spTree>
    <p:extLst>
      <p:ext uri="{BB962C8B-B14F-4D97-AF65-F5344CB8AC3E}">
        <p14:creationId xmlns:p14="http://schemas.microsoft.com/office/powerpoint/2010/main" val="1132485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2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Ablaut</a:t>
            </a:r>
            <a:endParaRPr lang="en-US" dirty="0"/>
          </a:p>
        </p:txBody>
      </p:sp>
      <p:sp>
        <p:nvSpPr>
          <p:cNvPr id="3" name="Content Placeholder 2"/>
          <p:cNvSpPr>
            <a:spLocks noGrp="1"/>
          </p:cNvSpPr>
          <p:nvPr>
            <p:ph idx="1"/>
          </p:nvPr>
        </p:nvSpPr>
        <p:spPr>
          <a:xfrm>
            <a:off x="457200" y="596900"/>
            <a:ext cx="8229600" cy="5181600"/>
          </a:xfrm>
          <a:effectLst>
            <a:glow rad="63500">
              <a:schemeClr val="accent1">
                <a:satMod val="175000"/>
                <a:alpha val="40000"/>
              </a:schemeClr>
            </a:glow>
          </a:effectLst>
        </p:spPr>
        <p:txBody>
          <a:bodyPr>
            <a:normAutofit fontScale="92500" lnSpcReduction="10000"/>
          </a:bodyPr>
          <a:lstStyle/>
          <a:p>
            <a:r>
              <a:rPr lang="en-GB" dirty="0" err="1"/>
              <a:t>deutsch</a:t>
            </a:r>
            <a:r>
              <a:rPr lang="en-GB" dirty="0"/>
              <a:t>: </a:t>
            </a:r>
          </a:p>
          <a:p>
            <a:r>
              <a:rPr lang="en-GB" dirty="0" err="1"/>
              <a:t>stehlen</a:t>
            </a:r>
            <a:r>
              <a:rPr lang="en-GB" dirty="0"/>
              <a:t> – </a:t>
            </a:r>
            <a:r>
              <a:rPr lang="en-GB" dirty="0" err="1"/>
              <a:t>stahl</a:t>
            </a:r>
            <a:r>
              <a:rPr lang="en-GB" dirty="0"/>
              <a:t> – </a:t>
            </a:r>
            <a:r>
              <a:rPr lang="en-GB" dirty="0" err="1"/>
              <a:t>gestohlen</a:t>
            </a:r>
            <a:endParaRPr lang="en-GB" dirty="0"/>
          </a:p>
          <a:p>
            <a:r>
              <a:rPr lang="en-GB" dirty="0" err="1"/>
              <a:t>geben</a:t>
            </a:r>
            <a:r>
              <a:rPr lang="en-GB" dirty="0"/>
              <a:t> – gab – </a:t>
            </a:r>
            <a:r>
              <a:rPr lang="en-GB" dirty="0" err="1"/>
              <a:t>gegeben</a:t>
            </a:r>
            <a:endParaRPr lang="en-GB" dirty="0"/>
          </a:p>
          <a:p>
            <a:endParaRPr lang="en-GB" dirty="0"/>
          </a:p>
          <a:p>
            <a:r>
              <a:rPr lang="en-GB" dirty="0" err="1"/>
              <a:t>niederländisch</a:t>
            </a:r>
            <a:r>
              <a:rPr lang="en-GB" dirty="0"/>
              <a:t>: </a:t>
            </a:r>
          </a:p>
          <a:p>
            <a:r>
              <a:rPr lang="en-GB" i="1" dirty="0" err="1"/>
              <a:t>stelen</a:t>
            </a:r>
            <a:r>
              <a:rPr lang="en-GB" i="1" dirty="0"/>
              <a:t> – </a:t>
            </a:r>
            <a:r>
              <a:rPr lang="en-GB" i="1" dirty="0" err="1"/>
              <a:t>stal</a:t>
            </a:r>
            <a:r>
              <a:rPr lang="en-GB" i="1" dirty="0"/>
              <a:t> – </a:t>
            </a:r>
            <a:r>
              <a:rPr lang="en-GB" i="1" dirty="0" err="1"/>
              <a:t>gestolen</a:t>
            </a:r>
            <a:endParaRPr lang="en-GB" dirty="0"/>
          </a:p>
          <a:p>
            <a:r>
              <a:rPr lang="en-GB" i="1" dirty="0" err="1"/>
              <a:t>geven</a:t>
            </a:r>
            <a:r>
              <a:rPr lang="en-GB" i="1" dirty="0"/>
              <a:t> – </a:t>
            </a:r>
            <a:r>
              <a:rPr lang="en-GB" i="1" dirty="0" err="1"/>
              <a:t>gaf</a:t>
            </a:r>
            <a:r>
              <a:rPr lang="en-GB" i="1" dirty="0"/>
              <a:t> – </a:t>
            </a:r>
            <a:r>
              <a:rPr lang="en-GB" i="1" dirty="0" err="1"/>
              <a:t>gegeven</a:t>
            </a:r>
            <a:endParaRPr lang="en-GB" dirty="0"/>
          </a:p>
          <a:p>
            <a:endParaRPr lang="en-GB" dirty="0"/>
          </a:p>
          <a:p>
            <a:r>
              <a:rPr lang="en-GB" dirty="0" err="1"/>
              <a:t>englisch</a:t>
            </a:r>
            <a:r>
              <a:rPr lang="en-GB" dirty="0"/>
              <a:t>: </a:t>
            </a:r>
          </a:p>
          <a:p>
            <a:r>
              <a:rPr lang="en-GB" i="1" dirty="0"/>
              <a:t>steal – stole – stolen</a:t>
            </a:r>
            <a:endParaRPr lang="en-GB" dirty="0"/>
          </a:p>
          <a:p>
            <a:r>
              <a:rPr lang="en-GB" i="1" dirty="0"/>
              <a:t>give – gave – given</a:t>
            </a:r>
          </a:p>
          <a:p>
            <a:endParaRPr lang="en-GB" dirty="0"/>
          </a:p>
          <a:p>
            <a:r>
              <a:rPr lang="en-GB" dirty="0" err="1"/>
              <a:t>Isländisch</a:t>
            </a:r>
            <a:r>
              <a:rPr lang="en-GB" dirty="0"/>
              <a:t>: </a:t>
            </a:r>
          </a:p>
          <a:p>
            <a:r>
              <a:rPr lang="en-GB" i="1" dirty="0"/>
              <a:t>stela – </a:t>
            </a:r>
            <a:r>
              <a:rPr lang="en-GB" i="1" dirty="0" err="1"/>
              <a:t>stal</a:t>
            </a:r>
            <a:r>
              <a:rPr lang="en-GB" i="1" dirty="0"/>
              <a:t> – </a:t>
            </a:r>
            <a:r>
              <a:rPr lang="en-GB" i="1" dirty="0" err="1"/>
              <a:t>stolið</a:t>
            </a:r>
            <a:endParaRPr lang="en-GB" dirty="0"/>
          </a:p>
          <a:p>
            <a:r>
              <a:rPr lang="en-GB" i="1" dirty="0" err="1"/>
              <a:t>gefa</a:t>
            </a:r>
            <a:r>
              <a:rPr lang="en-GB" i="1" dirty="0"/>
              <a:t> – </a:t>
            </a:r>
            <a:r>
              <a:rPr lang="en-GB" i="1" dirty="0" err="1"/>
              <a:t>gaf</a:t>
            </a:r>
            <a:r>
              <a:rPr lang="en-GB" i="1" dirty="0"/>
              <a:t> – </a:t>
            </a:r>
            <a:r>
              <a:rPr lang="en-GB" i="1" dirty="0" err="1"/>
              <a:t>gefið</a:t>
            </a:r>
            <a:endParaRPr lang="en-GB" dirty="0"/>
          </a:p>
          <a:p>
            <a:endParaRPr lang="en-GB" dirty="0"/>
          </a:p>
          <a:p>
            <a:pPr marL="0" indent="0"/>
            <a:endParaRPr lang="en-GB" dirty="0"/>
          </a:p>
          <a:p>
            <a:pPr marL="0" indent="0"/>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22</a:t>
            </a:fld>
            <a:endParaRPr lang="de-DE"/>
          </a:p>
        </p:txBody>
      </p:sp>
      <p:pic>
        <p:nvPicPr>
          <p:cNvPr id="8" name="Audio Recording 27. Nov 2020 at 16:53:28" descr="Audio Recording 27. Nov 2020 at 16:53:28">
            <a:hlinkClick r:id="" action="ppaction://media"/>
            <a:extLst>
              <a:ext uri="{FF2B5EF4-FFF2-40B4-BE49-F238E27FC236}">
                <a16:creationId xmlns:a16="http://schemas.microsoft.com/office/drawing/2014/main" id="{0AAC103C-F125-6B41-87C0-72FAE524AEE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7600" y="546100"/>
            <a:ext cx="812800" cy="812800"/>
          </a:xfrm>
          <a:prstGeom prst="rect">
            <a:avLst/>
          </a:prstGeom>
        </p:spPr>
      </p:pic>
      <p:pic>
        <p:nvPicPr>
          <p:cNvPr id="1026" name="Picture 2">
            <a:extLst>
              <a:ext uri="{FF2B5EF4-FFF2-40B4-BE49-F238E27FC236}">
                <a16:creationId xmlns:a16="http://schemas.microsoft.com/office/drawing/2014/main" id="{3FDF6961-F179-AD49-9A0D-C71CBA84AF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376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6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3. Konversion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t>siehe </a:t>
            </a:r>
            <a:r>
              <a:rPr lang="de-DE" dirty="0" err="1"/>
              <a:t>Meibauer</a:t>
            </a:r>
            <a:r>
              <a:rPr lang="de-DE" dirty="0"/>
              <a:t> (2015), auf </a:t>
            </a:r>
            <a:r>
              <a:rPr lang="de-DE" dirty="0" err="1"/>
              <a:t>e-class</a:t>
            </a:r>
            <a:endParaRPr lang="de-DE" dirty="0"/>
          </a:p>
          <a:p>
            <a:pPr marL="0" indent="0">
              <a:buSzPct val="100000"/>
            </a:pPr>
            <a:r>
              <a:rPr lang="de-DE" dirty="0"/>
              <a:t>Unterschied zwischen syntaktischer und morphologischer Konversion</a:t>
            </a:r>
          </a:p>
          <a:p>
            <a:pPr marL="0" indent="0">
              <a:buSzPct val="100000"/>
            </a:pPr>
            <a:r>
              <a:rPr lang="de-DE" u="sng" dirty="0"/>
              <a:t>Syntaktische Konversion</a:t>
            </a:r>
          </a:p>
          <a:p>
            <a:pPr marL="0" indent="0">
              <a:buSzPct val="100000"/>
            </a:pPr>
            <a:r>
              <a:rPr lang="en-GB" dirty="0"/>
              <a:t>a. </a:t>
            </a:r>
            <a:r>
              <a:rPr lang="en-GB" dirty="0" err="1"/>
              <a:t>laufen</a:t>
            </a:r>
            <a:r>
              <a:rPr lang="en-GB" dirty="0"/>
              <a:t> → das </a:t>
            </a:r>
            <a:r>
              <a:rPr lang="en-GB" dirty="0" err="1"/>
              <a:t>Laufen</a:t>
            </a:r>
            <a:r>
              <a:rPr lang="en-GB" dirty="0"/>
              <a:t>  V → N </a:t>
            </a:r>
            <a:endParaRPr lang="de-DE" dirty="0"/>
          </a:p>
          <a:p>
            <a:pPr marL="0" indent="0">
              <a:buSzPct val="100000"/>
            </a:pPr>
            <a:r>
              <a:rPr lang="en-GB" dirty="0"/>
              <a:t>b. </a:t>
            </a:r>
            <a:r>
              <a:rPr lang="en-GB" dirty="0" err="1"/>
              <a:t>gestrichen</a:t>
            </a:r>
            <a:r>
              <a:rPr lang="en-GB" dirty="0"/>
              <a:t> → der/die/das </a:t>
            </a:r>
            <a:r>
              <a:rPr lang="en-GB" dirty="0" err="1"/>
              <a:t>Gestrichene</a:t>
            </a:r>
            <a:r>
              <a:rPr lang="en-GB" dirty="0"/>
              <a:t>  V → N</a:t>
            </a:r>
          </a:p>
          <a:p>
            <a:pPr marL="0" indent="0">
              <a:buSzPct val="100000"/>
            </a:pPr>
            <a:r>
              <a:rPr lang="en-GB" dirty="0"/>
              <a:t>c. gut → der/die/das </a:t>
            </a:r>
            <a:r>
              <a:rPr lang="en-GB" dirty="0" err="1"/>
              <a:t>Gute</a:t>
            </a:r>
            <a:r>
              <a:rPr lang="en-GB" dirty="0"/>
              <a:t>  A → N </a:t>
            </a:r>
          </a:p>
          <a:p>
            <a:pPr marL="0" indent="0">
              <a:buSzPct val="100000"/>
            </a:pPr>
            <a:r>
              <a:rPr lang="en-GB" dirty="0"/>
              <a:t>d. </a:t>
            </a:r>
            <a:r>
              <a:rPr lang="en-GB" dirty="0" err="1"/>
              <a:t>entscheidend</a:t>
            </a:r>
            <a:r>
              <a:rPr lang="en-GB" dirty="0"/>
              <a:t> → der/die/das </a:t>
            </a:r>
            <a:r>
              <a:rPr lang="en-GB" dirty="0" err="1"/>
              <a:t>Entscheidende</a:t>
            </a:r>
            <a:r>
              <a:rPr lang="en-GB" dirty="0"/>
              <a:t> A → N </a:t>
            </a:r>
          </a:p>
          <a:p>
            <a:pPr marL="0" indent="0">
              <a:buSzPct val="100000"/>
            </a:pPr>
            <a:endParaRPr lang="en-GB" dirty="0"/>
          </a:p>
          <a:p>
            <a:pPr marL="0" indent="0">
              <a:buSzPct val="100000"/>
            </a:pPr>
            <a:r>
              <a:rPr lang="de-DE" u="sng" dirty="0"/>
              <a:t>Morphologische Konversion</a:t>
            </a:r>
            <a:endParaRPr lang="en-GB" u="sng" dirty="0"/>
          </a:p>
          <a:p>
            <a:pPr marL="457200" indent="-457200">
              <a:buSzPct val="100000"/>
              <a:buAutoNum type="alphaLcPeriod"/>
            </a:pPr>
            <a:r>
              <a:rPr lang="en-GB" dirty="0" err="1"/>
              <a:t>laufen</a:t>
            </a:r>
            <a:r>
              <a:rPr lang="en-GB" dirty="0"/>
              <a:t> → der </a:t>
            </a:r>
            <a:r>
              <a:rPr lang="en-GB" dirty="0" err="1"/>
              <a:t>Lauf</a:t>
            </a:r>
            <a:r>
              <a:rPr lang="en-GB" dirty="0"/>
              <a:t> V → N </a:t>
            </a:r>
          </a:p>
          <a:p>
            <a:pPr marL="457200" indent="-457200">
              <a:buSzPct val="100000"/>
              <a:buFontTx/>
              <a:buAutoNum type="alphaLcPeriod"/>
            </a:pPr>
            <a:r>
              <a:rPr lang="en-GB" dirty="0" err="1"/>
              <a:t>grün</a:t>
            </a:r>
            <a:r>
              <a:rPr lang="en-GB" dirty="0"/>
              <a:t> → </a:t>
            </a:r>
            <a:r>
              <a:rPr lang="en-GB" dirty="0" err="1"/>
              <a:t>grünen</a:t>
            </a:r>
            <a:r>
              <a:rPr lang="en-GB" dirty="0"/>
              <a:t> A → V</a:t>
            </a:r>
            <a:endParaRPr lang="de-DE" dirty="0"/>
          </a:p>
          <a:p>
            <a:pPr marL="457200" indent="-457200">
              <a:buSzPct val="100000"/>
              <a:buAutoNum type="alphaLcPeriod"/>
            </a:pPr>
            <a:r>
              <a:rPr lang="en-GB" dirty="0"/>
              <a:t>Gras → </a:t>
            </a:r>
            <a:r>
              <a:rPr lang="en-GB" dirty="0" err="1"/>
              <a:t>grasen</a:t>
            </a:r>
            <a:r>
              <a:rPr lang="en-GB" dirty="0"/>
              <a:t> N → V </a:t>
            </a: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23</a:t>
            </a:fld>
            <a:endParaRPr lang="de-DE"/>
          </a:p>
        </p:txBody>
      </p:sp>
      <p:pic>
        <p:nvPicPr>
          <p:cNvPr id="6" name="Audio Recording 27. Nov 2020 at 16:55:19" descr="Audio Recording 27. Nov 2020 at 16:55:19">
            <a:hlinkClick r:id="" action="ppaction://media"/>
            <a:extLst>
              <a:ext uri="{FF2B5EF4-FFF2-40B4-BE49-F238E27FC236}">
                <a16:creationId xmlns:a16="http://schemas.microsoft.com/office/drawing/2014/main" id="{F5716F3E-86DC-5C4D-9883-9A976930BCA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70800" y="323850"/>
            <a:ext cx="812800" cy="812800"/>
          </a:xfrm>
          <a:prstGeom prst="rect">
            <a:avLst/>
          </a:prstGeom>
        </p:spPr>
      </p:pic>
    </p:spTree>
    <p:extLst>
      <p:ext uri="{BB962C8B-B14F-4D97-AF65-F5344CB8AC3E}">
        <p14:creationId xmlns:p14="http://schemas.microsoft.com/office/powerpoint/2010/main" val="1152337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4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Konversion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u="sng" dirty="0"/>
              <a:t>Syntaktische Konversion</a:t>
            </a:r>
          </a:p>
          <a:p>
            <a:pPr marL="0" indent="0">
              <a:buSzPct val="100000"/>
            </a:pPr>
            <a:r>
              <a:rPr lang="en-GB" dirty="0" err="1"/>
              <a:t>Substantivierte</a:t>
            </a:r>
            <a:r>
              <a:rPr lang="en-GB" dirty="0"/>
              <a:t> </a:t>
            </a:r>
            <a:r>
              <a:rPr lang="en-GB" dirty="0" err="1"/>
              <a:t>Adjektive</a:t>
            </a:r>
            <a:r>
              <a:rPr lang="en-GB" dirty="0"/>
              <a:t>:</a:t>
            </a:r>
          </a:p>
          <a:p>
            <a:pPr marL="0" indent="0">
              <a:buSzPct val="100000"/>
            </a:pPr>
            <a:r>
              <a:rPr lang="en-GB" dirty="0"/>
              <a:t>Das Suffix –</a:t>
            </a:r>
            <a:r>
              <a:rPr lang="en-GB" i="1" dirty="0"/>
              <a:t>e </a:t>
            </a:r>
            <a:r>
              <a:rPr lang="en-GB" dirty="0"/>
              <a:t> </a:t>
            </a:r>
            <a:r>
              <a:rPr lang="en-GB" dirty="0" err="1"/>
              <a:t>ist</a:t>
            </a:r>
            <a:r>
              <a:rPr lang="en-GB" dirty="0"/>
              <a:t> </a:t>
            </a:r>
            <a:r>
              <a:rPr lang="en-GB" dirty="0" err="1"/>
              <a:t>keine</a:t>
            </a:r>
            <a:r>
              <a:rPr lang="en-GB" dirty="0"/>
              <a:t> </a:t>
            </a:r>
            <a:r>
              <a:rPr lang="en-GB" dirty="0" err="1"/>
              <a:t>Derivationssuffix</a:t>
            </a:r>
            <a:r>
              <a:rPr lang="en-GB" dirty="0"/>
              <a:t> </a:t>
            </a:r>
            <a:r>
              <a:rPr lang="en-GB" dirty="0" err="1"/>
              <a:t>sondern</a:t>
            </a:r>
            <a:r>
              <a:rPr lang="en-GB" dirty="0"/>
              <a:t> das </a:t>
            </a:r>
            <a:r>
              <a:rPr lang="en-GB" dirty="0" err="1"/>
              <a:t>Flexionssuffix</a:t>
            </a:r>
            <a:endParaRPr lang="en-GB" dirty="0"/>
          </a:p>
          <a:p>
            <a:pPr marL="0" indent="0">
              <a:buSzPct val="100000"/>
            </a:pPr>
            <a:endParaRPr lang="en-GB" dirty="0"/>
          </a:p>
          <a:p>
            <a:pPr marL="0" indent="0">
              <a:buSzPct val="100000"/>
            </a:pPr>
            <a:r>
              <a:rPr lang="en-GB" dirty="0"/>
              <a:t>a.  der </a:t>
            </a:r>
            <a:r>
              <a:rPr lang="en-GB" dirty="0" err="1"/>
              <a:t>gute</a:t>
            </a:r>
            <a:r>
              <a:rPr lang="en-GB" dirty="0"/>
              <a:t> </a:t>
            </a:r>
            <a:r>
              <a:rPr lang="en-GB" dirty="0" err="1"/>
              <a:t>Wagen</a:t>
            </a:r>
            <a:r>
              <a:rPr lang="en-GB" dirty="0"/>
              <a:t> – der </a:t>
            </a:r>
            <a:r>
              <a:rPr lang="en-GB" dirty="0" err="1"/>
              <a:t>Gut</a:t>
            </a:r>
            <a:r>
              <a:rPr lang="en-GB" b="1" dirty="0" err="1"/>
              <a:t>e</a:t>
            </a:r>
            <a:r>
              <a:rPr lang="en-GB" dirty="0"/>
              <a:t> </a:t>
            </a:r>
          </a:p>
          <a:p>
            <a:pPr marL="0" indent="0">
              <a:buSzPct val="100000"/>
            </a:pPr>
            <a:r>
              <a:rPr lang="en-GB" dirty="0"/>
              <a:t>b. die </a:t>
            </a:r>
            <a:r>
              <a:rPr lang="en-GB" dirty="0" err="1"/>
              <a:t>gestrichene</a:t>
            </a:r>
            <a:r>
              <a:rPr lang="en-GB" dirty="0"/>
              <a:t> </a:t>
            </a:r>
            <a:r>
              <a:rPr lang="en-GB" dirty="0" err="1"/>
              <a:t>Treppe</a:t>
            </a:r>
            <a:r>
              <a:rPr lang="en-GB" dirty="0"/>
              <a:t> – die </a:t>
            </a:r>
            <a:r>
              <a:rPr lang="en-GB" dirty="0" err="1"/>
              <a:t>Gestrichen</a:t>
            </a:r>
            <a:r>
              <a:rPr lang="en-GB" b="1" dirty="0" err="1"/>
              <a:t>e</a:t>
            </a:r>
            <a:r>
              <a:rPr lang="en-GB" dirty="0"/>
              <a:t> </a:t>
            </a:r>
          </a:p>
          <a:p>
            <a:pPr marL="0" indent="0">
              <a:buSzPct val="100000"/>
            </a:pPr>
            <a:r>
              <a:rPr lang="en-GB" dirty="0"/>
              <a:t>c. das </a:t>
            </a:r>
            <a:r>
              <a:rPr lang="en-GB" dirty="0" err="1"/>
              <a:t>entscheidende</a:t>
            </a:r>
            <a:r>
              <a:rPr lang="en-GB" dirty="0"/>
              <a:t> Tor – das </a:t>
            </a:r>
            <a:r>
              <a:rPr lang="en-GB" dirty="0" err="1"/>
              <a:t>Entscheidend</a:t>
            </a:r>
            <a:r>
              <a:rPr lang="en-GB" b="1" dirty="0" err="1"/>
              <a:t>e</a:t>
            </a:r>
            <a:endParaRPr lang="en-GB" b="1" dirty="0"/>
          </a:p>
          <a:p>
            <a:pPr marL="0" indent="0">
              <a:buSzPct val="100000"/>
            </a:pPr>
            <a:endParaRPr lang="en-GB" b="1" dirty="0"/>
          </a:p>
          <a:p>
            <a:pPr marL="0" indent="0">
              <a:buSzPct val="100000"/>
            </a:pPr>
            <a:r>
              <a:rPr lang="en-GB" b="1" dirty="0"/>
              <a:t>Es </a:t>
            </a:r>
            <a:r>
              <a:rPr lang="en-GB" b="1" dirty="0" err="1"/>
              <a:t>handelt</a:t>
            </a:r>
            <a:r>
              <a:rPr lang="en-GB" b="1" dirty="0"/>
              <a:t> </a:t>
            </a:r>
            <a:r>
              <a:rPr lang="en-GB" b="1" dirty="0" err="1"/>
              <a:t>sich</a:t>
            </a:r>
            <a:r>
              <a:rPr lang="en-GB" b="1" dirty="0"/>
              <a:t> </a:t>
            </a:r>
            <a:r>
              <a:rPr lang="en-GB" b="1" dirty="0" err="1"/>
              <a:t>hier</a:t>
            </a:r>
            <a:r>
              <a:rPr lang="en-GB" b="1" dirty="0"/>
              <a:t> um Ellipse des </a:t>
            </a:r>
            <a:r>
              <a:rPr lang="en-GB" b="1" dirty="0" err="1"/>
              <a:t>jeweiligen</a:t>
            </a:r>
            <a:r>
              <a:rPr lang="en-GB" b="1" dirty="0"/>
              <a:t> </a:t>
            </a:r>
            <a:r>
              <a:rPr lang="en-GB" b="1" dirty="0" err="1"/>
              <a:t>Nomens</a:t>
            </a:r>
            <a:endParaRPr lang="en-GB" b="1" dirty="0"/>
          </a:p>
          <a:p>
            <a:pPr marL="0" indent="0">
              <a:buSzPct val="100000"/>
            </a:pPr>
            <a:r>
              <a:rPr lang="en-GB" b="1" dirty="0" err="1"/>
              <a:t>aber</a:t>
            </a:r>
            <a:r>
              <a:rPr lang="en-GB" b="1" dirty="0"/>
              <a:t> </a:t>
            </a:r>
            <a:r>
              <a:rPr lang="en-GB" b="1" dirty="0" err="1"/>
              <a:t>keine</a:t>
            </a:r>
            <a:r>
              <a:rPr lang="en-GB" b="1" dirty="0"/>
              <a:t> </a:t>
            </a:r>
            <a:r>
              <a:rPr lang="en-GB" b="1" dirty="0" err="1"/>
              <a:t>echte</a:t>
            </a:r>
            <a:r>
              <a:rPr lang="en-GB" b="1" dirty="0"/>
              <a:t> </a:t>
            </a:r>
            <a:r>
              <a:rPr lang="en-GB" b="1" dirty="0" err="1"/>
              <a:t>Konversion</a:t>
            </a:r>
            <a:r>
              <a:rPr lang="en-GB" b="1" dirty="0"/>
              <a:t>.</a:t>
            </a:r>
            <a:endParaRPr lang="de-DE" b="1"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24</a:t>
            </a:fld>
            <a:endParaRPr lang="de-DE"/>
          </a:p>
        </p:txBody>
      </p:sp>
      <p:pic>
        <p:nvPicPr>
          <p:cNvPr id="6" name="Audio Recording 27. Nov 2020 at 16:58:03" descr="Audio Recording 27. Nov 2020 at 16:58:03">
            <a:hlinkClick r:id="" action="ppaction://media"/>
            <a:extLst>
              <a:ext uri="{FF2B5EF4-FFF2-40B4-BE49-F238E27FC236}">
                <a16:creationId xmlns:a16="http://schemas.microsoft.com/office/drawing/2014/main" id="{7C2EEB49-4950-6D48-BD09-8D58D96F685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12100" y="457200"/>
            <a:ext cx="812800" cy="812800"/>
          </a:xfrm>
          <a:prstGeom prst="rect">
            <a:avLst/>
          </a:prstGeom>
        </p:spPr>
      </p:pic>
    </p:spTree>
    <p:extLst>
      <p:ext uri="{BB962C8B-B14F-4D97-AF65-F5344CB8AC3E}">
        <p14:creationId xmlns:p14="http://schemas.microsoft.com/office/powerpoint/2010/main" val="1566554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7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Konversion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en-GB" dirty="0" err="1"/>
              <a:t>Morphologische</a:t>
            </a:r>
            <a:r>
              <a:rPr lang="en-GB" dirty="0"/>
              <a:t> </a:t>
            </a:r>
            <a:r>
              <a:rPr lang="en-GB" dirty="0" err="1"/>
              <a:t>Konversion</a:t>
            </a:r>
            <a:r>
              <a:rPr lang="en-GB" dirty="0"/>
              <a:t> </a:t>
            </a:r>
          </a:p>
          <a:p>
            <a:pPr marL="0" indent="0">
              <a:buSzPct val="100000"/>
            </a:pPr>
            <a:endParaRPr lang="en-GB" dirty="0"/>
          </a:p>
          <a:p>
            <a:pPr marL="457200" indent="-457200">
              <a:buSzPct val="100000"/>
              <a:buAutoNum type="alphaLcPeriod"/>
            </a:pPr>
            <a:r>
              <a:rPr lang="en-GB" dirty="0"/>
              <a:t>N </a:t>
            </a:r>
            <a:r>
              <a:rPr lang="fr-FR" dirty="0"/>
              <a:t>→</a:t>
            </a:r>
            <a:r>
              <a:rPr lang="en-GB" dirty="0"/>
              <a:t> A: angst, </a:t>
            </a:r>
            <a:r>
              <a:rPr lang="en-GB" dirty="0" err="1"/>
              <a:t>bange</a:t>
            </a:r>
            <a:r>
              <a:rPr lang="en-GB" dirty="0"/>
              <a:t>, </a:t>
            </a:r>
            <a:r>
              <a:rPr lang="en-GB" dirty="0" err="1"/>
              <a:t>feind</a:t>
            </a:r>
            <a:r>
              <a:rPr lang="en-GB" dirty="0"/>
              <a:t>, </a:t>
            </a:r>
            <a:r>
              <a:rPr lang="en-GB" dirty="0" err="1"/>
              <a:t>klasse</a:t>
            </a:r>
            <a:r>
              <a:rPr lang="en-GB" dirty="0"/>
              <a:t>, </a:t>
            </a:r>
            <a:r>
              <a:rPr lang="en-GB" dirty="0" err="1"/>
              <a:t>ernst</a:t>
            </a:r>
            <a:r>
              <a:rPr lang="en-GB" dirty="0"/>
              <a:t>, orange, schmuck, </a:t>
            </a:r>
            <a:r>
              <a:rPr lang="en-GB" dirty="0" err="1"/>
              <a:t>barock</a:t>
            </a:r>
            <a:r>
              <a:rPr lang="en-GB" dirty="0"/>
              <a:t>, </a:t>
            </a:r>
            <a:r>
              <a:rPr lang="en-GB" dirty="0" err="1"/>
              <a:t>dunkel</a:t>
            </a:r>
            <a:r>
              <a:rPr lang="en-GB" dirty="0"/>
              <a:t>, </a:t>
            </a:r>
            <a:r>
              <a:rPr lang="en-GB" dirty="0" err="1"/>
              <a:t>elend</a:t>
            </a:r>
            <a:r>
              <a:rPr lang="en-GB" dirty="0"/>
              <a:t> </a:t>
            </a:r>
          </a:p>
          <a:p>
            <a:pPr marL="457200" indent="-457200">
              <a:buSzPct val="100000"/>
              <a:buAutoNum type="alphaLcPeriod"/>
            </a:pPr>
            <a:r>
              <a:rPr lang="en-GB" dirty="0"/>
              <a:t>V → A: </a:t>
            </a:r>
            <a:r>
              <a:rPr lang="en-GB" dirty="0" err="1"/>
              <a:t>starren</a:t>
            </a:r>
            <a:r>
              <a:rPr lang="en-GB" dirty="0"/>
              <a:t> → </a:t>
            </a:r>
            <a:r>
              <a:rPr lang="en-GB" dirty="0" err="1"/>
              <a:t>starr</a:t>
            </a:r>
            <a:r>
              <a:rPr lang="en-GB" dirty="0"/>
              <a:t>, </a:t>
            </a:r>
            <a:r>
              <a:rPr lang="en-GB" dirty="0" err="1"/>
              <a:t>wachen</a:t>
            </a:r>
            <a:r>
              <a:rPr lang="en-GB" dirty="0"/>
              <a:t> → </a:t>
            </a:r>
            <a:r>
              <a:rPr lang="en-GB" dirty="0" err="1"/>
              <a:t>wach</a:t>
            </a:r>
            <a:r>
              <a:rPr lang="en-GB" dirty="0"/>
              <a:t>, </a:t>
            </a:r>
            <a:r>
              <a:rPr lang="en-GB" dirty="0" err="1"/>
              <a:t>wirren</a:t>
            </a:r>
            <a:r>
              <a:rPr lang="en-GB" dirty="0"/>
              <a:t> → </a:t>
            </a:r>
            <a:r>
              <a:rPr lang="en-GB" dirty="0" err="1"/>
              <a:t>wirr</a:t>
            </a:r>
            <a:endParaRPr lang="en-GB" dirty="0"/>
          </a:p>
          <a:p>
            <a:pPr marL="457200" indent="-457200">
              <a:buSzPct val="100000"/>
              <a:buAutoNum type="alphaLcPeriod"/>
            </a:pPr>
            <a:r>
              <a:rPr lang="en-GB" dirty="0"/>
              <a:t>A → N: </a:t>
            </a:r>
            <a:r>
              <a:rPr lang="en-GB" dirty="0" err="1"/>
              <a:t>grün</a:t>
            </a:r>
            <a:r>
              <a:rPr lang="en-GB" dirty="0"/>
              <a:t> → das </a:t>
            </a:r>
            <a:r>
              <a:rPr lang="en-GB" dirty="0" err="1"/>
              <a:t>Grün</a:t>
            </a:r>
            <a:r>
              <a:rPr lang="en-GB" dirty="0"/>
              <a:t>, </a:t>
            </a:r>
            <a:r>
              <a:rPr lang="en-GB" dirty="0" err="1"/>
              <a:t>deutsch</a:t>
            </a:r>
            <a:r>
              <a:rPr lang="en-GB" dirty="0"/>
              <a:t> → das/sein Deutsch; gut → das Gut</a:t>
            </a:r>
          </a:p>
          <a:p>
            <a:pPr marL="457200" indent="-457200">
              <a:buSzPct val="100000"/>
              <a:buAutoNum type="alphaLcPeriod"/>
            </a:pPr>
            <a:endParaRPr lang="en-GB" dirty="0"/>
          </a:p>
          <a:p>
            <a:pPr marL="0" indent="0">
              <a:buSzPct val="100000"/>
            </a:pPr>
            <a:endParaRPr lang="en-GB" dirty="0"/>
          </a:p>
          <a:p>
            <a:pPr marL="0" indent="0">
              <a:buSzPct val="100000"/>
            </a:pPr>
            <a:r>
              <a:rPr lang="en-GB" dirty="0" err="1"/>
              <a:t>Siehe</a:t>
            </a:r>
            <a:r>
              <a:rPr lang="en-GB" dirty="0"/>
              <a:t> </a:t>
            </a:r>
            <a:r>
              <a:rPr lang="en-GB" dirty="0" err="1"/>
              <a:t>auch</a:t>
            </a:r>
            <a:r>
              <a:rPr lang="en-GB" dirty="0"/>
              <a:t> Fleischer/</a:t>
            </a:r>
            <a:r>
              <a:rPr lang="en-GB" dirty="0" err="1"/>
              <a:t>Barz</a:t>
            </a:r>
            <a:r>
              <a:rPr lang="en-GB" dirty="0"/>
              <a:t> (1995)</a:t>
            </a:r>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25</a:t>
            </a:fld>
            <a:endParaRPr lang="de-DE"/>
          </a:p>
        </p:txBody>
      </p:sp>
      <p:pic>
        <p:nvPicPr>
          <p:cNvPr id="6" name="Audio Recording 27. Nov 2020 at 17:00:04" descr="Audio Recording 27. Nov 2020 at 17:00:04">
            <a:hlinkClick r:id="" action="ppaction://media"/>
            <a:extLst>
              <a:ext uri="{FF2B5EF4-FFF2-40B4-BE49-F238E27FC236}">
                <a16:creationId xmlns:a16="http://schemas.microsoft.com/office/drawing/2014/main" id="{ABC6ABEA-557E-BE41-89B6-5D6D3369537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91400" y="552450"/>
            <a:ext cx="812800" cy="812800"/>
          </a:xfrm>
          <a:prstGeom prst="rect">
            <a:avLst/>
          </a:prstGeom>
        </p:spPr>
      </p:pic>
    </p:spTree>
    <p:extLst>
      <p:ext uri="{BB962C8B-B14F-4D97-AF65-F5344CB8AC3E}">
        <p14:creationId xmlns:p14="http://schemas.microsoft.com/office/powerpoint/2010/main" val="786071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0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Morphologische Konversion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endParaRPr lang="en-GB" dirty="0"/>
          </a:p>
          <a:p>
            <a:pPr marL="0" indent="0">
              <a:buSzPct val="100000"/>
            </a:pPr>
            <a:r>
              <a:rPr lang="en-GB" dirty="0" err="1"/>
              <a:t>Konventionelle</a:t>
            </a:r>
            <a:r>
              <a:rPr lang="en-GB" dirty="0"/>
              <a:t> V → N </a:t>
            </a:r>
            <a:r>
              <a:rPr lang="en-GB" dirty="0" err="1"/>
              <a:t>sind</a:t>
            </a:r>
            <a:r>
              <a:rPr lang="en-GB" dirty="0"/>
              <a:t> </a:t>
            </a:r>
            <a:r>
              <a:rPr lang="en-GB" dirty="0" err="1"/>
              <a:t>idiomatisch</a:t>
            </a:r>
            <a:endParaRPr lang="en-GB" dirty="0"/>
          </a:p>
          <a:p>
            <a:pPr marL="0" indent="0">
              <a:buSzPct val="100000"/>
            </a:pPr>
            <a:r>
              <a:rPr lang="en-GB" dirty="0" err="1"/>
              <a:t>Blick</a:t>
            </a:r>
            <a:r>
              <a:rPr lang="en-GB" dirty="0"/>
              <a:t>, Halt, </a:t>
            </a:r>
            <a:r>
              <a:rPr lang="en-GB" dirty="0" err="1"/>
              <a:t>Knall</a:t>
            </a:r>
            <a:r>
              <a:rPr lang="en-GB" dirty="0"/>
              <a:t>, Rat, </a:t>
            </a:r>
            <a:r>
              <a:rPr lang="en-GB" dirty="0" err="1"/>
              <a:t>Befehl</a:t>
            </a:r>
            <a:r>
              <a:rPr lang="en-GB" dirty="0"/>
              <a:t>, </a:t>
            </a:r>
            <a:r>
              <a:rPr lang="en-GB" dirty="0" err="1"/>
              <a:t>Beginn</a:t>
            </a:r>
            <a:r>
              <a:rPr lang="en-GB" dirty="0"/>
              <a:t>, </a:t>
            </a:r>
            <a:r>
              <a:rPr lang="en-GB" dirty="0" err="1"/>
              <a:t>Beleg</a:t>
            </a:r>
            <a:endParaRPr lang="en-GB" dirty="0"/>
          </a:p>
          <a:p>
            <a:pPr marL="457200" indent="-457200">
              <a:buSzPct val="100000"/>
              <a:buAutoNum type="alphaLcPeriod"/>
            </a:pPr>
            <a:endParaRPr lang="en-GB" dirty="0"/>
          </a:p>
          <a:p>
            <a:pPr marL="0" indent="0">
              <a:buSzPct val="100000"/>
            </a:pPr>
            <a:r>
              <a:rPr lang="en-GB" dirty="0" err="1"/>
              <a:t>Neubildungen</a:t>
            </a:r>
            <a:r>
              <a:rPr lang="en-GB" dirty="0"/>
              <a:t> (</a:t>
            </a:r>
            <a:r>
              <a:rPr lang="en-GB" dirty="0" err="1"/>
              <a:t>immer</a:t>
            </a:r>
            <a:r>
              <a:rPr lang="en-GB" dirty="0"/>
              <a:t> </a:t>
            </a:r>
            <a:r>
              <a:rPr lang="en-GB" dirty="0" err="1"/>
              <a:t>mit</a:t>
            </a:r>
            <a:r>
              <a:rPr lang="en-GB" dirty="0"/>
              <a:t> </a:t>
            </a:r>
            <a:r>
              <a:rPr lang="en-GB" dirty="0" err="1"/>
              <a:t>Pluralsuffix</a:t>
            </a:r>
            <a:r>
              <a:rPr lang="en-GB" dirty="0"/>
              <a:t> -s)</a:t>
            </a:r>
          </a:p>
          <a:p>
            <a:pPr marL="0" indent="0">
              <a:buSzPct val="100000"/>
            </a:pPr>
            <a:r>
              <a:rPr lang="en-GB" dirty="0" err="1"/>
              <a:t>Dreh</a:t>
            </a:r>
            <a:r>
              <a:rPr lang="en-GB" dirty="0"/>
              <a:t>, </a:t>
            </a:r>
            <a:r>
              <a:rPr lang="en-GB" dirty="0" err="1"/>
              <a:t>Schwenk</a:t>
            </a:r>
            <a:r>
              <a:rPr lang="en-GB" dirty="0"/>
              <a:t>, </a:t>
            </a:r>
            <a:r>
              <a:rPr lang="en-GB" dirty="0" err="1"/>
              <a:t>Stau</a:t>
            </a:r>
            <a:r>
              <a:rPr lang="en-GB" dirty="0"/>
              <a:t>, </a:t>
            </a:r>
            <a:r>
              <a:rPr lang="en-GB" dirty="0" err="1"/>
              <a:t>Treff</a:t>
            </a:r>
            <a:r>
              <a:rPr lang="en-GB" dirty="0"/>
              <a:t>, Kick</a:t>
            </a:r>
          </a:p>
          <a:p>
            <a:pPr marL="0" indent="0">
              <a:buSzPct val="100000"/>
            </a:pPr>
            <a:br>
              <a:rPr lang="en-GB" dirty="0"/>
            </a:br>
            <a:endParaRPr lang="en-GB"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26</a:t>
            </a:fld>
            <a:endParaRPr lang="de-DE"/>
          </a:p>
        </p:txBody>
      </p:sp>
      <p:pic>
        <p:nvPicPr>
          <p:cNvPr id="6" name="Audio Recording 27. Nov 2020 at 17:01:09" descr="Audio Recording 27. Nov 2020 at 17:01:09">
            <a:hlinkClick r:id="" action="ppaction://media"/>
            <a:extLst>
              <a:ext uri="{FF2B5EF4-FFF2-40B4-BE49-F238E27FC236}">
                <a16:creationId xmlns:a16="http://schemas.microsoft.com/office/drawing/2014/main" id="{D9B8B3A9-E40E-C743-A2E7-6642E52E3E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7600" y="692150"/>
            <a:ext cx="812800" cy="812800"/>
          </a:xfrm>
          <a:prstGeom prst="rect">
            <a:avLst/>
          </a:prstGeom>
        </p:spPr>
      </p:pic>
    </p:spTree>
    <p:extLst>
      <p:ext uri="{BB962C8B-B14F-4D97-AF65-F5344CB8AC3E}">
        <p14:creationId xmlns:p14="http://schemas.microsoft.com/office/powerpoint/2010/main" val="2483215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6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Konversion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fontScale="92500" lnSpcReduction="20000"/>
          </a:bodyPr>
          <a:lstStyle/>
          <a:p>
            <a:pPr marL="0" indent="0">
              <a:buSzPct val="100000"/>
            </a:pPr>
            <a:r>
              <a:rPr lang="en-GB" dirty="0"/>
              <a:t>Die N → V-</a:t>
            </a:r>
            <a:r>
              <a:rPr lang="en-GB" dirty="0" err="1"/>
              <a:t>Konversion</a:t>
            </a:r>
            <a:r>
              <a:rPr lang="en-GB" dirty="0"/>
              <a:t> </a:t>
            </a:r>
            <a:r>
              <a:rPr lang="en-GB" dirty="0" err="1"/>
              <a:t>sind</a:t>
            </a:r>
            <a:r>
              <a:rPr lang="en-GB" dirty="0"/>
              <a:t> </a:t>
            </a:r>
            <a:r>
              <a:rPr lang="en-GB" dirty="0" err="1"/>
              <a:t>wahrscheinlich</a:t>
            </a:r>
            <a:r>
              <a:rPr lang="en-GB" dirty="0"/>
              <a:t> </a:t>
            </a:r>
            <a:r>
              <a:rPr lang="en-GB" dirty="0" err="1"/>
              <a:t>produktiver</a:t>
            </a:r>
            <a:r>
              <a:rPr lang="en-GB" dirty="0"/>
              <a:t>, </a:t>
            </a:r>
            <a:r>
              <a:rPr lang="en-GB" dirty="0" err="1"/>
              <a:t>auch</a:t>
            </a:r>
            <a:r>
              <a:rPr lang="en-GB" dirty="0"/>
              <a:t> </a:t>
            </a:r>
            <a:r>
              <a:rPr lang="en-GB" dirty="0" err="1"/>
              <a:t>wegen</a:t>
            </a:r>
            <a:r>
              <a:rPr lang="en-GB" dirty="0"/>
              <a:t> den </a:t>
            </a:r>
            <a:r>
              <a:rPr lang="en-GB" dirty="0" err="1"/>
              <a:t>vielen</a:t>
            </a:r>
            <a:r>
              <a:rPr lang="en-GB" dirty="0"/>
              <a:t> </a:t>
            </a:r>
            <a:r>
              <a:rPr lang="en-GB" dirty="0" err="1"/>
              <a:t>Entlehnungen</a:t>
            </a:r>
            <a:r>
              <a:rPr lang="en-GB" dirty="0"/>
              <a:t> </a:t>
            </a:r>
            <a:r>
              <a:rPr lang="en-GB" dirty="0" err="1"/>
              <a:t>aus</a:t>
            </a:r>
            <a:r>
              <a:rPr lang="en-GB" dirty="0"/>
              <a:t> </a:t>
            </a:r>
            <a:r>
              <a:rPr lang="en-GB" dirty="0" err="1"/>
              <a:t>dem</a:t>
            </a:r>
            <a:r>
              <a:rPr lang="en-GB" dirty="0"/>
              <a:t> </a:t>
            </a:r>
            <a:r>
              <a:rPr lang="en-GB" dirty="0" err="1"/>
              <a:t>Englischen</a:t>
            </a:r>
            <a:r>
              <a:rPr lang="en-GB" dirty="0"/>
              <a:t>:</a:t>
            </a:r>
          </a:p>
          <a:p>
            <a:pPr marL="0" indent="0">
              <a:buSzPct val="100000"/>
            </a:pPr>
            <a:endParaRPr lang="en-GB" dirty="0"/>
          </a:p>
          <a:p>
            <a:pPr marL="0" indent="0">
              <a:buSzPct val="100000"/>
            </a:pPr>
            <a:r>
              <a:rPr lang="en-GB" dirty="0" err="1"/>
              <a:t>bluffen</a:t>
            </a:r>
            <a:r>
              <a:rPr lang="en-GB" dirty="0"/>
              <a:t>, </a:t>
            </a:r>
            <a:r>
              <a:rPr lang="en-GB" dirty="0" err="1"/>
              <a:t>drummen</a:t>
            </a:r>
            <a:r>
              <a:rPr lang="en-GB" dirty="0"/>
              <a:t>, </a:t>
            </a:r>
            <a:r>
              <a:rPr lang="en-GB" dirty="0" err="1"/>
              <a:t>flippen</a:t>
            </a:r>
            <a:r>
              <a:rPr lang="en-GB" dirty="0"/>
              <a:t>, </a:t>
            </a:r>
            <a:r>
              <a:rPr lang="en-GB" dirty="0" err="1"/>
              <a:t>grillen</a:t>
            </a:r>
            <a:r>
              <a:rPr lang="en-GB" dirty="0"/>
              <a:t>, </a:t>
            </a:r>
            <a:r>
              <a:rPr lang="en-GB" dirty="0" err="1"/>
              <a:t>jazzen</a:t>
            </a:r>
            <a:r>
              <a:rPr lang="en-GB" dirty="0"/>
              <a:t>, </a:t>
            </a:r>
            <a:r>
              <a:rPr lang="en-GB" dirty="0" err="1"/>
              <a:t>jobben</a:t>
            </a:r>
            <a:r>
              <a:rPr lang="en-GB" dirty="0"/>
              <a:t>, </a:t>
            </a:r>
            <a:r>
              <a:rPr lang="en-GB" dirty="0" err="1"/>
              <a:t>mobben</a:t>
            </a:r>
            <a:r>
              <a:rPr lang="en-GB" dirty="0"/>
              <a:t>, </a:t>
            </a:r>
            <a:r>
              <a:rPr lang="en-GB" dirty="0" err="1"/>
              <a:t>shoppen</a:t>
            </a:r>
            <a:r>
              <a:rPr lang="en-GB" dirty="0"/>
              <a:t>, </a:t>
            </a:r>
            <a:r>
              <a:rPr lang="en-GB" dirty="0" err="1"/>
              <a:t>tippen</a:t>
            </a:r>
            <a:r>
              <a:rPr lang="en-GB" dirty="0"/>
              <a:t>, </a:t>
            </a:r>
            <a:r>
              <a:rPr lang="en-GB" dirty="0" err="1"/>
              <a:t>trucken</a:t>
            </a:r>
            <a:r>
              <a:rPr lang="en-GB" dirty="0"/>
              <a:t>, </a:t>
            </a:r>
            <a:r>
              <a:rPr lang="en-GB" dirty="0" err="1"/>
              <a:t>floppen</a:t>
            </a:r>
            <a:r>
              <a:rPr lang="en-GB" dirty="0"/>
              <a:t>, </a:t>
            </a:r>
            <a:r>
              <a:rPr lang="en-GB" dirty="0" err="1"/>
              <a:t>toppen</a:t>
            </a:r>
            <a:r>
              <a:rPr lang="en-GB" dirty="0"/>
              <a:t> (›</a:t>
            </a:r>
            <a:r>
              <a:rPr lang="en-GB" dirty="0" err="1"/>
              <a:t>übertrumpfen</a:t>
            </a:r>
            <a:r>
              <a:rPr lang="en-GB" dirty="0"/>
              <a:t>‹)</a:t>
            </a:r>
          </a:p>
          <a:p>
            <a:pPr marL="0" indent="0">
              <a:buSzPct val="100000"/>
            </a:pPr>
            <a:endParaRPr lang="en-GB" dirty="0"/>
          </a:p>
          <a:p>
            <a:pPr marL="0" indent="0">
              <a:buSzPct val="100000"/>
            </a:pPr>
            <a:endParaRPr lang="en-GB" dirty="0"/>
          </a:p>
          <a:p>
            <a:pPr marL="0" indent="0">
              <a:buSzPct val="100000"/>
            </a:pPr>
            <a:endParaRPr lang="en-GB" dirty="0"/>
          </a:p>
          <a:p>
            <a:pPr marL="0" indent="0">
              <a:buSzPct val="100000"/>
            </a:pPr>
            <a:r>
              <a:rPr lang="en-GB" dirty="0"/>
              <a:t>Die A → V-</a:t>
            </a:r>
            <a:r>
              <a:rPr lang="en-GB" dirty="0" err="1"/>
              <a:t>Konversionen</a:t>
            </a:r>
            <a:endParaRPr lang="en-GB" dirty="0"/>
          </a:p>
          <a:p>
            <a:pPr marL="0" indent="0">
              <a:buSzPct val="100000"/>
            </a:pPr>
            <a:endParaRPr lang="en-GB" dirty="0"/>
          </a:p>
          <a:p>
            <a:pPr marL="0" indent="0">
              <a:buSzPct val="100000"/>
            </a:pPr>
            <a:r>
              <a:rPr lang="en-GB" dirty="0" err="1"/>
              <a:t>Faulen</a:t>
            </a:r>
            <a:r>
              <a:rPr lang="en-GB" dirty="0"/>
              <a:t>, </a:t>
            </a:r>
            <a:r>
              <a:rPr lang="en-GB" dirty="0" err="1"/>
              <a:t>heilen</a:t>
            </a:r>
            <a:r>
              <a:rPr lang="en-GB" dirty="0"/>
              <a:t>, </a:t>
            </a:r>
            <a:r>
              <a:rPr lang="en-GB" dirty="0" err="1"/>
              <a:t>reifen</a:t>
            </a:r>
            <a:r>
              <a:rPr lang="en-GB" dirty="0"/>
              <a:t>, </a:t>
            </a:r>
            <a:r>
              <a:rPr lang="en-GB" dirty="0" err="1"/>
              <a:t>runden</a:t>
            </a:r>
            <a:r>
              <a:rPr lang="en-GB" dirty="0"/>
              <a:t>, </a:t>
            </a:r>
            <a:r>
              <a:rPr lang="en-GB" dirty="0" err="1"/>
              <a:t>schnellen</a:t>
            </a:r>
            <a:r>
              <a:rPr lang="en-GB" dirty="0"/>
              <a:t>, </a:t>
            </a:r>
            <a:r>
              <a:rPr lang="en-GB" dirty="0" err="1"/>
              <a:t>schrillen</a:t>
            </a:r>
            <a:r>
              <a:rPr lang="en-GB" dirty="0"/>
              <a:t>, </a:t>
            </a:r>
            <a:r>
              <a:rPr lang="en-GB" dirty="0" err="1"/>
              <a:t>trocknen</a:t>
            </a:r>
            <a:r>
              <a:rPr lang="en-GB" dirty="0"/>
              <a:t>, </a:t>
            </a:r>
            <a:r>
              <a:rPr lang="en-GB" dirty="0" err="1"/>
              <a:t>trüben</a:t>
            </a:r>
            <a:r>
              <a:rPr lang="en-GB" dirty="0"/>
              <a:t>, </a:t>
            </a:r>
            <a:r>
              <a:rPr lang="en-GB" dirty="0" err="1"/>
              <a:t>weißen</a:t>
            </a:r>
            <a:endParaRPr lang="en-GB" dirty="0"/>
          </a:p>
          <a:p>
            <a:pPr marL="0" indent="0">
              <a:buSzPct val="100000"/>
            </a:pPr>
            <a:endParaRPr lang="en-GB" dirty="0"/>
          </a:p>
          <a:p>
            <a:pPr marL="0" indent="0">
              <a:buSzPct val="100000"/>
            </a:pPr>
            <a:endParaRPr lang="en-GB" dirty="0"/>
          </a:p>
          <a:p>
            <a:pPr marL="0" indent="0">
              <a:buSzPct val="100000"/>
            </a:pPr>
            <a:endParaRPr lang="en-GB" dirty="0"/>
          </a:p>
          <a:p>
            <a:pPr marL="0" indent="0">
              <a:buSzPct val="100000"/>
            </a:pPr>
            <a:br>
              <a:rPr lang="en-GB" dirty="0"/>
            </a:br>
            <a:endParaRPr lang="en-GB"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27</a:t>
            </a:fld>
            <a:endParaRPr lang="de-DE"/>
          </a:p>
        </p:txBody>
      </p:sp>
      <p:pic>
        <p:nvPicPr>
          <p:cNvPr id="6" name="Audio Recording 27. Nov 2020 at 17:02:22" descr="Audio Recording 27. Nov 2020 at 17:02:22">
            <a:hlinkClick r:id="" action="ppaction://media"/>
            <a:extLst>
              <a:ext uri="{FF2B5EF4-FFF2-40B4-BE49-F238E27FC236}">
                <a16:creationId xmlns:a16="http://schemas.microsoft.com/office/drawing/2014/main" id="{DC32209E-3080-9047-BA92-680A809765F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45400" y="254000"/>
            <a:ext cx="812800" cy="812800"/>
          </a:xfrm>
          <a:prstGeom prst="rect">
            <a:avLst/>
          </a:prstGeom>
        </p:spPr>
      </p:pic>
    </p:spTree>
    <p:extLst>
      <p:ext uri="{BB962C8B-B14F-4D97-AF65-F5344CB8AC3E}">
        <p14:creationId xmlns:p14="http://schemas.microsoft.com/office/powerpoint/2010/main" val="3581240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2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Konversion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endParaRPr lang="en-GB" dirty="0"/>
          </a:p>
          <a:p>
            <a:pPr marL="0" indent="0">
              <a:buSzPct val="100000"/>
            </a:pPr>
            <a:r>
              <a:rPr lang="en-GB" dirty="0" err="1"/>
              <a:t>Ableitungsrichtung</a:t>
            </a:r>
            <a:endParaRPr lang="en-GB" dirty="0"/>
          </a:p>
          <a:p>
            <a:pPr marL="0" indent="0">
              <a:buSzPct val="100000"/>
            </a:pPr>
            <a:endParaRPr lang="en-GB" dirty="0"/>
          </a:p>
          <a:p>
            <a:pPr marL="0" indent="0">
              <a:buSzPct val="100000"/>
            </a:pPr>
            <a:r>
              <a:rPr lang="en-GB" dirty="0"/>
              <a:t>Fleischer &amp; </a:t>
            </a:r>
            <a:r>
              <a:rPr lang="en-GB" dirty="0" err="1"/>
              <a:t>Barz</a:t>
            </a:r>
            <a:r>
              <a:rPr lang="en-GB" dirty="0"/>
              <a:t> </a:t>
            </a:r>
            <a:r>
              <a:rPr lang="en-GB" dirty="0" err="1"/>
              <a:t>nennen</a:t>
            </a:r>
            <a:r>
              <a:rPr lang="en-GB" dirty="0"/>
              <a:t> </a:t>
            </a:r>
            <a:r>
              <a:rPr lang="en-GB" dirty="0" err="1"/>
              <a:t>drei</a:t>
            </a:r>
            <a:r>
              <a:rPr lang="en-GB" dirty="0"/>
              <a:t> </a:t>
            </a:r>
            <a:r>
              <a:rPr lang="en-GB" dirty="0" err="1"/>
              <a:t>Kriterien</a:t>
            </a:r>
            <a:r>
              <a:rPr lang="en-GB" dirty="0"/>
              <a:t>. </a:t>
            </a:r>
          </a:p>
          <a:p>
            <a:pPr marL="0" indent="0">
              <a:buSzPct val="100000"/>
            </a:pPr>
            <a:endParaRPr lang="en-GB" dirty="0"/>
          </a:p>
          <a:p>
            <a:pPr marL="457200" indent="-457200">
              <a:buSzPct val="100000"/>
              <a:buAutoNum type="arabicPeriod"/>
            </a:pPr>
            <a:r>
              <a:rPr lang="en-GB" dirty="0"/>
              <a:t>Das </a:t>
            </a:r>
            <a:r>
              <a:rPr lang="en-GB" dirty="0" err="1"/>
              <a:t>morphologische</a:t>
            </a:r>
            <a:r>
              <a:rPr lang="en-GB" dirty="0"/>
              <a:t> </a:t>
            </a:r>
            <a:r>
              <a:rPr lang="en-GB" dirty="0" err="1"/>
              <a:t>Kriterium</a:t>
            </a:r>
            <a:endParaRPr lang="en-GB" dirty="0"/>
          </a:p>
          <a:p>
            <a:pPr marL="0" indent="0">
              <a:buSzPct val="100000"/>
            </a:pPr>
            <a:r>
              <a:rPr lang="en-GB" dirty="0"/>
              <a:t>Es muss </a:t>
            </a:r>
            <a:r>
              <a:rPr lang="en-GB" dirty="0" err="1"/>
              <a:t>sich</a:t>
            </a:r>
            <a:r>
              <a:rPr lang="en-GB" dirty="0"/>
              <a:t> in </a:t>
            </a:r>
            <a:r>
              <a:rPr lang="en-GB" dirty="0" err="1"/>
              <a:t>Fällen</a:t>
            </a:r>
            <a:r>
              <a:rPr lang="en-GB" dirty="0"/>
              <a:t> </a:t>
            </a:r>
            <a:r>
              <a:rPr lang="en-GB" dirty="0" err="1"/>
              <a:t>wie</a:t>
            </a:r>
            <a:r>
              <a:rPr lang="en-GB" dirty="0"/>
              <a:t> </a:t>
            </a:r>
            <a:r>
              <a:rPr lang="en-GB" i="1" dirty="0" err="1"/>
              <a:t>Befehl</a:t>
            </a:r>
            <a:r>
              <a:rPr lang="en-GB" i="1" dirty="0"/>
              <a:t>, </a:t>
            </a:r>
            <a:r>
              <a:rPr lang="en-GB" i="1" dirty="0" err="1"/>
              <a:t>Entscheid</a:t>
            </a:r>
            <a:r>
              <a:rPr lang="en-GB" i="1" dirty="0"/>
              <a:t>, </a:t>
            </a:r>
            <a:r>
              <a:rPr lang="en-GB" i="1" dirty="0" err="1"/>
              <a:t>Erfolg</a:t>
            </a:r>
            <a:r>
              <a:rPr lang="en-GB" i="1" dirty="0"/>
              <a:t>, </a:t>
            </a:r>
            <a:r>
              <a:rPr lang="en-GB" i="1" dirty="0" err="1"/>
              <a:t>Verkehr</a:t>
            </a:r>
            <a:r>
              <a:rPr lang="en-GB" i="1" dirty="0"/>
              <a:t>, </a:t>
            </a:r>
            <a:r>
              <a:rPr lang="en-GB" i="1" dirty="0" err="1"/>
              <a:t>Zerfall</a:t>
            </a:r>
            <a:r>
              <a:rPr lang="en-GB" dirty="0"/>
              <a:t> um V → N-</a:t>
            </a:r>
            <a:r>
              <a:rPr lang="en-GB" dirty="0" err="1"/>
              <a:t>Konversionen</a:t>
            </a:r>
            <a:r>
              <a:rPr lang="en-GB" dirty="0"/>
              <a:t> </a:t>
            </a:r>
            <a:r>
              <a:rPr lang="en-GB" dirty="0" err="1"/>
              <a:t>handeln</a:t>
            </a:r>
            <a:r>
              <a:rPr lang="en-GB" dirty="0"/>
              <a:t> muss, </a:t>
            </a:r>
            <a:r>
              <a:rPr lang="en-GB" dirty="0" err="1"/>
              <a:t>denn</a:t>
            </a:r>
            <a:r>
              <a:rPr lang="en-GB" dirty="0"/>
              <a:t> die </a:t>
            </a:r>
            <a:r>
              <a:rPr lang="en-GB" dirty="0" err="1"/>
              <a:t>Präfixe</a:t>
            </a:r>
            <a:r>
              <a:rPr lang="en-GB" dirty="0"/>
              <a:t> </a:t>
            </a:r>
            <a:r>
              <a:rPr lang="en-GB" i="1" dirty="0"/>
              <a:t>be-, </a:t>
            </a:r>
            <a:r>
              <a:rPr lang="en-GB" i="1" dirty="0" err="1"/>
              <a:t>ent</a:t>
            </a:r>
            <a:r>
              <a:rPr lang="en-GB" i="1" dirty="0"/>
              <a:t>-, er-, </a:t>
            </a:r>
            <a:r>
              <a:rPr lang="en-GB" i="1" dirty="0" err="1"/>
              <a:t>ver</a:t>
            </a:r>
            <a:r>
              <a:rPr lang="en-GB" i="1" dirty="0"/>
              <a:t>-, </a:t>
            </a:r>
            <a:r>
              <a:rPr lang="en-GB" i="1" dirty="0" err="1"/>
              <a:t>zer</a:t>
            </a:r>
            <a:r>
              <a:rPr lang="en-GB" i="1" dirty="0"/>
              <a:t> </a:t>
            </a:r>
            <a:r>
              <a:rPr lang="en-GB" dirty="0" err="1"/>
              <a:t>kommen</a:t>
            </a:r>
            <a:r>
              <a:rPr lang="en-GB" dirty="0"/>
              <a:t> </a:t>
            </a:r>
            <a:r>
              <a:rPr lang="en-GB" dirty="0" err="1"/>
              <a:t>nur</a:t>
            </a:r>
            <a:r>
              <a:rPr lang="en-GB" dirty="0"/>
              <a:t> </a:t>
            </a:r>
            <a:r>
              <a:rPr lang="en-GB" dirty="0" err="1"/>
              <a:t>bei</a:t>
            </a:r>
            <a:r>
              <a:rPr lang="en-GB" dirty="0"/>
              <a:t> </a:t>
            </a:r>
            <a:r>
              <a:rPr lang="en-GB" dirty="0" err="1"/>
              <a:t>Verben</a:t>
            </a:r>
            <a:r>
              <a:rPr lang="en-GB" dirty="0"/>
              <a:t> </a:t>
            </a:r>
            <a:r>
              <a:rPr lang="en-GB" dirty="0" err="1"/>
              <a:t>vor</a:t>
            </a:r>
            <a:r>
              <a:rPr lang="en-GB" dirty="0"/>
              <a:t>. </a:t>
            </a:r>
            <a:br>
              <a:rPr lang="en-GB" dirty="0"/>
            </a:br>
            <a:endParaRPr lang="en-GB"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28</a:t>
            </a:fld>
            <a:endParaRPr lang="de-DE"/>
          </a:p>
        </p:txBody>
      </p:sp>
      <p:pic>
        <p:nvPicPr>
          <p:cNvPr id="6" name="Audio Recording 27. Nov 2020 at 17:03:45" descr="Audio Recording 27. Nov 2020 at 17:03:45">
            <a:hlinkClick r:id="" action="ppaction://media"/>
            <a:extLst>
              <a:ext uri="{FF2B5EF4-FFF2-40B4-BE49-F238E27FC236}">
                <a16:creationId xmlns:a16="http://schemas.microsoft.com/office/drawing/2014/main" id="{5CFD3D84-BDAE-0049-BC48-678EBA6250F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15200" y="457200"/>
            <a:ext cx="812800" cy="812800"/>
          </a:xfrm>
          <a:prstGeom prst="rect">
            <a:avLst/>
          </a:prstGeom>
        </p:spPr>
      </p:pic>
    </p:spTree>
    <p:extLst>
      <p:ext uri="{BB962C8B-B14F-4D97-AF65-F5344CB8AC3E}">
        <p14:creationId xmlns:p14="http://schemas.microsoft.com/office/powerpoint/2010/main" val="29601419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2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Konversion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en-GB" dirty="0"/>
              <a:t>2. Das </a:t>
            </a:r>
            <a:r>
              <a:rPr lang="en-GB" dirty="0" err="1"/>
              <a:t>Produktivitätskriterium</a:t>
            </a:r>
            <a:r>
              <a:rPr lang="en-GB" dirty="0"/>
              <a:t> </a:t>
            </a:r>
            <a:r>
              <a:rPr lang="en-GB" dirty="0" err="1"/>
              <a:t>geht</a:t>
            </a:r>
            <a:r>
              <a:rPr lang="en-GB" dirty="0"/>
              <a:t> </a:t>
            </a:r>
            <a:r>
              <a:rPr lang="en-GB" dirty="0" err="1"/>
              <a:t>davon</a:t>
            </a:r>
            <a:r>
              <a:rPr lang="en-GB" dirty="0"/>
              <a:t> </a:t>
            </a:r>
            <a:r>
              <a:rPr lang="en-GB" dirty="0" err="1"/>
              <a:t>aus</a:t>
            </a:r>
            <a:r>
              <a:rPr lang="en-GB" dirty="0"/>
              <a:t>, </a:t>
            </a:r>
            <a:r>
              <a:rPr lang="en-GB" dirty="0" err="1"/>
              <a:t>dass</a:t>
            </a:r>
            <a:r>
              <a:rPr lang="en-GB" dirty="0"/>
              <a:t> es </a:t>
            </a:r>
            <a:r>
              <a:rPr lang="en-GB" dirty="0" err="1"/>
              <a:t>sich</a:t>
            </a:r>
            <a:r>
              <a:rPr lang="en-GB" dirty="0"/>
              <a:t> </a:t>
            </a:r>
            <a:r>
              <a:rPr lang="en-GB" dirty="0" err="1"/>
              <a:t>bei</a:t>
            </a:r>
            <a:r>
              <a:rPr lang="en-GB" dirty="0"/>
              <a:t> </a:t>
            </a:r>
            <a:r>
              <a:rPr lang="en-GB" dirty="0" err="1"/>
              <a:t>einem</a:t>
            </a:r>
            <a:r>
              <a:rPr lang="en-GB" dirty="0"/>
              <a:t> </a:t>
            </a:r>
            <a:r>
              <a:rPr lang="en-GB" dirty="0" err="1"/>
              <a:t>problematischen</a:t>
            </a:r>
            <a:r>
              <a:rPr lang="en-GB" dirty="0"/>
              <a:t> Fall </a:t>
            </a:r>
            <a:r>
              <a:rPr lang="en-GB" dirty="0" err="1"/>
              <a:t>wie</a:t>
            </a:r>
            <a:r>
              <a:rPr lang="en-GB" dirty="0"/>
              <a:t> </a:t>
            </a:r>
            <a:r>
              <a:rPr lang="en-GB" i="1" dirty="0" err="1"/>
              <a:t>Ruf-rufen</a:t>
            </a:r>
            <a:r>
              <a:rPr lang="en-GB" dirty="0"/>
              <a:t> um die N → V-</a:t>
            </a:r>
            <a:r>
              <a:rPr lang="en-GB" dirty="0" err="1"/>
              <a:t>Konversion</a:t>
            </a:r>
            <a:r>
              <a:rPr lang="en-GB" dirty="0"/>
              <a:t> </a:t>
            </a:r>
            <a:r>
              <a:rPr lang="en-GB" dirty="0" err="1"/>
              <a:t>handelt</a:t>
            </a:r>
            <a:r>
              <a:rPr lang="en-GB" dirty="0"/>
              <a:t>, da </a:t>
            </a:r>
            <a:r>
              <a:rPr lang="en-GB" dirty="0" err="1"/>
              <a:t>diese</a:t>
            </a:r>
            <a:r>
              <a:rPr lang="en-GB" dirty="0"/>
              <a:t> </a:t>
            </a:r>
            <a:r>
              <a:rPr lang="en-GB" dirty="0" err="1"/>
              <a:t>produktiver</a:t>
            </a:r>
            <a:r>
              <a:rPr lang="en-GB" dirty="0"/>
              <a:t> </a:t>
            </a:r>
            <a:r>
              <a:rPr lang="en-GB" dirty="0" err="1"/>
              <a:t>ist</a:t>
            </a:r>
            <a:r>
              <a:rPr lang="en-GB" dirty="0"/>
              <a:t> </a:t>
            </a:r>
            <a:r>
              <a:rPr lang="en-GB" dirty="0" err="1"/>
              <a:t>als</a:t>
            </a:r>
            <a:r>
              <a:rPr lang="en-GB" dirty="0"/>
              <a:t> die V → N-</a:t>
            </a:r>
            <a:r>
              <a:rPr lang="en-GB" dirty="0" err="1"/>
              <a:t>Konversion</a:t>
            </a:r>
            <a:r>
              <a:rPr lang="en-GB" dirty="0"/>
              <a:t>.</a:t>
            </a:r>
          </a:p>
          <a:p>
            <a:pPr marL="0" indent="0">
              <a:buSzPct val="100000"/>
            </a:pPr>
            <a:endParaRPr lang="en-GB" dirty="0"/>
          </a:p>
          <a:p>
            <a:pPr marL="0" indent="0">
              <a:buSzPct val="100000"/>
            </a:pPr>
            <a:r>
              <a:rPr lang="en-GB" dirty="0"/>
              <a:t>3. Das </a:t>
            </a:r>
            <a:r>
              <a:rPr lang="en-GB" dirty="0" err="1"/>
              <a:t>semantische</a:t>
            </a:r>
            <a:r>
              <a:rPr lang="en-GB" dirty="0"/>
              <a:t> </a:t>
            </a:r>
            <a:r>
              <a:rPr lang="en-GB" dirty="0" err="1"/>
              <a:t>Kriterium</a:t>
            </a:r>
            <a:r>
              <a:rPr lang="en-GB" dirty="0"/>
              <a:t> </a:t>
            </a:r>
            <a:r>
              <a:rPr lang="en-GB" dirty="0" err="1"/>
              <a:t>bezieht</a:t>
            </a:r>
            <a:r>
              <a:rPr lang="en-GB" dirty="0"/>
              <a:t> </a:t>
            </a:r>
            <a:r>
              <a:rPr lang="en-GB" dirty="0" err="1"/>
              <a:t>sich</a:t>
            </a:r>
            <a:r>
              <a:rPr lang="en-GB" dirty="0"/>
              <a:t> auf die </a:t>
            </a:r>
            <a:r>
              <a:rPr lang="en-GB" dirty="0" err="1"/>
              <a:t>Bedeutung</a:t>
            </a:r>
            <a:r>
              <a:rPr lang="en-GB" dirty="0"/>
              <a:t> der </a:t>
            </a:r>
            <a:r>
              <a:rPr lang="en-GB" dirty="0" err="1"/>
              <a:t>beteiligten</a:t>
            </a:r>
            <a:r>
              <a:rPr lang="en-GB" dirty="0"/>
              <a:t> </a:t>
            </a:r>
            <a:r>
              <a:rPr lang="en-GB" dirty="0" err="1"/>
              <a:t>Wörter</a:t>
            </a:r>
            <a:r>
              <a:rPr lang="en-GB" dirty="0"/>
              <a:t>. So </a:t>
            </a:r>
            <a:r>
              <a:rPr lang="en-GB" dirty="0" err="1"/>
              <a:t>heißt</a:t>
            </a:r>
            <a:r>
              <a:rPr lang="en-GB" dirty="0"/>
              <a:t> </a:t>
            </a:r>
            <a:r>
              <a:rPr lang="en-GB" i="1" dirty="0" err="1"/>
              <a:t>fischen</a:t>
            </a:r>
            <a:r>
              <a:rPr lang="en-GB" dirty="0"/>
              <a:t> </a:t>
            </a:r>
            <a:r>
              <a:rPr lang="en-GB" dirty="0" err="1"/>
              <a:t>soviel</a:t>
            </a:r>
            <a:r>
              <a:rPr lang="en-GB" dirty="0"/>
              <a:t> </a:t>
            </a:r>
            <a:r>
              <a:rPr lang="en-GB" dirty="0" err="1"/>
              <a:t>wie</a:t>
            </a:r>
            <a:r>
              <a:rPr lang="en-GB" dirty="0"/>
              <a:t> “</a:t>
            </a:r>
            <a:r>
              <a:rPr lang="en-GB" dirty="0" err="1"/>
              <a:t>Fische</a:t>
            </a:r>
            <a:r>
              <a:rPr lang="en-GB" dirty="0"/>
              <a:t> </a:t>
            </a:r>
            <a:r>
              <a:rPr lang="en-GB" dirty="0" err="1"/>
              <a:t>fangen</a:t>
            </a:r>
            <a:r>
              <a:rPr lang="en-GB" dirty="0"/>
              <a:t>”, </a:t>
            </a:r>
            <a:r>
              <a:rPr lang="en-GB" dirty="0" err="1"/>
              <a:t>aber</a:t>
            </a:r>
            <a:r>
              <a:rPr lang="en-GB" dirty="0"/>
              <a:t> es </a:t>
            </a:r>
            <a:r>
              <a:rPr lang="en-GB" dirty="0" err="1"/>
              <a:t>ist</a:t>
            </a:r>
            <a:r>
              <a:rPr lang="en-GB" dirty="0"/>
              <a:t> </a:t>
            </a:r>
            <a:r>
              <a:rPr lang="en-GB" dirty="0" err="1"/>
              <a:t>kein</a:t>
            </a:r>
            <a:r>
              <a:rPr lang="en-GB" dirty="0"/>
              <a:t> </a:t>
            </a:r>
            <a:r>
              <a:rPr lang="en-GB" dirty="0" err="1"/>
              <a:t>Hauptmerkmal</a:t>
            </a:r>
            <a:r>
              <a:rPr lang="en-GB" dirty="0"/>
              <a:t> von Fisch, </a:t>
            </a:r>
            <a:r>
              <a:rPr lang="en-GB" dirty="0" err="1"/>
              <a:t>dass</a:t>
            </a:r>
            <a:r>
              <a:rPr lang="en-GB" dirty="0"/>
              <a:t> er </a:t>
            </a:r>
            <a:r>
              <a:rPr lang="en-GB" dirty="0" err="1"/>
              <a:t>gefangen</a:t>
            </a:r>
            <a:r>
              <a:rPr lang="en-GB" dirty="0"/>
              <a:t>/ </a:t>
            </a:r>
            <a:r>
              <a:rPr lang="en-GB" dirty="0" err="1"/>
              <a:t>gefischt</a:t>
            </a:r>
            <a:r>
              <a:rPr lang="en-GB" dirty="0"/>
              <a:t> </a:t>
            </a:r>
            <a:r>
              <a:rPr lang="en-GB" dirty="0" err="1"/>
              <a:t>wird</a:t>
            </a:r>
            <a:r>
              <a:rPr lang="en-GB" dirty="0"/>
              <a:t> (also N → V); </a:t>
            </a:r>
          </a:p>
          <a:p>
            <a:pPr marL="0" indent="0">
              <a:buSzPct val="100000"/>
            </a:pPr>
            <a:endParaRPr lang="en-GB" dirty="0"/>
          </a:p>
          <a:p>
            <a:pPr marL="0" indent="0">
              <a:buSzPct val="100000"/>
            </a:pPr>
            <a:r>
              <a:rPr lang="en-GB" i="1" dirty="0" err="1"/>
              <a:t>schauen</a:t>
            </a:r>
            <a:r>
              <a:rPr lang="en-GB" dirty="0"/>
              <a:t> </a:t>
            </a:r>
            <a:r>
              <a:rPr lang="en-GB" dirty="0" err="1"/>
              <a:t>heißt</a:t>
            </a:r>
            <a:r>
              <a:rPr lang="en-GB" dirty="0"/>
              <a:t> </a:t>
            </a:r>
            <a:r>
              <a:rPr lang="en-GB" dirty="0" err="1"/>
              <a:t>nicht</a:t>
            </a:r>
            <a:r>
              <a:rPr lang="en-GB" dirty="0"/>
              <a:t> “</a:t>
            </a:r>
            <a:r>
              <a:rPr lang="en-GB" dirty="0" err="1"/>
              <a:t>sich</a:t>
            </a:r>
            <a:r>
              <a:rPr lang="en-GB" dirty="0"/>
              <a:t> </a:t>
            </a:r>
            <a:r>
              <a:rPr lang="en-GB" dirty="0" err="1"/>
              <a:t>mit</a:t>
            </a:r>
            <a:r>
              <a:rPr lang="en-GB" dirty="0"/>
              <a:t> </a:t>
            </a:r>
            <a:r>
              <a:rPr lang="en-GB" dirty="0" err="1"/>
              <a:t>einer</a:t>
            </a:r>
            <a:r>
              <a:rPr lang="en-GB" dirty="0"/>
              <a:t> </a:t>
            </a:r>
            <a:r>
              <a:rPr lang="en-GB" dirty="0" err="1"/>
              <a:t>Schau</a:t>
            </a:r>
            <a:r>
              <a:rPr lang="en-GB" dirty="0"/>
              <a:t> </a:t>
            </a:r>
            <a:r>
              <a:rPr lang="en-GB" dirty="0" err="1"/>
              <a:t>beschäftigen</a:t>
            </a:r>
            <a:r>
              <a:rPr lang="en-GB" dirty="0"/>
              <a:t>”, </a:t>
            </a:r>
            <a:r>
              <a:rPr lang="en-GB" dirty="0" err="1"/>
              <a:t>aber</a:t>
            </a:r>
            <a:r>
              <a:rPr lang="en-GB" dirty="0"/>
              <a:t> es </a:t>
            </a:r>
            <a:r>
              <a:rPr lang="en-GB" dirty="0" err="1"/>
              <a:t>ist</a:t>
            </a:r>
            <a:r>
              <a:rPr lang="en-GB" dirty="0"/>
              <a:t> </a:t>
            </a:r>
            <a:r>
              <a:rPr lang="en-GB" dirty="0" err="1"/>
              <a:t>ein</a:t>
            </a:r>
            <a:r>
              <a:rPr lang="en-GB" dirty="0"/>
              <a:t> </a:t>
            </a:r>
            <a:r>
              <a:rPr lang="en-GB" dirty="0" err="1"/>
              <a:t>wichtiges</a:t>
            </a:r>
            <a:r>
              <a:rPr lang="en-GB" dirty="0"/>
              <a:t> </a:t>
            </a:r>
            <a:r>
              <a:rPr lang="en-GB" dirty="0" err="1"/>
              <a:t>Merkmal</a:t>
            </a:r>
            <a:r>
              <a:rPr lang="en-GB" dirty="0"/>
              <a:t> </a:t>
            </a:r>
            <a:r>
              <a:rPr lang="en-GB" dirty="0" err="1"/>
              <a:t>einer</a:t>
            </a:r>
            <a:r>
              <a:rPr lang="en-GB" dirty="0"/>
              <a:t> </a:t>
            </a:r>
            <a:r>
              <a:rPr lang="en-GB" dirty="0" err="1"/>
              <a:t>Schau</a:t>
            </a:r>
            <a:r>
              <a:rPr lang="en-GB" dirty="0"/>
              <a:t>, </a:t>
            </a:r>
            <a:r>
              <a:rPr lang="en-GB" dirty="0" err="1"/>
              <a:t>dass</a:t>
            </a:r>
            <a:r>
              <a:rPr lang="en-GB" dirty="0"/>
              <a:t> </a:t>
            </a:r>
            <a:r>
              <a:rPr lang="en-GB" dirty="0" err="1"/>
              <a:t>sie</a:t>
            </a:r>
            <a:r>
              <a:rPr lang="en-GB" dirty="0"/>
              <a:t> </a:t>
            </a:r>
            <a:r>
              <a:rPr lang="en-GB" dirty="0" err="1"/>
              <a:t>angeschaut</a:t>
            </a:r>
            <a:r>
              <a:rPr lang="en-GB" dirty="0"/>
              <a:t> </a:t>
            </a:r>
            <a:r>
              <a:rPr lang="en-GB" dirty="0" err="1"/>
              <a:t>wird</a:t>
            </a:r>
            <a:r>
              <a:rPr lang="en-GB" dirty="0"/>
              <a:t> (also: V → N).</a:t>
            </a:r>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29</a:t>
            </a:fld>
            <a:endParaRPr lang="de-DE"/>
          </a:p>
        </p:txBody>
      </p:sp>
      <p:pic>
        <p:nvPicPr>
          <p:cNvPr id="6" name="Audio Recording 27. Nov 2020 at 17:05:57" descr="Audio Recording 27. Nov 2020 at 17:05:57">
            <a:hlinkClick r:id="" action="ppaction://media"/>
            <a:extLst>
              <a:ext uri="{FF2B5EF4-FFF2-40B4-BE49-F238E27FC236}">
                <a16:creationId xmlns:a16="http://schemas.microsoft.com/office/drawing/2014/main" id="{DAB062E9-1A39-704A-8FEF-4245DA2DCD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32700" y="139700"/>
            <a:ext cx="812800" cy="812800"/>
          </a:xfrm>
          <a:prstGeom prst="rect">
            <a:avLst/>
          </a:prstGeom>
        </p:spPr>
      </p:pic>
    </p:spTree>
    <p:extLst>
      <p:ext uri="{BB962C8B-B14F-4D97-AF65-F5344CB8AC3E}">
        <p14:creationId xmlns:p14="http://schemas.microsoft.com/office/powerpoint/2010/main" val="2681808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9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Inhalt der Präsentation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t>Spezielle (und letzte) Fälle der Morphologie-Phonologie Interaktion</a:t>
            </a:r>
          </a:p>
          <a:p>
            <a:pPr marL="457200" indent="-457200">
              <a:buSzPct val="100000"/>
              <a:buAutoNum type="arabicPeriod"/>
            </a:pPr>
            <a:r>
              <a:rPr lang="de-DE" dirty="0"/>
              <a:t>Umlaut</a:t>
            </a:r>
          </a:p>
          <a:p>
            <a:pPr marL="457200" indent="-457200">
              <a:buSzPct val="100000"/>
              <a:buAutoNum type="arabicPeriod"/>
            </a:pPr>
            <a:r>
              <a:rPr lang="de-DE" dirty="0"/>
              <a:t>Ablaut</a:t>
            </a:r>
          </a:p>
          <a:p>
            <a:pPr marL="457200" indent="-457200">
              <a:buSzPct val="100000"/>
              <a:buAutoNum type="arabicPeriod"/>
            </a:pPr>
            <a:r>
              <a:rPr lang="de-DE" dirty="0"/>
              <a:t>Konversion</a:t>
            </a:r>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3</a:t>
            </a:fld>
            <a:endParaRPr lang="de-DE"/>
          </a:p>
        </p:txBody>
      </p:sp>
      <p:pic>
        <p:nvPicPr>
          <p:cNvPr id="8" name="Audio Recording 27. Nov 2020 at 16:19:38" descr="Audio Recording 27. Nov 2020 at 16:19:38">
            <a:hlinkClick r:id="" action="ppaction://media"/>
            <a:extLst>
              <a:ext uri="{FF2B5EF4-FFF2-40B4-BE49-F238E27FC236}">
                <a16:creationId xmlns:a16="http://schemas.microsoft.com/office/drawing/2014/main" id="{A1E51DC4-5E8B-474D-98BB-6CD77A8266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20000" y="254000"/>
            <a:ext cx="812800" cy="812800"/>
          </a:xfrm>
          <a:prstGeom prst="rect">
            <a:avLst/>
          </a:prstGeom>
        </p:spPr>
      </p:pic>
    </p:spTree>
    <p:extLst>
      <p:ext uri="{BB962C8B-B14F-4D97-AF65-F5344CB8AC3E}">
        <p14:creationId xmlns:p14="http://schemas.microsoft.com/office/powerpoint/2010/main" val="555492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6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Konversion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lnSpcReduction="10000"/>
          </a:bodyPr>
          <a:lstStyle/>
          <a:p>
            <a:pPr marL="0" indent="0">
              <a:buSzPct val="100000"/>
            </a:pPr>
            <a:r>
              <a:rPr lang="en-GB" dirty="0" err="1"/>
              <a:t>Motsch</a:t>
            </a:r>
            <a:r>
              <a:rPr lang="en-GB" dirty="0"/>
              <a:t>: es </a:t>
            </a:r>
            <a:r>
              <a:rPr lang="en-GB" dirty="0" err="1"/>
              <a:t>handelt</a:t>
            </a:r>
            <a:r>
              <a:rPr lang="en-GB" dirty="0"/>
              <a:t> </a:t>
            </a:r>
            <a:r>
              <a:rPr lang="en-GB" dirty="0" err="1"/>
              <a:t>sich</a:t>
            </a:r>
            <a:r>
              <a:rPr lang="en-GB" dirty="0"/>
              <a:t> stets um Duette: </a:t>
            </a:r>
            <a:r>
              <a:rPr lang="en-GB" dirty="0" err="1"/>
              <a:t>keine</a:t>
            </a:r>
            <a:r>
              <a:rPr lang="en-GB" dirty="0"/>
              <a:t> </a:t>
            </a:r>
            <a:r>
              <a:rPr lang="en-GB" dirty="0" err="1"/>
              <a:t>Richtung</a:t>
            </a:r>
            <a:r>
              <a:rPr lang="en-GB" dirty="0"/>
              <a:t> </a:t>
            </a:r>
            <a:r>
              <a:rPr lang="en-GB" dirty="0" err="1"/>
              <a:t>ist</a:t>
            </a:r>
            <a:r>
              <a:rPr lang="en-GB" dirty="0"/>
              <a:t> </a:t>
            </a:r>
            <a:r>
              <a:rPr lang="en-GB" dirty="0" err="1"/>
              <a:t>notwendig</a:t>
            </a:r>
            <a:endParaRPr lang="en-GB" dirty="0"/>
          </a:p>
          <a:p>
            <a:pPr marL="0" indent="0">
              <a:buSzPct val="100000"/>
            </a:pPr>
            <a:r>
              <a:rPr lang="en-GB" dirty="0"/>
              <a:t>In </a:t>
            </a:r>
            <a:r>
              <a:rPr lang="en-GB" dirty="0" err="1"/>
              <a:t>Fällen</a:t>
            </a:r>
            <a:r>
              <a:rPr lang="en-GB" dirty="0"/>
              <a:t> </a:t>
            </a:r>
            <a:r>
              <a:rPr lang="en-GB" dirty="0" err="1"/>
              <a:t>wie</a:t>
            </a:r>
            <a:r>
              <a:rPr lang="en-GB" dirty="0"/>
              <a:t> </a:t>
            </a:r>
            <a:r>
              <a:rPr lang="en-GB" i="1" dirty="0" err="1"/>
              <a:t>rufen</a:t>
            </a:r>
            <a:r>
              <a:rPr lang="en-GB" i="1" dirty="0"/>
              <a:t>/</a:t>
            </a:r>
            <a:r>
              <a:rPr lang="en-GB" i="1" dirty="0" err="1"/>
              <a:t>Ruf</a:t>
            </a:r>
            <a:r>
              <a:rPr lang="en-GB" i="1" dirty="0"/>
              <a:t>, </a:t>
            </a:r>
            <a:r>
              <a:rPr lang="en-GB" i="1" dirty="0" err="1"/>
              <a:t>schlagen</a:t>
            </a:r>
            <a:r>
              <a:rPr lang="en-GB" i="1" dirty="0"/>
              <a:t>/</a:t>
            </a:r>
            <a:r>
              <a:rPr lang="en-GB" i="1" dirty="0" err="1"/>
              <a:t>Schlag</a:t>
            </a:r>
            <a:r>
              <a:rPr lang="en-GB" i="1" dirty="0"/>
              <a:t>, </a:t>
            </a:r>
            <a:r>
              <a:rPr lang="en-GB" i="1" dirty="0" err="1"/>
              <a:t>schreien</a:t>
            </a:r>
            <a:r>
              <a:rPr lang="en-GB" i="1" dirty="0"/>
              <a:t>/</a:t>
            </a:r>
            <a:r>
              <a:rPr lang="en-GB" i="1" dirty="0" err="1"/>
              <a:t>Schrei</a:t>
            </a:r>
            <a:r>
              <a:rPr lang="en-GB" dirty="0"/>
              <a:t> </a:t>
            </a:r>
            <a:r>
              <a:rPr lang="en-GB" dirty="0" err="1"/>
              <a:t>nimmt</a:t>
            </a:r>
            <a:r>
              <a:rPr lang="en-GB" dirty="0"/>
              <a:t> </a:t>
            </a:r>
            <a:r>
              <a:rPr lang="en-GB" dirty="0" err="1"/>
              <a:t>Motsch</a:t>
            </a:r>
            <a:r>
              <a:rPr lang="en-GB" dirty="0"/>
              <a:t> </a:t>
            </a:r>
            <a:r>
              <a:rPr lang="en-GB" dirty="0" err="1"/>
              <a:t>daher</a:t>
            </a:r>
            <a:r>
              <a:rPr lang="en-GB" dirty="0"/>
              <a:t> </a:t>
            </a:r>
            <a:r>
              <a:rPr lang="en-GB" dirty="0" err="1"/>
              <a:t>eine</a:t>
            </a:r>
            <a:r>
              <a:rPr lang="en-GB" dirty="0"/>
              <a:t> </a:t>
            </a:r>
            <a:r>
              <a:rPr lang="en-GB" dirty="0" err="1"/>
              <a:t>doppelte</a:t>
            </a:r>
            <a:r>
              <a:rPr lang="en-GB" dirty="0"/>
              <a:t> </a:t>
            </a:r>
            <a:r>
              <a:rPr lang="en-GB" dirty="0" err="1"/>
              <a:t>Kategorisierung</a:t>
            </a:r>
            <a:r>
              <a:rPr lang="en-GB" dirty="0"/>
              <a:t> an, d. h. es </a:t>
            </a:r>
            <a:r>
              <a:rPr lang="en-GB" dirty="0" err="1"/>
              <a:t>liegt</a:t>
            </a:r>
            <a:r>
              <a:rPr lang="en-GB" dirty="0"/>
              <a:t> </a:t>
            </a:r>
            <a:r>
              <a:rPr lang="en-GB" dirty="0" err="1"/>
              <a:t>bei</a:t>
            </a:r>
            <a:r>
              <a:rPr lang="en-GB" dirty="0"/>
              <a:t> </a:t>
            </a:r>
            <a:r>
              <a:rPr lang="en-GB" dirty="0" err="1"/>
              <a:t>diesen</a:t>
            </a:r>
            <a:r>
              <a:rPr lang="en-GB" dirty="0"/>
              <a:t> </a:t>
            </a:r>
            <a:r>
              <a:rPr lang="en-GB" dirty="0" err="1"/>
              <a:t>Paaren</a:t>
            </a:r>
            <a:r>
              <a:rPr lang="en-GB" dirty="0"/>
              <a:t> </a:t>
            </a:r>
            <a:r>
              <a:rPr lang="en-GB" dirty="0" err="1"/>
              <a:t>keine</a:t>
            </a:r>
            <a:r>
              <a:rPr lang="en-GB" dirty="0"/>
              <a:t> </a:t>
            </a:r>
            <a:r>
              <a:rPr lang="en-GB" dirty="0" err="1"/>
              <a:t>morphologische</a:t>
            </a:r>
            <a:r>
              <a:rPr lang="en-GB" dirty="0"/>
              <a:t> </a:t>
            </a:r>
            <a:r>
              <a:rPr lang="en-GB" dirty="0" err="1"/>
              <a:t>Beziehung</a:t>
            </a:r>
            <a:r>
              <a:rPr lang="en-GB" dirty="0"/>
              <a:t> und </a:t>
            </a:r>
            <a:r>
              <a:rPr lang="en-GB" dirty="0" err="1"/>
              <a:t>entsprechend</a:t>
            </a:r>
            <a:r>
              <a:rPr lang="en-GB" dirty="0"/>
              <a:t> </a:t>
            </a:r>
            <a:r>
              <a:rPr lang="en-GB" dirty="0" err="1"/>
              <a:t>auch</a:t>
            </a:r>
            <a:r>
              <a:rPr lang="en-GB" dirty="0"/>
              <a:t> </a:t>
            </a:r>
            <a:r>
              <a:rPr lang="en-GB" dirty="0" err="1"/>
              <a:t>keine</a:t>
            </a:r>
            <a:r>
              <a:rPr lang="en-GB" dirty="0"/>
              <a:t> </a:t>
            </a:r>
            <a:r>
              <a:rPr lang="en-GB" dirty="0" err="1"/>
              <a:t>Ableitungsrichtung</a:t>
            </a:r>
            <a:r>
              <a:rPr lang="en-GB" dirty="0"/>
              <a:t> </a:t>
            </a:r>
            <a:r>
              <a:rPr lang="en-GB" dirty="0" err="1"/>
              <a:t>vor</a:t>
            </a:r>
            <a:r>
              <a:rPr lang="en-GB" dirty="0"/>
              <a:t>. Das </a:t>
            </a:r>
            <a:r>
              <a:rPr lang="en-GB" dirty="0" err="1"/>
              <a:t>Gleiche</a:t>
            </a:r>
            <a:r>
              <a:rPr lang="en-GB" dirty="0"/>
              <a:t> gilt </a:t>
            </a:r>
            <a:r>
              <a:rPr lang="en-GB" dirty="0" err="1"/>
              <a:t>bei</a:t>
            </a:r>
            <a:r>
              <a:rPr lang="en-GB" dirty="0"/>
              <a:t> </a:t>
            </a:r>
            <a:r>
              <a:rPr lang="en-GB" i="1" dirty="0"/>
              <a:t>Hunger/</a:t>
            </a:r>
            <a:r>
              <a:rPr lang="en-GB" i="1" dirty="0" err="1"/>
              <a:t>hungern</a:t>
            </a:r>
            <a:r>
              <a:rPr lang="en-GB" i="1" dirty="0"/>
              <a:t>, Durst/</a:t>
            </a:r>
            <a:r>
              <a:rPr lang="en-GB" i="1" dirty="0" err="1"/>
              <a:t>dürsten</a:t>
            </a:r>
            <a:r>
              <a:rPr lang="en-GB" i="1" dirty="0"/>
              <a:t>, </a:t>
            </a:r>
            <a:r>
              <a:rPr lang="en-GB" i="1" dirty="0" err="1"/>
              <a:t>Leid</a:t>
            </a:r>
            <a:r>
              <a:rPr lang="en-GB" i="1" dirty="0"/>
              <a:t>/</a:t>
            </a:r>
            <a:r>
              <a:rPr lang="en-GB" i="1" dirty="0" err="1"/>
              <a:t>leiden</a:t>
            </a:r>
            <a:r>
              <a:rPr lang="en-GB" i="1" dirty="0"/>
              <a:t>, </a:t>
            </a:r>
            <a:r>
              <a:rPr lang="en-GB" i="1" dirty="0" err="1"/>
              <a:t>Trauer</a:t>
            </a:r>
            <a:r>
              <a:rPr lang="en-GB" i="1" dirty="0"/>
              <a:t>/</a:t>
            </a:r>
            <a:r>
              <a:rPr lang="en-GB" i="1" dirty="0" err="1"/>
              <a:t>trauern</a:t>
            </a:r>
            <a:r>
              <a:rPr lang="en-GB" i="1" dirty="0"/>
              <a:t>, Hader/ </a:t>
            </a:r>
            <a:r>
              <a:rPr lang="en-GB" i="1" dirty="0" err="1"/>
              <a:t>hadern</a:t>
            </a:r>
            <a:r>
              <a:rPr lang="en-GB" i="1" dirty="0"/>
              <a:t>, </a:t>
            </a:r>
            <a:r>
              <a:rPr lang="en-GB" i="1" dirty="0" err="1"/>
              <a:t>Geiz</a:t>
            </a:r>
            <a:r>
              <a:rPr lang="en-GB" i="1" dirty="0"/>
              <a:t>/</a:t>
            </a:r>
            <a:r>
              <a:rPr lang="en-GB" i="1" dirty="0" err="1"/>
              <a:t>geizen</a:t>
            </a:r>
            <a:r>
              <a:rPr lang="en-GB" i="1" dirty="0"/>
              <a:t> und </a:t>
            </a:r>
            <a:r>
              <a:rPr lang="en-GB" i="1" dirty="0" err="1"/>
              <a:t>bei</a:t>
            </a:r>
            <a:r>
              <a:rPr lang="en-GB" i="1" dirty="0"/>
              <a:t> </a:t>
            </a:r>
            <a:r>
              <a:rPr lang="en-GB" i="1" dirty="0" err="1"/>
              <a:t>schrill</a:t>
            </a:r>
            <a:r>
              <a:rPr lang="en-GB" i="1" dirty="0"/>
              <a:t>/</a:t>
            </a:r>
            <a:r>
              <a:rPr lang="en-GB" i="1" dirty="0" err="1"/>
              <a:t>schrillen</a:t>
            </a:r>
            <a:r>
              <a:rPr lang="en-GB" i="1" dirty="0"/>
              <a:t>, toll/</a:t>
            </a:r>
            <a:r>
              <a:rPr lang="en-GB" i="1" dirty="0" err="1"/>
              <a:t>tollen</a:t>
            </a:r>
            <a:r>
              <a:rPr lang="en-GB" i="1" dirty="0"/>
              <a:t>, </a:t>
            </a:r>
            <a:r>
              <a:rPr lang="en-GB" i="1" dirty="0" err="1"/>
              <a:t>krank</a:t>
            </a:r>
            <a:r>
              <a:rPr lang="en-GB" i="1" dirty="0"/>
              <a:t>/</a:t>
            </a:r>
            <a:r>
              <a:rPr lang="en-GB" i="1" dirty="0" err="1"/>
              <a:t>kranken</a:t>
            </a:r>
            <a:r>
              <a:rPr lang="en-GB" i="1" dirty="0"/>
              <a:t>, </a:t>
            </a:r>
            <a:r>
              <a:rPr lang="en-GB" i="1" dirty="0" err="1"/>
              <a:t>siech</a:t>
            </a:r>
            <a:r>
              <a:rPr lang="en-GB" i="1" dirty="0"/>
              <a:t>/</a:t>
            </a:r>
            <a:r>
              <a:rPr lang="en-GB" i="1" dirty="0" err="1"/>
              <a:t>siechen</a:t>
            </a:r>
            <a:r>
              <a:rPr lang="en-GB" i="1" dirty="0"/>
              <a:t>, bang/</a:t>
            </a:r>
            <a:r>
              <a:rPr lang="en-GB" i="1" dirty="0" err="1"/>
              <a:t>bangen</a:t>
            </a:r>
            <a:r>
              <a:rPr lang="en-GB" i="1" dirty="0"/>
              <a:t>, </a:t>
            </a:r>
            <a:r>
              <a:rPr lang="en-GB" i="1" dirty="0" err="1"/>
              <a:t>wach</a:t>
            </a:r>
            <a:r>
              <a:rPr lang="en-GB" i="1" dirty="0"/>
              <a:t>/</a:t>
            </a:r>
            <a:r>
              <a:rPr lang="en-GB" i="1" dirty="0" err="1"/>
              <a:t>wachen</a:t>
            </a:r>
            <a:r>
              <a:rPr lang="en-GB" i="1" dirty="0"/>
              <a:t>, </a:t>
            </a:r>
            <a:r>
              <a:rPr lang="en-GB" i="1" dirty="0" err="1"/>
              <a:t>nass</a:t>
            </a:r>
            <a:r>
              <a:rPr lang="en-GB" i="1" dirty="0"/>
              <a:t>/</a:t>
            </a:r>
            <a:r>
              <a:rPr lang="en-GB" i="1" dirty="0" err="1"/>
              <a:t>nässen</a:t>
            </a:r>
            <a:r>
              <a:rPr lang="en-GB" i="1" dirty="0"/>
              <a:t>, </a:t>
            </a:r>
            <a:r>
              <a:rPr lang="en-GB" i="1" dirty="0" err="1"/>
              <a:t>gleich</a:t>
            </a:r>
            <a:r>
              <a:rPr lang="en-GB" i="1" dirty="0"/>
              <a:t>/</a:t>
            </a:r>
            <a:r>
              <a:rPr lang="en-GB" i="1" dirty="0" err="1"/>
              <a:t>gleichen</a:t>
            </a:r>
            <a:r>
              <a:rPr lang="en-GB" dirty="0"/>
              <a:t> und </a:t>
            </a:r>
            <a:r>
              <a:rPr lang="en-GB" dirty="0" err="1"/>
              <a:t>für</a:t>
            </a:r>
            <a:r>
              <a:rPr lang="en-GB" dirty="0"/>
              <a:t> </a:t>
            </a:r>
            <a:r>
              <a:rPr lang="en-GB" dirty="0" err="1"/>
              <a:t>Fälle</a:t>
            </a:r>
            <a:r>
              <a:rPr lang="en-GB" dirty="0"/>
              <a:t> </a:t>
            </a:r>
            <a:r>
              <a:rPr lang="en-GB" dirty="0" err="1"/>
              <a:t>wie</a:t>
            </a:r>
            <a:r>
              <a:rPr lang="en-GB" dirty="0"/>
              <a:t> </a:t>
            </a:r>
            <a:r>
              <a:rPr lang="en-GB" i="1" dirty="0"/>
              <a:t>Dunkel/ </a:t>
            </a:r>
            <a:r>
              <a:rPr lang="en-GB" i="1" dirty="0" err="1"/>
              <a:t>dunkel</a:t>
            </a:r>
            <a:r>
              <a:rPr lang="en-GB" i="1" dirty="0"/>
              <a:t>, </a:t>
            </a:r>
            <a:r>
              <a:rPr lang="en-GB" i="1" dirty="0" err="1"/>
              <a:t>Elend</a:t>
            </a:r>
            <a:r>
              <a:rPr lang="en-GB" i="1" dirty="0"/>
              <a:t>/</a:t>
            </a:r>
            <a:r>
              <a:rPr lang="en-GB" i="1" dirty="0" err="1"/>
              <a:t>elend</a:t>
            </a:r>
            <a:r>
              <a:rPr lang="en-GB" i="1" dirty="0"/>
              <a:t>, Ernst/</a:t>
            </a:r>
            <a:r>
              <a:rPr lang="en-GB" i="1" dirty="0" err="1"/>
              <a:t>erns</a:t>
            </a:r>
            <a:r>
              <a:rPr lang="en-GB" dirty="0" err="1"/>
              <a:t>t</a:t>
            </a:r>
            <a:r>
              <a:rPr lang="en-GB" dirty="0"/>
              <a:t> .</a:t>
            </a:r>
          </a:p>
          <a:p>
            <a:pPr marL="0" indent="0">
              <a:buSzPct val="100000"/>
            </a:pPr>
            <a:endParaRPr lang="en-GB" dirty="0"/>
          </a:p>
          <a:p>
            <a:pPr marL="0" indent="0">
              <a:buSzPct val="100000"/>
            </a:pPr>
            <a:r>
              <a:rPr lang="en-GB" dirty="0"/>
              <a:t>Das </a:t>
            </a:r>
            <a:r>
              <a:rPr lang="en-GB" dirty="0" err="1"/>
              <a:t>ist</a:t>
            </a:r>
            <a:r>
              <a:rPr lang="en-GB" dirty="0"/>
              <a:t> </a:t>
            </a:r>
            <a:r>
              <a:rPr lang="en-GB" dirty="0" err="1"/>
              <a:t>aber</a:t>
            </a:r>
            <a:r>
              <a:rPr lang="en-GB" dirty="0"/>
              <a:t> </a:t>
            </a:r>
            <a:r>
              <a:rPr lang="en-GB" dirty="0" err="1"/>
              <a:t>doch</a:t>
            </a:r>
            <a:r>
              <a:rPr lang="en-GB" dirty="0"/>
              <a:t> </a:t>
            </a:r>
            <a:r>
              <a:rPr lang="en-GB" dirty="0" err="1"/>
              <a:t>zweifelbar</a:t>
            </a:r>
            <a:r>
              <a:rPr lang="en-GB" dirty="0"/>
              <a:t>:</a:t>
            </a:r>
          </a:p>
          <a:p>
            <a:pPr marL="0" indent="0">
              <a:buSzPct val="100000"/>
            </a:pPr>
            <a:r>
              <a:rPr lang="en-GB" dirty="0"/>
              <a:t>Z.B. </a:t>
            </a:r>
            <a:r>
              <a:rPr lang="en-GB" i="1" dirty="0" err="1"/>
              <a:t>jetten</a:t>
            </a:r>
            <a:r>
              <a:rPr lang="en-GB" dirty="0"/>
              <a:t> </a:t>
            </a:r>
            <a:r>
              <a:rPr lang="en-GB" dirty="0" err="1"/>
              <a:t>kommt</a:t>
            </a:r>
            <a:r>
              <a:rPr lang="en-GB" dirty="0"/>
              <a:t> </a:t>
            </a:r>
            <a:r>
              <a:rPr lang="en-GB" dirty="0" err="1"/>
              <a:t>eindeutig</a:t>
            </a:r>
            <a:r>
              <a:rPr lang="en-GB" dirty="0"/>
              <a:t> von </a:t>
            </a:r>
            <a:r>
              <a:rPr lang="en-GB" i="1" dirty="0"/>
              <a:t>Jet</a:t>
            </a:r>
            <a:r>
              <a:rPr lang="en-GB" dirty="0"/>
              <a:t>, und </a:t>
            </a:r>
            <a:r>
              <a:rPr lang="en-GB" i="1" dirty="0" err="1"/>
              <a:t>jobben</a:t>
            </a:r>
            <a:r>
              <a:rPr lang="en-GB" dirty="0"/>
              <a:t> von </a:t>
            </a:r>
            <a:r>
              <a:rPr lang="en-GB" i="1" dirty="0"/>
              <a:t>Job</a:t>
            </a:r>
          </a:p>
          <a:p>
            <a:pPr marL="0" indent="0">
              <a:buSzPct val="100000"/>
            </a:pPr>
            <a:endParaRPr lang="en-GB" i="1" dirty="0"/>
          </a:p>
          <a:p>
            <a:pPr marL="0" indent="0">
              <a:buSzPct val="100000"/>
            </a:pPr>
            <a:endParaRPr lang="en-GB" i="1"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30</a:t>
            </a:fld>
            <a:endParaRPr lang="de-DE"/>
          </a:p>
        </p:txBody>
      </p:sp>
      <p:pic>
        <p:nvPicPr>
          <p:cNvPr id="6" name="Audio Recording 27. Nov 2020 at 17:08:38" descr="Audio Recording 27. Nov 2020 at 17:08:38">
            <a:hlinkClick r:id="" action="ppaction://media"/>
            <a:extLst>
              <a:ext uri="{FF2B5EF4-FFF2-40B4-BE49-F238E27FC236}">
                <a16:creationId xmlns:a16="http://schemas.microsoft.com/office/drawing/2014/main" id="{64F266C1-E3C7-D642-BBD1-E880D2892AF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20000" y="323850"/>
            <a:ext cx="812800" cy="812800"/>
          </a:xfrm>
          <a:prstGeom prst="rect">
            <a:avLst/>
          </a:prstGeom>
        </p:spPr>
      </p:pic>
    </p:spTree>
    <p:extLst>
      <p:ext uri="{BB962C8B-B14F-4D97-AF65-F5344CB8AC3E}">
        <p14:creationId xmlns:p14="http://schemas.microsoft.com/office/powerpoint/2010/main" val="3368251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0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Konversion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en-GB" dirty="0" err="1"/>
              <a:t>Braucht</a:t>
            </a:r>
            <a:r>
              <a:rPr lang="en-GB" dirty="0"/>
              <a:t> man </a:t>
            </a:r>
            <a:r>
              <a:rPr lang="en-GB" dirty="0" err="1"/>
              <a:t>bei</a:t>
            </a:r>
            <a:r>
              <a:rPr lang="en-GB" dirty="0"/>
              <a:t> </a:t>
            </a:r>
            <a:r>
              <a:rPr lang="en-GB" dirty="0" err="1"/>
              <a:t>Konversion</a:t>
            </a:r>
            <a:r>
              <a:rPr lang="en-GB" dirty="0"/>
              <a:t> </a:t>
            </a:r>
            <a:r>
              <a:rPr lang="en-GB" dirty="0" err="1"/>
              <a:t>ein</a:t>
            </a:r>
            <a:r>
              <a:rPr lang="en-GB" dirty="0"/>
              <a:t> </a:t>
            </a:r>
            <a:r>
              <a:rPr lang="en-GB" dirty="0" err="1"/>
              <a:t>Nullmorphem</a:t>
            </a:r>
            <a:r>
              <a:rPr lang="en-GB" dirty="0"/>
              <a:t>? </a:t>
            </a:r>
          </a:p>
          <a:p>
            <a:pPr marL="0" indent="0">
              <a:buSzPct val="100000"/>
            </a:pPr>
            <a:endParaRPr lang="en-GB" dirty="0"/>
          </a:p>
          <a:p>
            <a:pPr marL="0" indent="0">
              <a:buSzPct val="100000"/>
            </a:pPr>
            <a:r>
              <a:rPr lang="en-GB" dirty="0"/>
              <a:t>Da es </a:t>
            </a:r>
            <a:r>
              <a:rPr lang="en-GB" dirty="0" err="1"/>
              <a:t>sich</a:t>
            </a:r>
            <a:r>
              <a:rPr lang="en-GB" dirty="0"/>
              <a:t> um </a:t>
            </a:r>
            <a:r>
              <a:rPr lang="en-GB" dirty="0" err="1"/>
              <a:t>eine</a:t>
            </a:r>
            <a:r>
              <a:rPr lang="en-GB" dirty="0"/>
              <a:t> Derivation </a:t>
            </a:r>
            <a:r>
              <a:rPr lang="en-GB" dirty="0" err="1"/>
              <a:t>handelt</a:t>
            </a:r>
            <a:r>
              <a:rPr lang="en-GB" dirty="0"/>
              <a:t>, da </a:t>
            </a:r>
            <a:r>
              <a:rPr lang="en-GB" dirty="0" err="1"/>
              <a:t>sich</a:t>
            </a:r>
            <a:r>
              <a:rPr lang="en-GB" dirty="0"/>
              <a:t> die </a:t>
            </a:r>
            <a:r>
              <a:rPr lang="en-GB" dirty="0" err="1"/>
              <a:t>Kategorie</a:t>
            </a:r>
            <a:r>
              <a:rPr lang="en-GB" dirty="0"/>
              <a:t> </a:t>
            </a:r>
            <a:r>
              <a:rPr lang="en-GB" dirty="0" err="1"/>
              <a:t>eines</a:t>
            </a:r>
            <a:r>
              <a:rPr lang="en-GB" dirty="0"/>
              <a:t> </a:t>
            </a:r>
            <a:r>
              <a:rPr lang="en-GB" dirty="0" err="1"/>
              <a:t>Wortes</a:t>
            </a:r>
            <a:r>
              <a:rPr lang="en-GB" dirty="0"/>
              <a:t> </a:t>
            </a:r>
            <a:r>
              <a:rPr lang="en-GB" dirty="0" err="1"/>
              <a:t>ändert</a:t>
            </a:r>
            <a:r>
              <a:rPr lang="en-GB" dirty="0"/>
              <a:t>, </a:t>
            </a:r>
            <a:r>
              <a:rPr lang="en-GB" dirty="0" err="1"/>
              <a:t>sollte</a:t>
            </a:r>
            <a:r>
              <a:rPr lang="en-GB" dirty="0"/>
              <a:t> man </a:t>
            </a:r>
            <a:r>
              <a:rPr lang="en-GB" dirty="0" err="1"/>
              <a:t>einen</a:t>
            </a:r>
            <a:r>
              <a:rPr lang="en-GB" dirty="0"/>
              <a:t> Kopf </a:t>
            </a:r>
            <a:r>
              <a:rPr lang="en-GB" dirty="0" err="1"/>
              <a:t>finden</a:t>
            </a:r>
            <a:r>
              <a:rPr lang="en-GB" dirty="0"/>
              <a:t>, der </a:t>
            </a:r>
            <a:r>
              <a:rPr lang="en-GB" dirty="0" err="1"/>
              <a:t>dafür</a:t>
            </a:r>
            <a:r>
              <a:rPr lang="en-GB" dirty="0"/>
              <a:t> </a:t>
            </a:r>
            <a:r>
              <a:rPr lang="en-GB" dirty="0" err="1"/>
              <a:t>zuständig</a:t>
            </a:r>
            <a:r>
              <a:rPr lang="en-GB" dirty="0"/>
              <a:t> </a:t>
            </a:r>
            <a:r>
              <a:rPr lang="en-GB" dirty="0" err="1"/>
              <a:t>ist</a:t>
            </a:r>
            <a:r>
              <a:rPr lang="en-GB" dirty="0"/>
              <a:t>: </a:t>
            </a:r>
            <a:r>
              <a:rPr lang="en-GB" dirty="0" err="1"/>
              <a:t>Zelt</a:t>
            </a:r>
            <a:r>
              <a:rPr lang="en-GB" dirty="0"/>
              <a:t> </a:t>
            </a:r>
            <a:r>
              <a:rPr lang="fr-FR" dirty="0"/>
              <a:t>→</a:t>
            </a:r>
            <a:r>
              <a:rPr lang="en-DE" dirty="0"/>
              <a:t> </a:t>
            </a:r>
            <a:r>
              <a:rPr lang="en-GB" dirty="0" err="1"/>
              <a:t>zelten</a:t>
            </a:r>
            <a:endParaRPr lang="en-GB" dirty="0"/>
          </a:p>
          <a:p>
            <a:pPr marL="0" indent="0">
              <a:buSzPct val="100000"/>
            </a:pPr>
            <a:endParaRPr lang="en-GB" i="1" dirty="0"/>
          </a:p>
          <a:p>
            <a:pPr marL="0" indent="0">
              <a:buSzPct val="100000"/>
            </a:pPr>
            <a:endParaRPr lang="en-GB" i="1" dirty="0"/>
          </a:p>
          <a:p>
            <a:pPr marL="0" indent="0">
              <a:buSzPct val="100000"/>
            </a:pPr>
            <a:endParaRPr lang="en-GB" i="1" dirty="0"/>
          </a:p>
          <a:p>
            <a:pPr marL="0" indent="0">
              <a:buSzPct val="100000"/>
            </a:pPr>
            <a:endParaRPr lang="en-GB" i="1" dirty="0"/>
          </a:p>
          <a:p>
            <a:pPr marL="0" indent="0">
              <a:buSzPct val="100000"/>
            </a:pPr>
            <a:endParaRPr lang="en-GB" i="1" dirty="0"/>
          </a:p>
          <a:p>
            <a:pPr marL="0" indent="0">
              <a:buSzPct val="100000"/>
            </a:pPr>
            <a:endParaRPr lang="en-GB" i="1" dirty="0"/>
          </a:p>
          <a:p>
            <a:pPr marL="0" indent="0">
              <a:buSzPct val="100000"/>
            </a:pPr>
            <a:r>
              <a:rPr lang="en-GB" dirty="0"/>
              <a:t>Die </a:t>
            </a:r>
            <a:r>
              <a:rPr lang="en-GB" dirty="0" err="1"/>
              <a:t>Entscheidung</a:t>
            </a:r>
            <a:r>
              <a:rPr lang="en-GB" dirty="0"/>
              <a:t> </a:t>
            </a:r>
            <a:r>
              <a:rPr lang="en-GB" dirty="0" err="1"/>
              <a:t>dazu</a:t>
            </a:r>
            <a:r>
              <a:rPr lang="en-GB" dirty="0"/>
              <a:t> </a:t>
            </a:r>
            <a:r>
              <a:rPr lang="en-GB" dirty="0" err="1"/>
              <a:t>ist</a:t>
            </a:r>
            <a:r>
              <a:rPr lang="en-GB" dirty="0"/>
              <a:t> </a:t>
            </a:r>
            <a:r>
              <a:rPr lang="en-GB" dirty="0" err="1"/>
              <a:t>theorieabhängig</a:t>
            </a:r>
            <a:endParaRPr lang="en-GB" dirty="0"/>
          </a:p>
          <a:p>
            <a:pPr marL="0" indent="0">
              <a:buSzPct val="100000"/>
            </a:pPr>
            <a:endParaRPr lang="en-GB" i="1"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31</a:t>
            </a:fld>
            <a:endParaRPr lang="de-DE"/>
          </a:p>
        </p:txBody>
      </p:sp>
      <p:pic>
        <p:nvPicPr>
          <p:cNvPr id="7" name="Picture 6">
            <a:extLst>
              <a:ext uri="{FF2B5EF4-FFF2-40B4-BE49-F238E27FC236}">
                <a16:creationId xmlns:a16="http://schemas.microsoft.com/office/drawing/2014/main" id="{F74BF98D-1219-C547-AA1B-212A3472B0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048000"/>
            <a:ext cx="3213100" cy="2260600"/>
          </a:xfrm>
          <a:prstGeom prst="rect">
            <a:avLst/>
          </a:prstGeom>
        </p:spPr>
      </p:pic>
      <p:pic>
        <p:nvPicPr>
          <p:cNvPr id="8" name="Audio Recording 27. Nov 2020 at 17:11:39" descr="Audio Recording 27. Nov 2020 at 17:11:39">
            <a:hlinkClick r:id="" action="ppaction://media"/>
            <a:extLst>
              <a:ext uri="{FF2B5EF4-FFF2-40B4-BE49-F238E27FC236}">
                <a16:creationId xmlns:a16="http://schemas.microsoft.com/office/drawing/2014/main" id="{E2755810-B41A-B440-B6E5-59C0B0EA822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91400" y="254000"/>
            <a:ext cx="812800" cy="812800"/>
          </a:xfrm>
          <a:prstGeom prst="rect">
            <a:avLst/>
          </a:prstGeom>
        </p:spPr>
      </p:pic>
    </p:spTree>
    <p:extLst>
      <p:ext uri="{BB962C8B-B14F-4D97-AF65-F5344CB8AC3E}">
        <p14:creationId xmlns:p14="http://schemas.microsoft.com/office/powerpoint/2010/main" val="1891086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22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Konversion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en-GB" i="1" dirty="0"/>
              <a:t>Das </a:t>
            </a:r>
            <a:r>
              <a:rPr lang="en-GB" i="1" dirty="0" err="1"/>
              <a:t>Flexionssuffix</a:t>
            </a:r>
            <a:r>
              <a:rPr lang="en-GB" i="1" dirty="0"/>
              <a:t> –</a:t>
            </a:r>
            <a:r>
              <a:rPr lang="en-GB" i="1" dirty="0" err="1"/>
              <a:t>en</a:t>
            </a:r>
            <a:r>
              <a:rPr lang="en-GB" i="1" dirty="0"/>
              <a:t> von </a:t>
            </a:r>
            <a:r>
              <a:rPr lang="en-GB" dirty="0" err="1"/>
              <a:t>zelten</a:t>
            </a:r>
            <a:r>
              <a:rPr lang="en-GB" dirty="0"/>
              <a:t> </a:t>
            </a:r>
            <a:r>
              <a:rPr lang="en-GB" dirty="0" err="1"/>
              <a:t>kann</a:t>
            </a:r>
            <a:r>
              <a:rPr lang="en-GB" dirty="0"/>
              <a:t> die </a:t>
            </a:r>
            <a:r>
              <a:rPr lang="en-GB" dirty="0" err="1"/>
              <a:t>Kategorie</a:t>
            </a:r>
            <a:r>
              <a:rPr lang="en-GB" dirty="0"/>
              <a:t> des Worts </a:t>
            </a:r>
            <a:r>
              <a:rPr lang="en-GB" dirty="0" err="1"/>
              <a:t>nicht</a:t>
            </a:r>
            <a:r>
              <a:rPr lang="en-GB" dirty="0"/>
              <a:t> </a:t>
            </a:r>
            <a:r>
              <a:rPr lang="en-GB" dirty="0" err="1"/>
              <a:t>ändern</a:t>
            </a:r>
            <a:r>
              <a:rPr lang="en-GB" dirty="0"/>
              <a:t> (da </a:t>
            </a:r>
            <a:r>
              <a:rPr lang="en-GB" dirty="0" err="1"/>
              <a:t>Flexionssuffixe</a:t>
            </a:r>
            <a:r>
              <a:rPr lang="en-GB" dirty="0"/>
              <a:t> die </a:t>
            </a:r>
            <a:r>
              <a:rPr lang="en-GB" dirty="0" err="1"/>
              <a:t>Kategorie</a:t>
            </a:r>
            <a:r>
              <a:rPr lang="en-GB" dirty="0"/>
              <a:t> </a:t>
            </a:r>
            <a:r>
              <a:rPr lang="en-GB" dirty="0" err="1"/>
              <a:t>eines</a:t>
            </a:r>
            <a:r>
              <a:rPr lang="en-GB" dirty="0"/>
              <a:t> Worts </a:t>
            </a:r>
            <a:r>
              <a:rPr lang="en-GB" dirty="0" err="1"/>
              <a:t>nie</a:t>
            </a:r>
            <a:r>
              <a:rPr lang="en-GB" dirty="0"/>
              <a:t> </a:t>
            </a:r>
            <a:r>
              <a:rPr lang="en-GB" dirty="0" err="1"/>
              <a:t>ändern</a:t>
            </a:r>
            <a:r>
              <a:rPr lang="en-GB" dirty="0"/>
              <a:t>)</a:t>
            </a:r>
            <a:endParaRPr lang="en-GB" i="1" dirty="0"/>
          </a:p>
          <a:p>
            <a:pPr marL="0" indent="0">
              <a:buSzPct val="100000"/>
            </a:pPr>
            <a:endParaRPr lang="en-GB" i="1" dirty="0"/>
          </a:p>
          <a:p>
            <a:pPr marL="0" indent="0">
              <a:buSzPct val="100000"/>
            </a:pPr>
            <a:endParaRPr lang="en-GB" i="1" dirty="0"/>
          </a:p>
          <a:p>
            <a:pPr marL="0" indent="0">
              <a:buSzPct val="100000"/>
            </a:pPr>
            <a:endParaRPr lang="en-GB" i="1" dirty="0"/>
          </a:p>
          <a:p>
            <a:pPr marL="0" indent="0">
              <a:buSzPct val="100000"/>
            </a:pPr>
            <a:endParaRPr lang="en-GB" i="1" dirty="0"/>
          </a:p>
          <a:p>
            <a:pPr marL="0" indent="0">
              <a:buSzPct val="100000"/>
            </a:pPr>
            <a:endParaRPr lang="en-GB" i="1" dirty="0"/>
          </a:p>
          <a:p>
            <a:pPr marL="0" indent="0">
              <a:buSzPct val="100000"/>
            </a:pPr>
            <a:r>
              <a:rPr lang="en-GB" dirty="0"/>
              <a:t>Die </a:t>
            </a:r>
            <a:r>
              <a:rPr lang="en-GB" dirty="0" err="1"/>
              <a:t>Entscheidung</a:t>
            </a:r>
            <a:r>
              <a:rPr lang="en-GB" dirty="0"/>
              <a:t>, </a:t>
            </a:r>
            <a:r>
              <a:rPr lang="en-GB" dirty="0" err="1"/>
              <a:t>ob</a:t>
            </a:r>
            <a:r>
              <a:rPr lang="en-GB" dirty="0"/>
              <a:t> man </a:t>
            </a:r>
            <a:r>
              <a:rPr lang="en-GB" dirty="0" err="1"/>
              <a:t>ein</a:t>
            </a:r>
            <a:r>
              <a:rPr lang="en-GB" dirty="0"/>
              <a:t> </a:t>
            </a:r>
            <a:r>
              <a:rPr lang="en-GB" dirty="0" err="1"/>
              <a:t>Nullmorphem</a:t>
            </a:r>
            <a:r>
              <a:rPr lang="en-GB" dirty="0"/>
              <a:t> </a:t>
            </a:r>
            <a:r>
              <a:rPr lang="en-GB" dirty="0" err="1"/>
              <a:t>braucht</a:t>
            </a:r>
            <a:r>
              <a:rPr lang="en-GB" dirty="0"/>
              <a:t> </a:t>
            </a:r>
            <a:r>
              <a:rPr lang="en-GB" dirty="0" err="1"/>
              <a:t>oder</a:t>
            </a:r>
            <a:r>
              <a:rPr lang="en-GB" dirty="0"/>
              <a:t> </a:t>
            </a:r>
            <a:r>
              <a:rPr lang="en-GB" dirty="0" err="1"/>
              <a:t>nicht</a:t>
            </a:r>
            <a:r>
              <a:rPr lang="en-GB" dirty="0"/>
              <a:t>, </a:t>
            </a:r>
            <a:r>
              <a:rPr lang="en-GB" dirty="0" err="1"/>
              <a:t>ist</a:t>
            </a:r>
            <a:r>
              <a:rPr lang="en-GB" dirty="0"/>
              <a:t> </a:t>
            </a:r>
            <a:r>
              <a:rPr lang="en-GB" dirty="0" err="1"/>
              <a:t>theorieabhängig</a:t>
            </a:r>
            <a:r>
              <a:rPr lang="en-GB" dirty="0"/>
              <a:t>.</a:t>
            </a:r>
          </a:p>
          <a:p>
            <a:pPr marL="0" indent="0">
              <a:buSzPct val="100000"/>
            </a:pPr>
            <a:endParaRPr lang="en-GB" i="1"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32</a:t>
            </a:fld>
            <a:endParaRPr lang="de-DE"/>
          </a:p>
        </p:txBody>
      </p:sp>
      <p:pic>
        <p:nvPicPr>
          <p:cNvPr id="6" name="Audio Recording 27. Nov 2020 at 17:14:24" descr="Audio Recording 27. Nov 2020 at 17:14:24">
            <a:hlinkClick r:id="" action="ppaction://media"/>
            <a:extLst>
              <a:ext uri="{FF2B5EF4-FFF2-40B4-BE49-F238E27FC236}">
                <a16:creationId xmlns:a16="http://schemas.microsoft.com/office/drawing/2014/main" id="{4D9BDCC3-3610-1949-8717-401D029E50C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74000" y="381000"/>
            <a:ext cx="812800" cy="812800"/>
          </a:xfrm>
          <a:prstGeom prst="rect">
            <a:avLst/>
          </a:prstGeom>
        </p:spPr>
      </p:pic>
    </p:spTree>
    <p:extLst>
      <p:ext uri="{BB962C8B-B14F-4D97-AF65-F5344CB8AC3E}">
        <p14:creationId xmlns:p14="http://schemas.microsoft.com/office/powerpoint/2010/main" val="18864572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5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Übungen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t>1. Beschreiben Sie Umlaut und geben Sie 4 Beispiele für jeden Fall an.</a:t>
            </a:r>
          </a:p>
          <a:p>
            <a:pPr marL="0" indent="0">
              <a:buSzPct val="100000"/>
            </a:pPr>
            <a:endParaRPr lang="de-DE" dirty="0"/>
          </a:p>
          <a:p>
            <a:pPr marL="0" indent="0">
              <a:buSzPct val="100000"/>
            </a:pPr>
            <a:r>
              <a:rPr lang="de-DE" dirty="0"/>
              <a:t>2. Ist Umlaut ein aktiver Prozess im Deutschen? Begründen Sie Ihre Antwort mit Beispielen.</a:t>
            </a:r>
          </a:p>
          <a:p>
            <a:pPr marL="0" indent="0">
              <a:buSzPct val="100000"/>
            </a:pPr>
            <a:endParaRPr lang="de-DE" dirty="0"/>
          </a:p>
          <a:p>
            <a:pPr marL="0" indent="0">
              <a:buSzPct val="100000"/>
            </a:pPr>
            <a:r>
              <a:rPr lang="de-DE" dirty="0"/>
              <a:t>3. Ist Umlaut eine Eigenschaft von Suffixen? Von Stämmen? Von beiden?</a:t>
            </a:r>
            <a:r>
              <a:rPr lang="en-GB" dirty="0"/>
              <a:t> </a:t>
            </a:r>
            <a:r>
              <a:rPr lang="de-DE" dirty="0"/>
              <a:t>Begründen Sie Ihre Antwort mit Beispielen.</a:t>
            </a:r>
          </a:p>
          <a:p>
            <a:pPr marL="0" indent="0">
              <a:buSzPct val="100000"/>
            </a:pPr>
            <a:endParaRPr lang="de-DE" dirty="0"/>
          </a:p>
          <a:p>
            <a:pPr marL="0" indent="0">
              <a:buSzPct val="100000"/>
            </a:pPr>
            <a:r>
              <a:rPr lang="de-DE" dirty="0"/>
              <a:t>4. Ist Umlaut mit -</a:t>
            </a:r>
            <a:r>
              <a:rPr lang="de-DE" dirty="0" err="1"/>
              <a:t>chen</a:t>
            </a:r>
            <a:r>
              <a:rPr lang="de-DE" dirty="0"/>
              <a:t> und -lein produktiv? Wie wird Umlaut analysiert?</a:t>
            </a:r>
          </a:p>
          <a:p>
            <a:pPr marL="0" indent="0">
              <a:buSzPct val="100000"/>
            </a:pPr>
            <a:endParaRPr lang="de-DE" dirty="0"/>
          </a:p>
          <a:p>
            <a:pPr marL="0" indent="0">
              <a:buSzPct val="100000"/>
            </a:pPr>
            <a:endParaRPr lang="de-DE" dirty="0"/>
          </a:p>
          <a:p>
            <a:pPr marL="0" indent="0">
              <a:buSzPct val="100000"/>
            </a:pPr>
            <a:endParaRPr lang="de-DE" dirty="0"/>
          </a:p>
          <a:p>
            <a:pPr marL="0" indent="0">
              <a:buSzPct val="100000"/>
            </a:pPr>
            <a:endParaRPr lang="de-DE" dirty="0"/>
          </a:p>
          <a:p>
            <a:pPr marL="0" indent="0">
              <a:buSzPct val="100000"/>
            </a:pPr>
            <a:endParaRPr lang="de-DE" dirty="0"/>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33</a:t>
            </a:fld>
            <a:endParaRPr lang="de-DE"/>
          </a:p>
        </p:txBody>
      </p:sp>
    </p:spTree>
    <p:extLst>
      <p:ext uri="{BB962C8B-B14F-4D97-AF65-F5344CB8AC3E}">
        <p14:creationId xmlns:p14="http://schemas.microsoft.com/office/powerpoint/2010/main" val="409592511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Übungen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t>5. Was ist Ablaut? Listen Sie drei Ablautreihen mit jeweils drei </a:t>
            </a:r>
            <a:r>
              <a:rPr lang="de-DE" dirty="0" err="1"/>
              <a:t>Besispielen</a:t>
            </a:r>
            <a:r>
              <a:rPr lang="de-DE" dirty="0"/>
              <a:t> von Verben.</a:t>
            </a:r>
          </a:p>
          <a:p>
            <a:pPr marL="0" indent="0">
              <a:buSzPct val="100000"/>
            </a:pPr>
            <a:endParaRPr lang="de-DE" dirty="0"/>
          </a:p>
          <a:p>
            <a:pPr marL="0" indent="0">
              <a:buSzPct val="100000"/>
            </a:pPr>
            <a:r>
              <a:rPr lang="de-DE" dirty="0"/>
              <a:t>6. Gibt es auch Ablaut in anderen Wörtern als Verben im Deutschen?</a:t>
            </a:r>
          </a:p>
          <a:p>
            <a:pPr marL="0" indent="0">
              <a:buSzPct val="100000"/>
            </a:pPr>
            <a:endParaRPr lang="de-DE" dirty="0"/>
          </a:p>
          <a:p>
            <a:pPr marL="0" indent="0">
              <a:buSzPct val="100000"/>
            </a:pPr>
            <a:r>
              <a:rPr lang="de-DE" dirty="0"/>
              <a:t>7. Gibt es Ablaut in anderen Sprachen?</a:t>
            </a:r>
          </a:p>
          <a:p>
            <a:pPr marL="0" indent="0">
              <a:buSzPct val="100000"/>
            </a:pPr>
            <a:endParaRPr lang="de-DE" dirty="0"/>
          </a:p>
          <a:p>
            <a:pPr marL="0" indent="0">
              <a:buSzPct val="100000"/>
            </a:pPr>
            <a:r>
              <a:rPr lang="de-DE" dirty="0"/>
              <a:t>8. Was ist Konversion? Warum ist es Derivation.</a:t>
            </a:r>
          </a:p>
          <a:p>
            <a:pPr marL="0" indent="0">
              <a:buSzPct val="100000"/>
            </a:pPr>
            <a:endParaRPr lang="de-DE" dirty="0"/>
          </a:p>
          <a:p>
            <a:pPr marL="0" indent="0">
              <a:buSzPct val="100000"/>
            </a:pPr>
            <a:r>
              <a:rPr lang="de-DE" dirty="0"/>
              <a:t>9. Geben Sie Beispiele für Konversionen jeder Art, die in den Folien erwähnt wurde.</a:t>
            </a:r>
          </a:p>
          <a:p>
            <a:pPr marL="0" indent="0">
              <a:buSzPct val="100000"/>
            </a:pPr>
            <a:endParaRPr lang="de-DE" dirty="0"/>
          </a:p>
          <a:p>
            <a:pPr marL="0" indent="0">
              <a:buSzPct val="100000"/>
            </a:pPr>
            <a:endParaRPr lang="de-DE" dirty="0"/>
          </a:p>
          <a:p>
            <a:pPr marL="0" indent="0">
              <a:buSzPct val="100000"/>
            </a:pPr>
            <a:endParaRPr lang="de-DE" dirty="0"/>
          </a:p>
          <a:p>
            <a:pPr marL="0" indent="0">
              <a:buSzPct val="100000"/>
            </a:pPr>
            <a:endParaRPr lang="de-DE" dirty="0"/>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34</a:t>
            </a:fld>
            <a:endParaRPr lang="de-DE"/>
          </a:p>
        </p:txBody>
      </p:sp>
    </p:spTree>
    <p:extLst>
      <p:ext uri="{BB962C8B-B14F-4D97-AF65-F5344CB8AC3E}">
        <p14:creationId xmlns:p14="http://schemas.microsoft.com/office/powerpoint/2010/main" val="363756874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Übungen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t>10. Was sind die drei Kriterien für die Ableitungsrichtung einer Konversion?</a:t>
            </a:r>
          </a:p>
          <a:p>
            <a:pPr marL="0" indent="0">
              <a:buSzPct val="100000"/>
            </a:pPr>
            <a:endParaRPr lang="de-DE" dirty="0"/>
          </a:p>
          <a:p>
            <a:pPr marL="0" indent="0">
              <a:buSzPct val="100000"/>
            </a:pPr>
            <a:r>
              <a:rPr lang="de-DE" dirty="0"/>
              <a:t>11. Was ist der Unterschied zwischen syntaktischer und </a:t>
            </a:r>
            <a:r>
              <a:rPr lang="de-DE"/>
              <a:t>morphologischer Konversion?</a:t>
            </a:r>
            <a:endParaRPr lang="de-DE" dirty="0"/>
          </a:p>
          <a:p>
            <a:pPr marL="0" indent="0">
              <a:buSzPct val="100000"/>
            </a:pPr>
            <a:endParaRPr lang="de-DE" dirty="0"/>
          </a:p>
          <a:p>
            <a:pPr marL="0" indent="0">
              <a:buSzPct val="100000"/>
            </a:pPr>
            <a:endParaRPr lang="de-DE" dirty="0"/>
          </a:p>
          <a:p>
            <a:pPr marL="0" indent="0">
              <a:buSzPct val="100000"/>
            </a:pPr>
            <a:endParaRPr lang="de-DE" dirty="0"/>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35</a:t>
            </a:fld>
            <a:endParaRPr lang="de-DE"/>
          </a:p>
        </p:txBody>
      </p:sp>
    </p:spTree>
    <p:extLst>
      <p:ext uri="{BB962C8B-B14F-4D97-AF65-F5344CB8AC3E}">
        <p14:creationId xmlns:p14="http://schemas.microsoft.com/office/powerpoint/2010/main" val="34881981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 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t>Umlaut ist Vorverlagerung eines hinteren Vokals</a:t>
            </a:r>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4</a:t>
            </a:fld>
            <a:endParaRPr lang="de-DE"/>
          </a:p>
        </p:txBody>
      </p:sp>
      <p:pic>
        <p:nvPicPr>
          <p:cNvPr id="6" name="Picture 5" descr="Table&#10;&#10;Description automatically generated">
            <a:extLst>
              <a:ext uri="{FF2B5EF4-FFF2-40B4-BE49-F238E27FC236}">
                <a16:creationId xmlns:a16="http://schemas.microsoft.com/office/drawing/2014/main" id="{64184059-EDD2-474F-8DCC-383873D9ACA5}"/>
              </a:ext>
            </a:extLst>
          </p:cNvPr>
          <p:cNvPicPr/>
          <p:nvPr/>
        </p:nvPicPr>
        <p:blipFill>
          <a:blip r:embed="rId4"/>
          <a:stretch>
            <a:fillRect/>
          </a:stretch>
        </p:blipFill>
        <p:spPr>
          <a:xfrm>
            <a:off x="838200" y="2082800"/>
            <a:ext cx="6172200" cy="2336800"/>
          </a:xfrm>
          <a:prstGeom prst="rect">
            <a:avLst/>
          </a:prstGeom>
        </p:spPr>
      </p:pic>
      <p:pic>
        <p:nvPicPr>
          <p:cNvPr id="7" name="Audio Recording 27. Nov 2020 at 16:21:05" descr="Audio Recording 27. Nov 2020 at 16:21:05">
            <a:hlinkClick r:id="" action="ppaction://media"/>
            <a:extLst>
              <a:ext uri="{FF2B5EF4-FFF2-40B4-BE49-F238E27FC236}">
                <a16:creationId xmlns:a16="http://schemas.microsoft.com/office/drawing/2014/main" id="{9523EDE6-4EE2-344F-BF78-B2AD26D5A1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67600" y="606425"/>
            <a:ext cx="812800" cy="812800"/>
          </a:xfrm>
          <a:prstGeom prst="rect">
            <a:avLst/>
          </a:prstGeom>
        </p:spPr>
      </p:pic>
    </p:spTree>
    <p:extLst>
      <p:ext uri="{BB962C8B-B14F-4D97-AF65-F5344CB8AC3E}">
        <p14:creationId xmlns:p14="http://schemas.microsoft.com/office/powerpoint/2010/main" val="3034955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4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umsplatzhalter 3">
            <a:extLst>
              <a:ext uri="{FF2B5EF4-FFF2-40B4-BE49-F238E27FC236}">
                <a16:creationId xmlns:a16="http://schemas.microsoft.com/office/drawing/2014/main" id="{90AAC767-CCE8-D54C-9911-2851CF1D11F9}"/>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100">
                <a:solidFill>
                  <a:schemeClr val="tx1"/>
                </a:solidFill>
                <a:latin typeface="Times" pitchFamily="2" charset="0"/>
                <a:ea typeface="ＭＳ Ｐゴシック" panose="020B0600070205080204" pitchFamily="34" charset="-128"/>
              </a:defRPr>
            </a:lvl1pPr>
            <a:lvl2pPr marL="557213" indent="-214313">
              <a:spcBef>
                <a:spcPct val="20000"/>
              </a:spcBef>
              <a:defRPr sz="2100">
                <a:solidFill>
                  <a:schemeClr val="tx1"/>
                </a:solidFill>
                <a:latin typeface="Times" pitchFamily="2" charset="0"/>
                <a:ea typeface="ＭＳ Ｐゴシック" panose="020B0600070205080204" pitchFamily="34" charset="-128"/>
              </a:defRPr>
            </a:lvl2pPr>
            <a:lvl3pPr marL="857250" indent="-171450">
              <a:spcBef>
                <a:spcPct val="20000"/>
              </a:spcBef>
              <a:defRPr sz="2100">
                <a:solidFill>
                  <a:schemeClr val="tx1"/>
                </a:solidFill>
                <a:latin typeface="Times" pitchFamily="2" charset="0"/>
                <a:ea typeface="ＭＳ Ｐゴシック" panose="020B0600070205080204" pitchFamily="34" charset="-128"/>
              </a:defRPr>
            </a:lvl3pPr>
            <a:lvl4pPr marL="1200150" indent="-171450">
              <a:spcBef>
                <a:spcPct val="20000"/>
              </a:spcBef>
              <a:defRPr sz="2100">
                <a:solidFill>
                  <a:schemeClr val="tx1"/>
                </a:solidFill>
                <a:latin typeface="Times" pitchFamily="2" charset="0"/>
                <a:ea typeface="ＭＳ Ｐゴシック" panose="020B0600070205080204" pitchFamily="34" charset="-128"/>
              </a:defRPr>
            </a:lvl4pPr>
            <a:lvl5pPr marL="1543050" indent="-171450">
              <a:spcBef>
                <a:spcPct val="20000"/>
              </a:spcBef>
              <a:defRPr sz="2100">
                <a:solidFill>
                  <a:schemeClr val="tx1"/>
                </a:solidFill>
                <a:latin typeface="Times" pitchFamily="2" charset="0"/>
                <a:ea typeface="ＭＳ Ｐゴシック" panose="020B0600070205080204" pitchFamily="34" charset="-128"/>
              </a:defRPr>
            </a:lvl5pPr>
            <a:lvl6pPr marL="18859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6pPr>
            <a:lvl7pPr marL="22288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7pPr>
            <a:lvl8pPr marL="25717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8pPr>
            <a:lvl9pPr marL="29146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9pPr>
          </a:lstStyle>
          <a:p>
            <a:pPr>
              <a:spcBef>
                <a:spcPct val="0"/>
              </a:spcBef>
            </a:pPr>
            <a:fld id="{0546CCC8-5952-4747-A33E-0C4F2D452CC2}" type="datetime1">
              <a:rPr lang="de-DE" altLang="de-DE" sz="1050"/>
              <a:pPr>
                <a:spcBef>
                  <a:spcPct val="0"/>
                </a:spcBef>
              </a:pPr>
              <a:t>02.12.20</a:t>
            </a:fld>
            <a:endParaRPr lang="de-DE" altLang="de-DE" sz="1050"/>
          </a:p>
        </p:txBody>
      </p:sp>
      <p:sp>
        <p:nvSpPr>
          <p:cNvPr id="21506" name="Foliennummernplatzhalter 5">
            <a:extLst>
              <a:ext uri="{FF2B5EF4-FFF2-40B4-BE49-F238E27FC236}">
                <a16:creationId xmlns:a16="http://schemas.microsoft.com/office/drawing/2014/main" id="{754972DA-EBF1-304B-B5D3-9DAD535B4D6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100">
                <a:solidFill>
                  <a:schemeClr val="tx1"/>
                </a:solidFill>
                <a:latin typeface="Times" pitchFamily="2" charset="0"/>
                <a:ea typeface="ＭＳ Ｐゴシック" panose="020B0600070205080204" pitchFamily="34" charset="-128"/>
              </a:defRPr>
            </a:lvl1pPr>
            <a:lvl2pPr marL="557213" indent="-214313">
              <a:spcBef>
                <a:spcPct val="20000"/>
              </a:spcBef>
              <a:defRPr sz="2100">
                <a:solidFill>
                  <a:schemeClr val="tx1"/>
                </a:solidFill>
                <a:latin typeface="Times" pitchFamily="2" charset="0"/>
                <a:ea typeface="ＭＳ Ｐゴシック" panose="020B0600070205080204" pitchFamily="34" charset="-128"/>
              </a:defRPr>
            </a:lvl2pPr>
            <a:lvl3pPr marL="857250" indent="-171450">
              <a:spcBef>
                <a:spcPct val="20000"/>
              </a:spcBef>
              <a:defRPr sz="2100">
                <a:solidFill>
                  <a:schemeClr val="tx1"/>
                </a:solidFill>
                <a:latin typeface="Times" pitchFamily="2" charset="0"/>
                <a:ea typeface="ＭＳ Ｐゴシック" panose="020B0600070205080204" pitchFamily="34" charset="-128"/>
              </a:defRPr>
            </a:lvl3pPr>
            <a:lvl4pPr marL="1200150" indent="-171450">
              <a:spcBef>
                <a:spcPct val="20000"/>
              </a:spcBef>
              <a:defRPr sz="2100">
                <a:solidFill>
                  <a:schemeClr val="tx1"/>
                </a:solidFill>
                <a:latin typeface="Times" pitchFamily="2" charset="0"/>
                <a:ea typeface="ＭＳ Ｐゴシック" panose="020B0600070205080204" pitchFamily="34" charset="-128"/>
              </a:defRPr>
            </a:lvl4pPr>
            <a:lvl5pPr marL="1543050" indent="-171450">
              <a:spcBef>
                <a:spcPct val="20000"/>
              </a:spcBef>
              <a:defRPr sz="2100">
                <a:solidFill>
                  <a:schemeClr val="tx1"/>
                </a:solidFill>
                <a:latin typeface="Times" pitchFamily="2" charset="0"/>
                <a:ea typeface="ＭＳ Ｐゴシック" panose="020B0600070205080204" pitchFamily="34" charset="-128"/>
              </a:defRPr>
            </a:lvl5pPr>
            <a:lvl6pPr marL="18859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6pPr>
            <a:lvl7pPr marL="22288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7pPr>
            <a:lvl8pPr marL="25717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8pPr>
            <a:lvl9pPr marL="29146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9pPr>
          </a:lstStyle>
          <a:p>
            <a:pPr>
              <a:spcBef>
                <a:spcPct val="0"/>
              </a:spcBef>
            </a:pPr>
            <a:fld id="{9773922F-326B-A949-884D-79FFDAD96B1F}" type="slidenum">
              <a:rPr lang="de-DE" altLang="de-DE" sz="1050"/>
              <a:pPr>
                <a:spcBef>
                  <a:spcPct val="0"/>
                </a:spcBef>
              </a:pPr>
              <a:t>5</a:t>
            </a:fld>
            <a:endParaRPr lang="de-DE" altLang="de-DE" sz="1050"/>
          </a:p>
        </p:txBody>
      </p:sp>
      <p:sp>
        <p:nvSpPr>
          <p:cNvPr id="21507" name="Rectangle 3">
            <a:extLst>
              <a:ext uri="{FF2B5EF4-FFF2-40B4-BE49-F238E27FC236}">
                <a16:creationId xmlns:a16="http://schemas.microsoft.com/office/drawing/2014/main" id="{102BBF2D-5943-3843-8879-A7F6CAA99709}"/>
              </a:ext>
            </a:extLst>
          </p:cNvPr>
          <p:cNvSpPr>
            <a:spLocks noGrp="1" noChangeArrowheads="1"/>
          </p:cNvSpPr>
          <p:nvPr>
            <p:ph type="body" idx="1"/>
          </p:nvPr>
        </p:nvSpPr>
        <p:spPr>
          <a:xfrm>
            <a:off x="1275348" y="1376489"/>
            <a:ext cx="7240002" cy="4248024"/>
          </a:xfrm>
        </p:spPr>
        <p:txBody>
          <a:bodyPr>
            <a:normAutofit lnSpcReduction="10000"/>
          </a:bodyPr>
          <a:lstStyle/>
          <a:p>
            <a:r>
              <a:rPr lang="de-DE" altLang="de-DE" sz="1800" dirty="0">
                <a:ea typeface="ＭＳ Ｐゴシック" panose="020B0600070205080204" pitchFamily="34" charset="-128"/>
              </a:rPr>
              <a:t>                                                                     gespannt              ungespannt</a:t>
            </a:r>
            <a:endParaRPr lang="de-DE" altLang="de-DE" dirty="0">
              <a:ea typeface="ＭＳ Ｐゴシック" panose="020B0600070205080204" pitchFamily="34" charset="-128"/>
            </a:endParaRPr>
          </a:p>
          <a:p>
            <a:endParaRPr lang="de-DE" altLang="de-DE" dirty="0">
              <a:ea typeface="ＭＳ Ｐゴシック" panose="020B0600070205080204" pitchFamily="34" charset="-128"/>
            </a:endParaRPr>
          </a:p>
          <a:p>
            <a:endParaRPr lang="de-DE" altLang="de-DE" dirty="0">
              <a:ea typeface="ＭＳ Ｐゴシック" panose="020B0600070205080204" pitchFamily="34" charset="-128"/>
            </a:endParaRPr>
          </a:p>
          <a:p>
            <a:endParaRPr lang="de-DE" altLang="de-DE" dirty="0">
              <a:ea typeface="ＭＳ Ｐゴシック" panose="020B0600070205080204" pitchFamily="34" charset="-128"/>
            </a:endParaRPr>
          </a:p>
          <a:p>
            <a:endParaRPr lang="de-DE" altLang="de-DE" dirty="0">
              <a:ea typeface="ＭＳ Ｐゴシック" panose="020B0600070205080204" pitchFamily="34" charset="-128"/>
            </a:endParaRPr>
          </a:p>
          <a:p>
            <a:endParaRPr lang="de-DE" altLang="de-DE" dirty="0">
              <a:ea typeface="ＭＳ Ｐゴシック" panose="020B0600070205080204" pitchFamily="34" charset="-128"/>
            </a:endParaRPr>
          </a:p>
          <a:p>
            <a:endParaRPr lang="de-DE" altLang="de-DE" dirty="0">
              <a:ea typeface="ＭＳ Ｐゴシック" panose="020B0600070205080204" pitchFamily="34" charset="-128"/>
            </a:endParaRPr>
          </a:p>
          <a:p>
            <a:endParaRPr lang="de-DE" altLang="de-DE" dirty="0">
              <a:ea typeface="ＭＳ Ｐゴシック" panose="020B0600070205080204" pitchFamily="34" charset="-128"/>
            </a:endParaRPr>
          </a:p>
          <a:p>
            <a:endParaRPr lang="de-DE" altLang="de-DE" dirty="0">
              <a:ea typeface="ＭＳ Ｐゴシック" panose="020B0600070205080204" pitchFamily="34" charset="-128"/>
            </a:endParaRPr>
          </a:p>
          <a:p>
            <a:endParaRPr lang="de-DE" altLang="de-DE" dirty="0">
              <a:ea typeface="ＭＳ Ｐゴシック" panose="020B0600070205080204" pitchFamily="34" charset="-128"/>
            </a:endParaRPr>
          </a:p>
          <a:p>
            <a:endParaRPr lang="de-DE" altLang="de-DE" sz="1800" dirty="0">
              <a:ea typeface="ＭＳ Ｐゴシック" panose="020B0600070205080204" pitchFamily="34" charset="-128"/>
            </a:endParaRPr>
          </a:p>
          <a:p>
            <a:r>
              <a:rPr lang="de-DE" altLang="de-DE" sz="1800" dirty="0">
                <a:ea typeface="ＭＳ Ｐゴシック" panose="020B0600070205080204" pitchFamily="34" charset="-128"/>
              </a:rPr>
              <a:t>Und die drei Diphthonge: </a:t>
            </a:r>
            <a:r>
              <a:rPr lang="de-DE" altLang="en-DE" sz="1800" dirty="0">
                <a:ea typeface="ＭＳ Ｐゴシック" panose="020B0600070205080204" pitchFamily="34" charset="-128"/>
              </a:rPr>
              <a:t>[</a:t>
            </a:r>
            <a:r>
              <a:rPr lang="de-DE" altLang="en-DE" sz="1800" dirty="0" err="1">
                <a:ea typeface="ＭＳ Ｐゴシック" panose="020B0600070205080204" pitchFamily="34" charset="-128"/>
              </a:rPr>
              <a:t>aɪ</a:t>
            </a:r>
            <a:r>
              <a:rPr lang="de-DE" altLang="en-DE" sz="1800" dirty="0">
                <a:ea typeface="ＭＳ Ｐゴシック" panose="020B0600070205080204" pitchFamily="34" charset="-128"/>
              </a:rPr>
              <a:t>̯] </a:t>
            </a:r>
            <a:r>
              <a:rPr lang="de-DE" altLang="de-DE" sz="1800" i="1" dirty="0">
                <a:ea typeface="ＭＳ Ｐゴシック" panose="020B0600070205080204" pitchFamily="34" charset="-128"/>
              </a:rPr>
              <a:t>Hai</a:t>
            </a:r>
            <a:r>
              <a:rPr lang="de-DE" altLang="de-DE" sz="1800" dirty="0">
                <a:ea typeface="ＭＳ Ｐゴシック" panose="020B0600070205080204" pitchFamily="34" charset="-128"/>
              </a:rPr>
              <a:t>, </a:t>
            </a:r>
            <a:r>
              <a:rPr lang="de-DE" altLang="en-DE" sz="1800" dirty="0">
                <a:ea typeface="ＭＳ Ｐゴシック" panose="020B0600070205080204" pitchFamily="34" charset="-128"/>
              </a:rPr>
              <a:t>[</a:t>
            </a:r>
            <a:r>
              <a:rPr lang="de-DE" altLang="en-DE" sz="1800" dirty="0" err="1">
                <a:ea typeface="ＭＳ Ｐゴシック" panose="020B0600070205080204" pitchFamily="34" charset="-128"/>
              </a:rPr>
              <a:t>aʊ</a:t>
            </a:r>
            <a:r>
              <a:rPr lang="de-DE" altLang="en-DE" sz="1800" dirty="0">
                <a:ea typeface="ＭＳ Ｐゴシック" panose="020B0600070205080204" pitchFamily="34" charset="-128"/>
              </a:rPr>
              <a:t>̯] </a:t>
            </a:r>
            <a:r>
              <a:rPr lang="de-DE" altLang="de-DE" sz="1800" i="1" dirty="0">
                <a:ea typeface="ＭＳ Ｐゴシック" panose="020B0600070205080204" pitchFamily="34" charset="-128"/>
              </a:rPr>
              <a:t>Bau</a:t>
            </a:r>
            <a:r>
              <a:rPr lang="de-DE" altLang="de-DE" sz="1800" dirty="0">
                <a:ea typeface="ＭＳ Ｐゴシック" panose="020B0600070205080204" pitchFamily="34" charset="-128"/>
              </a:rPr>
              <a:t>,</a:t>
            </a:r>
            <a:r>
              <a:rPr lang="de-DE" altLang="de-DE" sz="1800" i="1" dirty="0">
                <a:ea typeface="ＭＳ Ｐゴシック" panose="020B0600070205080204" pitchFamily="34" charset="-128"/>
              </a:rPr>
              <a:t> </a:t>
            </a:r>
            <a:r>
              <a:rPr lang="de-DE" altLang="en-DE" sz="1800" dirty="0">
                <a:ea typeface="ＭＳ Ｐゴシック" panose="020B0600070205080204" pitchFamily="34" charset="-128"/>
              </a:rPr>
              <a:t>[</a:t>
            </a:r>
            <a:r>
              <a:rPr lang="de-DE" altLang="en-DE" sz="1800" dirty="0" err="1">
                <a:ea typeface="ＭＳ Ｐゴシック" panose="020B0600070205080204" pitchFamily="34" charset="-128"/>
              </a:rPr>
              <a:t>ɔʏ</a:t>
            </a:r>
            <a:r>
              <a:rPr lang="de-DE" altLang="en-DE" sz="1800" dirty="0">
                <a:ea typeface="ＭＳ Ｐゴシック" panose="020B0600070205080204" pitchFamily="34" charset="-128"/>
              </a:rPr>
              <a:t>̯] </a:t>
            </a:r>
            <a:r>
              <a:rPr lang="de-DE" altLang="de-DE" sz="1800" i="1" dirty="0">
                <a:ea typeface="ＭＳ Ｐゴシック" panose="020B0600070205080204" pitchFamily="34" charset="-128"/>
              </a:rPr>
              <a:t>Heu</a:t>
            </a:r>
            <a:endParaRPr lang="de-DE" altLang="de-DE" sz="1800" dirty="0">
              <a:ea typeface="ＭＳ Ｐゴシック" panose="020B0600070205080204" pitchFamily="34" charset="-128"/>
            </a:endParaRPr>
          </a:p>
          <a:p>
            <a:endParaRPr lang="de-DE" altLang="de-DE" dirty="0">
              <a:ea typeface="ＭＳ Ｐゴシック" panose="020B0600070205080204" pitchFamily="34" charset="-128"/>
            </a:endParaRPr>
          </a:p>
        </p:txBody>
      </p:sp>
      <p:pic>
        <p:nvPicPr>
          <p:cNvPr id="2" name="Picture 1">
            <a:extLst>
              <a:ext uri="{FF2B5EF4-FFF2-40B4-BE49-F238E27FC236}">
                <a16:creationId xmlns:a16="http://schemas.microsoft.com/office/drawing/2014/main" id="{F0754135-D602-B04B-BDE7-90DF229F9612}"/>
              </a:ext>
            </a:extLst>
          </p:cNvPr>
          <p:cNvPicPr>
            <a:picLocks noChangeAspect="1"/>
          </p:cNvPicPr>
          <p:nvPr/>
        </p:nvPicPr>
        <p:blipFill>
          <a:blip r:embed="rId5"/>
          <a:stretch>
            <a:fillRect/>
          </a:stretch>
        </p:blipFill>
        <p:spPr>
          <a:xfrm>
            <a:off x="457200" y="1839864"/>
            <a:ext cx="7415966" cy="3178271"/>
          </a:xfrm>
          <a:prstGeom prst="rect">
            <a:avLst/>
          </a:prstGeom>
        </p:spPr>
      </p:pic>
      <p:sp>
        <p:nvSpPr>
          <p:cNvPr id="3" name="TextBox 2">
            <a:extLst>
              <a:ext uri="{FF2B5EF4-FFF2-40B4-BE49-F238E27FC236}">
                <a16:creationId xmlns:a16="http://schemas.microsoft.com/office/drawing/2014/main" id="{5E0C5C65-95A5-D241-86A4-6041A603E692}"/>
              </a:ext>
            </a:extLst>
          </p:cNvPr>
          <p:cNvSpPr txBox="1"/>
          <p:nvPr/>
        </p:nvSpPr>
        <p:spPr>
          <a:xfrm>
            <a:off x="3572256" y="804672"/>
            <a:ext cx="2308645" cy="461665"/>
          </a:xfrm>
          <a:prstGeom prst="rect">
            <a:avLst/>
          </a:prstGeom>
          <a:noFill/>
        </p:spPr>
        <p:txBody>
          <a:bodyPr wrap="none" rtlCol="0">
            <a:spAutoFit/>
          </a:bodyPr>
          <a:lstStyle/>
          <a:p>
            <a:r>
              <a:rPr lang="de-DE" altLang="de-DE" sz="2400" b="1" dirty="0">
                <a:latin typeface="+mj-lt"/>
                <a:ea typeface="ＭＳ Ｐゴシック" panose="020B0600070205080204" pitchFamily="34" charset="-128"/>
              </a:rPr>
              <a:t>Deutsche Vokale</a:t>
            </a:r>
            <a:endParaRPr lang="en-GB" sz="2400" b="1" dirty="0">
              <a:latin typeface="+mj-lt"/>
            </a:endParaRPr>
          </a:p>
        </p:txBody>
      </p:sp>
      <p:pic>
        <p:nvPicPr>
          <p:cNvPr id="4" name="Audio Recording 27. Nov 2020 at 16:22:59" descr="Audio Recording 27. Nov 2020 at 16:22:59">
            <a:hlinkClick r:id="" action="ppaction://media"/>
            <a:extLst>
              <a:ext uri="{FF2B5EF4-FFF2-40B4-BE49-F238E27FC236}">
                <a16:creationId xmlns:a16="http://schemas.microsoft.com/office/drawing/2014/main" id="{44C76F39-959C-144B-B6EC-20050559E5E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66766" y="453537"/>
            <a:ext cx="812800" cy="812800"/>
          </a:xfrm>
          <a:prstGeom prst="rect">
            <a:avLst/>
          </a:prstGeom>
        </p:spPr>
      </p:pic>
    </p:spTree>
    <p:extLst>
      <p:ext uri="{BB962C8B-B14F-4D97-AF65-F5344CB8AC3E}">
        <p14:creationId xmlns:p14="http://schemas.microsoft.com/office/powerpoint/2010/main" val="10945193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7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atumsplatzhalter 3">
            <a:extLst>
              <a:ext uri="{FF2B5EF4-FFF2-40B4-BE49-F238E27FC236}">
                <a16:creationId xmlns:a16="http://schemas.microsoft.com/office/drawing/2014/main" id="{E0FEDFAA-D41C-E645-B27D-C96EABF91B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100">
                <a:solidFill>
                  <a:schemeClr val="tx1"/>
                </a:solidFill>
                <a:latin typeface="Times" pitchFamily="2" charset="0"/>
                <a:ea typeface="ＭＳ Ｐゴシック" panose="020B0600070205080204" pitchFamily="34" charset="-128"/>
              </a:defRPr>
            </a:lvl1pPr>
            <a:lvl2pPr marL="557213" indent="-214313">
              <a:spcBef>
                <a:spcPct val="20000"/>
              </a:spcBef>
              <a:defRPr sz="2100">
                <a:solidFill>
                  <a:schemeClr val="tx1"/>
                </a:solidFill>
                <a:latin typeface="Times" pitchFamily="2" charset="0"/>
                <a:ea typeface="ＭＳ Ｐゴシック" panose="020B0600070205080204" pitchFamily="34" charset="-128"/>
              </a:defRPr>
            </a:lvl2pPr>
            <a:lvl3pPr marL="857250" indent="-171450">
              <a:spcBef>
                <a:spcPct val="20000"/>
              </a:spcBef>
              <a:defRPr sz="2100">
                <a:solidFill>
                  <a:schemeClr val="tx1"/>
                </a:solidFill>
                <a:latin typeface="Times" pitchFamily="2" charset="0"/>
                <a:ea typeface="ＭＳ Ｐゴシック" panose="020B0600070205080204" pitchFamily="34" charset="-128"/>
              </a:defRPr>
            </a:lvl3pPr>
            <a:lvl4pPr marL="1200150" indent="-171450">
              <a:spcBef>
                <a:spcPct val="20000"/>
              </a:spcBef>
              <a:defRPr sz="2100">
                <a:solidFill>
                  <a:schemeClr val="tx1"/>
                </a:solidFill>
                <a:latin typeface="Times" pitchFamily="2" charset="0"/>
                <a:ea typeface="ＭＳ Ｐゴシック" panose="020B0600070205080204" pitchFamily="34" charset="-128"/>
              </a:defRPr>
            </a:lvl4pPr>
            <a:lvl5pPr marL="1543050" indent="-171450">
              <a:spcBef>
                <a:spcPct val="20000"/>
              </a:spcBef>
              <a:defRPr sz="2100">
                <a:solidFill>
                  <a:schemeClr val="tx1"/>
                </a:solidFill>
                <a:latin typeface="Times" pitchFamily="2" charset="0"/>
                <a:ea typeface="ＭＳ Ｐゴシック" panose="020B0600070205080204" pitchFamily="34" charset="-128"/>
              </a:defRPr>
            </a:lvl5pPr>
            <a:lvl6pPr marL="18859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6pPr>
            <a:lvl7pPr marL="22288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7pPr>
            <a:lvl8pPr marL="25717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8pPr>
            <a:lvl9pPr marL="29146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9pPr>
          </a:lstStyle>
          <a:p>
            <a:pPr>
              <a:spcBef>
                <a:spcPct val="0"/>
              </a:spcBef>
            </a:pPr>
            <a:fld id="{2BD39819-3F1A-8B47-A53F-DC89E072E22C}" type="datetime1">
              <a:rPr lang="de-DE" altLang="de-DE" sz="1050"/>
              <a:pPr>
                <a:spcBef>
                  <a:spcPct val="0"/>
                </a:spcBef>
              </a:pPr>
              <a:t>02.12.20</a:t>
            </a:fld>
            <a:endParaRPr lang="de-DE" altLang="de-DE" sz="1050"/>
          </a:p>
        </p:txBody>
      </p:sp>
      <p:sp>
        <p:nvSpPr>
          <p:cNvPr id="39938" name="Foliennummernplatzhalter 5">
            <a:extLst>
              <a:ext uri="{FF2B5EF4-FFF2-40B4-BE49-F238E27FC236}">
                <a16:creationId xmlns:a16="http://schemas.microsoft.com/office/drawing/2014/main" id="{9144D0EE-6827-884D-9972-2B4CEE333AE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100">
                <a:solidFill>
                  <a:schemeClr val="tx1"/>
                </a:solidFill>
                <a:latin typeface="Times" pitchFamily="2" charset="0"/>
                <a:ea typeface="ＭＳ Ｐゴシック" panose="020B0600070205080204" pitchFamily="34" charset="-128"/>
              </a:defRPr>
            </a:lvl1pPr>
            <a:lvl2pPr marL="557213" indent="-214313">
              <a:spcBef>
                <a:spcPct val="20000"/>
              </a:spcBef>
              <a:defRPr sz="2100">
                <a:solidFill>
                  <a:schemeClr val="tx1"/>
                </a:solidFill>
                <a:latin typeface="Times" pitchFamily="2" charset="0"/>
                <a:ea typeface="ＭＳ Ｐゴシック" panose="020B0600070205080204" pitchFamily="34" charset="-128"/>
              </a:defRPr>
            </a:lvl2pPr>
            <a:lvl3pPr marL="857250" indent="-171450">
              <a:spcBef>
                <a:spcPct val="20000"/>
              </a:spcBef>
              <a:defRPr sz="2100">
                <a:solidFill>
                  <a:schemeClr val="tx1"/>
                </a:solidFill>
                <a:latin typeface="Times" pitchFamily="2" charset="0"/>
                <a:ea typeface="ＭＳ Ｐゴシック" panose="020B0600070205080204" pitchFamily="34" charset="-128"/>
              </a:defRPr>
            </a:lvl3pPr>
            <a:lvl4pPr marL="1200150" indent="-171450">
              <a:spcBef>
                <a:spcPct val="20000"/>
              </a:spcBef>
              <a:defRPr sz="2100">
                <a:solidFill>
                  <a:schemeClr val="tx1"/>
                </a:solidFill>
                <a:latin typeface="Times" pitchFamily="2" charset="0"/>
                <a:ea typeface="ＭＳ Ｐゴシック" panose="020B0600070205080204" pitchFamily="34" charset="-128"/>
              </a:defRPr>
            </a:lvl4pPr>
            <a:lvl5pPr marL="1543050" indent="-171450">
              <a:spcBef>
                <a:spcPct val="20000"/>
              </a:spcBef>
              <a:defRPr sz="2100">
                <a:solidFill>
                  <a:schemeClr val="tx1"/>
                </a:solidFill>
                <a:latin typeface="Times" pitchFamily="2" charset="0"/>
                <a:ea typeface="ＭＳ Ｐゴシック" panose="020B0600070205080204" pitchFamily="34" charset="-128"/>
              </a:defRPr>
            </a:lvl5pPr>
            <a:lvl6pPr marL="18859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6pPr>
            <a:lvl7pPr marL="22288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7pPr>
            <a:lvl8pPr marL="25717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8pPr>
            <a:lvl9pPr marL="29146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9pPr>
          </a:lstStyle>
          <a:p>
            <a:pPr>
              <a:spcBef>
                <a:spcPct val="0"/>
              </a:spcBef>
            </a:pPr>
            <a:fld id="{9DAC24DC-885C-EB4C-B310-BF80988F9B76}" type="slidenum">
              <a:rPr lang="de-DE" altLang="de-DE" sz="1050"/>
              <a:pPr>
                <a:spcBef>
                  <a:spcPct val="0"/>
                </a:spcBef>
              </a:pPr>
              <a:t>6</a:t>
            </a:fld>
            <a:endParaRPr lang="de-DE" altLang="de-DE" sz="1050"/>
          </a:p>
        </p:txBody>
      </p:sp>
      <p:sp>
        <p:nvSpPr>
          <p:cNvPr id="39939" name="Rectangle 3">
            <a:extLst>
              <a:ext uri="{FF2B5EF4-FFF2-40B4-BE49-F238E27FC236}">
                <a16:creationId xmlns:a16="http://schemas.microsoft.com/office/drawing/2014/main" id="{24D716E7-8B1B-8249-88DF-0A9926EABF55}"/>
              </a:ext>
            </a:extLst>
          </p:cNvPr>
          <p:cNvSpPr>
            <a:spLocks noGrp="1" noChangeArrowheads="1"/>
          </p:cNvSpPr>
          <p:nvPr>
            <p:ph type="body" idx="1"/>
          </p:nvPr>
        </p:nvSpPr>
        <p:spPr>
          <a:xfrm>
            <a:off x="318408" y="1593056"/>
            <a:ext cx="7453993" cy="4198143"/>
          </a:xfrm>
        </p:spPr>
        <p:txBody>
          <a:bodyPr>
            <a:normAutofit fontScale="92500" lnSpcReduction="20000"/>
          </a:bodyPr>
          <a:lstStyle/>
          <a:p>
            <a:r>
              <a:rPr lang="de-DE" altLang="de-DE" dirty="0">
                <a:ea typeface="ＭＳ Ｐゴシック" panose="020B0600070205080204" pitchFamily="34" charset="-128"/>
              </a:rPr>
              <a:t>Die Vokale werden nach </a:t>
            </a:r>
          </a:p>
          <a:p>
            <a:r>
              <a:rPr lang="de-DE" altLang="de-DE" dirty="0">
                <a:ea typeface="ＭＳ Ｐゴシック" panose="020B0600070205080204" pitchFamily="34" charset="-128"/>
              </a:rPr>
              <a:t>	Höhe (drei Bereiche in der vertikalen Dimension), </a:t>
            </a:r>
          </a:p>
          <a:p>
            <a:r>
              <a:rPr lang="de-DE" altLang="de-DE" dirty="0">
                <a:ea typeface="ＭＳ Ｐゴシック" panose="020B0600070205080204" pitchFamily="34" charset="-128"/>
              </a:rPr>
              <a:t>	vorne-hinten (zwei Bereiche in der horizontalen Dimension),</a:t>
            </a:r>
          </a:p>
          <a:p>
            <a:r>
              <a:rPr lang="de-DE" altLang="de-DE" dirty="0">
                <a:ea typeface="ＭＳ Ｐゴシック" panose="020B0600070205080204" pitchFamily="34" charset="-128"/>
              </a:rPr>
              <a:t>	Rundung</a:t>
            </a:r>
          </a:p>
          <a:p>
            <a:r>
              <a:rPr lang="de-DE" altLang="de-DE" dirty="0">
                <a:ea typeface="ＭＳ Ｐゴシック" panose="020B0600070205080204" pitchFamily="34" charset="-128"/>
              </a:rPr>
              <a:t>	gespannt-ungespannt klassifiziert. </a:t>
            </a:r>
          </a:p>
          <a:p>
            <a:endParaRPr lang="de-DE" altLang="de-DE" dirty="0">
              <a:ea typeface="ＭＳ Ｐゴシック" panose="020B0600070205080204" pitchFamily="34" charset="-128"/>
            </a:endParaRPr>
          </a:p>
          <a:p>
            <a:r>
              <a:rPr lang="de-DE" altLang="de-DE" dirty="0">
                <a:ea typeface="ＭＳ Ｐゴシック" panose="020B0600070205080204" pitchFamily="34" charset="-128"/>
              </a:rPr>
              <a:t>Gespannte Vokale können lang sein: </a:t>
            </a:r>
          </a:p>
          <a:p>
            <a:r>
              <a:rPr lang="de-DE" altLang="de-DE" i="1" dirty="0">
                <a:ea typeface="ＭＳ Ｐゴシック" panose="020B0600070205080204" pitchFamily="34" charset="-128"/>
              </a:rPr>
              <a:t>	Miete, Huhn, wohnen, Düne, Höhle</a:t>
            </a:r>
          </a:p>
          <a:p>
            <a:r>
              <a:rPr lang="de-DE" altLang="de-DE" dirty="0">
                <a:ea typeface="ＭＳ Ｐゴシック" panose="020B0600070205080204" pitchFamily="34" charset="-128"/>
              </a:rPr>
              <a:t>Ungespannte Vokale sind immer kurz:</a:t>
            </a:r>
          </a:p>
          <a:p>
            <a:r>
              <a:rPr lang="de-DE" altLang="de-DE" i="1" dirty="0">
                <a:ea typeface="ＭＳ Ｐゴシック" panose="020B0600070205080204" pitchFamily="34" charset="-128"/>
              </a:rPr>
              <a:t>	Mitte, Hunne, Wonne, dünne, Hölle</a:t>
            </a:r>
          </a:p>
          <a:p>
            <a:endParaRPr lang="de-DE" altLang="de-DE" dirty="0">
              <a:ea typeface="ＭＳ Ｐゴシック" panose="020B0600070205080204" pitchFamily="34" charset="-128"/>
            </a:endParaRPr>
          </a:p>
          <a:p>
            <a:pPr marL="11113" indent="-11113"/>
            <a:r>
              <a:rPr lang="de-DE" altLang="de-DE" dirty="0">
                <a:ea typeface="ＭＳ Ｐゴシック" panose="020B0600070205080204" pitchFamily="34" charset="-128"/>
              </a:rPr>
              <a:t>Die Länge der gespannten Vokale  korreliert mit der Betonung des Vokals.</a:t>
            </a:r>
            <a:endParaRPr lang="de-DE" altLang="de-DE" i="1" dirty="0">
              <a:ea typeface="ＭＳ Ｐゴシック" panose="020B0600070205080204" pitchFamily="34" charset="-128"/>
            </a:endParaRPr>
          </a:p>
        </p:txBody>
      </p:sp>
      <p:sp>
        <p:nvSpPr>
          <p:cNvPr id="2" name="TextBox 1">
            <a:extLst>
              <a:ext uri="{FF2B5EF4-FFF2-40B4-BE49-F238E27FC236}">
                <a16:creationId xmlns:a16="http://schemas.microsoft.com/office/drawing/2014/main" id="{4CF63E42-54D5-F54A-AC62-E2FCFC1667CE}"/>
              </a:ext>
            </a:extLst>
          </p:cNvPr>
          <p:cNvSpPr txBox="1"/>
          <p:nvPr/>
        </p:nvSpPr>
        <p:spPr>
          <a:xfrm>
            <a:off x="3429000" y="608808"/>
            <a:ext cx="1542410" cy="584775"/>
          </a:xfrm>
          <a:prstGeom prst="rect">
            <a:avLst/>
          </a:prstGeom>
          <a:noFill/>
        </p:spPr>
        <p:txBody>
          <a:bodyPr wrap="none" rtlCol="0">
            <a:spAutoFit/>
          </a:bodyPr>
          <a:lstStyle/>
          <a:p>
            <a:r>
              <a:rPr lang="en-GB" sz="3200" b="1" cap="small" dirty="0" err="1">
                <a:latin typeface="+mj-lt"/>
                <a:ea typeface="+mj-ea"/>
                <a:cs typeface="+mj-cs"/>
              </a:rPr>
              <a:t>Vokale</a:t>
            </a:r>
            <a:endParaRPr lang="en-GB" sz="3200" b="1" cap="small" dirty="0">
              <a:latin typeface="+mj-lt"/>
              <a:ea typeface="+mj-ea"/>
              <a:cs typeface="+mj-cs"/>
            </a:endParaRPr>
          </a:p>
        </p:txBody>
      </p:sp>
      <p:pic>
        <p:nvPicPr>
          <p:cNvPr id="3" name="Audio Recording 27. Nov 2020 at 16:24:40" descr="Audio Recording 27. Nov 2020 at 16:24:40">
            <a:hlinkClick r:id="" action="ppaction://media"/>
            <a:extLst>
              <a:ext uri="{FF2B5EF4-FFF2-40B4-BE49-F238E27FC236}">
                <a16:creationId xmlns:a16="http://schemas.microsoft.com/office/drawing/2014/main" id="{39280A6B-6491-3644-A022-A4CAB0B3C4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13600" y="660401"/>
            <a:ext cx="812800" cy="812800"/>
          </a:xfrm>
          <a:prstGeom prst="rect">
            <a:avLst/>
          </a:prstGeom>
        </p:spPr>
      </p:pic>
    </p:spTree>
    <p:extLst>
      <p:ext uri="{BB962C8B-B14F-4D97-AF65-F5344CB8AC3E}">
        <p14:creationId xmlns:p14="http://schemas.microsoft.com/office/powerpoint/2010/main" val="4018145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7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r>
              <a:rPr lang="de-DE" dirty="0"/>
              <a:t>Ist Umlaut ein aktiver und produktiver Prozess im Deutschen?</a:t>
            </a:r>
          </a:p>
          <a:p>
            <a:endParaRPr lang="de-DE" dirty="0"/>
          </a:p>
          <a:p>
            <a:pPr marL="11113" indent="-11113"/>
            <a:r>
              <a:rPr lang="de-DE" dirty="0"/>
              <a:t>Um diese Frage beantworten zu können, müssen wir zuerst Daten anschauen, die Umlaut beinhalten sowie entsprechende Daten ohne Umlaut.</a:t>
            </a:r>
            <a:endParaRPr lang="en-DE" dirty="0"/>
          </a:p>
          <a:p>
            <a:r>
              <a:rPr lang="de-DE" dirty="0"/>
              <a:t>	</a:t>
            </a:r>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7</a:t>
            </a:fld>
            <a:endParaRPr lang="de-DE"/>
          </a:p>
        </p:txBody>
      </p:sp>
      <p:pic>
        <p:nvPicPr>
          <p:cNvPr id="6" name="Audio Recording 27. Nov 2020 at 16:27:00" descr="Audio Recording 27. Nov 2020 at 16:27:00">
            <a:hlinkClick r:id="" action="ppaction://media"/>
            <a:extLst>
              <a:ext uri="{FF2B5EF4-FFF2-40B4-BE49-F238E27FC236}">
                <a16:creationId xmlns:a16="http://schemas.microsoft.com/office/drawing/2014/main" id="{6FDC33A4-10C5-3847-B9F7-E48D309C3CE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91400" y="228600"/>
            <a:ext cx="812800" cy="812800"/>
          </a:xfrm>
          <a:prstGeom prst="rect">
            <a:avLst/>
          </a:prstGeom>
        </p:spPr>
      </p:pic>
    </p:spTree>
    <p:extLst>
      <p:ext uri="{BB962C8B-B14F-4D97-AF65-F5344CB8AC3E}">
        <p14:creationId xmlns:p14="http://schemas.microsoft.com/office/powerpoint/2010/main" val="1915567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5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fontScale="92500"/>
          </a:bodyPr>
          <a:lstStyle/>
          <a:p>
            <a:r>
              <a:rPr lang="de-DE" b="1" dirty="0"/>
              <a:t>Derivation mit Umlaut</a:t>
            </a:r>
            <a:endParaRPr lang="en-DE" b="1" dirty="0"/>
          </a:p>
          <a:p>
            <a:r>
              <a:rPr lang="de-DE" dirty="0"/>
              <a:t>	a. Derivationssuffixe: </a:t>
            </a:r>
            <a:endParaRPr lang="en-DE" dirty="0"/>
          </a:p>
          <a:p>
            <a:r>
              <a:rPr lang="de-DE" dirty="0"/>
              <a:t>	 	-er:  		</a:t>
            </a:r>
            <a:r>
              <a:rPr lang="de-DE" i="1" dirty="0"/>
              <a:t>tanzen/Tänzer, saufen/Säufer</a:t>
            </a:r>
            <a:endParaRPr lang="en-DE" dirty="0"/>
          </a:p>
          <a:p>
            <a:r>
              <a:rPr lang="de-DE" dirty="0"/>
              <a:t>	 	-in:  		</a:t>
            </a:r>
            <a:r>
              <a:rPr lang="de-DE" i="1" dirty="0"/>
              <a:t>Hund/Hündin, Franzose/Französin, Arzt/</a:t>
            </a:r>
            <a:r>
              <a:rPr lang="de-DE" i="1" dirty="0" err="1"/>
              <a:t>Ärtzin</a:t>
            </a:r>
            <a:r>
              <a:rPr lang="de-DE" dirty="0"/>
              <a:t>  </a:t>
            </a:r>
            <a:endParaRPr lang="en-DE" dirty="0"/>
          </a:p>
          <a:p>
            <a:r>
              <a:rPr lang="de-DE" dirty="0"/>
              <a:t>	 	-</a:t>
            </a:r>
            <a:r>
              <a:rPr lang="de-DE" dirty="0" err="1"/>
              <a:t>lich</a:t>
            </a:r>
            <a:r>
              <a:rPr lang="de-DE" dirty="0"/>
              <a:t>:		</a:t>
            </a:r>
            <a:r>
              <a:rPr lang="de-DE" i="1" dirty="0"/>
              <a:t>Tag/täglich, Stunde/stündlich, Kauf/käuflich,  </a:t>
            </a:r>
          </a:p>
          <a:p>
            <a:r>
              <a:rPr lang="de-DE" i="1" dirty="0"/>
              <a:t>					zart/zärtlich, rot/rötlich</a:t>
            </a:r>
            <a:endParaRPr lang="en-DE" dirty="0"/>
          </a:p>
          <a:p>
            <a:r>
              <a:rPr lang="de-DE" dirty="0"/>
              <a:t>	 	-</a:t>
            </a:r>
            <a:r>
              <a:rPr lang="de-DE" dirty="0" err="1"/>
              <a:t>isch</a:t>
            </a:r>
            <a:r>
              <a:rPr lang="de-DE" dirty="0"/>
              <a:t>:  	</a:t>
            </a:r>
            <a:r>
              <a:rPr lang="de-DE" i="1" dirty="0"/>
              <a:t>Europa/europäisch, Sachse/sächsisch, Hohn/höhnisch</a:t>
            </a:r>
            <a:endParaRPr lang="en-DE" dirty="0"/>
          </a:p>
          <a:p>
            <a:r>
              <a:rPr lang="de-DE" dirty="0"/>
              <a:t>	 	-</a:t>
            </a:r>
            <a:r>
              <a:rPr lang="de-DE" dirty="0" err="1"/>
              <a:t>ig</a:t>
            </a:r>
            <a:r>
              <a:rPr lang="de-DE" dirty="0"/>
              <a:t>:  		</a:t>
            </a:r>
            <a:r>
              <a:rPr lang="de-DE" i="1" dirty="0"/>
              <a:t>Bart/bärtig, Korn/körnig</a:t>
            </a:r>
            <a:endParaRPr lang="en-DE" dirty="0"/>
          </a:p>
          <a:p>
            <a:r>
              <a:rPr lang="de-DE" dirty="0"/>
              <a:t>	 	-</a:t>
            </a:r>
            <a:r>
              <a:rPr lang="de-DE" dirty="0" err="1"/>
              <a:t>nis</a:t>
            </a:r>
            <a:r>
              <a:rPr lang="de-DE" dirty="0"/>
              <a:t>: 	 	</a:t>
            </a:r>
            <a:r>
              <a:rPr lang="de-DE" i="1" dirty="0"/>
              <a:t>begraben/Begräbnis, Bund/Bündnis, Gefängnis</a:t>
            </a:r>
            <a:endParaRPr lang="en-DE" dirty="0"/>
          </a:p>
          <a:p>
            <a:r>
              <a:rPr lang="de-DE" dirty="0"/>
              <a:t>	 	-</a:t>
            </a:r>
            <a:r>
              <a:rPr lang="de-DE" dirty="0" err="1"/>
              <a:t>e</a:t>
            </a:r>
            <a:r>
              <a:rPr lang="de-DE" dirty="0"/>
              <a:t> (</a:t>
            </a:r>
            <a:r>
              <a:rPr lang="de-DE" dirty="0" err="1"/>
              <a:t>deadjektivale</a:t>
            </a:r>
            <a:r>
              <a:rPr lang="de-DE" dirty="0"/>
              <a:t> Substantive):  </a:t>
            </a:r>
            <a:r>
              <a:rPr lang="de-DE" i="1" dirty="0"/>
              <a:t>gut/Güte, rot/Röte, blau/Bläue</a:t>
            </a:r>
            <a:r>
              <a:rPr lang="de-DE" dirty="0"/>
              <a:t> </a:t>
            </a:r>
            <a:endParaRPr lang="en-DE" dirty="0"/>
          </a:p>
          <a:p>
            <a:r>
              <a:rPr lang="de-DE" dirty="0"/>
              <a:t>		-</a:t>
            </a:r>
            <a:r>
              <a:rPr lang="de-DE" dirty="0" err="1"/>
              <a:t>ling</a:t>
            </a:r>
            <a:r>
              <a:rPr lang="de-DE" dirty="0"/>
              <a:t>:  	</a:t>
            </a:r>
            <a:r>
              <a:rPr lang="de-DE" i="1" dirty="0"/>
              <a:t>Häuptling, Abkömmling, Schädling</a:t>
            </a:r>
            <a:r>
              <a:rPr lang="de-DE" dirty="0"/>
              <a:t> </a:t>
            </a:r>
            <a:endParaRPr lang="en-DE" dirty="0"/>
          </a:p>
          <a:p>
            <a:r>
              <a:rPr lang="de-DE" dirty="0"/>
              <a:t>		</a:t>
            </a:r>
            <a:r>
              <a:rPr lang="de-DE" dirty="0" err="1"/>
              <a:t>Ge</a:t>
            </a:r>
            <a:r>
              <a:rPr lang="de-DE" dirty="0"/>
              <a:t> … (</a:t>
            </a:r>
            <a:r>
              <a:rPr lang="de-DE" dirty="0" err="1"/>
              <a:t>e</a:t>
            </a:r>
            <a:r>
              <a:rPr lang="de-DE" dirty="0"/>
              <a:t>):  	</a:t>
            </a:r>
            <a:r>
              <a:rPr lang="de-DE" i="1" dirty="0"/>
              <a:t>Darm/Gedärm, Strauch/Gesträuch</a:t>
            </a:r>
            <a:endParaRPr lang="en-DE" dirty="0"/>
          </a:p>
          <a:p>
            <a:pPr marL="0" indent="0">
              <a:buSzPct val="100000"/>
            </a:pPr>
            <a:endParaRPr lang="de-DE" dirty="0"/>
          </a:p>
          <a:p>
            <a:pPr marL="0" indent="0">
              <a:buSzPct val="100000"/>
            </a:pPr>
            <a:r>
              <a:rPr lang="de-DE" dirty="0"/>
              <a:t>(und auch Umlaut mit </a:t>
            </a:r>
            <a:r>
              <a:rPr lang="de-DE" i="1" dirty="0"/>
              <a:t>-</a:t>
            </a:r>
            <a:r>
              <a:rPr lang="de-DE" i="1" dirty="0" err="1"/>
              <a:t>chen</a:t>
            </a:r>
            <a:r>
              <a:rPr lang="de-DE" dirty="0"/>
              <a:t>, siehe Präsentation 6)</a:t>
            </a:r>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8</a:t>
            </a:fld>
            <a:endParaRPr lang="de-DE"/>
          </a:p>
        </p:txBody>
      </p:sp>
      <p:pic>
        <p:nvPicPr>
          <p:cNvPr id="6" name="Audio Recording 27. Nov 2020 at 16:29:08" descr="Audio Recording 27. Nov 2020 at 16:29:08">
            <a:hlinkClick r:id="" action="ppaction://media"/>
            <a:extLst>
              <a:ext uri="{FF2B5EF4-FFF2-40B4-BE49-F238E27FC236}">
                <a16:creationId xmlns:a16="http://schemas.microsoft.com/office/drawing/2014/main" id="{ABCFE096-12EF-2748-8A4A-264016775D4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7600" y="311150"/>
            <a:ext cx="812800" cy="812800"/>
          </a:xfrm>
          <a:prstGeom prst="rect">
            <a:avLst/>
          </a:prstGeom>
        </p:spPr>
      </p:pic>
    </p:spTree>
    <p:extLst>
      <p:ext uri="{BB962C8B-B14F-4D97-AF65-F5344CB8AC3E}">
        <p14:creationId xmlns:p14="http://schemas.microsoft.com/office/powerpoint/2010/main" val="2856352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5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r>
              <a:rPr lang="de-DE" b="1" dirty="0"/>
              <a:t>Flexion mit Umlaut</a:t>
            </a:r>
            <a:endParaRPr lang="en-DE" b="1" dirty="0"/>
          </a:p>
          <a:p>
            <a:r>
              <a:rPr lang="de-DE" dirty="0"/>
              <a:t>	b.  Flexionssuffixe </a:t>
            </a:r>
          </a:p>
          <a:p>
            <a:r>
              <a:rPr lang="de-DE" dirty="0"/>
              <a:t>Pluralsuffixe: </a:t>
            </a:r>
            <a:endParaRPr lang="en-DE" dirty="0"/>
          </a:p>
          <a:p>
            <a:r>
              <a:rPr lang="de-DE" dirty="0"/>
              <a:t>		-er	</a:t>
            </a:r>
            <a:r>
              <a:rPr lang="de-DE" i="1" dirty="0"/>
              <a:t>Kalb/Kälber, Wald/Wälder</a:t>
            </a:r>
            <a:endParaRPr lang="en-DE" i="1" dirty="0"/>
          </a:p>
          <a:p>
            <a:pPr>
              <a:tabLst>
                <a:tab pos="342900" algn="l"/>
                <a:tab pos="747713" algn="l"/>
                <a:tab pos="1090613" algn="l"/>
                <a:tab pos="1281113" algn="l"/>
              </a:tabLst>
            </a:pPr>
            <a:r>
              <a:rPr lang="de-DE" dirty="0"/>
              <a:t>		-</a:t>
            </a:r>
            <a:r>
              <a:rPr lang="de-DE" dirty="0" err="1"/>
              <a:t>e</a:t>
            </a:r>
            <a:r>
              <a:rPr lang="de-DE" dirty="0"/>
              <a:t>:  	</a:t>
            </a:r>
            <a:r>
              <a:rPr lang="de-DE" i="1" dirty="0"/>
              <a:t>Sohn/Söhne, Kuss/Küsse</a:t>
            </a:r>
          </a:p>
          <a:p>
            <a:r>
              <a:rPr lang="de-DE" dirty="0"/>
              <a:t>		-{</a:t>
            </a:r>
            <a:r>
              <a:rPr lang="de-DE" dirty="0" err="1"/>
              <a:t>Ø</a:t>
            </a:r>
            <a:r>
              <a:rPr lang="de-DE" dirty="0"/>
              <a:t>}:  </a:t>
            </a:r>
            <a:r>
              <a:rPr lang="de-DE" i="1" dirty="0"/>
              <a:t>Laden/Läden</a:t>
            </a:r>
            <a:endParaRPr lang="en-DE" i="1" dirty="0"/>
          </a:p>
          <a:p>
            <a:r>
              <a:rPr lang="de-DE" dirty="0"/>
              <a:t>Komparativ-Superlativ:  </a:t>
            </a:r>
          </a:p>
          <a:p>
            <a:r>
              <a:rPr lang="de-DE" i="1" dirty="0"/>
              <a:t>	groß/größer, hoch/höher</a:t>
            </a:r>
            <a:endParaRPr lang="en-DE" i="1" dirty="0"/>
          </a:p>
          <a:p>
            <a:r>
              <a:rPr lang="de-DE" dirty="0"/>
              <a:t>Verbflexion:</a:t>
            </a:r>
            <a:r>
              <a:rPr lang="de-DE" i="1" dirty="0"/>
              <a:t> </a:t>
            </a:r>
          </a:p>
          <a:p>
            <a:r>
              <a:rPr lang="de-DE" i="1" dirty="0"/>
              <a:t>	laden/lädst</a:t>
            </a:r>
            <a:r>
              <a:rPr lang="de-DE" dirty="0"/>
              <a:t> </a:t>
            </a:r>
            <a:endParaRPr lang="en-DE" dirty="0"/>
          </a:p>
          <a:p>
            <a:pPr marL="0" indent="0">
              <a:buSzPct val="100000"/>
            </a:pPr>
            <a:endParaRPr lang="de-DE" dirty="0"/>
          </a:p>
          <a:p>
            <a:pPr marL="0" indent="0">
              <a:buSzPct val="100000"/>
            </a:pPr>
            <a:r>
              <a:rPr lang="de-DE" dirty="0">
                <a:solidFill>
                  <a:srgbClr val="FF0000"/>
                </a:solidFill>
              </a:rPr>
              <a:t>Listen Sie drei weitere Beispiele für jede Kategorie</a:t>
            </a:r>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9</a:t>
            </a:fld>
            <a:endParaRPr lang="de-DE"/>
          </a:p>
        </p:txBody>
      </p:sp>
      <p:pic>
        <p:nvPicPr>
          <p:cNvPr id="6" name="Audio Recording 27. Nov 2020 at 16:32:33" descr="Audio Recording 27. Nov 2020 at 16:32:33">
            <a:hlinkClick r:id="" action="ppaction://media"/>
            <a:extLst>
              <a:ext uri="{FF2B5EF4-FFF2-40B4-BE49-F238E27FC236}">
                <a16:creationId xmlns:a16="http://schemas.microsoft.com/office/drawing/2014/main" id="{29BF5D00-5851-2E4B-8183-4D6BEBD6805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7600" y="552450"/>
            <a:ext cx="812800" cy="812800"/>
          </a:xfrm>
          <a:prstGeom prst="rect">
            <a:avLst/>
          </a:prstGeom>
        </p:spPr>
      </p:pic>
    </p:spTree>
    <p:extLst>
      <p:ext uri="{BB962C8B-B14F-4D97-AF65-F5344CB8AC3E}">
        <p14:creationId xmlns:p14="http://schemas.microsoft.com/office/powerpoint/2010/main" val="2777314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7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6464</TotalTime>
  <Words>2599</Words>
  <Application>Microsoft Macintosh PowerPoint</Application>
  <PresentationFormat>On-screen Show (4:3)</PresentationFormat>
  <Paragraphs>414</Paragraphs>
  <Slides>35</Slides>
  <Notes>2</Notes>
  <HiddenSlides>0</HiddenSlides>
  <MMClips>30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Times</vt:lpstr>
      <vt:lpstr>Calibri</vt:lpstr>
      <vt:lpstr>WP TypographicSymbols</vt:lpstr>
      <vt:lpstr>Arial</vt:lpstr>
      <vt:lpstr>Larissa-Design</vt:lpstr>
      <vt:lpstr> Phonologie-Morphologie-Schnittstelle des Deutschen </vt:lpstr>
      <vt:lpstr>Lektüre von Alber </vt:lpstr>
      <vt:lpstr>Inhalt der Präsentation</vt:lpstr>
      <vt:lpstr>1. Umlaut</vt:lpstr>
      <vt:lpstr>PowerPoint Presentation</vt:lpstr>
      <vt:lpstr>PowerPoint Presentation</vt:lpstr>
      <vt:lpstr>Umlaut</vt:lpstr>
      <vt:lpstr>Umlaut</vt:lpstr>
      <vt:lpstr>Umlaut</vt:lpstr>
      <vt:lpstr>Umlaut</vt:lpstr>
      <vt:lpstr>Umlaut</vt:lpstr>
      <vt:lpstr>Umlaut</vt:lpstr>
      <vt:lpstr>Umlaut</vt:lpstr>
      <vt:lpstr>Umlaut</vt:lpstr>
      <vt:lpstr>Umlaut</vt:lpstr>
      <vt:lpstr>Umlaut</vt:lpstr>
      <vt:lpstr>2. Ablaut</vt:lpstr>
      <vt:lpstr>Ablaut</vt:lpstr>
      <vt:lpstr>Ablaut</vt:lpstr>
      <vt:lpstr>Ablaut</vt:lpstr>
      <vt:lpstr>Ablaut</vt:lpstr>
      <vt:lpstr>Ablaut</vt:lpstr>
      <vt:lpstr>3. Konversion</vt:lpstr>
      <vt:lpstr>Konversion</vt:lpstr>
      <vt:lpstr>Konversion</vt:lpstr>
      <vt:lpstr>Morphologische Konversion</vt:lpstr>
      <vt:lpstr>Konversion</vt:lpstr>
      <vt:lpstr>Konversion</vt:lpstr>
      <vt:lpstr>Konversion</vt:lpstr>
      <vt:lpstr>Konversion</vt:lpstr>
      <vt:lpstr>Konversion</vt:lpstr>
      <vt:lpstr>Konversion</vt:lpstr>
      <vt:lpstr>Übungen</vt:lpstr>
      <vt:lpstr>Übungen</vt:lpstr>
      <vt:lpstr>Übungen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Winfried Lechner</dc:creator>
  <cp:lastModifiedBy>Caroline Fery</cp:lastModifiedBy>
  <cp:revision>496</cp:revision>
  <dcterms:created xsi:type="dcterms:W3CDTF">2019-06-22T15:52:53Z</dcterms:created>
  <dcterms:modified xsi:type="dcterms:W3CDTF">2020-12-02T07:44:04Z</dcterms:modified>
</cp:coreProperties>
</file>