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2"/>
  </p:notesMasterIdLst>
  <p:sldIdLst>
    <p:sldId id="259" r:id="rId2"/>
    <p:sldId id="365" r:id="rId3"/>
    <p:sldId id="452" r:id="rId4"/>
    <p:sldId id="469" r:id="rId5"/>
    <p:sldId id="470" r:id="rId6"/>
    <p:sldId id="471" r:id="rId7"/>
    <p:sldId id="472" r:id="rId8"/>
    <p:sldId id="499" r:id="rId9"/>
    <p:sldId id="474" r:id="rId10"/>
    <p:sldId id="480" r:id="rId11"/>
    <p:sldId id="475" r:id="rId12"/>
    <p:sldId id="502" r:id="rId13"/>
    <p:sldId id="486" r:id="rId14"/>
    <p:sldId id="476" r:id="rId15"/>
    <p:sldId id="503" r:id="rId16"/>
    <p:sldId id="485" r:id="rId17"/>
    <p:sldId id="484" r:id="rId18"/>
    <p:sldId id="479" r:id="rId19"/>
    <p:sldId id="481" r:id="rId20"/>
    <p:sldId id="482" r:id="rId21"/>
    <p:sldId id="483" r:id="rId22"/>
    <p:sldId id="500" r:id="rId23"/>
    <p:sldId id="477" r:id="rId24"/>
    <p:sldId id="468" r:id="rId25"/>
    <p:sldId id="491" r:id="rId26"/>
    <p:sldId id="496" r:id="rId27"/>
    <p:sldId id="493" r:id="rId28"/>
    <p:sldId id="498" r:id="rId29"/>
    <p:sldId id="438" r:id="rId30"/>
    <p:sldId id="501" r:id="rId31"/>
  </p:sldIdLst>
  <p:sldSz cx="9144000" cy="6858000" type="screen4x3"/>
  <p:notesSz cx="7102475" cy="10233025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WP TypographicSymbols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66"/>
    <a:srgbClr val="802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14" autoAdjust="0"/>
    <p:restoredTop sz="94574" autoAdjust="0"/>
  </p:normalViewPr>
  <p:slideViewPr>
    <p:cSldViewPr>
      <p:cViewPr varScale="1">
        <p:scale>
          <a:sx n="94" d="100"/>
          <a:sy n="94" d="100"/>
        </p:scale>
        <p:origin x="20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62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B26CCD77-A954-40EE-8D07-A0BE97B286F6}" type="datetimeFigureOut">
              <a:rPr lang="de-DE" smtClean="0"/>
              <a:pPr/>
              <a:t>17.12.20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1EBFFEC9-4F5F-4C95-86E1-B5E1B764322F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FFF7-8F1B-4193-AD3D-64C8A7F485C4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3EC8-0834-47F0-AC04-A9681A6B9D33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D25A-E834-4788-A9E0-35B612FD9F59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>
            <a:lvl1pPr>
              <a:defRPr sz="3200" b="1" cap="sm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>
            <a:lvl1pPr marL="519113" indent="-519113">
              <a:spcBef>
                <a:spcPts val="200"/>
              </a:spcBef>
              <a:buFontTx/>
              <a:buNone/>
              <a:tabLst>
                <a:tab pos="342900" algn="l"/>
                <a:tab pos="747713" algn="l"/>
                <a:tab pos="1090613" algn="l"/>
              </a:tabLst>
              <a:defRPr sz="2400"/>
            </a:lvl1pPr>
            <a:lvl2pPr>
              <a:spcBef>
                <a:spcPts val="200"/>
              </a:spcBef>
              <a:defRPr sz="2200"/>
            </a:lvl2pPr>
            <a:lvl3pPr>
              <a:spcBef>
                <a:spcPts val="200"/>
              </a:spcBef>
              <a:defRPr sz="2000"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27.03.2020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DGA 31 Morphologie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AED5F90-EF1B-49B5-BE47-AEA5AB1301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371E-2F7A-4858-8042-BEBA37A60D05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0507-7164-49E5-8A3E-78CB9A6B7EE6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2898-DDD0-4FB4-ABA1-FE787DF53946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7A64-0415-410A-A9D4-74CA3763DC00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9A52-AE6A-48C5-801E-2F9FA57F3F7D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456B-084A-4731-8D1B-ABAA18FD6E80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9D3F-FACC-49C4-954B-C065BE8AFDCF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3688-DEEB-4A0C-9E4C-4B28E23DDD7E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5293-9284-4897-887D-F3C147CCE4E3}" type="datetime1">
              <a:rPr lang="de-DE" smtClean="0"/>
              <a:pPr/>
              <a:t>17.12.20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Intermediate Semantics: Binding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90E4-1B54-4AAA-A525-02A3357B8E8D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P TypographicSymbols" pitchFamily="2" charset="0"/>
        <a:buChar char="!"/>
        <a:tabLst>
          <a:tab pos="34290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3429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3429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3429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tabLst>
          <a:tab pos="3429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2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09600" y="663575"/>
            <a:ext cx="7772400" cy="147002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br>
              <a:rPr lang="en-US" b="1" cap="small" dirty="0"/>
            </a:br>
            <a:r>
              <a:rPr lang="en-GB" dirty="0" err="1"/>
              <a:t>Phonologie-Morphologie-Schnittstelle</a:t>
            </a:r>
            <a:r>
              <a:rPr lang="en-GB" dirty="0"/>
              <a:t> des </a:t>
            </a:r>
            <a:r>
              <a:rPr lang="en-GB" dirty="0" err="1"/>
              <a:t>Deutschen</a:t>
            </a:r>
            <a:br>
              <a:rPr lang="en-GB" dirty="0"/>
            </a:br>
            <a:endParaRPr lang="de-DE" cap="small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3048000"/>
          </a:xfrm>
        </p:spPr>
        <p:txBody>
          <a:bodyPr>
            <a:normAutofit fontScale="92500" lnSpcReduction="20000"/>
          </a:bodyPr>
          <a:lstStyle/>
          <a:p>
            <a:endParaRPr lang="en-US" sz="2800" b="1" dirty="0">
              <a:solidFill>
                <a:schemeClr val="tx1"/>
              </a:solidFill>
            </a:endParaRPr>
          </a:p>
          <a:p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Nationale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Kapodistrische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Universität </a:t>
            </a:r>
            <a:r>
              <a:rPr lang="en-US" sz="2400" dirty="0" err="1">
                <a:solidFill>
                  <a:schemeClr val="tx1"/>
                </a:solidFill>
              </a:rPr>
              <a:t>Athen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Caroline </a:t>
            </a:r>
            <a:r>
              <a:rPr lang="en-US" sz="2000" dirty="0" err="1">
                <a:solidFill>
                  <a:schemeClr val="tx1"/>
                </a:solidFill>
              </a:rPr>
              <a:t>Féry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caroline.fery@gmail.com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Wintersemester</a:t>
            </a:r>
            <a:r>
              <a:rPr lang="en-US" sz="2000" dirty="0">
                <a:solidFill>
                  <a:schemeClr val="tx1"/>
                </a:solidFill>
              </a:rPr>
              <a:t> 2020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Woche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vom</a:t>
            </a:r>
            <a:r>
              <a:rPr lang="en-US" sz="2000" dirty="0">
                <a:solidFill>
                  <a:schemeClr val="tx1"/>
                </a:solidFill>
              </a:rPr>
              <a:t> 16. bis </a:t>
            </a:r>
            <a:r>
              <a:rPr lang="en-US" sz="2000" dirty="0" err="1">
                <a:solidFill>
                  <a:schemeClr val="tx1"/>
                </a:solidFill>
              </a:rPr>
              <a:t>zum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23.12.2020</a:t>
            </a:r>
          </a:p>
          <a:p>
            <a:endParaRPr lang="de-DE" sz="2400" dirty="0">
              <a:solidFill>
                <a:schemeClr val="tx1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609600" y="1905000"/>
            <a:ext cx="7772400" cy="0"/>
          </a:xfrm>
          <a:prstGeom prst="line">
            <a:avLst/>
          </a:prstGeom>
          <a:ln w="15875">
            <a:solidFill>
              <a:schemeClr val="accent3">
                <a:lumMod val="75000"/>
                <a:alpha val="9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09600" y="914400"/>
            <a:ext cx="7772400" cy="0"/>
          </a:xfrm>
          <a:prstGeom prst="line">
            <a:avLst/>
          </a:prstGeom>
          <a:ln w="15875">
            <a:solidFill>
              <a:schemeClr val="accent3">
                <a:lumMod val="75000"/>
                <a:alpha val="99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6374" r="13734" b="6374"/>
          <a:stretch>
            <a:fillRect/>
          </a:stretch>
        </p:blipFill>
        <p:spPr bwMode="auto">
          <a:xfrm>
            <a:off x="1096987" y="4038600"/>
            <a:ext cx="854026" cy="102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ntertitel 4"/>
          <p:cNvSpPr txBox="1">
            <a:spLocks/>
          </p:cNvSpPr>
          <p:nvPr/>
        </p:nvSpPr>
        <p:spPr>
          <a:xfrm>
            <a:off x="1524000" y="2667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P TypographicSymbols" pitchFamily="2" charset="0"/>
              <a:buNone/>
              <a:tabLst>
                <a:tab pos="342900" algn="l"/>
              </a:tabLst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342900" algn="l"/>
              </a:tabLst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>
                <a:solidFill>
                  <a:schemeClr val="tx1"/>
                </a:solidFill>
              </a:rPr>
              <a:t>Teil 9</a:t>
            </a:r>
          </a:p>
          <a:p>
            <a:r>
              <a:rPr lang="de-DE" sz="2400" dirty="0">
                <a:solidFill>
                  <a:schemeClr val="tx1"/>
                </a:solidFill>
              </a:rPr>
              <a:t>Morphologie-Phonologie Schnittstelle: Theorie und Zusammenfassung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-Phonologie: Suppletion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r>
              <a:rPr lang="de-DE" b="1" dirty="0"/>
              <a:t>Lexikalische Allomorphie </a:t>
            </a:r>
            <a:r>
              <a:rPr lang="de-DE" dirty="0"/>
              <a:t>(Suppletion): Fälle wo Allomorphe nicht ähnlich zu </a:t>
            </a:r>
            <a:r>
              <a:rPr lang="de-DE" dirty="0" err="1"/>
              <a:t>einenander</a:t>
            </a:r>
            <a:r>
              <a:rPr lang="de-DE" dirty="0"/>
              <a:t> sind: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viel, mehr, am meisten</a:t>
            </a:r>
          </a:p>
          <a:p>
            <a:pPr marL="0" indent="0">
              <a:buSzPct val="100000"/>
            </a:pPr>
            <a:r>
              <a:rPr lang="de-DE" dirty="0"/>
              <a:t>eins, erste</a:t>
            </a:r>
          </a:p>
          <a:p>
            <a:pPr marL="0" indent="0">
              <a:buSzPct val="100000"/>
            </a:pPr>
            <a:r>
              <a:rPr lang="de-DE" dirty="0"/>
              <a:t>bin, ist, sind, seid</a:t>
            </a:r>
          </a:p>
          <a:p>
            <a:pPr marL="0" indent="0">
              <a:buSzPct val="100000"/>
            </a:pPr>
            <a:r>
              <a:rPr lang="de-DE" dirty="0"/>
              <a:t>English: am, </a:t>
            </a:r>
            <a:r>
              <a:rPr lang="de-DE" dirty="0" err="1"/>
              <a:t>are</a:t>
            </a:r>
            <a:r>
              <a:rPr lang="de-DE" dirty="0"/>
              <a:t>, </a:t>
            </a:r>
            <a:r>
              <a:rPr lang="de-DE" dirty="0" err="1"/>
              <a:t>is</a:t>
            </a:r>
            <a:endParaRPr lang="de-DE" dirty="0"/>
          </a:p>
          <a:p>
            <a:pPr marL="0" indent="0">
              <a:buSzPct val="100000"/>
            </a:pPr>
            <a:r>
              <a:rPr lang="de-DE" dirty="0"/>
              <a:t>               a/an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Regelmäßige Flexion:</a:t>
            </a:r>
          </a:p>
          <a:p>
            <a:pPr marL="0" indent="0">
              <a:buSzPct val="100000"/>
            </a:pPr>
            <a:r>
              <a:rPr lang="de-DE" dirty="0"/>
              <a:t>Basis-Komparativ-Superlativ:</a:t>
            </a:r>
          </a:p>
          <a:p>
            <a:pPr marL="0" indent="0">
              <a:buSzPct val="100000"/>
            </a:pPr>
            <a:r>
              <a:rPr lang="de-DE" dirty="0"/>
              <a:t>	lang-länger-längst </a:t>
            </a:r>
          </a:p>
          <a:p>
            <a:pPr marL="0" indent="0">
              <a:buSzPct val="100000"/>
            </a:pPr>
            <a:r>
              <a:rPr lang="de-DE" dirty="0"/>
              <a:t>Suppletion: gut, besser, am besten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6" name="Audio Recording 17. Dec 2020 at 11:09:38" descr="Audio Recording 17. Dec 2020 at 11:09:38">
            <a:hlinkClick r:id="" action="ppaction://media"/>
            <a:extLst>
              <a:ext uri="{FF2B5EF4-FFF2-40B4-BE49-F238E27FC236}">
                <a16:creationId xmlns:a16="http://schemas.microsoft.com/office/drawing/2014/main" id="{1FDF7A8E-E009-0A43-AF6B-607440046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22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1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b="1" dirty="0"/>
              <a:t>Morphologische Allomorphie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Umlaut wird als Flexionsmorphem benutzt:</a:t>
            </a:r>
          </a:p>
          <a:p>
            <a:pPr marL="0" indent="0">
              <a:buSzPct val="100000"/>
            </a:pPr>
            <a:r>
              <a:rPr lang="de-DE" dirty="0"/>
              <a:t>Plural: Apfel-Äpfel</a:t>
            </a:r>
          </a:p>
          <a:p>
            <a:pPr marL="0" indent="0">
              <a:buSzPct val="100000"/>
            </a:pPr>
            <a:r>
              <a:rPr lang="de-DE" dirty="0"/>
              <a:t>Verbal: raten-rät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6" name="Audio Recording 17. Dec 2020 at 11:11:46" descr="Audio Recording 17. Dec 2020 at 11:11:46">
            <a:hlinkClick r:id="" action="ppaction://media"/>
            <a:extLst>
              <a:ext uri="{FF2B5EF4-FFF2-40B4-BE49-F238E27FC236}">
                <a16:creationId xmlns:a16="http://schemas.microsoft.com/office/drawing/2014/main" id="{8296A37E-C00D-2745-8917-5D8B8A17D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5279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2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r>
              <a:rPr lang="de-DE" dirty="0"/>
              <a:t>Dritter Punkt von </a:t>
            </a:r>
            <a:r>
              <a:rPr lang="de-DE" dirty="0" err="1"/>
              <a:t>Trubetzkoy</a:t>
            </a:r>
            <a:endParaRPr lang="de-DE" dirty="0"/>
          </a:p>
          <a:p>
            <a:pPr marL="0" indent="0">
              <a:buSzPct val="100000"/>
            </a:pPr>
            <a:r>
              <a:rPr lang="de-DE" dirty="0"/>
              <a:t>Morphologischer Gebrauch von phonologischen Alternationen:</a:t>
            </a:r>
          </a:p>
          <a:p>
            <a:pPr marL="0" indent="0">
              <a:buSzPct val="100000"/>
            </a:pPr>
            <a:r>
              <a:rPr lang="de-DE" dirty="0"/>
              <a:t>“Die Lehre von den Lauwechselreihen, die eine morphologische Funktion erfüllen.”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" name="Audio Recording 17. Dec 2020 at 11:16:59" descr="Audio Recording 17. Dec 2020 at 11:16:59">
            <a:hlinkClick r:id="" action="ppaction://media"/>
            <a:extLst>
              <a:ext uri="{FF2B5EF4-FFF2-40B4-BE49-F238E27FC236}">
                <a16:creationId xmlns:a16="http://schemas.microsoft.com/office/drawing/2014/main" id="{4A7CCD4C-9374-F84B-94CB-C4FC79959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5524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83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r>
              <a:rPr lang="de-DE" dirty="0"/>
              <a:t>(4) </a:t>
            </a:r>
            <a:r>
              <a:rPr lang="de-DE" b="1" dirty="0"/>
              <a:t>Die Relation zwischen morphologischer Struktur und den Domänen der phonologischen Regeln</a:t>
            </a:r>
          </a:p>
          <a:p>
            <a:pPr marL="0" indent="0">
              <a:buSzPct val="100000"/>
            </a:pPr>
            <a:r>
              <a:rPr lang="de-DE" dirty="0"/>
              <a:t>Prosodische Hierarchie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6A706-1598-0A4D-A064-9C7175F49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333089"/>
            <a:ext cx="7162800" cy="4388386"/>
          </a:xfrm>
          <a:prstGeom prst="rect">
            <a:avLst/>
          </a:prstGeom>
        </p:spPr>
      </p:pic>
      <p:pic>
        <p:nvPicPr>
          <p:cNvPr id="7" name="Audio Recording 17. Dec 2020 at 11:22:34" descr="Audio Recording 17. Dec 2020 at 11:22:34">
            <a:hlinkClick r:id="" action="ppaction://media"/>
            <a:extLst>
              <a:ext uri="{FF2B5EF4-FFF2-40B4-BE49-F238E27FC236}">
                <a16:creationId xmlns:a16="http://schemas.microsoft.com/office/drawing/2014/main" id="{6C65C2C5-8924-EF4D-B2BF-533322016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7000" y="2983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23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Phonologische Allomorphie wird oft mit Regeln erfasst: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Zugrundeliegende Form		/</a:t>
            </a:r>
            <a:r>
              <a:rPr lang="de-DE" dirty="0" err="1"/>
              <a:t>kind</a:t>
            </a:r>
            <a:r>
              <a:rPr lang="de-DE" dirty="0"/>
              <a:t>/</a:t>
            </a:r>
          </a:p>
          <a:p>
            <a:pPr marL="0" indent="0">
              <a:buSzPct val="100000"/>
            </a:pPr>
            <a:r>
              <a:rPr lang="de-DE" dirty="0"/>
              <a:t>	geordnete Regeln			ALV</a:t>
            </a:r>
          </a:p>
          <a:p>
            <a:pPr marL="0" indent="0">
              <a:buSzPct val="100000"/>
            </a:pPr>
            <a:r>
              <a:rPr lang="de-DE" dirty="0"/>
              <a:t>Oberflächenform			[</a:t>
            </a:r>
            <a:r>
              <a:rPr lang="de-DE" dirty="0" err="1"/>
              <a:t>kint</a:t>
            </a:r>
            <a:r>
              <a:rPr lang="de-DE" dirty="0"/>
              <a:t>]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6" name="Audio Recording 17. Dec 2020 at 11:26:13" descr="Audio Recording 17. Dec 2020 at 11:26:13">
            <a:hlinkClick r:id="" action="ppaction://media"/>
            <a:extLst>
              <a:ext uri="{FF2B5EF4-FFF2-40B4-BE49-F238E27FC236}">
                <a16:creationId xmlns:a16="http://schemas.microsoft.com/office/drawing/2014/main" id="{0038C32D-08EF-5A4F-9F42-F88AB52E5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3164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0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Neuere Theorien benutzen geordnete Regeln nicht mehr.</a:t>
            </a:r>
          </a:p>
          <a:p>
            <a:pPr marL="0" indent="0">
              <a:buSzPct val="100000"/>
            </a:pPr>
            <a:r>
              <a:rPr lang="de-DE" dirty="0"/>
              <a:t>Optimalitätstheorie benutzt sogenannte </a:t>
            </a:r>
            <a:r>
              <a:rPr lang="de-DE" dirty="0" err="1"/>
              <a:t>Constraints</a:t>
            </a:r>
            <a:r>
              <a:rPr lang="de-DE" dirty="0"/>
              <a:t>, die zwischen generierten Kandidaten den besten (den optimalen) auswählt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Die Kandidaten [</a:t>
            </a:r>
            <a:r>
              <a:rPr lang="de-DE" dirty="0" err="1"/>
              <a:t>kind</a:t>
            </a:r>
            <a:r>
              <a:rPr lang="de-DE" dirty="0"/>
              <a:t>], [</a:t>
            </a:r>
            <a:r>
              <a:rPr lang="de-DE" dirty="0" err="1"/>
              <a:t>kint</a:t>
            </a:r>
            <a:r>
              <a:rPr lang="de-DE" dirty="0"/>
              <a:t>], [</a:t>
            </a:r>
            <a:r>
              <a:rPr lang="de-DE" dirty="0" err="1"/>
              <a:t>kin</a:t>
            </a:r>
            <a:r>
              <a:rPr lang="de-DE" dirty="0"/>
              <a:t>], [</a:t>
            </a:r>
            <a:r>
              <a:rPr lang="de-DE" dirty="0" err="1"/>
              <a:t>kinde</a:t>
            </a:r>
            <a:r>
              <a:rPr lang="de-DE" dirty="0"/>
              <a:t>] werden generiert_</a:t>
            </a:r>
          </a:p>
          <a:p>
            <a:pPr marL="0" indent="0">
              <a:buSzPct val="100000"/>
            </a:pPr>
            <a:r>
              <a:rPr lang="de-DE" dirty="0"/>
              <a:t>und [</a:t>
            </a:r>
            <a:r>
              <a:rPr lang="de-DE" dirty="0" err="1"/>
              <a:t>kint</a:t>
            </a:r>
            <a:r>
              <a:rPr lang="de-DE" dirty="0"/>
              <a:t>] wird ausgewählt: keine Tilgung von Segment, keine Epenthese (Hinzufügung), und Auslautverhärtung.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6" name="Audio Recording 17. Dec 2020 at 11:28:48" descr="Audio Recording 17. Dec 2020 at 11:28:48">
            <a:hlinkClick r:id="" action="ppaction://media"/>
            <a:extLst>
              <a:ext uri="{FF2B5EF4-FFF2-40B4-BE49-F238E27FC236}">
                <a16:creationId xmlns:a16="http://schemas.microsoft.com/office/drawing/2014/main" id="{302B3791-A23F-E446-AF26-E50A82776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3600" y="3574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Morphologie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Sind die Derivationsaffixe auch geordnet?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Und die Flexionsaffixe?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Zum Teil ja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Flexion 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Komparativ und Superlativ vor Genus/Numerus/Kasus: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i="1" dirty="0"/>
              <a:t>klein-er-</a:t>
            </a:r>
            <a:r>
              <a:rPr lang="de-DE" sz="2400" i="1" dirty="0" err="1"/>
              <a:t>e</a:t>
            </a:r>
            <a:r>
              <a:rPr lang="de-DE" sz="2400" i="1" dirty="0"/>
              <a:t>, den weit-</a:t>
            </a:r>
            <a:r>
              <a:rPr lang="de-DE" sz="2400" i="1" dirty="0" err="1"/>
              <a:t>est</a:t>
            </a:r>
            <a:r>
              <a:rPr lang="de-DE" sz="2400" i="1" dirty="0"/>
              <a:t>-en Weg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Präteritum vor Genus/Numerus/Kasus: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i="1" dirty="0"/>
              <a:t>lach-t-</a:t>
            </a:r>
            <a:r>
              <a:rPr lang="de-DE" sz="2400" i="1" dirty="0" err="1"/>
              <a:t>e</a:t>
            </a:r>
            <a:r>
              <a:rPr lang="de-DE" sz="2400" i="1" dirty="0"/>
              <a:t>, </a:t>
            </a:r>
            <a:r>
              <a:rPr lang="de-DE" sz="2400" i="1" dirty="0" err="1"/>
              <a:t>red</a:t>
            </a:r>
            <a:r>
              <a:rPr lang="de-DE" sz="2400" i="1" dirty="0"/>
              <a:t>-et-en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" name="Audio Recording 17. Dec 2020 at 11:32:08" descr="Audio Recording 17. Dec 2020 at 11:32:08">
            <a:hlinkClick r:id="" action="ppaction://media"/>
            <a:extLst>
              <a:ext uri="{FF2B5EF4-FFF2-40B4-BE49-F238E27FC236}">
                <a16:creationId xmlns:a16="http://schemas.microsoft.com/office/drawing/2014/main" id="{F707B415-AE8A-694B-8E35-BBD2595B5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3301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Morphologie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Die verschiedenen morphologischen Operationen sind geordnet: 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Derivation ist nah am Stamm.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Derivierte Stämme können als Elemente der Komposition erscheinen.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Flexion ist immer final und </a:t>
            </a:r>
            <a:r>
              <a:rPr lang="de-DE" sz="2400" dirty="0" err="1"/>
              <a:t>periphär</a:t>
            </a:r>
            <a:r>
              <a:rPr lang="de-DE" sz="2400" dirty="0"/>
              <a:t>.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Also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Derivation, dann Komposition, dann Flexion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Derivation: </a:t>
            </a:r>
            <a:r>
              <a:rPr lang="de-DE" sz="2400" i="1" dirty="0"/>
              <a:t>Frei-</a:t>
            </a:r>
            <a:r>
              <a:rPr lang="de-DE" sz="2400" i="1" dirty="0" err="1"/>
              <a:t>heit</a:t>
            </a:r>
            <a:endParaRPr lang="de-DE" sz="2400" i="1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Komposition: </a:t>
            </a:r>
            <a:r>
              <a:rPr lang="de-DE" sz="2400" i="1" dirty="0"/>
              <a:t>Freiheits-held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Flexion: </a:t>
            </a:r>
            <a:r>
              <a:rPr lang="de-DE" sz="2400" i="1" dirty="0"/>
              <a:t>Freiheitsheld-en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6" name="Audio Recording 17. Dec 2020 at 11:33:46" descr="Audio Recording 17. Dec 2020 at 11:33:46">
            <a:hlinkClick r:id="" action="ppaction://media"/>
            <a:extLst>
              <a:ext uri="{FF2B5EF4-FFF2-40B4-BE49-F238E27FC236}">
                <a16:creationId xmlns:a16="http://schemas.microsoft.com/office/drawing/2014/main" id="{06D7EF4B-86F9-9546-8374-348E39900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7648" y="2755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23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Affixe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a. müde 						 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	+ -ung: 		Ermüdung 							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	+ -los			ermüdungslos 					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endParaRPr lang="en-DE" sz="3400" dirty="0"/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b. Nation 													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	+ -al			national 							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	+ -ität			Nationalität 		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	+ -los			nationalitätslos 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	</a:t>
            </a:r>
            <a:r>
              <a:rPr lang="de-DE" sz="3400" dirty="0"/>
              <a:t>+	 -</a:t>
            </a:r>
            <a:r>
              <a:rPr lang="de-DE" sz="3400" dirty="0" err="1"/>
              <a:t>igkeit</a:t>
            </a:r>
            <a:r>
              <a:rPr lang="de-DE" sz="3400" dirty="0"/>
              <a:t>		</a:t>
            </a:r>
            <a:r>
              <a:rPr lang="en-DE" sz="3400" dirty="0"/>
              <a:t>Nationalitätslosigkeit 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endParaRPr lang="en-DE" sz="3400" dirty="0"/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c. Freund 									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de-DE" sz="3400" dirty="0"/>
              <a:t>	+ -</a:t>
            </a:r>
            <a:r>
              <a:rPr lang="de-DE" sz="3400" dirty="0" err="1"/>
              <a:t>schaft</a:t>
            </a:r>
            <a:r>
              <a:rPr lang="de-DE" sz="3400" dirty="0"/>
              <a:t> 		</a:t>
            </a:r>
            <a:r>
              <a:rPr lang="en-DE" sz="3400" dirty="0"/>
              <a:t>Freund</a:t>
            </a:r>
            <a:r>
              <a:rPr lang="de-DE" sz="3400" dirty="0"/>
              <a:t>-</a:t>
            </a:r>
            <a:r>
              <a:rPr lang="en-DE" sz="3400" dirty="0"/>
              <a:t>schaft 					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de-DE" sz="3400" dirty="0"/>
              <a:t>	+ -</a:t>
            </a:r>
            <a:r>
              <a:rPr lang="de-DE" sz="3400" dirty="0" err="1"/>
              <a:t>lich</a:t>
            </a:r>
            <a:r>
              <a:rPr lang="de-DE" sz="3400" dirty="0"/>
              <a:t> 			</a:t>
            </a:r>
            <a:r>
              <a:rPr lang="en-DE" sz="3400" dirty="0"/>
              <a:t>freund</a:t>
            </a:r>
            <a:r>
              <a:rPr lang="de-DE" sz="3400" dirty="0"/>
              <a:t>-</a:t>
            </a:r>
            <a:r>
              <a:rPr lang="en-DE" sz="3400" dirty="0"/>
              <a:t>schaft</a:t>
            </a:r>
            <a:r>
              <a:rPr lang="de-DE" sz="3400" dirty="0"/>
              <a:t>-</a:t>
            </a:r>
            <a:r>
              <a:rPr lang="en-DE" sz="3400" dirty="0"/>
              <a:t>lich  (*freundlichschaft)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d. ein</a:t>
            </a:r>
            <a:r>
              <a:rPr lang="de-DE" sz="3400" dirty="0"/>
              <a:t> </a:t>
            </a:r>
            <a:endParaRPr lang="en-DE" sz="3400" dirty="0"/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de-DE" sz="3400" dirty="0"/>
              <a:t>	+ -</a:t>
            </a:r>
            <a:r>
              <a:rPr lang="en-DE" sz="3400" dirty="0"/>
              <a:t>heit</a:t>
            </a:r>
            <a:r>
              <a:rPr lang="de-DE" sz="3400" dirty="0"/>
              <a:t> 		Einheit							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de-DE" sz="3400" dirty="0"/>
              <a:t>	+ -</a:t>
            </a:r>
            <a:r>
              <a:rPr lang="en-DE" sz="3400" dirty="0"/>
              <a:t>lich 			</a:t>
            </a:r>
            <a:r>
              <a:rPr lang="de-DE" sz="3400" dirty="0"/>
              <a:t>einheitlich</a:t>
            </a:r>
            <a:r>
              <a:rPr lang="en-DE" sz="3400" dirty="0"/>
              <a:t>																			</a:t>
            </a:r>
          </a:p>
          <a:p>
            <a:pPr>
              <a:tabLst>
                <a:tab pos="342900" algn="l"/>
                <a:tab pos="747713" algn="l"/>
                <a:tab pos="1090613" algn="l"/>
                <a:tab pos="1465263" algn="l"/>
                <a:tab pos="1631950" algn="l"/>
                <a:tab pos="1897063" algn="l"/>
                <a:tab pos="2078038" algn="l"/>
                <a:tab pos="2260600" algn="l"/>
                <a:tab pos="2482850" algn="l"/>
                <a:tab pos="2930525" algn="l"/>
                <a:tab pos="3097213" algn="l"/>
                <a:tab pos="3321050" algn="l"/>
                <a:tab pos="3641725" algn="l"/>
                <a:tab pos="3906838" algn="l"/>
                <a:tab pos="4171950" algn="l"/>
                <a:tab pos="4297363" algn="l"/>
                <a:tab pos="4521200" algn="l"/>
                <a:tab pos="4702175" algn="l"/>
                <a:tab pos="4883150" algn="l"/>
                <a:tab pos="5010150" algn="l"/>
                <a:tab pos="5232400" algn="l"/>
                <a:tab pos="5497513" algn="l"/>
                <a:tab pos="5721350" algn="l"/>
                <a:tab pos="5945188" algn="l"/>
                <a:tab pos="6167438" algn="l"/>
                <a:tab pos="6350000" algn="l"/>
                <a:tab pos="6796088" algn="l"/>
                <a:tab pos="7061200" algn="l"/>
                <a:tab pos="7466013" algn="l"/>
              </a:tabLst>
            </a:pPr>
            <a:r>
              <a:rPr lang="en-DE" sz="3400" dirty="0"/>
              <a:t>	</a:t>
            </a:r>
            <a:r>
              <a:rPr lang="de-DE" sz="3400" dirty="0"/>
              <a:t>+ -</a:t>
            </a:r>
            <a:r>
              <a:rPr lang="de-DE" sz="3400" dirty="0" err="1"/>
              <a:t>keit</a:t>
            </a:r>
            <a:r>
              <a:rPr lang="de-DE" sz="3400" dirty="0"/>
              <a:t>		   </a:t>
            </a:r>
            <a:r>
              <a:rPr lang="en-DE" sz="3400" dirty="0"/>
              <a:t>Einheitlichkeit 	</a:t>
            </a:r>
            <a:r>
              <a:rPr lang="en-DE" dirty="0"/>
              <a:t>											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6" name="Audio Recording 17. Dec 2020 at 11:36:08" descr="Audio Recording 17. Dec 2020 at 11:36:08">
            <a:hlinkClick r:id="" action="ppaction://media"/>
            <a:extLst>
              <a:ext uri="{FF2B5EF4-FFF2-40B4-BE49-F238E27FC236}">
                <a16:creationId xmlns:a16="http://schemas.microsoft.com/office/drawing/2014/main" id="{B76DBCBC-0D99-6F48-B6E1-9207C11DE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4591" y="5524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2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Affixe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lvl="0" indent="0"/>
            <a:r>
              <a:rPr lang="de-DE" dirty="0"/>
              <a:t>a.    </a:t>
            </a:r>
            <a:r>
              <a:rPr lang="de-DE" dirty="0" err="1"/>
              <a:t>ant+in</a:t>
            </a:r>
            <a:r>
              <a:rPr lang="de-DE" dirty="0"/>
              <a:t>/</a:t>
            </a:r>
            <a:r>
              <a:rPr lang="en-DE" dirty="0"/>
              <a:t>*in+ant</a:t>
            </a:r>
            <a:r>
              <a:rPr lang="de-DE" dirty="0"/>
              <a:t>		</a:t>
            </a:r>
            <a:r>
              <a:rPr lang="de-DE" dirty="0" err="1"/>
              <a:t>Protest+ant+in</a:t>
            </a:r>
            <a:r>
              <a:rPr lang="de-DE" dirty="0"/>
              <a:t>  								 </a:t>
            </a:r>
            <a:r>
              <a:rPr lang="en-US" dirty="0"/>
              <a:t>			</a:t>
            </a:r>
            <a:endParaRPr lang="de-DE" dirty="0"/>
          </a:p>
          <a:p>
            <a:pPr marL="0" lvl="0" indent="0"/>
            <a:r>
              <a:rPr lang="de-DE" dirty="0"/>
              <a:t>b.	  </a:t>
            </a:r>
            <a:r>
              <a:rPr lang="de-DE" dirty="0" err="1"/>
              <a:t>ier+lich</a:t>
            </a:r>
            <a:r>
              <a:rPr lang="de-DE" dirty="0"/>
              <a:t>/*</a:t>
            </a:r>
            <a:r>
              <a:rPr lang="de-DE" dirty="0" err="1"/>
              <a:t>lich+ier</a:t>
            </a:r>
            <a:r>
              <a:rPr lang="de-DE" dirty="0"/>
              <a:t> 		</a:t>
            </a:r>
            <a:r>
              <a:rPr lang="de-DE" dirty="0" err="1"/>
              <a:t>kontinu+ier+lich</a:t>
            </a:r>
            <a:r>
              <a:rPr lang="de-DE" dirty="0"/>
              <a:t>										</a:t>
            </a:r>
            <a:endParaRPr lang="en-DE" dirty="0"/>
          </a:p>
          <a:p>
            <a:r>
              <a:rPr lang="fr-FR" dirty="0"/>
              <a:t>c. 		</a:t>
            </a:r>
            <a:r>
              <a:rPr lang="fr-FR" dirty="0" err="1"/>
              <a:t>ie+los</a:t>
            </a:r>
            <a:r>
              <a:rPr lang="fr-FR" dirty="0"/>
              <a:t>/*</a:t>
            </a:r>
            <a:r>
              <a:rPr lang="fr-FR" dirty="0" err="1"/>
              <a:t>los+ie</a:t>
            </a:r>
            <a:r>
              <a:rPr lang="fr-FR" dirty="0"/>
              <a:t> 		</a:t>
            </a:r>
            <a:r>
              <a:rPr lang="fr-FR" dirty="0" err="1"/>
              <a:t>phantas+ie+los</a:t>
            </a:r>
            <a:r>
              <a:rPr lang="fr-FR" dirty="0"/>
              <a:t> 											</a:t>
            </a:r>
            <a:endParaRPr lang="en-DE" dirty="0"/>
          </a:p>
          <a:p>
            <a:pPr>
              <a:buAutoNum type="alphaLcPeriod" startAt="4"/>
            </a:pPr>
            <a:r>
              <a:rPr lang="de-DE" dirty="0" err="1"/>
              <a:t>ent+schaft</a:t>
            </a:r>
            <a:r>
              <a:rPr lang="de-DE" dirty="0"/>
              <a:t>/*</a:t>
            </a:r>
            <a:r>
              <a:rPr lang="de-DE" dirty="0" err="1"/>
              <a:t>schaft+ent</a:t>
            </a:r>
            <a:r>
              <a:rPr lang="de-DE" dirty="0"/>
              <a:t> 	</a:t>
            </a:r>
            <a:r>
              <a:rPr lang="de-DE" dirty="0" err="1"/>
              <a:t>Präsid+ent+schaft</a:t>
            </a:r>
            <a:r>
              <a:rPr lang="de-DE" dirty="0"/>
              <a:t> 	</a:t>
            </a:r>
          </a:p>
          <a:p>
            <a:pPr>
              <a:buAutoNum type="alphaLcPeriod" startAt="4"/>
            </a:pPr>
            <a:endParaRPr lang="de-DE" dirty="0"/>
          </a:p>
          <a:p>
            <a:pPr marL="0" indent="0"/>
            <a:r>
              <a:rPr lang="de-DE" dirty="0"/>
              <a:t>Generalisierungen:</a:t>
            </a:r>
          </a:p>
          <a:p>
            <a:pPr marL="0" indent="0"/>
            <a:r>
              <a:rPr lang="de-DE" dirty="0"/>
              <a:t>Zuerst werden die vokal-initialen und dann die konsonanten-initialen Suffixe hinzugefügt.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Zuerst werden die betonten und dann die unbetonten Suffixe hinzugefügt.	</a:t>
            </a:r>
            <a:r>
              <a:rPr lang="en-DE" dirty="0"/>
              <a:t>			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6" name="Audio Recording 17. Dec 2020 at 11:38:00" descr="Audio Recording 17. Dec 2020 at 11:38:00">
            <a:hlinkClick r:id="" action="ppaction://media"/>
            <a:extLst>
              <a:ext uri="{FF2B5EF4-FFF2-40B4-BE49-F238E27FC236}">
                <a16:creationId xmlns:a16="http://schemas.microsoft.com/office/drawing/2014/main" id="{90DE3C3B-7073-3145-AA98-BF3A9D3730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3600" y="6921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8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r>
              <a:rPr lang="de-DE" dirty="0"/>
              <a:t>Die Woche des 23. Dezember ist Lesewoche. Bitte lesen Sie aufmerksam das ganze Buch von Alber (und das Kapitel von </a:t>
            </a:r>
            <a:r>
              <a:rPr lang="de-DE" dirty="0" err="1"/>
              <a:t>Meibauer</a:t>
            </a:r>
            <a:r>
              <a:rPr lang="de-DE" dirty="0"/>
              <a:t>, wenn Sie wollen) und bearbeiten Sie alle PowerPoint Präsentation. Diese ist die letzte. 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Nächste und auch letzte Sitzung des Semesters: 13. Januar 2021, wird eine Zoomsitzung für die Korrektur und Besprechung der letzten Hausaufgaben. Ich werde auch Ihre Fragen beantworten.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Die Übungen der Woche finden Sie am Ende dieser PowerPoint Präsentation.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Audio Recording 17. Dec 2020 at 10:50:59" descr="Audio Recording 17. Dec 2020 at 10:50:59">
            <a:hlinkClick r:id="" action="ppaction://media"/>
            <a:extLst>
              <a:ext uri="{FF2B5EF4-FFF2-40B4-BE49-F238E27FC236}">
                <a16:creationId xmlns:a16="http://schemas.microsoft.com/office/drawing/2014/main" id="{8FC3BB6A-629E-5346-8347-066F1A3BE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3600" y="2857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6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Affixe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US" sz="2400" dirty="0" err="1"/>
              <a:t>Gegenbeispiele</a:t>
            </a:r>
            <a:r>
              <a:rPr lang="en-US" sz="2400" dirty="0"/>
              <a:t>: </a:t>
            </a:r>
            <a:r>
              <a:rPr lang="en-US" sz="2400" dirty="0" err="1"/>
              <a:t>Fälle</a:t>
            </a:r>
            <a:r>
              <a:rPr lang="en-US" sz="2400" dirty="0"/>
              <a:t> wo die </a:t>
            </a:r>
            <a:r>
              <a:rPr lang="en-US" sz="2400" dirty="0" err="1"/>
              <a:t>Affixe</a:t>
            </a:r>
            <a:r>
              <a:rPr lang="en-US" sz="2400" dirty="0"/>
              <a:t>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geordnet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.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en-US" sz="2400" dirty="0"/>
          </a:p>
          <a:p>
            <a:pPr marL="12700" lvl="1" indent="0">
              <a:buAutoNum type="alphaLcPeriod"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US" sz="2400" dirty="0"/>
              <a:t> 		 </a:t>
            </a:r>
            <a:r>
              <a:rPr lang="en-US" sz="2400" dirty="0" err="1"/>
              <a:t>at+or</a:t>
            </a:r>
            <a:r>
              <a:rPr lang="en-US" sz="2400" dirty="0"/>
              <a:t> 				</a:t>
            </a:r>
            <a:r>
              <a:rPr lang="en-US" sz="2400" dirty="0" err="1"/>
              <a:t>Dikt+at+or</a:t>
            </a:r>
            <a:r>
              <a:rPr lang="en-US" sz="2400" dirty="0"/>
              <a:t>		</a:t>
            </a:r>
          </a:p>
          <a:p>
            <a:pPr marL="12700" indent="-12700">
              <a:tabLst>
                <a:tab pos="125413" algn="l"/>
                <a:tab pos="26511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US" dirty="0"/>
              <a:t>				</a:t>
            </a:r>
            <a:r>
              <a:rPr lang="en-US" dirty="0" err="1"/>
              <a:t>or+at</a:t>
            </a:r>
            <a:r>
              <a:rPr lang="en-US" dirty="0"/>
              <a:t>					</a:t>
            </a:r>
            <a:r>
              <a:rPr lang="en-US" dirty="0" err="1"/>
              <a:t>Rekt+or+at</a:t>
            </a:r>
            <a:r>
              <a:rPr lang="en-US" dirty="0"/>
              <a:t>  </a:t>
            </a:r>
            <a:r>
              <a:rPr lang="en-US" i="1" dirty="0"/>
              <a:t>      	</a:t>
            </a:r>
            <a:r>
              <a:rPr lang="en-US" baseline="-25000" dirty="0"/>
              <a:t>		</a:t>
            </a:r>
            <a:endParaRPr lang="en-DE" dirty="0"/>
          </a:p>
          <a:p>
            <a:pPr marL="12700" lvl="1" indent="-12700">
              <a:buAutoNum type="alphaLcPeriod" startAt="2"/>
              <a:tabLst>
                <a:tab pos="125413" algn="l"/>
                <a:tab pos="26511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US" sz="2400" dirty="0"/>
              <a:t> 	at + </a:t>
            </a:r>
            <a:r>
              <a:rPr lang="en-US" sz="2400" dirty="0" err="1"/>
              <a:t>tion</a:t>
            </a:r>
            <a:r>
              <a:rPr lang="en-US" sz="2400" dirty="0"/>
              <a:t>			</a:t>
            </a:r>
            <a:r>
              <a:rPr lang="en-DE" sz="2400" dirty="0"/>
              <a:t>Medit+at+ion			</a:t>
            </a:r>
            <a:r>
              <a:rPr lang="en-US" sz="2400" baseline="-25000" dirty="0"/>
              <a:t>	</a:t>
            </a:r>
          </a:p>
          <a:p>
            <a:pPr marL="12700" indent="-12700">
              <a:tabLst>
                <a:tab pos="125413" algn="l"/>
                <a:tab pos="26511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US" dirty="0"/>
              <a:t>				ion+ at				</a:t>
            </a:r>
            <a:r>
              <a:rPr lang="en-DE" dirty="0"/>
              <a:t>Pens+ion+at 				</a:t>
            </a:r>
            <a:endParaRPr lang="en-US" baseline="-25000" dirty="0"/>
          </a:p>
          <a:p>
            <a:pPr marL="12700" indent="-12700">
              <a:buAutoNum type="alphaLcPeriod" startAt="3"/>
              <a:tabLst>
                <a:tab pos="125413" algn="l"/>
                <a:tab pos="26511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dirty="0"/>
              <a:t>  	</a:t>
            </a:r>
            <a:r>
              <a:rPr lang="de-DE" dirty="0" err="1"/>
              <a:t>ik+ant</a:t>
            </a:r>
            <a:r>
              <a:rPr lang="de-DE" dirty="0"/>
              <a:t>					</a:t>
            </a:r>
            <a:r>
              <a:rPr lang="en-DE" dirty="0"/>
              <a:t>Prakt+ik+ant	 			</a:t>
            </a:r>
          </a:p>
          <a:p>
            <a:pPr marL="0" indent="0">
              <a:tabLst>
                <a:tab pos="125413" algn="l"/>
                <a:tab pos="26511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DE" dirty="0"/>
              <a:t>			</a:t>
            </a:r>
            <a:r>
              <a:rPr lang="en-US" dirty="0" err="1"/>
              <a:t>ant+ik</a:t>
            </a:r>
            <a:r>
              <a:rPr lang="en-US" dirty="0"/>
              <a:t>					</a:t>
            </a:r>
            <a:r>
              <a:rPr lang="en-DE" dirty="0"/>
              <a:t>Rom+ant+ik	</a:t>
            </a:r>
          </a:p>
          <a:p>
            <a:pPr marL="457200" indent="-457200">
              <a:buAutoNum type="alphaLcPeriod" startAt="4"/>
              <a:tabLst>
                <a:tab pos="125413" algn="l"/>
                <a:tab pos="26511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dirty="0" err="1"/>
              <a:t>ig-keit</a:t>
            </a:r>
            <a:r>
              <a:rPr lang="de-DE" dirty="0"/>
              <a:t>  	        </a:t>
            </a:r>
            <a:r>
              <a:rPr lang="de-DE" dirty="0" err="1"/>
              <a:t>losigkeit</a:t>
            </a:r>
            <a:endParaRPr lang="de-DE" dirty="0"/>
          </a:p>
          <a:p>
            <a:pPr marL="0" indent="0">
              <a:tabLst>
                <a:tab pos="125413" algn="l"/>
                <a:tab pos="26511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dirty="0"/>
              <a:t>			</a:t>
            </a:r>
            <a:r>
              <a:rPr lang="de-DE" dirty="0" err="1"/>
              <a:t>heit-lich</a:t>
            </a:r>
            <a:r>
              <a:rPr lang="de-DE" dirty="0"/>
              <a:t>				</a:t>
            </a:r>
            <a:r>
              <a:rPr lang="de-DE" dirty="0" err="1"/>
              <a:t>Ein-heit+lich</a:t>
            </a:r>
            <a:endParaRPr lang="en-DE" dirty="0"/>
          </a:p>
          <a:p>
            <a:pPr marL="0" indent="0">
              <a:tabLst>
                <a:tab pos="125413" algn="l"/>
                <a:tab pos="26511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DE" dirty="0"/>
              <a:t>(wenn -</a:t>
            </a:r>
            <a:r>
              <a:rPr lang="en-DE" i="1" dirty="0"/>
              <a:t>heit</a:t>
            </a:r>
            <a:r>
              <a:rPr lang="en-DE" dirty="0"/>
              <a:t> und 	-</a:t>
            </a:r>
            <a:r>
              <a:rPr lang="en-DE" i="1" dirty="0"/>
              <a:t>keit</a:t>
            </a:r>
            <a:r>
              <a:rPr lang="en-DE" dirty="0"/>
              <a:t> Allomorphe von einander sind: -</a:t>
            </a:r>
            <a:r>
              <a:rPr lang="en-DE" i="1" dirty="0"/>
              <a:t>keit</a:t>
            </a:r>
            <a:r>
              <a:rPr lang="en-DE" dirty="0"/>
              <a:t> steht immer nur nach einem anderen Suffix, ansonsten </a:t>
            </a:r>
            <a:r>
              <a:rPr lang="en-DE" i="1" dirty="0"/>
              <a:t>-heit)</a:t>
            </a:r>
            <a:r>
              <a:rPr lang="en-DE" dirty="0"/>
              <a:t> </a:t>
            </a:r>
            <a:r>
              <a:rPr lang="de-DE" dirty="0"/>
              <a:t>									</a:t>
            </a:r>
            <a:r>
              <a:rPr lang="en-DE" dirty="0"/>
              <a:t>												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6" name="Audio Recording 17. Dec 2020 at 11:40:11" descr="Audio Recording 17. Dec 2020 at 11:40:11">
            <a:hlinkClick r:id="" action="ppaction://media"/>
            <a:extLst>
              <a:ext uri="{FF2B5EF4-FFF2-40B4-BE49-F238E27FC236}">
                <a16:creationId xmlns:a16="http://schemas.microsoft.com/office/drawing/2014/main" id="{9EE04176-DAE3-A543-ABA3-022A38900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22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64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Affixe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Präfixe: keine feste Reihenfolge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en-DE" dirty="0"/>
          </a:p>
          <a:p>
            <a:r>
              <a:rPr lang="en-GB" dirty="0"/>
              <a:t>a. </a:t>
            </a:r>
            <a:r>
              <a:rPr lang="en-GB" dirty="0" err="1"/>
              <a:t>un+ver+einbar</a:t>
            </a:r>
            <a:r>
              <a:rPr lang="en-GB" dirty="0"/>
              <a:t> - </a:t>
            </a:r>
            <a:r>
              <a:rPr lang="en-GB" dirty="0" err="1"/>
              <a:t>ver+un+reinigen</a:t>
            </a:r>
            <a:endParaRPr lang="en-GB" dirty="0"/>
          </a:p>
          <a:p>
            <a:r>
              <a:rPr lang="en-GB" dirty="0"/>
              <a:t>b. </a:t>
            </a:r>
            <a:r>
              <a:rPr lang="en-GB" dirty="0" err="1"/>
              <a:t>un+ver+dient</a:t>
            </a:r>
            <a:r>
              <a:rPr lang="en-GB" dirty="0"/>
              <a:t> - </a:t>
            </a:r>
            <a:r>
              <a:rPr lang="en-GB" dirty="0" err="1"/>
              <a:t>ver+un+treuen</a:t>
            </a:r>
            <a:endParaRPr lang="en-GB" dirty="0"/>
          </a:p>
          <a:p>
            <a:r>
              <a:rPr lang="en-GB" dirty="0"/>
              <a:t>c. </a:t>
            </a:r>
            <a:r>
              <a:rPr lang="en-GB" dirty="0" err="1"/>
              <a:t>Vor+über+legung</a:t>
            </a:r>
            <a:r>
              <a:rPr lang="en-GB" dirty="0"/>
              <a:t> - </a:t>
            </a:r>
            <a:r>
              <a:rPr lang="en-GB" dirty="0" err="1"/>
              <a:t>über+vor+teilen</a:t>
            </a:r>
            <a:endParaRPr lang="en-GB" dirty="0"/>
          </a:p>
          <a:p>
            <a:endParaRPr lang="en-GB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US" sz="2400" dirty="0" err="1"/>
              <a:t>un+abhäng-ig</a:t>
            </a:r>
            <a:r>
              <a:rPr lang="en-DE" sz="2400" dirty="0"/>
              <a:t> 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US" sz="2400" dirty="0" err="1"/>
              <a:t>un+er-träg-lich</a:t>
            </a:r>
            <a:r>
              <a:rPr lang="en-DE" sz="2400" dirty="0"/>
              <a:t> 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US" sz="2400" dirty="0" err="1"/>
              <a:t>miss+ver-steh-en</a:t>
            </a:r>
            <a:endParaRPr lang="en-US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US" sz="2400" dirty="0"/>
              <a:t>un-miss-</a:t>
            </a:r>
            <a:r>
              <a:rPr lang="en-US" sz="2400" dirty="0" err="1"/>
              <a:t>ver</a:t>
            </a:r>
            <a:r>
              <a:rPr lang="en-US" sz="2400" dirty="0"/>
              <a:t>-stand-lich</a:t>
            </a:r>
            <a:r>
              <a:rPr lang="en-DE" sz="2400" dirty="0"/>
              <a:t> </a:t>
            </a:r>
          </a:p>
          <a:p>
            <a:endParaRPr lang="en-GB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DE" dirty="0"/>
              <a:t>				 </a:t>
            </a:r>
            <a:r>
              <a:rPr lang="de-DE" dirty="0"/>
              <a:t>									</a:t>
            </a:r>
            <a:r>
              <a:rPr lang="en-DE" dirty="0"/>
              <a:t>												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6" name="Audio Recording 17. Dec 2020 at 11:40:54" descr="Audio Recording 17. Dec 2020 at 11:40:54">
            <a:hlinkClick r:id="" action="ppaction://media"/>
            <a:extLst>
              <a:ext uri="{FF2B5EF4-FFF2-40B4-BE49-F238E27FC236}">
                <a16:creationId xmlns:a16="http://schemas.microsoft.com/office/drawing/2014/main" id="{2216D2FF-2F65-3145-814C-C0E0AB2D01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3120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29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Affixe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Lexikalische Phonologie: ein Modell der Interaktion zwischen Morphologie und Phonologie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Morphologische Prozesse und phonologische Prozesse (Betonung, Silben) finden auf lexikalischen Ebenen statt: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Ebene 1 (= </a:t>
            </a:r>
            <a:r>
              <a:rPr lang="de-DE" sz="2400" dirty="0" err="1"/>
              <a:t>Stratum</a:t>
            </a:r>
            <a:r>
              <a:rPr lang="de-DE" sz="2400" dirty="0"/>
              <a:t> 1): unregelmäßige Flexion + Derivation 1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Ebene 2 (= </a:t>
            </a:r>
            <a:r>
              <a:rPr lang="de-DE" sz="2400" dirty="0" err="1"/>
              <a:t>Stratum</a:t>
            </a:r>
            <a:r>
              <a:rPr lang="de-DE" sz="2400" dirty="0"/>
              <a:t> 2): Derivation 2 und Komposition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Ebene 3 (= </a:t>
            </a:r>
            <a:r>
              <a:rPr lang="de-DE" sz="2400" dirty="0" err="1"/>
              <a:t>Stratum</a:t>
            </a:r>
            <a:r>
              <a:rPr lang="de-DE" sz="2400" dirty="0"/>
              <a:t> 3): regelmäßige Flexion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Danach gibt es nur noch die Postlexikalische Phonologie, die mit der Syntax interagiert: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Phonologie über Wortgrenzen: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i="1" dirty="0"/>
              <a:t>Ich habe es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en-US" sz="2400" i="1" dirty="0"/>
              <a:t>ich [haps]</a:t>
            </a:r>
            <a:endParaRPr lang="en-DE" sz="2400" i="1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en-DE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6" name="Audio Recording 17. Dec 2020 at 11:43:03" descr="Audio Recording 17. Dec 2020 at 11:43:03">
            <a:hlinkClick r:id="" action="ppaction://media"/>
            <a:extLst>
              <a:ext uri="{FF2B5EF4-FFF2-40B4-BE49-F238E27FC236}">
                <a16:creationId xmlns:a16="http://schemas.microsoft.com/office/drawing/2014/main" id="{1F74E46F-591D-6A43-AB8E-DFCE32415E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200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0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Lexikalische 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9FA039A-E25F-4D47-8ABC-154623995E0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6862" y="762000"/>
            <a:ext cx="7509510" cy="6096000"/>
          </a:xfrm>
          <a:prstGeom prst="rect">
            <a:avLst/>
          </a:prstGeom>
        </p:spPr>
      </p:pic>
      <p:pic>
        <p:nvPicPr>
          <p:cNvPr id="7" name="Audio Recording 17. Dec 2020 at 11:44:42" descr="Audio Recording 17. Dec 2020 at 11:44:42">
            <a:hlinkClick r:id="" action="ppaction://media"/>
            <a:extLst>
              <a:ext uri="{FF2B5EF4-FFF2-40B4-BE49-F238E27FC236}">
                <a16:creationId xmlns:a16="http://schemas.microsoft.com/office/drawing/2014/main" id="{AF4D3CAB-B3A4-C747-89B4-AF126A6C4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0943" y="355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10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Lexikalische 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95728E-CE21-4443-811D-44D41C4D513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-30480" y="2511083"/>
            <a:ext cx="9174480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ACC242-CEDD-AD41-9B17-40D6176F6A13}"/>
              </a:ext>
            </a:extLst>
          </p:cNvPr>
          <p:cNvSpPr txBox="1"/>
          <p:nvPr/>
        </p:nvSpPr>
        <p:spPr>
          <a:xfrm>
            <a:off x="458372" y="1718617"/>
            <a:ext cx="439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Beispiele</a:t>
            </a:r>
            <a:r>
              <a:rPr lang="en-GB" sz="2400" dirty="0"/>
              <a:t> </a:t>
            </a:r>
            <a:r>
              <a:rPr lang="en-GB" sz="2400" dirty="0" err="1"/>
              <a:t>wie</a:t>
            </a:r>
            <a:r>
              <a:rPr lang="en-GB" sz="2400" dirty="0"/>
              <a:t> die LP </a:t>
            </a:r>
            <a:r>
              <a:rPr lang="en-GB" sz="2400" dirty="0" err="1"/>
              <a:t>organisiert</a:t>
            </a:r>
            <a:r>
              <a:rPr lang="en-GB" sz="2400" dirty="0"/>
              <a:t> </a:t>
            </a:r>
            <a:r>
              <a:rPr lang="en-GB" sz="2400" dirty="0" err="1"/>
              <a:t>ist</a:t>
            </a:r>
            <a:endParaRPr lang="en-GB" sz="2400" dirty="0"/>
          </a:p>
        </p:txBody>
      </p:sp>
      <p:pic>
        <p:nvPicPr>
          <p:cNvPr id="8" name="Audio Recording 17. Dec 2020 at 11:47:08" descr="Audio Recording 17. Dec 2020 at 11:47:08">
            <a:hlinkClick r:id="" action="ppaction://media"/>
            <a:extLst>
              <a:ext uri="{FF2B5EF4-FFF2-40B4-BE49-F238E27FC236}">
                <a16:creationId xmlns:a16="http://schemas.microsoft.com/office/drawing/2014/main" id="{BC6C9CCA-CB5B-3641-9282-7F8A63492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96200" y="308496"/>
            <a:ext cx="812800" cy="812800"/>
          </a:xfrm>
          <a:prstGeom prst="rect">
            <a:avLst/>
          </a:prstGeom>
        </p:spPr>
      </p:pic>
      <p:pic>
        <p:nvPicPr>
          <p:cNvPr id="9" name="Audio Recording 17. Dec 2020 at 11:47:49" descr="Audio Recording 17. Dec 2020 at 11:47:49">
            <a:hlinkClick r:id="" action="ppaction://media"/>
            <a:extLst>
              <a:ext uri="{FF2B5EF4-FFF2-40B4-BE49-F238E27FC236}">
                <a16:creationId xmlns:a16="http://schemas.microsoft.com/office/drawing/2014/main" id="{ACDDF7B8-16AD-2948-8950-152E8C4379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63694" y="57876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22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Definitionen:</a:t>
            </a:r>
          </a:p>
          <a:p>
            <a:r>
              <a:rPr lang="en-GB" b="1" dirty="0" err="1"/>
              <a:t>Stamm</a:t>
            </a:r>
            <a:r>
              <a:rPr lang="en-GB" dirty="0"/>
              <a:t> = </a:t>
            </a:r>
            <a:r>
              <a:rPr lang="en-GB" dirty="0" err="1"/>
              <a:t>Morphem</a:t>
            </a:r>
            <a:r>
              <a:rPr lang="en-GB" dirty="0"/>
              <a:t>, das </a:t>
            </a:r>
            <a:r>
              <a:rPr lang="en-GB" dirty="0" err="1"/>
              <a:t>als</a:t>
            </a:r>
            <a:r>
              <a:rPr lang="en-GB" dirty="0"/>
              <a:t> ‘Gast’ </a:t>
            </a:r>
            <a:r>
              <a:rPr lang="en-GB" dirty="0" err="1"/>
              <a:t>für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Morpheme </a:t>
            </a:r>
            <a:r>
              <a:rPr lang="en-GB" dirty="0" err="1"/>
              <a:t>dienen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. Oder: </a:t>
            </a:r>
            <a:r>
              <a:rPr lang="en-GB" dirty="0" err="1"/>
              <a:t>Jener</a:t>
            </a:r>
            <a:r>
              <a:rPr lang="en-GB" dirty="0"/>
              <a:t> Teil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vollständigen</a:t>
            </a:r>
            <a:r>
              <a:rPr lang="en-GB" dirty="0"/>
              <a:t> </a:t>
            </a:r>
            <a:r>
              <a:rPr lang="en-GB" dirty="0" err="1"/>
              <a:t>Wortes</a:t>
            </a:r>
            <a:r>
              <a:rPr lang="en-GB" dirty="0"/>
              <a:t>, der </a:t>
            </a:r>
            <a:r>
              <a:rPr lang="en-GB" dirty="0" err="1"/>
              <a:t>verbleibt</a:t>
            </a:r>
            <a:r>
              <a:rPr lang="en-GB" dirty="0"/>
              <a:t>, </a:t>
            </a:r>
            <a:r>
              <a:rPr lang="en-GB" dirty="0" err="1"/>
              <a:t>wenn</a:t>
            </a:r>
            <a:r>
              <a:rPr lang="en-GB" dirty="0"/>
              <a:t> die </a:t>
            </a:r>
            <a:r>
              <a:rPr lang="en-GB" dirty="0" err="1"/>
              <a:t>Affixe</a:t>
            </a:r>
            <a:r>
              <a:rPr lang="en-GB" dirty="0"/>
              <a:t> </a:t>
            </a:r>
            <a:r>
              <a:rPr lang="en-GB" dirty="0" err="1"/>
              <a:t>gelöscht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. (</a:t>
            </a:r>
            <a:r>
              <a:rPr lang="en-GB" dirty="0" err="1"/>
              <a:t>Aronoff</a:t>
            </a:r>
            <a:r>
              <a:rPr lang="en-GB" dirty="0"/>
              <a:t> 1994:31, 39) </a:t>
            </a:r>
          </a:p>
          <a:p>
            <a:endParaRPr lang="en-GB" dirty="0"/>
          </a:p>
          <a:p>
            <a:r>
              <a:rPr lang="en-GB" b="1" dirty="0"/>
              <a:t>Affix </a:t>
            </a:r>
            <a:r>
              <a:rPr lang="en-GB" dirty="0"/>
              <a:t>= </a:t>
            </a:r>
            <a:r>
              <a:rPr lang="en-GB" dirty="0" err="1"/>
              <a:t>gebundenes</a:t>
            </a:r>
            <a:r>
              <a:rPr lang="en-GB" b="1" dirty="0"/>
              <a:t> </a:t>
            </a:r>
            <a:r>
              <a:rPr lang="en-GB" dirty="0" err="1"/>
              <a:t>Morphem</a:t>
            </a:r>
            <a:r>
              <a:rPr lang="en-GB" dirty="0"/>
              <a:t>, das </a:t>
            </a:r>
            <a:r>
              <a:rPr lang="en-GB" dirty="0" err="1"/>
              <a:t>sich</a:t>
            </a:r>
            <a:r>
              <a:rPr lang="en-GB" dirty="0"/>
              <a:t> an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Stamm</a:t>
            </a:r>
            <a:r>
              <a:rPr lang="en-GB" dirty="0"/>
              <a:t> </a:t>
            </a:r>
            <a:r>
              <a:rPr lang="en-GB" dirty="0" err="1"/>
              <a:t>anhängt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Wurzel</a:t>
            </a:r>
            <a:r>
              <a:rPr lang="en-GB" dirty="0"/>
              <a:t> = </a:t>
            </a:r>
            <a:r>
              <a:rPr lang="en-GB" dirty="0" err="1"/>
              <a:t>jener</a:t>
            </a:r>
            <a:r>
              <a:rPr lang="en-GB" dirty="0"/>
              <a:t> Teil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Wortes</a:t>
            </a:r>
            <a:r>
              <a:rPr lang="en-GB" dirty="0"/>
              <a:t>, der die </a:t>
            </a:r>
            <a:r>
              <a:rPr lang="en-GB" dirty="0" err="1"/>
              <a:t>lexikalische</a:t>
            </a:r>
            <a:r>
              <a:rPr lang="en-GB" dirty="0"/>
              <a:t> </a:t>
            </a:r>
            <a:r>
              <a:rPr lang="en-GB" dirty="0" err="1"/>
              <a:t>Bedeutung</a:t>
            </a:r>
            <a:r>
              <a:rPr lang="en-GB" dirty="0"/>
              <a:t> </a:t>
            </a:r>
            <a:r>
              <a:rPr lang="en-GB" dirty="0" err="1"/>
              <a:t>umfasst</a:t>
            </a:r>
            <a:r>
              <a:rPr lang="en-GB" dirty="0"/>
              <a:t>, und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keiner</a:t>
            </a:r>
            <a:r>
              <a:rPr lang="en-GB" dirty="0"/>
              <a:t> </a:t>
            </a:r>
            <a:r>
              <a:rPr lang="en-GB" dirty="0" err="1"/>
              <a:t>Kategorie</a:t>
            </a:r>
            <a:r>
              <a:rPr lang="en-GB" dirty="0"/>
              <a:t> </a:t>
            </a:r>
            <a:r>
              <a:rPr lang="en-GB" dirty="0" err="1"/>
              <a:t>angehört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6" name="Audio Recording 17. Dec 2020 at 11:49:51" descr="Audio Recording 17. Dec 2020 at 11:49:51">
            <a:hlinkClick r:id="" action="ppaction://media"/>
            <a:extLst>
              <a:ext uri="{FF2B5EF4-FFF2-40B4-BE49-F238E27FC236}">
                <a16:creationId xmlns:a16="http://schemas.microsoft.com/office/drawing/2014/main" id="{BFD7BBF9-1D87-ED40-B227-5EA72BE48F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215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5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Definitionen: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en-GB" sz="2400" dirty="0" err="1"/>
              <a:t>Gebundene</a:t>
            </a:r>
            <a:r>
              <a:rPr lang="en-GB" sz="2400" dirty="0"/>
              <a:t> Morpheme (</a:t>
            </a:r>
            <a:r>
              <a:rPr lang="en-GB" sz="2400" dirty="0" err="1"/>
              <a:t>wie</a:t>
            </a:r>
            <a:r>
              <a:rPr lang="en-GB" sz="2400" dirty="0"/>
              <a:t> </a:t>
            </a:r>
            <a:r>
              <a:rPr lang="en-GB" sz="2400" dirty="0" err="1"/>
              <a:t>Affixe</a:t>
            </a:r>
            <a:r>
              <a:rPr lang="en-GB" sz="2400" dirty="0"/>
              <a:t>) </a:t>
            </a:r>
            <a:r>
              <a:rPr lang="en-GB" sz="2400" dirty="0" err="1"/>
              <a:t>können</a:t>
            </a:r>
            <a:r>
              <a:rPr lang="en-GB" sz="2400" dirty="0"/>
              <a:t> </a:t>
            </a:r>
            <a:r>
              <a:rPr lang="en-GB" sz="2400" dirty="0" err="1"/>
              <a:t>nicht</a:t>
            </a:r>
            <a:r>
              <a:rPr lang="en-GB" sz="2400" dirty="0"/>
              <a:t> </a:t>
            </a:r>
            <a:r>
              <a:rPr lang="en-GB" sz="2400" dirty="0" err="1"/>
              <a:t>frei</a:t>
            </a:r>
            <a:r>
              <a:rPr lang="en-GB" sz="2400" dirty="0"/>
              <a:t> </a:t>
            </a:r>
            <a:r>
              <a:rPr lang="en-GB" sz="2400" dirty="0" err="1"/>
              <a:t>miteinander</a:t>
            </a:r>
            <a:r>
              <a:rPr lang="en-GB" sz="2400" dirty="0"/>
              <a:t> </a:t>
            </a:r>
            <a:r>
              <a:rPr lang="en-GB" sz="2400" dirty="0" err="1"/>
              <a:t>kombiniert</a:t>
            </a:r>
            <a:r>
              <a:rPr lang="en-GB" sz="2400" dirty="0"/>
              <a:t> </a:t>
            </a:r>
            <a:r>
              <a:rPr lang="en-GB" sz="2400" dirty="0" err="1"/>
              <a:t>werden</a:t>
            </a:r>
            <a:r>
              <a:rPr lang="en-GB" sz="2400" dirty="0"/>
              <a:t>, </a:t>
            </a:r>
            <a:r>
              <a:rPr lang="en-GB" sz="2400" dirty="0" err="1"/>
              <a:t>sondern</a:t>
            </a:r>
            <a:r>
              <a:rPr lang="en-GB" sz="2400" dirty="0"/>
              <a:t> </a:t>
            </a:r>
            <a:r>
              <a:rPr lang="en-GB" sz="2400" dirty="0" err="1"/>
              <a:t>selegieren</a:t>
            </a:r>
            <a:r>
              <a:rPr lang="en-GB" sz="2400" dirty="0"/>
              <a:t> </a:t>
            </a:r>
            <a:r>
              <a:rPr lang="en-GB" sz="2400" dirty="0" err="1"/>
              <a:t>Wörter</a:t>
            </a:r>
            <a:r>
              <a:rPr lang="en-GB" sz="2400" dirty="0"/>
              <a:t> </a:t>
            </a:r>
            <a:r>
              <a:rPr lang="en-GB" sz="2400" dirty="0" err="1"/>
              <a:t>einer</a:t>
            </a:r>
            <a:r>
              <a:rPr lang="en-GB" sz="2400" dirty="0"/>
              <a:t> </a:t>
            </a:r>
            <a:r>
              <a:rPr lang="en-GB" sz="2400" dirty="0" err="1"/>
              <a:t>bestimmten</a:t>
            </a:r>
            <a:r>
              <a:rPr lang="en-GB" sz="2400" dirty="0"/>
              <a:t> </a:t>
            </a:r>
            <a:r>
              <a:rPr lang="en-GB" sz="2400" dirty="0" err="1"/>
              <a:t>Kategorie</a:t>
            </a:r>
            <a:r>
              <a:rPr lang="en-GB" sz="2400" dirty="0"/>
              <a:t>.</a:t>
            </a:r>
            <a:r>
              <a:rPr lang="de-DE" sz="2400" dirty="0"/>
              <a:t>	</a:t>
            </a:r>
            <a:r>
              <a:rPr lang="en-DE" sz="2400" dirty="0"/>
              <a:t>	</a:t>
            </a: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indent="-12700">
              <a:tabLst>
                <a:tab pos="82550" algn="l"/>
                <a:tab pos="747713" algn="l"/>
                <a:tab pos="1090613" algn="l"/>
              </a:tabLst>
            </a:pP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Deutschen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die </a:t>
            </a:r>
            <a:r>
              <a:rPr lang="en-GB" dirty="0" err="1"/>
              <a:t>meisten</a:t>
            </a:r>
            <a:r>
              <a:rPr lang="en-GB" dirty="0"/>
              <a:t> </a:t>
            </a:r>
            <a:r>
              <a:rPr lang="en-GB" dirty="0" err="1"/>
              <a:t>Wurzeln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Stamm</a:t>
            </a:r>
            <a:r>
              <a:rPr lang="en-GB" dirty="0"/>
              <a:t> </a:t>
            </a:r>
            <a:r>
              <a:rPr lang="en-GB" dirty="0" err="1"/>
              <a:t>identisch</a:t>
            </a:r>
            <a:r>
              <a:rPr lang="en-GB" dirty="0"/>
              <a:t>,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frei</a:t>
            </a:r>
            <a:r>
              <a:rPr lang="en-GB" dirty="0"/>
              <a:t> </a:t>
            </a:r>
            <a:r>
              <a:rPr lang="en-GB" dirty="0" err="1"/>
              <a:t>auftreten</a:t>
            </a:r>
            <a:r>
              <a:rPr lang="en-GB" dirty="0"/>
              <a:t>.</a:t>
            </a:r>
          </a:p>
          <a:p>
            <a:pPr marL="12700" indent="-12700">
              <a:tabLst>
                <a:tab pos="82550" algn="l"/>
                <a:tab pos="747713" algn="l"/>
                <a:tab pos="1090613" algn="l"/>
              </a:tabLst>
            </a:pPr>
            <a:r>
              <a:rPr lang="en-GB" dirty="0" err="1"/>
              <a:t>Gegenbeispiele</a:t>
            </a:r>
            <a:r>
              <a:rPr lang="en-GB" dirty="0"/>
              <a:t>:</a:t>
            </a:r>
          </a:p>
          <a:p>
            <a:pPr marL="12700" indent="-12700">
              <a:tabLst>
                <a:tab pos="82550" algn="l"/>
                <a:tab pos="747713" algn="l"/>
                <a:tab pos="1090613" algn="l"/>
              </a:tabLst>
            </a:pPr>
            <a:r>
              <a:rPr lang="en-GB" b="1" i="1" dirty="0"/>
              <a:t>Astro</a:t>
            </a:r>
            <a:r>
              <a:rPr lang="en-GB" i="1" dirty="0"/>
              <a:t>-naut</a:t>
            </a:r>
          </a:p>
          <a:p>
            <a:pPr marL="12700" indent="-12700">
              <a:tabLst>
                <a:tab pos="82550" algn="l"/>
                <a:tab pos="747713" algn="l"/>
                <a:tab pos="1090613" algn="l"/>
              </a:tabLst>
            </a:pPr>
            <a:r>
              <a:rPr lang="en-GB" b="1" i="1" dirty="0"/>
              <a:t>Brom</a:t>
            </a:r>
            <a:r>
              <a:rPr lang="en-GB" i="1" dirty="0"/>
              <a:t>-beer</a:t>
            </a:r>
          </a:p>
          <a:p>
            <a:pPr marL="12700" indent="-12700">
              <a:tabLst>
                <a:tab pos="82550" algn="l"/>
                <a:tab pos="747713" algn="l"/>
                <a:tab pos="1090613" algn="l"/>
              </a:tabLst>
            </a:pPr>
            <a:r>
              <a:rPr lang="en-GB" b="1" i="1" dirty="0" err="1"/>
              <a:t>denk</a:t>
            </a:r>
            <a:r>
              <a:rPr lang="en-GB" b="1" i="1" dirty="0"/>
              <a:t>-</a:t>
            </a:r>
            <a:r>
              <a:rPr lang="en-GB" dirty="0"/>
              <a:t> (</a:t>
            </a:r>
            <a:r>
              <a:rPr lang="en-GB" dirty="0" err="1"/>
              <a:t>Verbale</a:t>
            </a:r>
            <a:r>
              <a:rPr lang="en-GB" dirty="0"/>
              <a:t> </a:t>
            </a:r>
            <a:r>
              <a:rPr lang="en-GB" dirty="0" err="1"/>
              <a:t>Stämme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</a:t>
            </a:r>
            <a:r>
              <a:rPr lang="en-GB" dirty="0" err="1"/>
              <a:t>flektiert</a:t>
            </a:r>
            <a:r>
              <a:rPr lang="en-GB" dirty="0"/>
              <a:t>)</a:t>
            </a:r>
          </a:p>
          <a:p>
            <a:r>
              <a:rPr lang="de-DE" dirty="0"/>
              <a:t>	</a:t>
            </a:r>
            <a:r>
              <a:rPr lang="en-DE" dirty="0"/>
              <a:t>	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6" name="Audio Recording 17. Dec 2020 at 11:52:22" descr="Audio Recording 17. Dec 2020 at 11:52:22">
            <a:hlinkClick r:id="" action="ppaction://media"/>
            <a:extLst>
              <a:ext uri="{FF2B5EF4-FFF2-40B4-BE49-F238E27FC236}">
                <a16:creationId xmlns:a16="http://schemas.microsoft.com/office/drawing/2014/main" id="{446074CC-604F-C24E-8F37-9A539AF7E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3600" y="5524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68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Teilgebiete der Morphologie:</a:t>
            </a:r>
          </a:p>
          <a:p>
            <a:endParaRPr lang="en-GB" dirty="0"/>
          </a:p>
          <a:p>
            <a:pPr>
              <a:buAutoNum type="alphaLcPeriod"/>
            </a:pPr>
            <a:r>
              <a:rPr lang="en-GB" b="1" dirty="0" err="1"/>
              <a:t>Wortbildung</a:t>
            </a:r>
            <a:r>
              <a:rPr lang="en-GB" dirty="0"/>
              <a:t>: </a:t>
            </a:r>
          </a:p>
          <a:p>
            <a:pPr marL="0" indent="0"/>
            <a:r>
              <a:rPr lang="en-GB" dirty="0"/>
              <a:t>	   </a:t>
            </a:r>
            <a:r>
              <a:rPr lang="en-GB" dirty="0" err="1"/>
              <a:t>Komposition</a:t>
            </a:r>
            <a:r>
              <a:rPr lang="en-GB" dirty="0"/>
              <a:t>: </a:t>
            </a:r>
            <a:r>
              <a:rPr lang="en-GB" i="1" dirty="0" err="1"/>
              <a:t>Taschen+messer</a:t>
            </a:r>
            <a:endParaRPr lang="en-GB" i="1" dirty="0"/>
          </a:p>
          <a:p>
            <a:r>
              <a:rPr lang="en-GB" dirty="0"/>
              <a:t>		Derivation: </a:t>
            </a:r>
            <a:r>
              <a:rPr lang="en-GB" i="1" dirty="0" err="1"/>
              <a:t>Regel+ung</a:t>
            </a:r>
            <a:endParaRPr lang="en-GB" dirty="0"/>
          </a:p>
          <a:p>
            <a:endParaRPr lang="en-GB" dirty="0"/>
          </a:p>
          <a:p>
            <a:pPr marL="12700" indent="-12700"/>
            <a:r>
              <a:rPr lang="en-GB" dirty="0"/>
              <a:t>b. </a:t>
            </a:r>
            <a:r>
              <a:rPr lang="en-GB" b="1" dirty="0"/>
              <a:t>Flexion</a:t>
            </a:r>
            <a:r>
              <a:rPr lang="en-GB" dirty="0"/>
              <a:t> (= </a:t>
            </a:r>
            <a:r>
              <a:rPr lang="en-GB" dirty="0" err="1"/>
              <a:t>Formenlehre</a:t>
            </a:r>
            <a:r>
              <a:rPr lang="en-GB" dirty="0"/>
              <a:t>):</a:t>
            </a:r>
          </a:p>
          <a:p>
            <a:r>
              <a:rPr lang="en-GB" sz="2000" dirty="0"/>
              <a:t>	   </a:t>
            </a:r>
            <a:r>
              <a:rPr lang="en-GB" sz="2400" dirty="0" err="1"/>
              <a:t>Konjugation</a:t>
            </a:r>
            <a:r>
              <a:rPr lang="en-GB" sz="2400" dirty="0"/>
              <a:t> (</a:t>
            </a:r>
            <a:r>
              <a:rPr lang="en-GB" sz="2400" dirty="0" err="1"/>
              <a:t>für</a:t>
            </a:r>
            <a:r>
              <a:rPr lang="en-GB" sz="2400" dirty="0"/>
              <a:t> </a:t>
            </a:r>
            <a:r>
              <a:rPr lang="en-GB" sz="2400" dirty="0" err="1"/>
              <a:t>Kategorie</a:t>
            </a:r>
            <a:r>
              <a:rPr lang="en-GB" sz="2400" dirty="0"/>
              <a:t> V): </a:t>
            </a:r>
            <a:r>
              <a:rPr lang="en-GB" sz="2400" i="1" dirty="0"/>
              <a:t>red-</a:t>
            </a:r>
            <a:r>
              <a:rPr lang="en-GB" sz="2400" i="1" dirty="0" err="1"/>
              <a:t>est</a:t>
            </a:r>
            <a:endParaRPr lang="en-GB" sz="2400" i="1" dirty="0"/>
          </a:p>
          <a:p>
            <a:r>
              <a:rPr lang="en-GB" dirty="0"/>
              <a:t>	   </a:t>
            </a:r>
            <a:r>
              <a:rPr lang="en-GB" sz="2400" dirty="0" err="1"/>
              <a:t>Deklination</a:t>
            </a:r>
            <a:r>
              <a:rPr lang="en-GB" sz="2400" dirty="0"/>
              <a:t> (</a:t>
            </a:r>
            <a:r>
              <a:rPr lang="en-GB" sz="2400" dirty="0" err="1"/>
              <a:t>für</a:t>
            </a:r>
            <a:r>
              <a:rPr lang="en-GB" sz="2400" dirty="0"/>
              <a:t> </a:t>
            </a:r>
            <a:r>
              <a:rPr lang="en-GB" sz="2400" dirty="0" err="1"/>
              <a:t>Kategorien</a:t>
            </a:r>
            <a:r>
              <a:rPr lang="en-GB" sz="2400" dirty="0"/>
              <a:t> N, A und D): </a:t>
            </a:r>
            <a:r>
              <a:rPr lang="en-GB" sz="2400" i="1" dirty="0" err="1"/>
              <a:t>Bär-en</a:t>
            </a:r>
            <a:endParaRPr lang="en-GB" sz="2400" i="1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endParaRPr lang="de-DE" sz="2400" dirty="0"/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c. </a:t>
            </a:r>
            <a:r>
              <a:rPr lang="de-DE" sz="2400" b="1" dirty="0"/>
              <a:t>Prosodische Morphologie</a:t>
            </a:r>
            <a:r>
              <a:rPr lang="de-DE" sz="2400" dirty="0"/>
              <a:t>:</a:t>
            </a:r>
          </a:p>
          <a:p>
            <a:pPr marL="12700" lvl="1" indent="0">
              <a:buNone/>
              <a:tabLst>
                <a:tab pos="166688" algn="l"/>
                <a:tab pos="347663" algn="l"/>
                <a:tab pos="487363" algn="l"/>
                <a:tab pos="612775" algn="l"/>
                <a:tab pos="696913" algn="l"/>
                <a:tab pos="747713" algn="l"/>
                <a:tab pos="920750" algn="l"/>
                <a:tab pos="1090613" algn="l"/>
                <a:tab pos="1282700" algn="l"/>
                <a:tab pos="1506538" algn="l"/>
                <a:tab pos="1687513" algn="l"/>
                <a:tab pos="1897063" algn="l"/>
                <a:tab pos="2078038" algn="l"/>
                <a:tab pos="2343150" algn="l"/>
                <a:tab pos="2525713" algn="l"/>
              </a:tabLst>
            </a:pPr>
            <a:r>
              <a:rPr lang="de-DE" sz="2400" dirty="0"/>
              <a:t>		i-Bildung (</a:t>
            </a:r>
            <a:r>
              <a:rPr lang="de-DE" sz="2400" i="1" dirty="0"/>
              <a:t>Siggi</a:t>
            </a:r>
            <a:r>
              <a:rPr lang="de-DE" sz="2400" dirty="0"/>
              <a:t>), Reduplikation (</a:t>
            </a:r>
            <a:r>
              <a:rPr lang="de-DE" sz="2400" i="1" dirty="0" err="1"/>
              <a:t>Pillepalle</a:t>
            </a:r>
            <a:r>
              <a:rPr lang="de-DE" sz="2400" dirty="0"/>
              <a:t>)</a:t>
            </a:r>
          </a:p>
          <a:p>
            <a:r>
              <a:rPr lang="de-DE" dirty="0"/>
              <a:t>	</a:t>
            </a:r>
            <a:r>
              <a:rPr lang="en-DE" dirty="0"/>
              <a:t>	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6" name="Audio Recording 17. Dec 2020 at 11:54:11" descr="Audio Recording 17. Dec 2020 at 11:54:11">
            <a:hlinkClick r:id="" action="ppaction://media"/>
            <a:extLst>
              <a:ext uri="{FF2B5EF4-FFF2-40B4-BE49-F238E27FC236}">
                <a16:creationId xmlns:a16="http://schemas.microsoft.com/office/drawing/2014/main" id="{6F82ADAA-B1ED-2A46-A969-3E93EEE64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381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4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</a:pPr>
            <a:r>
              <a:rPr lang="de-DE" dirty="0"/>
              <a:t>Funktionswörter und lexikalische Wörter haben unterschiedliche </a:t>
            </a:r>
            <a:r>
              <a:rPr lang="de-DE" dirty="0" err="1"/>
              <a:t>Phonologien</a:t>
            </a:r>
            <a:r>
              <a:rPr lang="de-DE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6" name="Audio Recording 17. Dec 2020 at 11:54:54" descr="Audio Recording 17. Dec 2020 at 11:54:54">
            <a:hlinkClick r:id="" action="ppaction://media"/>
            <a:extLst>
              <a:ext uri="{FF2B5EF4-FFF2-40B4-BE49-F238E27FC236}">
                <a16:creationId xmlns:a16="http://schemas.microsoft.com/office/drawing/2014/main" id="{86CC5EDE-E5C9-CB41-BF71-DC347E14AE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6200" y="3715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55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Übungen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r>
              <a:rPr lang="de-DE" dirty="0"/>
              <a:t>1. Wie beschreibt </a:t>
            </a:r>
            <a:r>
              <a:rPr lang="de-DE" dirty="0" err="1"/>
              <a:t>Trubetzkoy</a:t>
            </a:r>
            <a:r>
              <a:rPr lang="de-DE" dirty="0"/>
              <a:t> (1931:161) das Zusammenspiel der Morphologie und Phonologie? 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2. Gibt es eine Phonotaktik der Morpheme?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3. Welche Arten der Allomorphie findet man? Beschreiben Sie jede von ihnen und geben Sie Beispiele an.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4. Sind </a:t>
            </a:r>
            <a:r>
              <a:rPr lang="de-DE" i="1" dirty="0" err="1"/>
              <a:t>Buch~Büch</a:t>
            </a:r>
            <a:r>
              <a:rPr lang="de-DE" i="1" dirty="0"/>
              <a:t> </a:t>
            </a:r>
            <a:r>
              <a:rPr lang="de-DE" dirty="0"/>
              <a:t>Allomorphe von einander?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5. Und </a:t>
            </a:r>
            <a:r>
              <a:rPr lang="de-DE" i="1" dirty="0" err="1"/>
              <a:t>Boot~Noot</a:t>
            </a:r>
            <a:r>
              <a:rPr lang="de-DE" dirty="0"/>
              <a:t>?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9251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der Präsentation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In dieser Sitzung werden einige Inhaltspunkte des Kurses, sowie Theorien der Morphologie-Phonologie Interaktionen kurz angesprochen. </a:t>
            </a:r>
          </a:p>
          <a:p>
            <a:pPr marL="0" indent="0">
              <a:buSzPct val="100000"/>
            </a:pPr>
            <a:r>
              <a:rPr lang="de-DE" dirty="0"/>
              <a:t>Diese Präsentation ist eine Zusammenfassung. Es gibt keine neue Inhalte. 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6" name="Audio Recording 17. Dec 2020 at 10:52:03" descr="Audio Recording 17. Dec 2020 at 10:52:03">
            <a:hlinkClick r:id="" action="ppaction://media"/>
            <a:extLst>
              <a:ext uri="{FF2B5EF4-FFF2-40B4-BE49-F238E27FC236}">
                <a16:creationId xmlns:a16="http://schemas.microsoft.com/office/drawing/2014/main" id="{9293E6EC-B34C-9543-BDF2-B78A6FC9FA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65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Übungen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r>
              <a:rPr lang="de-DE" dirty="0"/>
              <a:t>6. Geben Sie ein Beispiel von </a:t>
            </a:r>
            <a:r>
              <a:rPr lang="de-DE" dirty="0" err="1"/>
              <a:t>Suppletivmorphologie</a:t>
            </a:r>
            <a:r>
              <a:rPr lang="de-DE" dirty="0"/>
              <a:t> an.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7. Sind Derivationsaffixe geordnet?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8. Findet zuerst Komposition statt oder zuerst Flexion?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9. Wie viele Ebenen nimmt die Lexikalische Phonologie an?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4681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r>
              <a:rPr lang="de-DE" dirty="0" err="1"/>
              <a:t>Trubetzkoy</a:t>
            </a:r>
            <a:r>
              <a:rPr lang="de-DE" dirty="0"/>
              <a:t> (1931:161) beschrieb schon Einfang des 20. </a:t>
            </a:r>
            <a:r>
              <a:rPr lang="de-DE" dirty="0" err="1"/>
              <a:t>Jhdts</a:t>
            </a:r>
            <a:r>
              <a:rPr lang="de-DE" dirty="0"/>
              <a:t> das Zusammenspiel der Morphologie und Phonologie in folgenden Termen:</a:t>
            </a:r>
          </a:p>
          <a:p>
            <a:pPr marL="0" indent="0">
              <a:buSzPct val="100000"/>
            </a:pPr>
            <a:endParaRPr lang="de-DE" dirty="0"/>
          </a:p>
          <a:p>
            <a:pPr marL="457200" indent="-457200">
              <a:buSzPct val="100000"/>
              <a:buAutoNum type="arabicParenBoth"/>
            </a:pPr>
            <a:r>
              <a:rPr lang="de-DE" dirty="0"/>
              <a:t>Phonotaktik: “Die Lehre von der phonologischen Struktur der Morpheme”</a:t>
            </a:r>
          </a:p>
          <a:p>
            <a:pPr marL="457200" indent="-457200">
              <a:buSzPct val="100000"/>
              <a:buAutoNum type="arabicParenBoth"/>
            </a:pPr>
            <a:r>
              <a:rPr lang="de-DE" dirty="0"/>
              <a:t>Allomorphie: “Die Lehre von der kombinatorischen Lautveränderungen, welche die Morpheme in den </a:t>
            </a:r>
            <a:r>
              <a:rPr lang="de-DE" dirty="0" err="1"/>
              <a:t>Morphemverbindungen</a:t>
            </a:r>
            <a:r>
              <a:rPr lang="de-DE" dirty="0"/>
              <a:t> erleiden.”</a:t>
            </a:r>
          </a:p>
          <a:p>
            <a:pPr marL="457200" indent="-457200">
              <a:buSzPct val="100000"/>
              <a:buAutoNum type="arabicParenBoth"/>
            </a:pPr>
            <a:r>
              <a:rPr lang="de-DE" dirty="0"/>
              <a:t>Morphologischer Gebrauch der phonologischen Alternationen: “Die Lehre von den Lauwechselreihen, die eine morphologische Funktion erfüllen.”</a:t>
            </a:r>
          </a:p>
          <a:p>
            <a:pPr marL="457200" indent="-457200">
              <a:buSzPct val="100000"/>
              <a:buAutoNum type="arabicParenBoth"/>
            </a:pPr>
            <a:endParaRPr lang="de-DE" dirty="0"/>
          </a:p>
          <a:p>
            <a:pPr marL="457200" indent="-457200">
              <a:buSzPct val="100000"/>
              <a:buAutoNum type="arabicParenR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Audio Recording 17. Dec 2020 at 10:53:42" descr="Audio Recording 17. Dec 2020 at 10:53:42">
            <a:hlinkClick r:id="" action="ppaction://media"/>
            <a:extLst>
              <a:ext uri="{FF2B5EF4-FFF2-40B4-BE49-F238E27FC236}">
                <a16:creationId xmlns:a16="http://schemas.microsoft.com/office/drawing/2014/main" id="{0DDB22A8-4895-FA4D-BD68-66D13B005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755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8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r>
              <a:rPr lang="de-DE" dirty="0"/>
              <a:t>Weitere Themen</a:t>
            </a:r>
          </a:p>
          <a:p>
            <a:pPr marL="0" indent="0">
              <a:buSzPct val="100000"/>
            </a:pPr>
            <a:r>
              <a:rPr lang="de-DE" dirty="0"/>
              <a:t>(4) Die Relation zwischen morphologischer Struktur und den Domänen der phonologischen Regeln</a:t>
            </a:r>
          </a:p>
          <a:p>
            <a:pPr marL="0" indent="0">
              <a:buSzPct val="100000"/>
            </a:pPr>
            <a:r>
              <a:rPr lang="de-DE" dirty="0"/>
              <a:t>(5) Die phonologische Konditionierung der morphologischen Operationen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6" name="Audio Recording 17. Dec 2020 at 10:54:21" descr="Audio Recording 17. Dec 2020 at 10:54:21">
            <a:hlinkClick r:id="" action="ppaction://media"/>
            <a:extLst>
              <a:ext uri="{FF2B5EF4-FFF2-40B4-BE49-F238E27FC236}">
                <a16:creationId xmlns:a16="http://schemas.microsoft.com/office/drawing/2014/main" id="{D7A4C894-0115-F749-99EC-43096881C1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57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90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457200" indent="-457200">
              <a:buSzPct val="100000"/>
              <a:buAutoNum type="arabicParenBoth"/>
            </a:pPr>
            <a:r>
              <a:rPr lang="de-DE" dirty="0"/>
              <a:t>Phonotaktik in den Morphemen : </a:t>
            </a:r>
          </a:p>
          <a:p>
            <a:pPr marL="0" indent="0">
              <a:buSzPct val="100000"/>
            </a:pPr>
            <a:r>
              <a:rPr lang="de-DE" dirty="0"/>
              <a:t>Wir haben gesehen, dass die Silbe die wichtigste Domäne der phonologischen Regeln ist, nicht so das Morphem.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Nichtdestotrotz gibt es Regelmäßigkeiten im Bereich der Morpheme: </a:t>
            </a:r>
          </a:p>
          <a:p>
            <a:pPr marL="0" indent="0">
              <a:buSzPct val="100000"/>
            </a:pPr>
            <a:r>
              <a:rPr lang="de-DE" dirty="0"/>
              <a:t>• Affixe sind in der Regel kürzer als Wurzeln, und können sogar aus einem einzigen Konsonanten oder Vokal bestehen </a:t>
            </a:r>
          </a:p>
          <a:p>
            <a:pPr marL="0" indent="0">
              <a:buSzPct val="100000"/>
            </a:pPr>
            <a:r>
              <a:rPr lang="de-DE" dirty="0"/>
              <a:t>• </a:t>
            </a:r>
            <a:r>
              <a:rPr lang="de-DE" dirty="0" err="1"/>
              <a:t>Obstruentenabfolgen</a:t>
            </a:r>
            <a:r>
              <a:rPr lang="de-DE" dirty="0"/>
              <a:t> innerhalb eines Morphems sind stimmlos.</a:t>
            </a:r>
          </a:p>
          <a:p>
            <a:pPr marL="0" indent="0">
              <a:buSzPct val="100000"/>
            </a:pPr>
            <a:r>
              <a:rPr lang="de-DE" dirty="0"/>
              <a:t>• Schwere Silben findet man meistens in der wortfinalen Position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Das Morphem ist also auch eine Domäne für phonologische Generalisierungen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Audio Recording 17. Dec 2020 at 10:57:21" descr="Audio Recording 17. Dec 2020 at 10:57:21">
            <a:hlinkClick r:id="" action="ppaction://media"/>
            <a:extLst>
              <a:ext uri="{FF2B5EF4-FFF2-40B4-BE49-F238E27FC236}">
                <a16:creationId xmlns:a16="http://schemas.microsoft.com/office/drawing/2014/main" id="{A0FC16F8-8991-5349-AF64-ED539C7C7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1266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09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r>
              <a:rPr lang="de-DE" dirty="0"/>
              <a:t>(2) Allomorphie  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b="1" dirty="0"/>
              <a:t>Phonologisch bedingt</a:t>
            </a:r>
            <a:r>
              <a:rPr lang="de-DE" dirty="0"/>
              <a:t>, dann redet man von </a:t>
            </a:r>
            <a:r>
              <a:rPr lang="de-DE" dirty="0" err="1"/>
              <a:t>Allophonie</a:t>
            </a:r>
            <a:r>
              <a:rPr lang="de-DE" dirty="0"/>
              <a:t> 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b="1" dirty="0"/>
              <a:t>Lexikalische Allomorphie</a:t>
            </a:r>
            <a:r>
              <a:rPr lang="de-DE" dirty="0"/>
              <a:t>: Suppletion, wie sehen Beispiele später: die Wahl zwischen Allomorphen ist im Lexikon festgelegt (und werden auswendig gelernt).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b="1" dirty="0"/>
              <a:t>Morphologische Allomorphie</a:t>
            </a:r>
          </a:p>
          <a:p>
            <a:pPr marL="0" indent="0">
              <a:buSzPct val="100000"/>
            </a:pPr>
            <a:r>
              <a:rPr lang="de-DE" dirty="0"/>
              <a:t>Morphologische Merkmale (Genus, Numerus, Kasus) bestimmen die Allomorphie. 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Audio Recording 17. Dec 2020 at 11:01:10" descr="Audio Recording 17. Dec 2020 at 11:01:10">
            <a:hlinkClick r:id="" action="ppaction://media"/>
            <a:extLst>
              <a:ext uri="{FF2B5EF4-FFF2-40B4-BE49-F238E27FC236}">
                <a16:creationId xmlns:a16="http://schemas.microsoft.com/office/drawing/2014/main" id="{A04A4D8D-E74D-EB41-A2C4-AF22D1F1D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3600" y="660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0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r>
              <a:rPr lang="de-DE" b="1" dirty="0" err="1"/>
              <a:t>Allophonie</a:t>
            </a:r>
            <a:r>
              <a:rPr lang="de-DE" dirty="0"/>
              <a:t>  (</a:t>
            </a:r>
            <a:r>
              <a:rPr lang="de-DE" b="1" dirty="0"/>
              <a:t>phonologisch bedingt</a:t>
            </a:r>
            <a:r>
              <a:rPr lang="de-DE" dirty="0"/>
              <a:t>)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i="1" dirty="0"/>
              <a:t>Rat</a:t>
            </a:r>
            <a:r>
              <a:rPr lang="de-DE" dirty="0"/>
              <a:t> und </a:t>
            </a:r>
            <a:r>
              <a:rPr lang="de-DE" i="1" dirty="0"/>
              <a:t>Rad</a:t>
            </a:r>
            <a:r>
              <a:rPr lang="de-DE" dirty="0"/>
              <a:t> werden beide [</a:t>
            </a:r>
            <a:r>
              <a:rPr lang="de-DE" dirty="0" err="1"/>
              <a:t>ʁ</a:t>
            </a:r>
            <a:r>
              <a:rPr lang="en-DE" dirty="0"/>
              <a:t>a:t</a:t>
            </a:r>
            <a:r>
              <a:rPr lang="de-DE" dirty="0"/>
              <a:t>] ausgesprochen, aber nur im Fall von </a:t>
            </a:r>
            <a:r>
              <a:rPr lang="de-DE" i="1" dirty="0"/>
              <a:t>Rad</a:t>
            </a:r>
            <a:r>
              <a:rPr lang="de-DE" dirty="0"/>
              <a:t> redet man von </a:t>
            </a:r>
            <a:r>
              <a:rPr lang="de-DE" dirty="0" err="1"/>
              <a:t>Allophonie</a:t>
            </a:r>
            <a:r>
              <a:rPr lang="de-DE" dirty="0"/>
              <a:t>. Es gibt zwei Allomorphe für </a:t>
            </a:r>
            <a:r>
              <a:rPr lang="de-DE" i="1" dirty="0"/>
              <a:t>Rad</a:t>
            </a:r>
            <a:r>
              <a:rPr lang="de-DE" dirty="0"/>
              <a:t>: [</a:t>
            </a:r>
            <a:r>
              <a:rPr lang="de-DE" dirty="0" err="1"/>
              <a:t>ʁ</a:t>
            </a:r>
            <a:r>
              <a:rPr lang="en-DE" dirty="0"/>
              <a:t>a:t</a:t>
            </a:r>
            <a:r>
              <a:rPr lang="de-DE" dirty="0"/>
              <a:t>] und [</a:t>
            </a:r>
            <a:r>
              <a:rPr lang="de-DE" dirty="0" err="1"/>
              <a:t>ʁ</a:t>
            </a:r>
            <a:r>
              <a:rPr lang="en-DE" dirty="0"/>
              <a:t>a:d</a:t>
            </a:r>
            <a:r>
              <a:rPr lang="de-DE" dirty="0"/>
              <a:t>] (und sogar mehr, siehe </a:t>
            </a:r>
            <a:r>
              <a:rPr lang="de-DE" i="1" dirty="0"/>
              <a:t>Räder</a:t>
            </a:r>
            <a:r>
              <a:rPr lang="de-DE" dirty="0"/>
              <a:t>). Welcher Allomorph wird gewählt hängt von der Umgebung: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• wenn nichts folgt: [</a:t>
            </a:r>
            <a:r>
              <a:rPr lang="de-DE" dirty="0" err="1"/>
              <a:t>ʁ</a:t>
            </a:r>
            <a:r>
              <a:rPr lang="en-DE" dirty="0"/>
              <a:t>a:t</a:t>
            </a:r>
            <a:r>
              <a:rPr lang="de-DE" dirty="0"/>
              <a:t>] wegen Auslautverhärtung (ALV)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• wenn das Pluralmorphem -</a:t>
            </a:r>
            <a:r>
              <a:rPr lang="de-DE" i="1" dirty="0"/>
              <a:t>er</a:t>
            </a:r>
            <a:r>
              <a:rPr lang="de-DE" dirty="0"/>
              <a:t> folgt, [</a:t>
            </a:r>
            <a:r>
              <a:rPr lang="de-DE" dirty="0" err="1"/>
              <a:t>ʁ</a:t>
            </a:r>
            <a:r>
              <a:rPr lang="en-DE" dirty="0"/>
              <a:t>a:d</a:t>
            </a:r>
            <a:r>
              <a:rPr lang="de-DE" dirty="0"/>
              <a:t>]. Die Silbenstruktur verändert sich und [d] ist in der </a:t>
            </a:r>
            <a:r>
              <a:rPr lang="de-DE" dirty="0" err="1"/>
              <a:t>silbeninitialen</a:t>
            </a:r>
            <a:r>
              <a:rPr lang="de-DE" dirty="0"/>
              <a:t> Position.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ALV ist eine automatische Regel.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" name="Audio Recording 17. Dec 2020 at 11:03:18" descr="Audio Recording 17. Dec 2020 at 11:03:18">
            <a:hlinkClick r:id="" action="ppaction://media"/>
            <a:extLst>
              <a:ext uri="{FF2B5EF4-FFF2-40B4-BE49-F238E27FC236}">
                <a16:creationId xmlns:a16="http://schemas.microsoft.com/office/drawing/2014/main" id="{4DB3FC84-4F16-CF48-8453-E75D1C7DB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45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23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Morpho</a:t>
            </a:r>
            <a:r>
              <a:rPr lang="de-DE" dirty="0"/>
              <a:t>-Phonologie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 err="1"/>
              <a:t>Allophonie</a:t>
            </a:r>
            <a:r>
              <a:rPr lang="de-DE" dirty="0"/>
              <a:t> ist nicht immer das Ergebnis einer automatischen Regel. Manchmal auch Relikt von historischen Prozessen, wie Umlaut, oder </a:t>
            </a:r>
            <a:r>
              <a:rPr lang="de-DE" dirty="0" err="1"/>
              <a:t>Schwatilgung</a:t>
            </a:r>
            <a:r>
              <a:rPr lang="de-DE" dirty="0"/>
              <a:t>.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r>
              <a:rPr lang="de-DE" dirty="0"/>
              <a:t>Rose ~ Ros : 	Rosenhaft, Rose</a:t>
            </a:r>
          </a:p>
          <a:p>
            <a:pPr marL="0" indent="0">
              <a:buSzPct val="100000"/>
            </a:pPr>
            <a:r>
              <a:rPr lang="de-DE" dirty="0"/>
              <a:t>				rosig</a:t>
            </a:r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  <a:p>
            <a:pPr marL="0" indent="0">
              <a:buSzPct val="100000"/>
            </a:pP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/>
              <a:t>C. Fery Morph-Phon Schnittstelle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5F90-EF1B-49B5-BE47-AEA5AB1301ED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6" name="Audio Recording 17. Dec 2020 at 11:06:29" descr="Audio Recording 17. Dec 2020 at 11:06:29">
            <a:hlinkClick r:id="" action="ppaction://media"/>
            <a:extLst>
              <a:ext uri="{FF2B5EF4-FFF2-40B4-BE49-F238E27FC236}">
                <a16:creationId xmlns:a16="http://schemas.microsoft.com/office/drawing/2014/main" id="{5D5CFA38-9CCA-1B42-936A-174EEC4B1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45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10327</TotalTime>
  <Words>2190</Words>
  <Application>Microsoft Macintosh PowerPoint</Application>
  <PresentationFormat>On-screen Show (4:3)</PresentationFormat>
  <Paragraphs>335</Paragraphs>
  <Slides>30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WP TypographicSymbols</vt:lpstr>
      <vt:lpstr>Arial</vt:lpstr>
      <vt:lpstr>Times New Roman</vt:lpstr>
      <vt:lpstr>Calibri</vt:lpstr>
      <vt:lpstr>Larissa-Design</vt:lpstr>
      <vt:lpstr> Phonologie-Morphologie-Schnittstelle des Deutschen </vt:lpstr>
      <vt:lpstr> </vt:lpstr>
      <vt:lpstr>Inhalt der Präsentation</vt:lpstr>
      <vt:lpstr>Morpho-Phonologie</vt:lpstr>
      <vt:lpstr>Morpho-Phonologie</vt:lpstr>
      <vt:lpstr>Morpho-Phonologie</vt:lpstr>
      <vt:lpstr>Morpho-Phonologie</vt:lpstr>
      <vt:lpstr>Morpho-Phonologie</vt:lpstr>
      <vt:lpstr>Morpho-Phonologie</vt:lpstr>
      <vt:lpstr>Morpho-Phonologie: Suppletion</vt:lpstr>
      <vt:lpstr>Morpho-Phonologie</vt:lpstr>
      <vt:lpstr>Morpho-Phonologie</vt:lpstr>
      <vt:lpstr>Morpho-Phonologie</vt:lpstr>
      <vt:lpstr>Morpho-Phonologie</vt:lpstr>
      <vt:lpstr>Morpho-Phonologie</vt:lpstr>
      <vt:lpstr>Morphologie</vt:lpstr>
      <vt:lpstr>Morphologie</vt:lpstr>
      <vt:lpstr>Reihenfolge der Affixe</vt:lpstr>
      <vt:lpstr>Reihenfolge der Affixe</vt:lpstr>
      <vt:lpstr>Reihenfolge der Affixe</vt:lpstr>
      <vt:lpstr>Reihenfolge der Affixe</vt:lpstr>
      <vt:lpstr>Reihenfolge der Affixe</vt:lpstr>
      <vt:lpstr>Lexikalische Phonologie</vt:lpstr>
      <vt:lpstr>Lexikalische Phonologie</vt:lpstr>
      <vt:lpstr>Zusammenfassung</vt:lpstr>
      <vt:lpstr>Zusammenfassung</vt:lpstr>
      <vt:lpstr>Zusammenfassung</vt:lpstr>
      <vt:lpstr>Zusammenfassung</vt:lpstr>
      <vt:lpstr>Übungen</vt:lpstr>
      <vt:lpstr>Übungen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Winfried Lechner</dc:creator>
  <cp:lastModifiedBy>Microsoft Office User</cp:lastModifiedBy>
  <cp:revision>508</cp:revision>
  <dcterms:created xsi:type="dcterms:W3CDTF">2019-06-22T15:52:53Z</dcterms:created>
  <dcterms:modified xsi:type="dcterms:W3CDTF">2020-12-17T09:56:39Z</dcterms:modified>
</cp:coreProperties>
</file>