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0"/>
  </p:notesMasterIdLst>
  <p:handoutMasterIdLst>
    <p:handoutMasterId r:id="rId11"/>
  </p:handout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961038-E69E-4522-97BB-EB99858856DE}" type="datetime1">
              <a:rPr lang="el-GR" smtClean="0"/>
              <a:t>28/10/2024</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7126FDC-224F-40D9-BC14-B335420DDF09}" type="datetime1">
              <a:rPr lang="el-GR" smtClean="0"/>
              <a:t>28/10/2024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l-GR"/>
              <a:t>Κάντε κλικ για να επεξεργαστείτε τον υπότιτλο του υποδείγματος</a:t>
            </a:r>
            <a:endParaRPr lang="en-US" dirty="0"/>
          </a:p>
        </p:txBody>
      </p:sp>
      <p:cxnSp>
        <p:nvCxnSpPr>
          <p:cNvPr id="9" name="Ευθεία γραμμή σύνδεσης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Θέση ημερομηνίας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A1D63439-1CC6-4094-85D0-A1C74227DFA2}" type="datetime1">
              <a:rPr lang="el-GR" smtClean="0"/>
              <a:t>28/10/2024</a:t>
            </a:fld>
            <a:endParaRPr lang="en-US" dirty="0"/>
          </a:p>
        </p:txBody>
      </p:sp>
      <p:sp>
        <p:nvSpPr>
          <p:cNvPr id="5" name="Θέση υποσέλιδου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Θέση αριθμού διαφάνειας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B86170DA-EBCE-4415-B782-844B757DAABC}" type="datetime1">
              <a:rPr lang="el-GR" smtClean="0"/>
              <a:t>28/10/2024</a:t>
            </a:fld>
            <a:endParaRPr lang="en-US" dirty="0"/>
          </a:p>
        </p:txBody>
      </p:sp>
      <p:sp>
        <p:nvSpPr>
          <p:cNvPr id="8" name="Θέση υποσέλιδου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Κατακόρυφος τίτλος 1"/>
          <p:cNvSpPr>
            <a:spLocks noGrp="1"/>
          </p:cNvSpPr>
          <p:nvPr>
            <p:ph type="title" orient="vert"/>
          </p:nvPr>
        </p:nvSpPr>
        <p:spPr>
          <a:xfrm>
            <a:off x="8724900" y="412302"/>
            <a:ext cx="2628900" cy="5759898"/>
          </a:xfrm>
        </p:spPr>
        <p:txBody>
          <a:bodyPr vert="eaVert"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412302"/>
            <a:ext cx="7734300" cy="5759898"/>
          </a:xfrm>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80AA9FC3-E810-4E41-B008-8F840F53EEA3}" type="datetime1">
              <a:rPr lang="el-GR" smtClean="0"/>
              <a:t>28/10/2024</a:t>
            </a:fld>
            <a:endParaRPr lang="en-US" dirty="0"/>
          </a:p>
        </p:txBody>
      </p:sp>
      <p:sp>
        <p:nvSpPr>
          <p:cNvPr id="8" name="Θέση υποσέλιδου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2D245FF9-7D03-49CA-B48F-5C3E6E4538BB}" type="datetime1">
              <a:rPr lang="el-GR" smtClean="0"/>
              <a:t>28/10/2024</a:t>
            </a:fld>
            <a:endParaRPr lang="en-US" dirty="0"/>
          </a:p>
        </p:txBody>
      </p:sp>
      <p:sp>
        <p:nvSpPr>
          <p:cNvPr id="8" name="Θέση υποσέλιδου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cxnSp>
        <p:nvCxnSpPr>
          <p:cNvPr id="9" name="Ευθεία γραμμή σύνδεσης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Θέση ημερομηνίας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A35135B-71ED-4DAD-A0D4-F956DC504FD7}" type="datetime1">
              <a:rPr lang="el-GR" smtClean="0"/>
              <a:t>28/10/2024</a:t>
            </a:fld>
            <a:endParaRPr lang="en-US" dirty="0"/>
          </a:p>
        </p:txBody>
      </p:sp>
      <p:sp>
        <p:nvSpPr>
          <p:cNvPr id="8" name="Θέση υποσέλιδου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ομένων">
    <p:spTree>
      <p:nvGrpSpPr>
        <p:cNvPr id="1" name=""/>
        <p:cNvGrpSpPr/>
        <p:nvPr/>
      </p:nvGrpSpPr>
      <p:grpSpPr>
        <a:xfrm>
          <a:off x="0" y="0"/>
          <a:ext cx="0" cy="0"/>
          <a:chOff x="0" y="0"/>
          <a:chExt cx="0" cy="0"/>
        </a:xfrm>
      </p:grpSpPr>
      <p:sp>
        <p:nvSpPr>
          <p:cNvPr id="8" name="Τίτλος 7"/>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97280" y="2120900"/>
            <a:ext cx="4639736" cy="3748193"/>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515944" y="2120900"/>
            <a:ext cx="4639736" cy="374819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CEA4A3C6-2769-4B8E-B4CD-8638D980537F}" type="datetime1">
              <a:rPr lang="el-GR" smtClean="0"/>
              <a:t>28/10/2024</a:t>
            </a:fld>
            <a:endParaRPr lang="en-US" dirty="0"/>
          </a:p>
        </p:txBody>
      </p:sp>
      <p:sp>
        <p:nvSpPr>
          <p:cNvPr id="9" name="Θέση υποσέλιδου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97280" y="2958274"/>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515944" y="2958273"/>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D11AFD62-81D8-460C-9A40-4B19744AFB4A}" type="datetime1">
              <a:rPr lang="el-GR" smtClean="0"/>
              <a:t>28/10/2024</a:t>
            </a:fld>
            <a:endParaRPr lang="en-US" dirty="0"/>
          </a:p>
        </p:txBody>
      </p:sp>
      <p:sp>
        <p:nvSpPr>
          <p:cNvPr id="11" name="Θέση υποσέλιδου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Θέση αριθμού διαφάνειας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6" name="Θέση ημερομηνίας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32F9DDFC-3711-4385-89BD-93ACC588C7FA}" type="datetime1">
              <a:rPr lang="el-GR" smtClean="0"/>
              <a:t>28/10/2024</a:t>
            </a:fld>
            <a:endParaRPr lang="en-US" dirty="0"/>
          </a:p>
        </p:txBody>
      </p:sp>
      <p:sp>
        <p:nvSpPr>
          <p:cNvPr id="7" name="Θέση υποσέλιδου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Θέση αριθμού διαφάνειας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ημερομηνίας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0B6C2DE-AD7D-4301-AF66-F299BAC0F051}" type="datetime1">
              <a:rPr lang="el-GR" smtClean="0"/>
              <a:t>28/10/2024</a:t>
            </a:fld>
            <a:endParaRPr lang="en-US" dirty="0"/>
          </a:p>
        </p:txBody>
      </p:sp>
      <p:sp>
        <p:nvSpPr>
          <p:cNvPr id="3" name="Θέση υποσέλιδου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Θέση αριθμού διαφάνειας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hasCustomPrompt="1"/>
          </p:nvPr>
        </p:nvSpPr>
        <p:spPr>
          <a:xfrm>
            <a:off x="643466" y="786383"/>
            <a:ext cx="3517567" cy="2093975"/>
          </a:xfrm>
        </p:spPr>
        <p:txBody>
          <a:bodyPr rtlCol="0" anchor="b">
            <a:noAutofit/>
          </a:bodyPr>
          <a:lstStyle>
            <a:lvl1pPr>
              <a:lnSpc>
                <a:spcPct val="90000"/>
              </a:lnSpc>
              <a:defRPr sz="3200" b="0">
                <a:solidFill>
                  <a:srgbClr val="FFFFFF"/>
                </a:solidFill>
              </a:defRPr>
            </a:lvl1pPr>
          </a:lstStyle>
          <a:p>
            <a:pPr rtl="0"/>
            <a:r>
              <a:rPr lang="el" dirty="0"/>
              <a:t>Κάντε κλικ για να</a:t>
            </a:r>
            <a:r>
              <a:rPr lang="en-US" dirty="0"/>
              <a:t> </a:t>
            </a:r>
            <a:r>
              <a:rPr lang="el" dirty="0"/>
              <a:t>επεξεργαστείτε το</a:t>
            </a:r>
            <a:r>
              <a:rPr lang="en-US" dirty="0"/>
              <a:t> </a:t>
            </a:r>
            <a:r>
              <a:rPr lang="el" dirty="0"/>
              <a:t>Στυλ κύριου τίτλου</a:t>
            </a:r>
            <a:endParaRPr lang="en-US" dirty="0"/>
          </a:p>
        </p:txBody>
      </p:sp>
      <p:sp>
        <p:nvSpPr>
          <p:cNvPr id="3" name="Θέση περιεχομένου 2"/>
          <p:cNvSpPr>
            <a:spLocks noGrp="1"/>
          </p:cNvSpPr>
          <p:nvPr>
            <p:ph idx="1"/>
          </p:nvPr>
        </p:nvSpPr>
        <p:spPr>
          <a:xfrm>
            <a:off x="5458984" y="812799"/>
            <a:ext cx="5928344" cy="5294757"/>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a:xfrm>
            <a:off x="643464" y="6446520"/>
            <a:ext cx="3517568" cy="365125"/>
          </a:xfrm>
        </p:spPr>
        <p:txBody>
          <a:bodyPr rtlCol="0"/>
          <a:lstStyle>
            <a:lvl1pPr algn="l">
              <a:defRPr/>
            </a:lvl1pPr>
          </a:lstStyle>
          <a:p>
            <a:pPr rtl="0"/>
            <a:fld id="{9934E474-51DB-4149-80D1-F3A9A7563EB9}" type="datetime1">
              <a:rPr lang="el-GR" smtClean="0"/>
              <a:t>28/10/2024</a:t>
            </a:fld>
            <a:endParaRPr lang="en-US" dirty="0"/>
          </a:p>
        </p:txBody>
      </p:sp>
      <p:sp>
        <p:nvSpPr>
          <p:cNvPr id="6" name="Θέση υποσέλιδου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Θέση αριθμού διαφάνειας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εικόνας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n-US" dirty="0"/>
          </a:p>
        </p:txBody>
      </p:sp>
      <p:sp>
        <p:nvSpPr>
          <p:cNvPr id="2" name="Τίτλος 1"/>
          <p:cNvSpPr>
            <a:spLocks noGrp="1"/>
          </p:cNvSpPr>
          <p:nvPr>
            <p:ph type="title"/>
          </p:nvPr>
        </p:nvSpPr>
        <p:spPr>
          <a:xfrm>
            <a:off x="1097279" y="4799362"/>
            <a:ext cx="10113645" cy="743682"/>
          </a:xfrm>
        </p:spPr>
        <p:txBody>
          <a:bodyPr tIns="0" bIns="0" rtlCol="0" anchor="b">
            <a:noAutofit/>
          </a:bodyPr>
          <a:lstStyle>
            <a:lvl1pPr>
              <a:defRPr sz="3100" b="0">
                <a:solidFill>
                  <a:srgbClr val="FFFFFF"/>
                </a:solidFill>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pPr rtl="0"/>
            <a:fld id="{35900B07-A939-46A1-95E3-F4BF6E48AFB2}" type="datetime1">
              <a:rPr lang="el-GR" smtClean="0"/>
              <a:t>28/10/2024</a:t>
            </a:fld>
            <a:endParaRPr lang="en-US" dirty="0"/>
          </a:p>
        </p:txBody>
      </p:sp>
      <p:sp>
        <p:nvSpPr>
          <p:cNvPr id="6" name="Θέση υποσέλιδου 5"/>
          <p:cNvSpPr>
            <a:spLocks noGrp="1"/>
          </p:cNvSpPr>
          <p:nvPr>
            <p:ph type="ftr" sz="quarter" idx="11"/>
          </p:nvPr>
        </p:nvSpPr>
        <p:spPr>
          <a:xfrm>
            <a:off x="1097279" y="6446838"/>
            <a:ext cx="6818262" cy="365125"/>
          </a:xfrm>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τίτλου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86D902E8-EFEB-49E0-A81E-5B9E8C2EA99F}" type="datetime1">
              <a:rPr lang="el-GR" smtClean="0"/>
              <a:t>28/10/2024</a:t>
            </a:fld>
            <a:endParaRPr lang="en-US" dirty="0"/>
          </a:p>
        </p:txBody>
      </p:sp>
      <p:sp>
        <p:nvSpPr>
          <p:cNvPr id="5" name="Θέση υποσέλιδου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Θέση αριθμού διαφάνειας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Ευθεία γραμμή σύνδεσης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Ορθογώνιο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Τίτλος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en-US" sz="8000" dirty="0"/>
              <a:t>Hauptmann</a:t>
            </a:r>
            <a:endParaRPr lang="el" sz="8000" dirty="0"/>
          </a:p>
        </p:txBody>
      </p:sp>
      <p:sp>
        <p:nvSpPr>
          <p:cNvPr id="3" name="Υπότιτλος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el" sz="2400">
                <a:solidFill>
                  <a:schemeClr val="tx1">
                    <a:lumMod val="85000"/>
                    <a:lumOff val="15000"/>
                  </a:schemeClr>
                </a:solidFill>
              </a:rPr>
              <a:t>Sit Dolor Amet</a:t>
            </a:r>
          </a:p>
        </p:txBody>
      </p:sp>
      <p:pic>
        <p:nvPicPr>
          <p:cNvPr id="5" name="Εικόνα 4" descr="Μια εικόνα που περιέχει κτίριο, κάθισμα, παγκάκι, πλευρά&#10;&#10;Αυτόματη δημιουργία περιγραφής">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Ευθεία γραμμή σύνδεσης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Ορθογώνιο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Τίτλος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fontScale="90000"/>
          </a:bodyPr>
          <a:lstStyle/>
          <a:p>
            <a:pPr algn="just"/>
            <a:r>
              <a:rPr lang="de-DE" sz="2800" b="1" dirty="0">
                <a:effectLst/>
                <a:latin typeface="Times New Roman" panose="02020603050405020304" pitchFamily="18" charset="0"/>
                <a:ea typeface="Calibri" panose="020F0502020204030204" pitchFamily="34" charset="0"/>
                <a:cs typeface="Times New Roman" panose="02020603050405020304" pitchFamily="18" charset="0"/>
              </a:rPr>
              <a:t>Das Rauschen hat in mir nachgerade einen Rausch erzeugt, der Natur und Mythos</a:t>
            </a:r>
            <a:r>
              <a:rPr lang="de-DE"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800" b="1" dirty="0">
                <a:effectLst/>
                <a:latin typeface="Times New Roman" panose="02020603050405020304" pitchFamily="18" charset="0"/>
                <a:ea typeface="Calibri" panose="020F0502020204030204" pitchFamily="34" charset="0"/>
                <a:cs typeface="Times New Roman" panose="02020603050405020304" pitchFamily="18" charset="0"/>
              </a:rPr>
              <a:t>in eins verbindet, ja ihn zum phantasiegemäßen Ausdruck von jener macht. Auf den Steinen des antiken Tempelchens sitzend, höre ich Gesang um mich her, Laute von vielen Stimmen. Ich bin, wie durch einen leisen, unwiderstehlichen Zwang, in meiner Seele willig gemacht, Zeus und den übrigen Göttern Trankopfer auszugießen. (GF 31)</a:t>
            </a:r>
            <a:br>
              <a:rPr lang="de-DE"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de-DE"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de-DE" sz="2700" b="1" dirty="0">
                <a:effectLst/>
                <a:latin typeface="Times New Roman" panose="02020603050405020304" pitchFamily="18" charset="0"/>
                <a:ea typeface="Calibri" panose="020F0502020204030204" pitchFamily="34" charset="0"/>
                <a:cs typeface="Times New Roman" panose="02020603050405020304" pitchFamily="18" charset="0"/>
              </a:rPr>
            </a:br>
            <a:r>
              <a:rPr lang="de-DE" sz="2700" dirty="0">
                <a:effectLst/>
                <a:latin typeface="Times New Roman" panose="02020603050405020304" pitchFamily="18" charset="0"/>
                <a:ea typeface="Calibri" panose="020F0502020204030204" pitchFamily="34" charset="0"/>
              </a:rPr>
              <a:t>Die Ergriffenheit durch das Jetzt ist dermaßen groß, dass das verborgene Hellas unmittelbar verlebendigt werden kann.</a:t>
            </a:r>
            <a:br>
              <a:rPr lang="de-DE" sz="2700" dirty="0">
                <a:effectLst/>
                <a:latin typeface="Times New Roman" panose="02020603050405020304" pitchFamily="18" charset="0"/>
                <a:ea typeface="Calibri" panose="020F0502020204030204" pitchFamily="34" charset="0"/>
              </a:rPr>
            </a:b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 sz="4800" i="1" dirty="0">
              <a:solidFill>
                <a:srgbClr val="FFFFFF"/>
              </a:solidFill>
            </a:endParaRPr>
          </a:p>
        </p:txBody>
      </p:sp>
      <p:sp>
        <p:nvSpPr>
          <p:cNvPr id="49" name="Ορθογώνιο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Υπότιτλος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r>
              <a:rPr lang="el">
                <a:solidFill>
                  <a:srgbClr val="FFFFFF"/>
                </a:solidFill>
              </a:rPr>
              <a:t>- Neil Armstrong</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0A6D4-6A55-917A-1629-A44FEF9FAA70}"/>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5BD8A9BE-C901-F4C6-F1D5-3452B0E95A13}"/>
              </a:ext>
            </a:extLst>
          </p:cNvPr>
          <p:cNvSpPr>
            <a:spLocks noGrp="1"/>
          </p:cNvSpPr>
          <p:nvPr>
            <p:ph idx="1"/>
          </p:nvPr>
        </p:nvSpPr>
        <p:spPr/>
        <p:txBody>
          <a:bodyPr>
            <a:normAutofit lnSpcReduction="10000"/>
          </a:bodyPr>
          <a:lstStyle/>
          <a:p>
            <a:r>
              <a:rPr lang="de-DE" sz="2000" b="1" dirty="0">
                <a:effectLst/>
                <a:latin typeface="Times New Roman" panose="02020603050405020304" pitchFamily="18" charset="0"/>
                <a:ea typeface="Calibri" panose="020F0502020204030204" pitchFamily="34" charset="0"/>
                <a:cs typeface="Times New Roman" panose="02020603050405020304" pitchFamily="18" charset="0"/>
              </a:rPr>
              <a:t>Und plötzlich erinnere ich mich „der Vögel“ (Sperrung im Orig.) des Aristophanes, und es überkommt mich zugleich in gesteigertem Maße Entdeckerfreude. Ich bilde mir ein, dass mit dieser Empfindung: „der zwitschernde Fels, die zwitschernden Götter“ (Sperrung im Orig.), im Anblick der Burg der Keim jenes göttlichen Werkes in der Seele des freiesten unter den Griechen zuerst ins Leben getreten ist. Ich bilde mir ein, vielleicht den reinsten und glücklichsten Augenblick, einen Schöpfungsakt seines wahrhaft dionysischen Daseins neu zu durchleben […]“ (GF 54).</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de-DE" sz="2400" dirty="0">
                <a:effectLst/>
                <a:latin typeface="Times New Roman" panose="02020603050405020304" pitchFamily="18" charset="0"/>
                <a:ea typeface="Calibri" panose="020F0502020204030204" pitchFamily="34" charset="0"/>
              </a:rPr>
              <a:t>Es sind gerade diese berichtenden Stellen des Reisebuchs, mit denen das abendländische Archiv, namentlich </a:t>
            </a:r>
            <a:r>
              <a:rPr lang="de-DE" sz="2400" dirty="0" err="1">
                <a:effectLst/>
                <a:latin typeface="Times New Roman" panose="02020603050405020304" pitchFamily="18" charset="0"/>
                <a:ea typeface="Calibri" panose="020F0502020204030204" pitchFamily="34" charset="0"/>
              </a:rPr>
              <a:t>winckelmannscher</a:t>
            </a:r>
            <a:r>
              <a:rPr lang="de-DE" sz="2400" dirty="0">
                <a:effectLst/>
                <a:latin typeface="Times New Roman" panose="02020603050405020304" pitchFamily="18" charset="0"/>
                <a:ea typeface="Calibri" panose="020F0502020204030204" pitchFamily="34" charset="0"/>
              </a:rPr>
              <a:t> Provenienz, durchbrochen wird und der Schöpfungsakt des neu Entdeckten an den Tag gelegt wird.</a:t>
            </a:r>
            <a:endParaRPr lang="el-GR" sz="2400" dirty="0"/>
          </a:p>
        </p:txBody>
      </p:sp>
      <p:sp>
        <p:nvSpPr>
          <p:cNvPr id="4" name="Θέση ημερομηνίας 3">
            <a:extLst>
              <a:ext uri="{FF2B5EF4-FFF2-40B4-BE49-F238E27FC236}">
                <a16:creationId xmlns:a16="http://schemas.microsoft.com/office/drawing/2014/main" id="{379681E3-B09C-B2C5-28B4-C3AA1D7C99EB}"/>
              </a:ext>
            </a:extLst>
          </p:cNvPr>
          <p:cNvSpPr>
            <a:spLocks noGrp="1"/>
          </p:cNvSpPr>
          <p:nvPr>
            <p:ph type="dt" sz="half" idx="10"/>
          </p:nvPr>
        </p:nvSpPr>
        <p:spPr/>
        <p:txBody>
          <a:bodyPr/>
          <a:lstStyle/>
          <a:p>
            <a:pPr rtl="0"/>
            <a:fld id="{2D245FF9-7D03-49CA-B48F-5C3E6E4538BB}" type="datetime1">
              <a:rPr lang="el-GR" smtClean="0"/>
              <a:t>28/10/2024</a:t>
            </a:fld>
            <a:endParaRPr lang="en-US" dirty="0"/>
          </a:p>
        </p:txBody>
      </p:sp>
    </p:spTree>
    <p:extLst>
      <p:ext uri="{BB962C8B-B14F-4D97-AF65-F5344CB8AC3E}">
        <p14:creationId xmlns:p14="http://schemas.microsoft.com/office/powerpoint/2010/main" val="113754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721F0EE-57D3-0008-E7F7-B906693E89F4}"/>
              </a:ext>
            </a:extLst>
          </p:cNvPr>
          <p:cNvSpPr>
            <a:spLocks noGrp="1"/>
          </p:cNvSpPr>
          <p:nvPr>
            <p:ph type="dt" sz="half" idx="10"/>
          </p:nvPr>
        </p:nvSpPr>
        <p:spPr/>
        <p:txBody>
          <a:bodyPr/>
          <a:lstStyle/>
          <a:p>
            <a:pPr rtl="0"/>
            <a:fld id="{80B6C2DE-AD7D-4301-AF66-F299BAC0F051}" type="datetime1">
              <a:rPr lang="el-GR" smtClean="0"/>
              <a:t>28/10/2024</a:t>
            </a:fld>
            <a:endParaRPr lang="en-US" dirty="0"/>
          </a:p>
        </p:txBody>
      </p:sp>
      <p:sp>
        <p:nvSpPr>
          <p:cNvPr id="4" name="TextBox 3">
            <a:extLst>
              <a:ext uri="{FF2B5EF4-FFF2-40B4-BE49-F238E27FC236}">
                <a16:creationId xmlns:a16="http://schemas.microsoft.com/office/drawing/2014/main" id="{E16EDED6-3B49-594C-FFDB-389102CFCA5E}"/>
              </a:ext>
            </a:extLst>
          </p:cNvPr>
          <p:cNvSpPr txBox="1"/>
          <p:nvPr/>
        </p:nvSpPr>
        <p:spPr>
          <a:xfrm>
            <a:off x="1296955" y="802434"/>
            <a:ext cx="10030408" cy="4658968"/>
          </a:xfrm>
          <a:prstGeom prst="rect">
            <a:avLst/>
          </a:prstGeom>
          <a:noFill/>
        </p:spPr>
        <p:txBody>
          <a:bodyPr wrap="square">
            <a:spAutoFit/>
          </a:bodyPr>
          <a:lstStyle/>
          <a:p>
            <a:pPr algn="just">
              <a:lnSpc>
                <a:spcPct val="115000"/>
              </a:lnSpc>
              <a:spcAft>
                <a:spcPts val="1000"/>
              </a:spcAft>
            </a:pPr>
            <a:r>
              <a:rPr lang="de-DE" sz="2000" b="1" dirty="0">
                <a:effectLst/>
                <a:latin typeface="Times New Roman" panose="02020603050405020304" pitchFamily="18" charset="0"/>
                <a:ea typeface="Calibri" panose="020F0502020204030204" pitchFamily="34" charset="0"/>
                <a:cs typeface="Times New Roman" panose="02020603050405020304" pitchFamily="18" charset="0"/>
              </a:rPr>
              <a:t>Die Finger erstarren mir fast, wie ich diese Bemerkung in mein Buch setze. Die Landschaft ist fast ganz nordisch. Vereinzelte Kaktuspflanzen an den Feldrainen machen den unwahrscheinlichsten Eindruck […].  Man muss die Alten und das Getreide zusammendenken, um ganz in ihre sinnliche Nähe zu gelangen, mit ihnen vertraut, bei ihnen heimisch zu sein. (GF 54)</a:t>
            </a:r>
          </a:p>
          <a:p>
            <a:pPr algn="just">
              <a:lnSpc>
                <a:spcPct val="115000"/>
              </a:lnSpc>
              <a:spcAft>
                <a:spcPts val="1000"/>
              </a:spcAft>
            </a:pPr>
            <a:r>
              <a:rPr lang="de-DE" sz="2400" dirty="0">
                <a:effectLst/>
                <a:latin typeface="Times New Roman" panose="02020603050405020304" pitchFamily="18" charset="0"/>
                <a:ea typeface="Calibri" panose="020F0502020204030204" pitchFamily="34" charset="0"/>
              </a:rPr>
              <a:t>„[i]n der Luft deutscher Frühling“ (GF 50), „denn die homerischen Griechen, gleich den alten Germanen“ (GF 25), „der homerische Grieche ist Krieger durchaus, ein kühner Seefahrer, wie der Normanne verwegener Pirat“ (GF 28). </a:t>
            </a:r>
          </a:p>
          <a:p>
            <a:pPr algn="just">
              <a:lnSpc>
                <a:spcPct val="115000"/>
              </a:lnSpc>
              <a:spcAft>
                <a:spcPts val="1000"/>
              </a:spcAft>
            </a:pPr>
            <a:r>
              <a:rPr lang="de-DE" sz="2400" b="1" dirty="0" err="1">
                <a:effectLst/>
                <a:latin typeface="Times New Roman" panose="02020603050405020304" pitchFamily="18" charset="0"/>
                <a:ea typeface="Calibri" panose="020F0502020204030204" pitchFamily="34" charset="0"/>
                <a:cs typeface="Times New Roman" panose="02020603050405020304" pitchFamily="18" charset="0"/>
              </a:rPr>
              <a:t>Wahlverwandchaft</a:t>
            </a:r>
            <a:endParaRPr lang="de-DE"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06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4E7ADB5-93EE-D915-2EAA-71B593E2A834}"/>
              </a:ext>
            </a:extLst>
          </p:cNvPr>
          <p:cNvSpPr>
            <a:spLocks noGrp="1"/>
          </p:cNvSpPr>
          <p:nvPr>
            <p:ph type="dt" sz="half" idx="10"/>
          </p:nvPr>
        </p:nvSpPr>
        <p:spPr/>
        <p:txBody>
          <a:bodyPr/>
          <a:lstStyle/>
          <a:p>
            <a:pPr rtl="0"/>
            <a:fld id="{80B6C2DE-AD7D-4301-AF66-F299BAC0F051}" type="datetime1">
              <a:rPr lang="el-GR" smtClean="0"/>
              <a:t>28/10/2024</a:t>
            </a:fld>
            <a:endParaRPr lang="en-US" dirty="0"/>
          </a:p>
        </p:txBody>
      </p:sp>
      <p:sp>
        <p:nvSpPr>
          <p:cNvPr id="4" name="TextBox 3">
            <a:extLst>
              <a:ext uri="{FF2B5EF4-FFF2-40B4-BE49-F238E27FC236}">
                <a16:creationId xmlns:a16="http://schemas.microsoft.com/office/drawing/2014/main" id="{4F736321-EA36-8E16-D3D4-D9DB9ADA3CB4}"/>
              </a:ext>
            </a:extLst>
          </p:cNvPr>
          <p:cNvSpPr txBox="1"/>
          <p:nvPr/>
        </p:nvSpPr>
        <p:spPr>
          <a:xfrm>
            <a:off x="1166327" y="1061135"/>
            <a:ext cx="9423918" cy="4570290"/>
          </a:xfrm>
          <a:prstGeom prst="rect">
            <a:avLst/>
          </a:prstGeom>
          <a:noFill/>
        </p:spPr>
        <p:txBody>
          <a:bodyPr wrap="square">
            <a:spAutoFit/>
          </a:bodyPr>
          <a:lstStyle/>
          <a:p>
            <a:pPr algn="just">
              <a:lnSpc>
                <a:spcPct val="150000"/>
              </a:lnSpc>
              <a:spcAft>
                <a:spcPts val="1000"/>
              </a:spcAft>
            </a:pPr>
            <a:r>
              <a:rPr lang="de-DE" sz="2400" b="1" dirty="0">
                <a:effectLst/>
                <a:latin typeface="Times New Roman" panose="02020603050405020304" pitchFamily="18" charset="0"/>
                <a:ea typeface="Calibri" panose="020F0502020204030204" pitchFamily="34" charset="0"/>
                <a:cs typeface="Times New Roman" panose="02020603050405020304" pitchFamily="18" charset="0"/>
              </a:rPr>
              <a:t>„visionären Träumerei“ (GF 76) gelegt:</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de-DE" sz="2400" b="1" dirty="0">
                <a:effectLst/>
                <a:latin typeface="Times New Roman" panose="02020603050405020304" pitchFamily="18" charset="0"/>
                <a:ea typeface="Calibri" panose="020F0502020204030204" pitchFamily="34" charset="0"/>
                <a:cs typeface="Times New Roman" panose="02020603050405020304" pitchFamily="18" charset="0"/>
              </a:rPr>
              <a:t>Noch heute […] empfinde ich doch die Kraft, die schaffende Kraft dieses Glaubens tief, und wenn mein Wille allein es meistens ist, der die ausgestorbene Götterwelt zu beleben sucht, hier, angesichts dieses ragenden Felsens, erzeugt sich augenblicksweise fast  unwillkürlich ein Rausch der Göttergegenwart. Zweifellos war es ein Grad der Ekstase, der jene Dreißigtausend hier, auf dem geheiligten Grund des </a:t>
            </a:r>
            <a:r>
              <a:rPr lang="de-DE" sz="2400" b="1" dirty="0" err="1">
                <a:effectLst/>
                <a:latin typeface="Times New Roman" panose="02020603050405020304" pitchFamily="18" charset="0"/>
                <a:ea typeface="Calibri" panose="020F0502020204030204" pitchFamily="34" charset="0"/>
                <a:cs typeface="Times New Roman" panose="02020603050405020304" pitchFamily="18" charset="0"/>
              </a:rPr>
              <a:t>Eleutherischen</a:t>
            </a:r>
            <a:r>
              <a:rPr lang="de-DE" sz="2400" b="1" dirty="0">
                <a:effectLst/>
                <a:latin typeface="Times New Roman" panose="02020603050405020304" pitchFamily="18" charset="0"/>
                <a:ea typeface="Calibri" panose="020F0502020204030204" pitchFamily="34" charset="0"/>
                <a:cs typeface="Times New Roman" panose="02020603050405020304" pitchFamily="18" charset="0"/>
              </a:rPr>
              <a:t> Dionysos, im Angesichte der heiligen Handlung des Schauspiels befiel, den zu entwickeln dem glaubensarmen Geschlecht von heut das Mittel abhanden gekommen ist. (GF 51)</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25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61EDBA-8315-D7EF-43DC-215AF3AD2EAF}"/>
              </a:ext>
            </a:extLst>
          </p:cNvPr>
          <p:cNvSpPr>
            <a:spLocks noGrp="1"/>
          </p:cNvSpPr>
          <p:nvPr>
            <p:ph type="title"/>
          </p:nvPr>
        </p:nvSpPr>
        <p:spPr/>
        <p:txBody>
          <a:bodyPr/>
          <a:lstStyle/>
          <a:p>
            <a:r>
              <a:rPr lang="en-US" dirty="0" err="1"/>
              <a:t>Ethnographiser</a:t>
            </a:r>
            <a:r>
              <a:rPr lang="en-US" dirty="0"/>
              <a:t> </a:t>
            </a:r>
            <a:r>
              <a:rPr lang="en-US" dirty="0" err="1"/>
              <a:t>Blick</a:t>
            </a:r>
            <a:endParaRPr lang="el-GR" dirty="0"/>
          </a:p>
        </p:txBody>
      </p:sp>
      <p:sp>
        <p:nvSpPr>
          <p:cNvPr id="3" name="Θέση περιεχομένου 2">
            <a:extLst>
              <a:ext uri="{FF2B5EF4-FFF2-40B4-BE49-F238E27FC236}">
                <a16:creationId xmlns:a16="http://schemas.microsoft.com/office/drawing/2014/main" id="{64544FD7-883D-BF6D-9ABD-DF0F6036869C}"/>
              </a:ext>
            </a:extLst>
          </p:cNvPr>
          <p:cNvSpPr>
            <a:spLocks noGrp="1"/>
          </p:cNvSpPr>
          <p:nvPr>
            <p:ph idx="1"/>
          </p:nvPr>
        </p:nvSpPr>
        <p:spPr/>
        <p:txBody>
          <a:bodyPr/>
          <a:lstStyle/>
          <a:p>
            <a:r>
              <a:rPr lang="de-DE" sz="2400" dirty="0">
                <a:effectLst/>
                <a:latin typeface="Times New Roman" panose="02020603050405020304" pitchFamily="18" charset="0"/>
                <a:ea typeface="Calibri" panose="020F0502020204030204" pitchFamily="34" charset="0"/>
              </a:rPr>
              <a:t>„Und doch war es vielleicht mitunter das Los Homers, der, wie Pausanias schreibt, auch dieses Schicksal gehabt hat, als blinder Bettler von Ort zu Ort zu </a:t>
            </a:r>
            <a:r>
              <a:rPr lang="de-DE" sz="2400" dirty="0" err="1">
                <a:effectLst/>
                <a:latin typeface="Times New Roman" panose="02020603050405020304" pitchFamily="18" charset="0"/>
                <a:ea typeface="Calibri" panose="020F0502020204030204" pitchFamily="34" charset="0"/>
              </a:rPr>
              <a:t>ziehn</a:t>
            </a:r>
            <a:r>
              <a:rPr lang="de-DE" sz="2400" dirty="0">
                <a:effectLst/>
                <a:latin typeface="Times New Roman" panose="02020603050405020304" pitchFamily="18" charset="0"/>
                <a:ea typeface="Calibri" panose="020F0502020204030204" pitchFamily="34" charset="0"/>
              </a:rPr>
              <a:t>.“ (GF 33). </a:t>
            </a:r>
          </a:p>
          <a:p>
            <a:r>
              <a:rPr lang="de-DE" sz="2400" dirty="0">
                <a:effectLst/>
                <a:latin typeface="Times New Roman" panose="02020603050405020304" pitchFamily="18" charset="0"/>
                <a:ea typeface="Calibri" panose="020F0502020204030204" pitchFamily="34" charset="0"/>
              </a:rPr>
              <a:t>„Ein scheußliches, altes erotomanisches Weib macht unanständige Sprünge in den heiteren Morgen hinein. Sie schreit und schimpft; die Männer lachen, verspotten sie gutmütig. Sie kratzt sich mit obszöner Gebärde, bevor sie davongeht, und hebt ihre Lippen gegen die Spottlustigen.“ (GF 22). </a:t>
            </a:r>
            <a:endParaRPr lang="el-GR" sz="2400" dirty="0"/>
          </a:p>
        </p:txBody>
      </p:sp>
      <p:sp>
        <p:nvSpPr>
          <p:cNvPr id="4" name="Θέση ημερομηνίας 3">
            <a:extLst>
              <a:ext uri="{FF2B5EF4-FFF2-40B4-BE49-F238E27FC236}">
                <a16:creationId xmlns:a16="http://schemas.microsoft.com/office/drawing/2014/main" id="{61A25976-7D0D-F171-59A3-E834AE123BAC}"/>
              </a:ext>
            </a:extLst>
          </p:cNvPr>
          <p:cNvSpPr>
            <a:spLocks noGrp="1"/>
          </p:cNvSpPr>
          <p:nvPr>
            <p:ph type="dt" sz="half" idx="10"/>
          </p:nvPr>
        </p:nvSpPr>
        <p:spPr/>
        <p:txBody>
          <a:bodyPr/>
          <a:lstStyle/>
          <a:p>
            <a:pPr rtl="0"/>
            <a:fld id="{2D245FF9-7D03-49CA-B48F-5C3E6E4538BB}" type="datetime1">
              <a:rPr lang="el-GR" smtClean="0"/>
              <a:t>28/10/2024</a:t>
            </a:fld>
            <a:endParaRPr lang="en-US" dirty="0"/>
          </a:p>
        </p:txBody>
      </p:sp>
    </p:spTree>
    <p:extLst>
      <p:ext uri="{BB962C8B-B14F-4D97-AF65-F5344CB8AC3E}">
        <p14:creationId xmlns:p14="http://schemas.microsoft.com/office/powerpoint/2010/main" val="414362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D93A9-2008-B417-CE03-BD43BD22902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AE9C63A-CE13-85FC-8EDB-654C233B86D9}"/>
              </a:ext>
            </a:extLst>
          </p:cNvPr>
          <p:cNvSpPr>
            <a:spLocks noGrp="1"/>
          </p:cNvSpPr>
          <p:nvPr>
            <p:ph idx="1"/>
          </p:nvPr>
        </p:nvSpPr>
        <p:spPr/>
        <p:txBody>
          <a:bodyPr/>
          <a:lstStyle/>
          <a:p>
            <a:r>
              <a:rPr lang="de-DE" sz="2400" b="1" dirty="0">
                <a:effectLst/>
                <a:latin typeface="Times New Roman" panose="02020603050405020304" pitchFamily="18" charset="0"/>
                <a:ea typeface="Calibri" panose="020F0502020204030204" pitchFamily="34" charset="0"/>
                <a:cs typeface="Times New Roman" panose="02020603050405020304" pitchFamily="18" charset="0"/>
              </a:rPr>
              <a:t>Die Bevölkerung Korfus krankt an dieser Spielleidenschaft. […] Macht doch die ganze Bevölkerung gemeinsame Sache gegen die Polizei! So sind zum Beispiel die </a:t>
            </a:r>
            <a:r>
              <a:rPr lang="de-DE" sz="2400" b="1" dirty="0" err="1">
                <a:effectLst/>
                <a:latin typeface="Times New Roman" panose="02020603050405020304" pitchFamily="18" charset="0"/>
                <a:ea typeface="Calibri" panose="020F0502020204030204" pitchFamily="34" charset="0"/>
                <a:cs typeface="Times New Roman" panose="02020603050405020304" pitchFamily="18" charset="0"/>
              </a:rPr>
              <a:t>Droschenkutscher</a:t>
            </a:r>
            <a:r>
              <a:rPr lang="de-DE" sz="2400" b="1" dirty="0">
                <a:effectLst/>
                <a:latin typeface="Times New Roman" panose="02020603050405020304" pitchFamily="18" charset="0"/>
                <a:ea typeface="Calibri" panose="020F0502020204030204" pitchFamily="34" charset="0"/>
                <a:cs typeface="Times New Roman" panose="02020603050405020304" pitchFamily="18" charset="0"/>
              </a:rPr>
              <a:t> auf der breiten Straße, in die unser </a:t>
            </a:r>
            <a:r>
              <a:rPr lang="de-DE" sz="2400" b="1" dirty="0" err="1">
                <a:effectLst/>
                <a:latin typeface="Times New Roman" panose="02020603050405020304" pitchFamily="18" charset="0"/>
                <a:ea typeface="Calibri" panose="020F0502020204030204" pitchFamily="34" charset="0"/>
                <a:cs typeface="Times New Roman" panose="02020603050405020304" pitchFamily="18" charset="0"/>
              </a:rPr>
              <a:t>Sackgäßchen</a:t>
            </a:r>
            <a:r>
              <a:rPr lang="de-DE" sz="2400" b="1" dirty="0">
                <a:effectLst/>
                <a:latin typeface="Times New Roman" panose="02020603050405020304" pitchFamily="18" charset="0"/>
                <a:ea typeface="Calibri" panose="020F0502020204030204" pitchFamily="34" charset="0"/>
                <a:cs typeface="Times New Roman" panose="02020603050405020304" pitchFamily="18" charset="0"/>
              </a:rPr>
              <a:t> mündet, freiwillige Wachtposten, die den ziemlich sorglosen Übertretern der Gesetzesbestimmungen soeben die Annäherung eines Polizeimannes  durch Winke verkündigen, worauf sich der Schwarm sofort zerstreut. (GF 28)</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65F8B549-89DC-E860-F647-38AD367F92C8}"/>
              </a:ext>
            </a:extLst>
          </p:cNvPr>
          <p:cNvSpPr>
            <a:spLocks noGrp="1"/>
          </p:cNvSpPr>
          <p:nvPr>
            <p:ph type="dt" sz="half" idx="10"/>
          </p:nvPr>
        </p:nvSpPr>
        <p:spPr/>
        <p:txBody>
          <a:bodyPr/>
          <a:lstStyle/>
          <a:p>
            <a:pPr rtl="0"/>
            <a:fld id="{2D245FF9-7D03-49CA-B48F-5C3E6E4538BB}" type="datetime1">
              <a:rPr lang="el-GR" smtClean="0"/>
              <a:t>28/10/2024</a:t>
            </a:fld>
            <a:endParaRPr lang="en-US" dirty="0"/>
          </a:p>
        </p:txBody>
      </p:sp>
    </p:spTree>
    <p:extLst>
      <p:ext uri="{BB962C8B-B14F-4D97-AF65-F5344CB8AC3E}">
        <p14:creationId xmlns:p14="http://schemas.microsoft.com/office/powerpoint/2010/main" val="333328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D74895-2DBC-EA94-95CC-4DB0EB1D2E9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BB8259F-2F19-711F-51A2-57E66BB870BF}"/>
              </a:ext>
            </a:extLst>
          </p:cNvPr>
          <p:cNvSpPr>
            <a:spLocks noGrp="1"/>
          </p:cNvSpPr>
          <p:nvPr>
            <p:ph idx="1"/>
          </p:nvPr>
        </p:nvSpPr>
        <p:spPr/>
        <p:txBody>
          <a:bodyPr/>
          <a:lstStyle/>
          <a:p>
            <a:r>
              <a:rPr lang="de-DE" sz="2400" b="1" dirty="0">
                <a:effectLst/>
                <a:latin typeface="Times New Roman" panose="02020603050405020304" pitchFamily="18" charset="0"/>
                <a:ea typeface="Calibri" panose="020F0502020204030204" pitchFamily="34" charset="0"/>
                <a:cs typeface="Times New Roman" panose="02020603050405020304" pitchFamily="18" charset="0"/>
              </a:rPr>
              <a:t>Athen ist das Licht, das Auge, das Herz, das Haupt, die atmende Brust, die Blüte von Griechenland: heute des neuen, wie einst des alten! Ich empfand das lebhaft, trotz aller großen Landschaftseindrücke meiner peloponnesischen Fahrt, […]. Athen ist durch seine Lage geschaffen, und Griechenland ohne Athen wäre  niemals geworden, was es war und was es uns ist. Der freie attische Götterflug hat den freien attischen Geistesflug hervorgerufen. (GF 118)</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21E41C02-8C6A-8123-8304-4BF2F35E84DE}"/>
              </a:ext>
            </a:extLst>
          </p:cNvPr>
          <p:cNvSpPr>
            <a:spLocks noGrp="1"/>
          </p:cNvSpPr>
          <p:nvPr>
            <p:ph type="dt" sz="half" idx="10"/>
          </p:nvPr>
        </p:nvSpPr>
        <p:spPr/>
        <p:txBody>
          <a:bodyPr/>
          <a:lstStyle/>
          <a:p>
            <a:pPr rtl="0"/>
            <a:fld id="{2D245FF9-7D03-49CA-B48F-5C3E6E4538BB}" type="datetime1">
              <a:rPr lang="el-GR" smtClean="0"/>
              <a:t>28/10/2024</a:t>
            </a:fld>
            <a:endParaRPr lang="en-US" dirty="0"/>
          </a:p>
        </p:txBody>
      </p:sp>
    </p:spTree>
    <p:extLst>
      <p:ext uri="{BB962C8B-B14F-4D97-AF65-F5344CB8AC3E}">
        <p14:creationId xmlns:p14="http://schemas.microsoft.com/office/powerpoint/2010/main" val="323406717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00_TF56160789" id="{2C099BE8-CEDF-4507-9036-50B9C15B058F}" vid="{21C4C0AB-7B92-4CCE-8B51-2A204DA6E0E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{D504386E-DDF3-4AF3-BF44-5AC57F09F3D0}tf56160789_win32</Template>
  <TotalTime>21</TotalTime>
  <Words>711</Words>
  <Application>Microsoft Office PowerPoint</Application>
  <PresentationFormat>Ευρεία οθόνη</PresentationFormat>
  <Paragraphs>22</Paragraphs>
  <Slides>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Bookman Old Style</vt:lpstr>
      <vt:lpstr>Calibri</vt:lpstr>
      <vt:lpstr>Franklin Gothic Book</vt:lpstr>
      <vt:lpstr>Times New Roman</vt:lpstr>
      <vt:lpstr>1_RetrospectVTI</vt:lpstr>
      <vt:lpstr>Hauptmann</vt:lpstr>
      <vt:lpstr>Das Rauschen hat in mir nachgerade einen Rausch erzeugt, der Natur und Mythos in eins verbindet, ja ihn zum phantasiegemäßen Ausdruck von jener macht. Auf den Steinen des antiken Tempelchens sitzend, höre ich Gesang um mich her, Laute von vielen Stimmen. Ich bin, wie durch einen leisen, unwiderstehlichen Zwang, in meiner Seele willig gemacht, Zeus und den übrigen Göttern Trankopfer auszugießen. (GF 31)   Die Ergriffenheit durch das Jetzt ist dermaßen groß, dass das verborgene Hellas unmittelbar verlebendigt werden kann.  </vt:lpstr>
      <vt:lpstr>Παρουσίαση του PowerPoint</vt:lpstr>
      <vt:lpstr>Παρουσίαση του PowerPoint</vt:lpstr>
      <vt:lpstr>Παρουσίαση του PowerPoint</vt:lpstr>
      <vt:lpstr>Ethnographiser Blick</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Aglaia Blioumi</dc:creator>
  <cp:lastModifiedBy>Aglaia Blioumi</cp:lastModifiedBy>
  <cp:revision>6</cp:revision>
  <dcterms:created xsi:type="dcterms:W3CDTF">2024-10-28T21:04:26Z</dcterms:created>
  <dcterms:modified xsi:type="dcterms:W3CDTF">2024-10-28T21:25:26Z</dcterms:modified>
</cp:coreProperties>
</file>