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9" r:id="rId3"/>
    <p:sldId id="280" r:id="rId4"/>
    <p:sldId id="285" r:id="rId5"/>
    <p:sldId id="282" r:id="rId6"/>
    <p:sldId id="283" r:id="rId7"/>
    <p:sldId id="284" r:id="rId8"/>
    <p:sldId id="286" r:id="rId9"/>
    <p:sldId id="287" r:id="rId10"/>
    <p:sldId id="265" r:id="rId11"/>
    <p:sldId id="266" r:id="rId12"/>
    <p:sldId id="257" r:id="rId13"/>
    <p:sldId id="267" r:id="rId14"/>
    <p:sldId id="268" r:id="rId15"/>
    <p:sldId id="269" r:id="rId16"/>
    <p:sldId id="270" r:id="rId17"/>
    <p:sldId id="259" r:id="rId18"/>
    <p:sldId id="291" r:id="rId19"/>
    <p:sldId id="260" r:id="rId20"/>
    <p:sldId id="272" r:id="rId21"/>
    <p:sldId id="273" r:id="rId22"/>
    <p:sldId id="261" r:id="rId23"/>
    <p:sldId id="274" r:id="rId24"/>
    <p:sldId id="262" r:id="rId25"/>
    <p:sldId id="275" r:id="rId26"/>
    <p:sldId id="276" r:id="rId27"/>
    <p:sldId id="263" r:id="rId28"/>
    <p:sldId id="264" r:id="rId29"/>
    <p:sldId id="277" r:id="rId30"/>
    <p:sldId id="278" r:id="rId31"/>
    <p:sldId id="288" r:id="rId32"/>
    <p:sldId id="289" r:id="rId33"/>
    <p:sldId id="29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l-GR" smtClean="0"/>
              <a:t>Στυλ υποδείγματος κειμένου</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smtClean="0"/>
              <a:t>Στυλ υποδείγματος κειμένου</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l-GR" smtClean="0"/>
              <a:t>Στυλ κύριου τίτλου</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7/25/2022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eb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928401" y="812800"/>
            <a:ext cx="8574622" cy="3183467"/>
          </a:xfrm>
        </p:spPr>
        <p:txBody>
          <a:bodyPr>
            <a:normAutofit fontScale="90000"/>
          </a:bodyPr>
          <a:lstStyle/>
          <a:p>
            <a:r>
              <a:rPr lang="de-DE" dirty="0" err="1"/>
              <a:t>Fallmerayer</a:t>
            </a:r>
            <a:r>
              <a:rPr lang="de-DE" dirty="0"/>
              <a:t> und der Heilige Berg Athos</a:t>
            </a:r>
            <a:r>
              <a:rPr lang="en-US" dirty="0"/>
              <a:t/>
            </a:r>
            <a:br>
              <a:rPr lang="en-US" dirty="0"/>
            </a:br>
            <a:r>
              <a:rPr lang="el-GR" dirty="0"/>
              <a:t/>
            </a:r>
            <a:br>
              <a:rPr lang="el-GR" dirty="0"/>
            </a:br>
            <a:endParaRPr lang="el-GR" dirty="0"/>
          </a:p>
        </p:txBody>
      </p:sp>
      <p:sp>
        <p:nvSpPr>
          <p:cNvPr id="3" name="Υπότιτλος 2"/>
          <p:cNvSpPr>
            <a:spLocks noGrp="1"/>
          </p:cNvSpPr>
          <p:nvPr>
            <p:ph type="subTitle" idx="1"/>
          </p:nvPr>
        </p:nvSpPr>
        <p:spPr/>
        <p:txBody>
          <a:bodyPr>
            <a:normAutofit/>
          </a:bodyPr>
          <a:lstStyle/>
          <a:p>
            <a:r>
              <a:rPr lang="en-US" sz="2800" smtClean="0"/>
              <a:t>Aglaia </a:t>
            </a:r>
            <a:r>
              <a:rPr lang="en-US" sz="2800" smtClean="0"/>
              <a:t>Blioumi  </a:t>
            </a:r>
            <a:r>
              <a:rPr lang="en-US" sz="2800" dirty="0" smtClean="0"/>
              <a:t>Ass. Prof. </a:t>
            </a:r>
            <a:r>
              <a:rPr lang="en-US" sz="2800" dirty="0" err="1" smtClean="0"/>
              <a:t>Nationale</a:t>
            </a:r>
            <a:r>
              <a:rPr lang="en-US" sz="2800" dirty="0" smtClean="0"/>
              <a:t> und </a:t>
            </a:r>
            <a:r>
              <a:rPr lang="en-US" sz="2800" dirty="0" err="1" smtClean="0"/>
              <a:t>Kapodistrias</a:t>
            </a:r>
            <a:r>
              <a:rPr lang="en-US" sz="2800" dirty="0" smtClean="0"/>
              <a:t> </a:t>
            </a:r>
            <a:r>
              <a:rPr lang="en-US" sz="2800" dirty="0" err="1" smtClean="0"/>
              <a:t>Universit</a:t>
            </a:r>
            <a:r>
              <a:rPr lang="de-DE" sz="2800" dirty="0" err="1" smtClean="0"/>
              <a:t>ät</a:t>
            </a:r>
            <a:r>
              <a:rPr lang="de-DE" sz="2800" dirty="0" smtClean="0"/>
              <a:t> Athen</a:t>
            </a:r>
            <a:r>
              <a:rPr lang="en-US" sz="2800" dirty="0" smtClean="0"/>
              <a:t> </a:t>
            </a:r>
            <a:endParaRPr lang="el-GR" sz="2800" dirty="0"/>
          </a:p>
        </p:txBody>
      </p:sp>
    </p:spTree>
    <p:extLst>
      <p:ext uri="{BB962C8B-B14F-4D97-AF65-F5344CB8AC3E}">
        <p14:creationId xmlns:p14="http://schemas.microsoft.com/office/powerpoint/2010/main" val="1353720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idx="1"/>
          </p:nvPr>
        </p:nvSpPr>
        <p:spPr>
          <a:xfrm>
            <a:off x="1028700" y="280988"/>
            <a:ext cx="10474325" cy="6243637"/>
          </a:xfrm>
        </p:spPr>
        <p:txBody>
          <a:bodyPr>
            <a:normAutofit/>
          </a:bodyPr>
          <a:lstStyle/>
          <a:p>
            <a:r>
              <a:rPr lang="de-DE" sz="2800" b="1" dirty="0"/>
              <a:t>Der Historiker, Publizist und Politiker Jakob Philipp </a:t>
            </a:r>
            <a:r>
              <a:rPr lang="de-DE" sz="2800" b="1" dirty="0" err="1"/>
              <a:t>Fallmerayer</a:t>
            </a:r>
            <a:r>
              <a:rPr lang="de-DE" sz="2800" b="1" dirty="0"/>
              <a:t> wurde 1790 in Brixen, in Tirol geboren und stammt aus einfachen Verhältnissen (vgl. Lindinger 2019, 79). </a:t>
            </a:r>
            <a:r>
              <a:rPr lang="de-DE" sz="2800" b="1" dirty="0" err="1"/>
              <a:t>Fallmerayer</a:t>
            </a:r>
            <a:r>
              <a:rPr lang="de-DE" sz="2800" b="1" dirty="0"/>
              <a:t> studierte in Salzburg (1809-1812) und Landshut (1812/13) Theologie, Philosophie und Literatur, danach Sprachwissenschaft, Geschichte, klassische und orientalische Philologie, ebenso Jura. In diesen Jahren kam er dem Gedankengut der Aufklärung nahe und entfaltete eine dezidiert antiklerikale </a:t>
            </a:r>
            <a:r>
              <a:rPr lang="de-DE" sz="2800" b="1" dirty="0" smtClean="0"/>
              <a:t>Grundhaltung.</a:t>
            </a:r>
          </a:p>
          <a:p>
            <a:r>
              <a:rPr lang="de-DE" sz="2800" b="1" dirty="0"/>
              <a:t>1830 wurde er korrespondierendes und 1835 ordentliches Mitglied der Bayrischen Akademie der Wissenschaften (vgl. </a:t>
            </a:r>
            <a:r>
              <a:rPr lang="de-DE" sz="2800" b="1" dirty="0" err="1"/>
              <a:t>Märtl</a:t>
            </a:r>
            <a:r>
              <a:rPr lang="de-DE" sz="2800" b="1" dirty="0"/>
              <a:t> 2013, 16).</a:t>
            </a:r>
            <a:endParaRPr lang="en-US" sz="2800" b="1" dirty="0"/>
          </a:p>
          <a:p>
            <a:endParaRPr lang="en-US" sz="2800" b="1" dirty="0"/>
          </a:p>
        </p:txBody>
      </p:sp>
    </p:spTree>
    <p:extLst>
      <p:ext uri="{BB962C8B-B14F-4D97-AF65-F5344CB8AC3E}">
        <p14:creationId xmlns:p14="http://schemas.microsoft.com/office/powerpoint/2010/main" val="3706317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idx="1"/>
          </p:nvPr>
        </p:nvSpPr>
        <p:spPr>
          <a:xfrm>
            <a:off x="1484313" y="315913"/>
            <a:ext cx="10018712" cy="6067425"/>
          </a:xfrm>
        </p:spPr>
        <p:txBody>
          <a:bodyPr/>
          <a:lstStyle/>
          <a:p>
            <a:r>
              <a:rPr lang="de-DE" b="1" i="1" dirty="0"/>
              <a:t>Geschichte der Halbinsel </a:t>
            </a:r>
            <a:r>
              <a:rPr lang="de-DE" b="1" i="1" dirty="0" err="1"/>
              <a:t>Morea</a:t>
            </a:r>
            <a:r>
              <a:rPr lang="de-DE" b="1" i="1" dirty="0"/>
              <a:t> während des Mittelalters</a:t>
            </a:r>
            <a:r>
              <a:rPr lang="de-DE" b="1" dirty="0"/>
              <a:t> (1830/1836</a:t>
            </a:r>
            <a:r>
              <a:rPr lang="de-DE" b="1" dirty="0" smtClean="0"/>
              <a:t>)</a:t>
            </a:r>
          </a:p>
          <a:p>
            <a:r>
              <a:rPr lang="de-DE" b="1" i="1" dirty="0"/>
              <a:t>Welchen </a:t>
            </a:r>
            <a:r>
              <a:rPr lang="de-DE" b="1" i="1" dirty="0" err="1"/>
              <a:t>Einfluß</a:t>
            </a:r>
            <a:r>
              <a:rPr lang="de-DE" b="1" i="1" dirty="0"/>
              <a:t> hatte die Besetzung Griechenlands durch die Slaven auf das Schicksal der Stadt Athen und der Landschaft Attika?</a:t>
            </a:r>
            <a:r>
              <a:rPr lang="de-DE" b="1" dirty="0"/>
              <a:t> (1835</a:t>
            </a:r>
            <a:r>
              <a:rPr lang="de-DE" b="1" dirty="0" smtClean="0"/>
              <a:t>)</a:t>
            </a:r>
          </a:p>
          <a:p>
            <a:r>
              <a:rPr lang="de-DE" b="1" i="1" dirty="0"/>
              <a:t>Das albanesische Element in Griechenland (1857/1860</a:t>
            </a:r>
            <a:r>
              <a:rPr lang="de-DE" b="1" i="1" dirty="0" smtClean="0"/>
              <a:t>)</a:t>
            </a:r>
          </a:p>
          <a:p>
            <a:r>
              <a:rPr lang="de-DE" b="1" i="1" dirty="0"/>
              <a:t>Geschichte des Kaisertums von </a:t>
            </a:r>
            <a:r>
              <a:rPr lang="de-DE" b="1" i="1" dirty="0" err="1"/>
              <a:t>Trapezunt</a:t>
            </a:r>
            <a:r>
              <a:rPr lang="de-DE" b="1" i="1" dirty="0"/>
              <a:t> </a:t>
            </a:r>
            <a:r>
              <a:rPr lang="de-DE" b="1" dirty="0"/>
              <a:t>(1827</a:t>
            </a:r>
            <a:r>
              <a:rPr lang="de-DE" b="1" dirty="0" smtClean="0"/>
              <a:t>)</a:t>
            </a:r>
          </a:p>
          <a:p>
            <a:r>
              <a:rPr lang="de-DE" b="1" i="1" dirty="0"/>
              <a:t>Fragmente aus dem Orient</a:t>
            </a:r>
            <a:r>
              <a:rPr lang="de-DE" b="1" dirty="0"/>
              <a:t> (1845</a:t>
            </a:r>
            <a:r>
              <a:rPr lang="de-DE" b="1" dirty="0" smtClean="0"/>
              <a:t>)</a:t>
            </a:r>
          </a:p>
          <a:p>
            <a:r>
              <a:rPr lang="de-DE" b="1" dirty="0" smtClean="0"/>
              <a:t> </a:t>
            </a:r>
            <a:r>
              <a:rPr lang="de-DE" b="1" i="1" dirty="0"/>
              <a:t>Neuen Fragmente aus dem Orient</a:t>
            </a:r>
            <a:r>
              <a:rPr lang="de-DE" b="1" dirty="0"/>
              <a:t> (1861</a:t>
            </a:r>
            <a:r>
              <a:rPr lang="de-DE" b="1" dirty="0" smtClean="0"/>
              <a:t>)</a:t>
            </a:r>
            <a:endParaRPr lang="de-DE" b="1" dirty="0"/>
          </a:p>
          <a:p>
            <a:r>
              <a:rPr lang="de-DE" b="1" i="1" dirty="0" smtClean="0"/>
              <a:t>Gesammelten </a:t>
            </a:r>
            <a:r>
              <a:rPr lang="de-DE" b="1" i="1" dirty="0"/>
              <a:t>Werke</a:t>
            </a:r>
            <a:r>
              <a:rPr lang="de-DE" b="1" dirty="0"/>
              <a:t> (1861) </a:t>
            </a:r>
            <a:endParaRPr lang="en-US" b="1" dirty="0"/>
          </a:p>
        </p:txBody>
      </p:sp>
    </p:spTree>
    <p:extLst>
      <p:ext uri="{BB962C8B-B14F-4D97-AF65-F5344CB8AC3E}">
        <p14:creationId xmlns:p14="http://schemas.microsoft.com/office/powerpoint/2010/main" val="2936878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endParaRPr lang="el-GR" sz="3200" dirty="0"/>
          </a:p>
        </p:txBody>
      </p:sp>
      <p:sp>
        <p:nvSpPr>
          <p:cNvPr id="3" name="Θέση περιεχομένου 2"/>
          <p:cNvSpPr>
            <a:spLocks noGrp="1"/>
          </p:cNvSpPr>
          <p:nvPr>
            <p:ph idx="1"/>
          </p:nvPr>
        </p:nvSpPr>
        <p:spPr>
          <a:xfrm>
            <a:off x="1484310" y="2146301"/>
            <a:ext cx="10018713" cy="3644900"/>
          </a:xfrm>
        </p:spPr>
        <p:txBody>
          <a:bodyPr>
            <a:normAutofit lnSpcReduction="10000"/>
          </a:bodyPr>
          <a:lstStyle/>
          <a:p>
            <a:r>
              <a:rPr lang="de-DE" sz="3600" dirty="0"/>
              <a:t>Grafen Alexander Iwanowitsch </a:t>
            </a:r>
            <a:r>
              <a:rPr lang="de-DE" sz="3600" dirty="0" smtClean="0"/>
              <a:t>Ostermann-</a:t>
            </a:r>
          </a:p>
          <a:p>
            <a:pPr marL="0" indent="0">
              <a:buNone/>
            </a:pPr>
            <a:r>
              <a:rPr lang="de-DE" sz="3600" dirty="0" smtClean="0"/>
              <a:t> </a:t>
            </a:r>
            <a:r>
              <a:rPr lang="de-DE" sz="3600" dirty="0"/>
              <a:t>1831 Ägypten, Jerusalem, Konstantinopel und auch </a:t>
            </a:r>
            <a:r>
              <a:rPr lang="de-DE" sz="3600" dirty="0" smtClean="0"/>
              <a:t>Griechenland. </a:t>
            </a:r>
          </a:p>
          <a:p>
            <a:pPr marL="0" indent="0">
              <a:buNone/>
            </a:pPr>
            <a:r>
              <a:rPr lang="de-DE" sz="3600" dirty="0" smtClean="0"/>
              <a:t>Diese </a:t>
            </a:r>
            <a:r>
              <a:rPr lang="de-DE" sz="3600" dirty="0"/>
              <a:t>erste Reise dauerte bis 1834, zwei weitere folgten in den Jahren 1840 bis 1842 sowie 1846/1847.</a:t>
            </a:r>
            <a:endParaRPr lang="el-GR" sz="3600" dirty="0"/>
          </a:p>
          <a:p>
            <a:endParaRPr lang="el-GR" dirty="0"/>
          </a:p>
        </p:txBody>
      </p:sp>
    </p:spTree>
    <p:extLst>
      <p:ext uri="{BB962C8B-B14F-4D97-AF65-F5344CB8AC3E}">
        <p14:creationId xmlns:p14="http://schemas.microsoft.com/office/powerpoint/2010/main" val="1570118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484310" y="518747"/>
            <a:ext cx="10018713" cy="5272454"/>
          </a:xfrm>
        </p:spPr>
        <p:txBody>
          <a:bodyPr>
            <a:normAutofit/>
          </a:bodyPr>
          <a:lstStyle/>
          <a:p>
            <a:r>
              <a:rPr lang="de-DE" sz="2800" b="1" dirty="0"/>
              <a:t>„Seine Reisen in den östlichen Mittelmeerraum trat </a:t>
            </a:r>
            <a:r>
              <a:rPr lang="de-DE" sz="2800" b="1" dirty="0" err="1"/>
              <a:t>Fallmerayer</a:t>
            </a:r>
            <a:r>
              <a:rPr lang="de-DE" sz="2800" b="1" dirty="0"/>
              <a:t> erst an, als er seine Griechenlandthese bereits aufgestellt hatte, und zwar nicht zuletzt mit dem Vorsatz, letztere zu bestätigen“ (Lindinger 2019, 80; vgl. </a:t>
            </a:r>
            <a:r>
              <a:rPr lang="de-DE" sz="2800" b="1" dirty="0" err="1"/>
              <a:t>Märtl</a:t>
            </a:r>
            <a:r>
              <a:rPr lang="de-DE" sz="2800" b="1" dirty="0"/>
              <a:t> 2013, 16; Seidler 1944, 45</a:t>
            </a:r>
            <a:r>
              <a:rPr lang="de-DE" sz="2800" b="1" dirty="0" smtClean="0"/>
              <a:t>).</a:t>
            </a:r>
          </a:p>
          <a:p>
            <a:r>
              <a:rPr lang="de-DE" b="1" dirty="0" smtClean="0">
                <a:solidFill>
                  <a:srgbClr val="FF0000"/>
                </a:solidFill>
              </a:rPr>
              <a:t>„</a:t>
            </a:r>
            <a:r>
              <a:rPr lang="de-DE" b="1" dirty="0" err="1" smtClean="0">
                <a:solidFill>
                  <a:srgbClr val="FF0000"/>
                </a:solidFill>
              </a:rPr>
              <a:t>Fragmentist</a:t>
            </a:r>
            <a:r>
              <a:rPr lang="de-DE" b="1" dirty="0" smtClean="0">
                <a:solidFill>
                  <a:srgbClr val="FF0000"/>
                </a:solidFill>
              </a:rPr>
              <a:t>“</a:t>
            </a:r>
          </a:p>
          <a:p>
            <a:r>
              <a:rPr lang="de-DE" b="1" dirty="0">
                <a:solidFill>
                  <a:srgbClr val="FF0000"/>
                </a:solidFill>
              </a:rPr>
              <a:t>1842 und 1843 in Fortsetzungen 15 Artikel in der </a:t>
            </a:r>
            <a:r>
              <a:rPr lang="de-DE" b="1" i="1" dirty="0">
                <a:solidFill>
                  <a:srgbClr val="FF0000"/>
                </a:solidFill>
              </a:rPr>
              <a:t>Augsburger Allgemeinen Zeitung</a:t>
            </a:r>
            <a:r>
              <a:rPr lang="de-DE" b="1" dirty="0">
                <a:solidFill>
                  <a:srgbClr val="FF0000"/>
                </a:solidFill>
              </a:rPr>
              <a:t> veröffentlichte, in denen er seine zweite Orientreise dokumentierte (vgl. Brenner 1990, 357). </a:t>
            </a:r>
            <a:endParaRPr lang="de-DE" b="1" dirty="0" smtClean="0">
              <a:solidFill>
                <a:srgbClr val="FF0000"/>
              </a:solidFill>
            </a:endParaRPr>
          </a:p>
          <a:p>
            <a:r>
              <a:rPr lang="de-DE" b="1" dirty="0">
                <a:solidFill>
                  <a:srgbClr val="FF0000"/>
                </a:solidFill>
              </a:rPr>
              <a:t>Die </a:t>
            </a:r>
            <a:r>
              <a:rPr lang="de-DE" b="1" dirty="0" smtClean="0">
                <a:solidFill>
                  <a:srgbClr val="FF0000"/>
                </a:solidFill>
              </a:rPr>
              <a:t>Buchform: 1845 </a:t>
            </a:r>
            <a:r>
              <a:rPr lang="de-DE" b="1" dirty="0">
                <a:solidFill>
                  <a:srgbClr val="FF0000"/>
                </a:solidFill>
              </a:rPr>
              <a:t>bei dem renommierten Stuttgarter Verleger J. G. Cotta</a:t>
            </a:r>
            <a:endParaRPr lang="en-US" sz="2800" b="1" dirty="0">
              <a:solidFill>
                <a:srgbClr val="FF0000"/>
              </a:solidFill>
            </a:endParaRPr>
          </a:p>
        </p:txBody>
      </p:sp>
    </p:spTree>
    <p:extLst>
      <p:ext uri="{BB962C8B-B14F-4D97-AF65-F5344CB8AC3E}">
        <p14:creationId xmlns:p14="http://schemas.microsoft.com/office/powerpoint/2010/main" val="777007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smtClean="0"/>
              <a:t>Belege seiner Forschungen:</a:t>
            </a:r>
            <a:endParaRPr lang="en-US" dirty="0"/>
          </a:p>
        </p:txBody>
      </p:sp>
      <p:sp>
        <p:nvSpPr>
          <p:cNvPr id="3" name="Θέση περιεχομένου 2"/>
          <p:cNvSpPr>
            <a:spLocks noGrp="1"/>
          </p:cNvSpPr>
          <p:nvPr>
            <p:ph idx="1"/>
          </p:nvPr>
        </p:nvSpPr>
        <p:spPr/>
        <p:txBody>
          <a:bodyPr>
            <a:normAutofit/>
          </a:bodyPr>
          <a:lstStyle/>
          <a:p>
            <a:r>
              <a:rPr lang="de-DE" sz="2800" dirty="0"/>
              <a:t>Quellen aus byzantinischer und osmanischer </a:t>
            </a:r>
            <a:r>
              <a:rPr lang="de-DE" sz="2800" dirty="0" smtClean="0"/>
              <a:t>Zeit</a:t>
            </a:r>
          </a:p>
          <a:p>
            <a:r>
              <a:rPr lang="de-DE" sz="2800" dirty="0"/>
              <a:t>Orts- und Eigennamen, indem er sie auf ihre slawischen Wurzeln zurückführte (vgl. Lindinger 2019, 84) </a:t>
            </a:r>
            <a:endParaRPr lang="de-DE" sz="2800" dirty="0" smtClean="0"/>
          </a:p>
          <a:p>
            <a:r>
              <a:rPr lang="de-DE" sz="2800" dirty="0" smtClean="0"/>
              <a:t>Physiognomie</a:t>
            </a:r>
            <a:endParaRPr lang="en-US" sz="2800" dirty="0"/>
          </a:p>
        </p:txBody>
      </p:sp>
    </p:spTree>
    <p:extLst>
      <p:ext uri="{BB962C8B-B14F-4D97-AF65-F5344CB8AC3E}">
        <p14:creationId xmlns:p14="http://schemas.microsoft.com/office/powerpoint/2010/main" val="3229940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idx="1"/>
          </p:nvPr>
        </p:nvSpPr>
        <p:spPr>
          <a:xfrm>
            <a:off x="1484313" y="588963"/>
            <a:ext cx="10018712" cy="5202237"/>
          </a:xfrm>
        </p:spPr>
        <p:txBody>
          <a:bodyPr/>
          <a:lstStyle/>
          <a:p>
            <a:r>
              <a:rPr lang="de-DE" b="1" dirty="0"/>
              <a:t>Der Eintritt in die Politik hatte für den „</a:t>
            </a:r>
            <a:r>
              <a:rPr lang="de-DE" b="1" dirty="0" err="1"/>
              <a:t>Fragmentisten</a:t>
            </a:r>
            <a:r>
              <a:rPr lang="de-DE" b="1" dirty="0"/>
              <a:t>“ fatale Folgen. Als Abgeordneter der </a:t>
            </a:r>
            <a:r>
              <a:rPr lang="de-DE" b="1" dirty="0">
                <a:solidFill>
                  <a:srgbClr val="FF0000"/>
                </a:solidFill>
              </a:rPr>
              <a:t>Frankfurter Nationalversammlung </a:t>
            </a:r>
            <a:r>
              <a:rPr lang="de-DE" b="1" dirty="0"/>
              <a:t>verlor er nach Auflösung des </a:t>
            </a:r>
            <a:r>
              <a:rPr lang="de-DE" b="1" dirty="0">
                <a:solidFill>
                  <a:srgbClr val="FF0000"/>
                </a:solidFill>
              </a:rPr>
              <a:t>Rumpfparlaments 1949 </a:t>
            </a:r>
            <a:r>
              <a:rPr lang="de-DE" b="1" dirty="0"/>
              <a:t>seine Professur an der Münchner Universität und flüchtete in die </a:t>
            </a:r>
            <a:r>
              <a:rPr lang="de-DE" b="1" dirty="0">
                <a:solidFill>
                  <a:srgbClr val="FF0000"/>
                </a:solidFill>
              </a:rPr>
              <a:t>Schweiz</a:t>
            </a:r>
            <a:r>
              <a:rPr lang="de-DE" b="1" dirty="0"/>
              <a:t>. </a:t>
            </a:r>
            <a:r>
              <a:rPr lang="de-DE" b="1" dirty="0" err="1"/>
              <a:t>Fallmerayer</a:t>
            </a:r>
            <a:r>
              <a:rPr lang="de-DE" b="1" dirty="0"/>
              <a:t> kehrte </a:t>
            </a:r>
            <a:r>
              <a:rPr lang="de-DE" b="1" dirty="0">
                <a:solidFill>
                  <a:srgbClr val="FF0000"/>
                </a:solidFill>
              </a:rPr>
              <a:t>1850 </a:t>
            </a:r>
            <a:r>
              <a:rPr lang="de-DE" b="1" dirty="0"/>
              <a:t>nach München zurück und führte seine schriftstellerische Arbeit in der </a:t>
            </a:r>
            <a:r>
              <a:rPr lang="de-DE" b="1" i="1" dirty="0">
                <a:solidFill>
                  <a:srgbClr val="FF0000"/>
                </a:solidFill>
              </a:rPr>
              <a:t>Augsburger Allgemeinen Zeitung</a:t>
            </a:r>
            <a:r>
              <a:rPr lang="de-DE" b="1" dirty="0">
                <a:solidFill>
                  <a:srgbClr val="FF0000"/>
                </a:solidFill>
              </a:rPr>
              <a:t>, im </a:t>
            </a:r>
            <a:r>
              <a:rPr lang="de-DE" b="1" i="1" dirty="0">
                <a:solidFill>
                  <a:srgbClr val="FF0000"/>
                </a:solidFill>
              </a:rPr>
              <a:t>Gelehrten Anzeiger</a:t>
            </a:r>
            <a:r>
              <a:rPr lang="de-DE" b="1" dirty="0">
                <a:solidFill>
                  <a:srgbClr val="FF0000"/>
                </a:solidFill>
              </a:rPr>
              <a:t> und in den </a:t>
            </a:r>
            <a:r>
              <a:rPr lang="de-DE" b="1" i="1" dirty="0">
                <a:solidFill>
                  <a:srgbClr val="FF0000"/>
                </a:solidFill>
              </a:rPr>
              <a:t>Abhandlungen der Bayrischen Akademie der Wissenschaften </a:t>
            </a:r>
            <a:r>
              <a:rPr lang="de-DE" b="1" dirty="0"/>
              <a:t>fort. </a:t>
            </a:r>
            <a:r>
              <a:rPr lang="de-DE" b="1" dirty="0" err="1"/>
              <a:t>Fallmerayer</a:t>
            </a:r>
            <a:r>
              <a:rPr lang="de-DE" b="1" dirty="0"/>
              <a:t> starb </a:t>
            </a:r>
            <a:r>
              <a:rPr lang="de-DE" b="1" dirty="0">
                <a:solidFill>
                  <a:srgbClr val="FF0000"/>
                </a:solidFill>
              </a:rPr>
              <a:t>1861</a:t>
            </a:r>
            <a:r>
              <a:rPr lang="de-DE" b="1" dirty="0"/>
              <a:t> kurz vor Erscheinen der von ihm besorgten Ausgabe seiner Gesammelten Werke (vgl. Riedl 1978, 126).</a:t>
            </a:r>
            <a:endParaRPr lang="en-US" b="1" dirty="0"/>
          </a:p>
        </p:txBody>
      </p:sp>
    </p:spTree>
    <p:extLst>
      <p:ext uri="{BB962C8B-B14F-4D97-AF65-F5344CB8AC3E}">
        <p14:creationId xmlns:p14="http://schemas.microsoft.com/office/powerpoint/2010/main" val="4140300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b="1" dirty="0"/>
              <a:t>Zwischen wissenschaftlichem Anspruch und Literatur</a:t>
            </a:r>
            <a:endParaRPr lang="en-US" dirty="0"/>
          </a:p>
        </p:txBody>
      </p:sp>
      <p:sp>
        <p:nvSpPr>
          <p:cNvPr id="3" name="Θέση περιεχομένου 2"/>
          <p:cNvSpPr>
            <a:spLocks noGrp="1"/>
          </p:cNvSpPr>
          <p:nvPr>
            <p:ph idx="1"/>
          </p:nvPr>
        </p:nvSpPr>
        <p:spPr>
          <a:xfrm>
            <a:off x="1484310" y="2666999"/>
            <a:ext cx="10018713" cy="3944816"/>
          </a:xfrm>
        </p:spPr>
        <p:txBody>
          <a:bodyPr/>
          <a:lstStyle/>
          <a:p>
            <a:r>
              <a:rPr lang="de-DE" dirty="0"/>
              <a:t>„</a:t>
            </a:r>
            <a:r>
              <a:rPr lang="de-DE" b="1" i="1" dirty="0"/>
              <a:t>Sakristei und </a:t>
            </a:r>
            <a:r>
              <a:rPr lang="de-DE" b="1" i="1" dirty="0" err="1"/>
              <a:t>Handelkontor</a:t>
            </a:r>
            <a:r>
              <a:rPr lang="de-DE" b="1" i="1" dirty="0"/>
              <a:t> sind hier die einzigen Archive der Weltgeschichte. Dieser Gedanke hat mich auf den </a:t>
            </a:r>
            <a:r>
              <a:rPr lang="de-DE" b="1" i="1" dirty="0" err="1"/>
              <a:t>Hagion-Oros</a:t>
            </a:r>
            <a:r>
              <a:rPr lang="de-DE" b="1" i="1" dirty="0"/>
              <a:t> geführt und durch die gewonnenen Resultate Eigenliebe und wissenschaftliches Bestreben zu gleicher Zeit befriedigt</a:t>
            </a:r>
            <a:r>
              <a:rPr lang="de-DE" b="1" dirty="0"/>
              <a:t>.“ </a:t>
            </a:r>
            <a:endParaRPr lang="de-DE" b="1" dirty="0" smtClean="0"/>
          </a:p>
          <a:p>
            <a:r>
              <a:rPr lang="de-DE" b="1" dirty="0" smtClean="0"/>
              <a:t>popularisierenden Wissenschaftsstil  = </a:t>
            </a:r>
            <a:r>
              <a:rPr lang="de-DE" b="1" dirty="0"/>
              <a:t>Quellen und </a:t>
            </a:r>
            <a:r>
              <a:rPr lang="de-DE" b="1" dirty="0" smtClean="0"/>
              <a:t>Anmerkungen, </a:t>
            </a:r>
            <a:r>
              <a:rPr lang="de-DE" b="1" dirty="0" smtClean="0">
                <a:solidFill>
                  <a:srgbClr val="00B050"/>
                </a:solidFill>
              </a:rPr>
              <a:t>Anrede</a:t>
            </a:r>
          </a:p>
          <a:p>
            <a:r>
              <a:rPr lang="de-DE" b="1" dirty="0" smtClean="0">
                <a:solidFill>
                  <a:schemeClr val="accent4"/>
                </a:solidFill>
              </a:rPr>
              <a:t>Reiseliteratur der </a:t>
            </a:r>
            <a:r>
              <a:rPr lang="de-DE" b="1" dirty="0">
                <a:solidFill>
                  <a:schemeClr val="accent4"/>
                </a:solidFill>
              </a:rPr>
              <a:t>Restaurationszeit: exotischer Orient mit wissenschaftlichem Eifer </a:t>
            </a:r>
            <a:endParaRPr lang="el-GR" b="1" dirty="0">
              <a:solidFill>
                <a:schemeClr val="accent4"/>
              </a:solidFill>
            </a:endParaRPr>
          </a:p>
          <a:p>
            <a:endParaRPr lang="de-DE" dirty="0"/>
          </a:p>
          <a:p>
            <a:endParaRPr lang="en-US" dirty="0"/>
          </a:p>
        </p:txBody>
      </p:sp>
    </p:spTree>
    <p:extLst>
      <p:ext uri="{BB962C8B-B14F-4D97-AF65-F5344CB8AC3E}">
        <p14:creationId xmlns:p14="http://schemas.microsoft.com/office/powerpoint/2010/main" val="2070325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84311" y="0"/>
            <a:ext cx="10018713" cy="2666999"/>
          </a:xfrm>
        </p:spPr>
        <p:txBody>
          <a:bodyPr>
            <a:noAutofit/>
          </a:bodyPr>
          <a:lstStyle/>
          <a:p>
            <a:r>
              <a:rPr lang="de-DE" sz="2400" b="1" dirty="0" smtClean="0"/>
              <a:t/>
            </a:r>
            <a:br>
              <a:rPr lang="de-DE" sz="2400" b="1" dirty="0" smtClean="0"/>
            </a:br>
            <a:r>
              <a:rPr lang="el-GR" sz="2400" b="1" dirty="0"/>
              <a:t/>
            </a:r>
            <a:br>
              <a:rPr lang="el-GR" sz="2400" b="1" dirty="0"/>
            </a:br>
            <a:endParaRPr lang="el-GR" sz="2400" dirty="0"/>
          </a:p>
        </p:txBody>
      </p:sp>
      <p:sp>
        <p:nvSpPr>
          <p:cNvPr id="3" name="Θέση περιεχομένου 2"/>
          <p:cNvSpPr>
            <a:spLocks noGrp="1"/>
          </p:cNvSpPr>
          <p:nvPr>
            <p:ph idx="1"/>
          </p:nvPr>
        </p:nvSpPr>
        <p:spPr>
          <a:xfrm>
            <a:off x="1027110" y="1061916"/>
            <a:ext cx="10018713" cy="4597400"/>
          </a:xfrm>
        </p:spPr>
        <p:txBody>
          <a:bodyPr>
            <a:normAutofit lnSpcReduction="10000"/>
          </a:bodyPr>
          <a:lstStyle/>
          <a:p>
            <a:r>
              <a:rPr lang="de-DE" sz="2800" b="1" dirty="0"/>
              <a:t>Vergessen sie ja nicht, was ich früher von der </a:t>
            </a:r>
            <a:r>
              <a:rPr lang="de-DE" sz="2800" b="1" dirty="0">
                <a:solidFill>
                  <a:srgbClr val="92D050"/>
                </a:solidFill>
              </a:rPr>
              <a:t>Reisefülle</a:t>
            </a:r>
            <a:r>
              <a:rPr lang="de-DE" sz="2800" b="1" dirty="0"/>
              <a:t> und der Lebenskraft des</a:t>
            </a:r>
            <a:r>
              <a:rPr lang="de-DE" sz="2800" b="1" dirty="0">
                <a:solidFill>
                  <a:srgbClr val="92D050"/>
                </a:solidFill>
              </a:rPr>
              <a:t> Pflanzenwuchses </a:t>
            </a:r>
            <a:r>
              <a:rPr lang="de-DE" sz="2800" b="1" dirty="0"/>
              <a:t>dieser Gegend schrieb. Denken Sie noch den </a:t>
            </a:r>
            <a:r>
              <a:rPr lang="de-DE" sz="2800" b="1" dirty="0">
                <a:solidFill>
                  <a:srgbClr val="92D050"/>
                </a:solidFill>
              </a:rPr>
              <a:t>sonnenwarmen</a:t>
            </a:r>
            <a:r>
              <a:rPr lang="de-DE" sz="2800" b="1" dirty="0"/>
              <a:t> Mittag, die herbstlichen Tinten der Luft und das </a:t>
            </a:r>
            <a:r>
              <a:rPr lang="de-DE" sz="2800" b="1" dirty="0" err="1"/>
              <a:t>schwärzlichblaue</a:t>
            </a:r>
            <a:r>
              <a:rPr lang="de-DE" sz="2800" b="1" dirty="0"/>
              <a:t> </a:t>
            </a:r>
            <a:r>
              <a:rPr lang="de-DE" sz="2800" b="1" dirty="0">
                <a:solidFill>
                  <a:srgbClr val="92D050"/>
                </a:solidFill>
              </a:rPr>
              <a:t>Wasserpanorama</a:t>
            </a:r>
            <a:r>
              <a:rPr lang="de-DE" sz="2800" b="1" dirty="0"/>
              <a:t> mit Olymp und </a:t>
            </a:r>
            <a:r>
              <a:rPr lang="de-DE" sz="2800" b="1" dirty="0">
                <a:solidFill>
                  <a:srgbClr val="FF0000"/>
                </a:solidFill>
              </a:rPr>
              <a:t>Halbinsel </a:t>
            </a:r>
            <a:r>
              <a:rPr lang="de-DE" sz="2800" b="1" dirty="0" err="1">
                <a:solidFill>
                  <a:srgbClr val="FF0000"/>
                </a:solidFill>
              </a:rPr>
              <a:t>Sithonia</a:t>
            </a:r>
            <a:r>
              <a:rPr lang="de-DE" sz="2800" b="1" dirty="0">
                <a:solidFill>
                  <a:srgbClr val="FF0000"/>
                </a:solidFill>
              </a:rPr>
              <a:t> </a:t>
            </a:r>
            <a:r>
              <a:rPr lang="de-DE" sz="2800" b="1" dirty="0"/>
              <a:t>auf der einen, mit </a:t>
            </a:r>
            <a:r>
              <a:rPr lang="de-DE" sz="2800" b="1" dirty="0" err="1">
                <a:solidFill>
                  <a:srgbClr val="FF0000"/>
                </a:solidFill>
              </a:rPr>
              <a:t>Thasos</a:t>
            </a:r>
            <a:r>
              <a:rPr lang="de-DE" sz="2800" b="1" dirty="0"/>
              <a:t>, </a:t>
            </a:r>
            <a:r>
              <a:rPr lang="de-DE" sz="2800" b="1" dirty="0" err="1">
                <a:solidFill>
                  <a:srgbClr val="FF0000"/>
                </a:solidFill>
              </a:rPr>
              <a:t>Samothrake</a:t>
            </a:r>
            <a:r>
              <a:rPr lang="de-DE" sz="2800" b="1" dirty="0"/>
              <a:t> und dem </a:t>
            </a:r>
            <a:r>
              <a:rPr lang="de-DE" sz="2800" b="1" dirty="0">
                <a:solidFill>
                  <a:srgbClr val="FF0000"/>
                </a:solidFill>
              </a:rPr>
              <a:t>thrazischen </a:t>
            </a:r>
            <a:r>
              <a:rPr lang="de-DE" sz="2800" b="1" dirty="0" err="1">
                <a:solidFill>
                  <a:srgbClr val="FF0000"/>
                </a:solidFill>
              </a:rPr>
              <a:t>Pangäus</a:t>
            </a:r>
            <a:r>
              <a:rPr lang="de-DE" sz="2800" b="1" dirty="0">
                <a:solidFill>
                  <a:srgbClr val="FF0000"/>
                </a:solidFill>
              </a:rPr>
              <a:t> </a:t>
            </a:r>
            <a:r>
              <a:rPr lang="de-DE" sz="2800" b="1" dirty="0"/>
              <a:t>auf der anderen Seite, und Sie werden begreifen, was man auf dreistündigem Ritt über eine solche Szene empfunden hat. (72</a:t>
            </a:r>
            <a:r>
              <a:rPr lang="de-DE" sz="2800" b="1" dirty="0" smtClean="0"/>
              <a:t>)</a:t>
            </a:r>
          </a:p>
          <a:p>
            <a:r>
              <a:rPr lang="de-DE" sz="2800" b="1" dirty="0">
                <a:solidFill>
                  <a:srgbClr val="0070C0"/>
                </a:solidFill>
              </a:rPr>
              <a:t>stark individualisierten </a:t>
            </a:r>
            <a:r>
              <a:rPr lang="de-DE" sz="2800" b="1" dirty="0" smtClean="0">
                <a:solidFill>
                  <a:srgbClr val="0070C0"/>
                </a:solidFill>
              </a:rPr>
              <a:t>Schreibstil   </a:t>
            </a:r>
          </a:p>
          <a:p>
            <a:r>
              <a:rPr lang="de-DE" sz="2800" b="1" dirty="0">
                <a:solidFill>
                  <a:srgbClr val="0070C0"/>
                </a:solidFill>
              </a:rPr>
              <a:t>Autor-Leser-Beziehung </a:t>
            </a:r>
          </a:p>
          <a:p>
            <a:endParaRPr lang="el-GR" sz="2800" dirty="0"/>
          </a:p>
        </p:txBody>
      </p:sp>
      <p:sp>
        <p:nvSpPr>
          <p:cNvPr id="4" name="Οδοντωτό δεξιό βέλος 3"/>
          <p:cNvSpPr/>
          <p:nvPr/>
        </p:nvSpPr>
        <p:spPr>
          <a:xfrm>
            <a:off x="7133492" y="4260056"/>
            <a:ext cx="975946" cy="3910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619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5999" y="448408"/>
            <a:ext cx="8774723" cy="6022729"/>
          </a:xfrm>
        </p:spPr>
      </p:pic>
    </p:spTree>
    <p:extLst>
      <p:ext uri="{BB962C8B-B14F-4D97-AF65-F5344CB8AC3E}">
        <p14:creationId xmlns:p14="http://schemas.microsoft.com/office/powerpoint/2010/main" val="645705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84310" y="723900"/>
            <a:ext cx="10018713" cy="1752599"/>
          </a:xfrm>
        </p:spPr>
        <p:txBody>
          <a:bodyPr>
            <a:normAutofit fontScale="90000"/>
          </a:bodyPr>
          <a:lstStyle/>
          <a:p>
            <a:r>
              <a:rPr lang="de-DE" sz="3200" b="1" dirty="0"/>
              <a:t>„</a:t>
            </a:r>
            <a:r>
              <a:rPr lang="de-DE" sz="3200" b="1" i="1" dirty="0"/>
              <a:t>Nicht allein der Glaube ist es, der die Welt besiegen lehrt,</a:t>
            </a:r>
            <a:r>
              <a:rPr lang="el-GR" sz="3200" b="1" dirty="0"/>
              <a:t/>
            </a:r>
            <a:br>
              <a:rPr lang="el-GR" sz="3200" b="1" dirty="0"/>
            </a:br>
            <a:r>
              <a:rPr lang="de-DE" sz="3200" b="1" i="1" dirty="0" err="1"/>
              <a:t>Wißt</a:t>
            </a:r>
            <a:r>
              <a:rPr lang="de-DE" sz="3200" b="1" i="1" dirty="0"/>
              <a:t>, dass auch die Kunst in Flammen das Vergängliche verzehrt</a:t>
            </a:r>
            <a:r>
              <a:rPr lang="de-DE" sz="3200" b="1" dirty="0"/>
              <a:t>.“</a:t>
            </a:r>
            <a:endParaRPr lang="el-GR" sz="3200" b="1" dirty="0"/>
          </a:p>
        </p:txBody>
      </p:sp>
      <p:sp>
        <p:nvSpPr>
          <p:cNvPr id="3" name="Θέση περιεχομένου 2"/>
          <p:cNvSpPr>
            <a:spLocks noGrp="1"/>
          </p:cNvSpPr>
          <p:nvPr>
            <p:ph idx="1"/>
          </p:nvPr>
        </p:nvSpPr>
        <p:spPr/>
        <p:txBody>
          <a:bodyPr>
            <a:normAutofit fontScale="92500" lnSpcReduction="20000"/>
          </a:bodyPr>
          <a:lstStyle/>
          <a:p>
            <a:r>
              <a:rPr lang="de-DE" sz="3200" b="1" dirty="0"/>
              <a:t>Landschafts- und Reiseschilderungen                  emotionale Wirkungen</a:t>
            </a:r>
            <a:endParaRPr lang="el-GR" sz="3200" b="1" dirty="0"/>
          </a:p>
          <a:p>
            <a:endParaRPr lang="de-DE" sz="3200" dirty="0" smtClean="0"/>
          </a:p>
          <a:p>
            <a:r>
              <a:rPr lang="de-DE" sz="3200" dirty="0" smtClean="0"/>
              <a:t>„</a:t>
            </a:r>
            <a:r>
              <a:rPr lang="de-DE" sz="3200" dirty="0"/>
              <a:t>Empfinden will ich, Gefühle wechseln, entbehren, schweigen, fürchten, hoffen, was man bei der Glätte und gleichförmigen Geschwindbewegung des öffentlichen Lebens in Europa bald nicht mehr kann“ (F. 105)</a:t>
            </a:r>
            <a:endParaRPr lang="el-GR" sz="3200" dirty="0"/>
          </a:p>
        </p:txBody>
      </p:sp>
      <p:sp>
        <p:nvSpPr>
          <p:cNvPr id="4" name="Οδοντωτό δεξιό βέλος 3"/>
          <p:cNvSpPr/>
          <p:nvPr/>
        </p:nvSpPr>
        <p:spPr>
          <a:xfrm>
            <a:off x="8179777" y="2831124"/>
            <a:ext cx="841131" cy="28868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922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7785" y="307731"/>
            <a:ext cx="9900137" cy="5732585"/>
          </a:xfrm>
        </p:spPr>
      </p:pic>
    </p:spTree>
    <p:extLst>
      <p:ext uri="{BB962C8B-B14F-4D97-AF65-F5344CB8AC3E}">
        <p14:creationId xmlns:p14="http://schemas.microsoft.com/office/powerpoint/2010/main" val="4118088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484310" y="290147"/>
            <a:ext cx="10018713" cy="5501054"/>
          </a:xfrm>
        </p:spPr>
        <p:txBody>
          <a:bodyPr>
            <a:normAutofit/>
          </a:bodyPr>
          <a:lstStyle/>
          <a:p>
            <a:r>
              <a:rPr lang="de-DE" dirty="0"/>
              <a:t>Die angeblich laxe Auffassung wiederum des Darstellungsstils wird zusätzlich an den Kunstcharakter des Schreibens angeschlossen</a:t>
            </a:r>
            <a:r>
              <a:rPr lang="de-DE" dirty="0" smtClean="0"/>
              <a:t>:</a:t>
            </a:r>
          </a:p>
          <a:p>
            <a:r>
              <a:rPr lang="de-DE" dirty="0"/>
              <a:t>„</a:t>
            </a:r>
            <a:r>
              <a:rPr lang="de-DE" i="1" dirty="0"/>
              <a:t>Nicht allein der Glaube ist es, der die Welt besiegen lehrt,</a:t>
            </a:r>
            <a:endParaRPr lang="en-US" dirty="0"/>
          </a:p>
          <a:p>
            <a:r>
              <a:rPr lang="de-DE" i="1" dirty="0" err="1"/>
              <a:t>Wißt</a:t>
            </a:r>
            <a:r>
              <a:rPr lang="de-DE" i="1" dirty="0"/>
              <a:t>, </a:t>
            </a:r>
            <a:r>
              <a:rPr lang="de-DE" i="1" dirty="0" err="1"/>
              <a:t>daß</a:t>
            </a:r>
            <a:r>
              <a:rPr lang="de-DE" i="1" dirty="0"/>
              <a:t> auch die Kunst in Flammen das Vergängliche verzehrt</a:t>
            </a:r>
            <a:r>
              <a:rPr lang="de-DE" dirty="0" smtClean="0"/>
              <a:t>.“</a:t>
            </a:r>
          </a:p>
          <a:p>
            <a:endParaRPr lang="en-US" dirty="0"/>
          </a:p>
          <a:p>
            <a:r>
              <a:rPr lang="de-DE" b="1" i="1" dirty="0">
                <a:solidFill>
                  <a:srgbClr val="FF0000"/>
                </a:solidFill>
              </a:rPr>
              <a:t>Empfinden will ich, Gefühle wechseln, entbehren, schweigen, fürchten, hoffen, was man bei der Glätte und gleichförmigen Geschwindbewegung des öffentlichen Lebens in Europa bald nicht mehr kann.</a:t>
            </a:r>
            <a:r>
              <a:rPr lang="de-DE" b="1" dirty="0">
                <a:solidFill>
                  <a:srgbClr val="FF0000"/>
                </a:solidFill>
              </a:rPr>
              <a:t> (</a:t>
            </a:r>
            <a:r>
              <a:rPr lang="de-DE" b="1" i="1" dirty="0" err="1">
                <a:solidFill>
                  <a:srgbClr val="FF0000"/>
                </a:solidFill>
              </a:rPr>
              <a:t>AthosR</a:t>
            </a:r>
            <a:r>
              <a:rPr lang="de-DE" b="1" dirty="0">
                <a:solidFill>
                  <a:srgbClr val="FF0000"/>
                </a:solidFill>
              </a:rPr>
              <a:t> 105) </a:t>
            </a:r>
            <a:endParaRPr lang="en-US" b="1" dirty="0">
              <a:solidFill>
                <a:srgbClr val="FF0000"/>
              </a:solidFill>
            </a:endParaRPr>
          </a:p>
          <a:p>
            <a:endParaRPr lang="en-US" dirty="0"/>
          </a:p>
        </p:txBody>
      </p:sp>
    </p:spTree>
    <p:extLst>
      <p:ext uri="{BB962C8B-B14F-4D97-AF65-F5344CB8AC3E}">
        <p14:creationId xmlns:p14="http://schemas.microsoft.com/office/powerpoint/2010/main" val="1553526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normAutofit/>
          </a:bodyPr>
          <a:lstStyle/>
          <a:p>
            <a:r>
              <a:rPr lang="de-DE" sz="2800" b="1" dirty="0" smtClean="0"/>
              <a:t>Der </a:t>
            </a:r>
            <a:r>
              <a:rPr lang="de-DE" sz="2800" b="1" dirty="0"/>
              <a:t>publizistische Stil hat eine rezeptionssteuernde Funktion, die über die Herstellung einer Autor-Leser-Beziehung das Ziel verfolgt, die </a:t>
            </a:r>
            <a:r>
              <a:rPr lang="de-DE" sz="2800" b="1" dirty="0">
                <a:solidFill>
                  <a:srgbClr val="FF0000"/>
                </a:solidFill>
              </a:rPr>
              <a:t>eigenen Thesen </a:t>
            </a:r>
            <a:r>
              <a:rPr lang="de-DE" sz="2800" b="1" dirty="0"/>
              <a:t>einem </a:t>
            </a:r>
            <a:r>
              <a:rPr lang="de-DE" sz="2800" b="1" dirty="0">
                <a:solidFill>
                  <a:srgbClr val="FF0000"/>
                </a:solidFill>
              </a:rPr>
              <a:t>breiteren Lesepublikum </a:t>
            </a:r>
            <a:r>
              <a:rPr lang="de-DE" sz="2800" b="1" dirty="0"/>
              <a:t>bekannt zu machen. </a:t>
            </a:r>
            <a:endParaRPr lang="en-US" sz="2800" b="1" dirty="0"/>
          </a:p>
        </p:txBody>
      </p:sp>
    </p:spTree>
    <p:extLst>
      <p:ext uri="{BB962C8B-B14F-4D97-AF65-F5344CB8AC3E}">
        <p14:creationId xmlns:p14="http://schemas.microsoft.com/office/powerpoint/2010/main" val="3512776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b="1" dirty="0" err="1" smtClean="0"/>
              <a:t>Reiseliteratur</a:t>
            </a:r>
            <a:r>
              <a:rPr lang="en-US" b="1" dirty="0" smtClean="0"/>
              <a:t> </a:t>
            </a:r>
            <a:r>
              <a:rPr lang="en-US" b="1" dirty="0"/>
              <a:t>= </a:t>
            </a:r>
            <a:r>
              <a:rPr lang="de-DE" b="1" dirty="0"/>
              <a:t>Popularisierung seiner Thesen </a:t>
            </a:r>
            <a:br>
              <a:rPr lang="de-DE" b="1" dirty="0"/>
            </a:br>
            <a:r>
              <a:rPr lang="de-DE" dirty="0"/>
              <a:t>K</a:t>
            </a:r>
            <a:r>
              <a:rPr lang="de-DE" dirty="0" smtClean="0"/>
              <a:t>eine </a:t>
            </a:r>
            <a:r>
              <a:rPr lang="de-DE" dirty="0"/>
              <a:t>Perspektive des Kulturkontakts</a:t>
            </a:r>
            <a:endParaRPr lang="el-GR" dirty="0"/>
          </a:p>
        </p:txBody>
      </p:sp>
      <p:sp>
        <p:nvSpPr>
          <p:cNvPr id="3" name="Θέση περιεχομένου 2"/>
          <p:cNvSpPr>
            <a:spLocks noGrp="1"/>
          </p:cNvSpPr>
          <p:nvPr>
            <p:ph idx="1"/>
          </p:nvPr>
        </p:nvSpPr>
        <p:spPr>
          <a:xfrm>
            <a:off x="1179510" y="1905001"/>
            <a:ext cx="10415590" cy="4584700"/>
          </a:xfrm>
        </p:spPr>
        <p:txBody>
          <a:bodyPr>
            <a:normAutofit fontScale="47500" lnSpcReduction="20000"/>
          </a:bodyPr>
          <a:lstStyle/>
          <a:p>
            <a:endParaRPr lang="de-DE" dirty="0"/>
          </a:p>
          <a:p>
            <a:r>
              <a:rPr lang="de-DE" sz="5100" b="1" dirty="0">
                <a:solidFill>
                  <a:srgbClr val="FF0000"/>
                </a:solidFill>
                <a:latin typeface="Times New Roman" panose="02020603050405020304" pitchFamily="18" charset="0"/>
                <a:cs typeface="Times New Roman" panose="02020603050405020304" pitchFamily="18" charset="0"/>
              </a:rPr>
              <a:t>Poetisierung der Sprache: </a:t>
            </a:r>
            <a:r>
              <a:rPr lang="de-DE" sz="5100" b="1" dirty="0">
                <a:solidFill>
                  <a:srgbClr val="FF0000"/>
                </a:solidFill>
              </a:rPr>
              <a:t>Verbreitung seiner Thesen in den deutschsprachigen Ländern </a:t>
            </a:r>
            <a:endParaRPr lang="el-GR" sz="5100" b="1" dirty="0">
              <a:solidFill>
                <a:srgbClr val="FF0000"/>
              </a:solidFill>
              <a:latin typeface="Times New Roman" panose="02020603050405020304" pitchFamily="18" charset="0"/>
              <a:cs typeface="Times New Roman" panose="02020603050405020304" pitchFamily="18" charset="0"/>
            </a:endParaRPr>
          </a:p>
          <a:p>
            <a:endParaRPr lang="de-DE" sz="4600" b="1" dirty="0" smtClean="0"/>
          </a:p>
          <a:p>
            <a:r>
              <a:rPr lang="de-DE" sz="5100" b="1" dirty="0" smtClean="0">
                <a:solidFill>
                  <a:srgbClr val="00B050"/>
                </a:solidFill>
              </a:rPr>
              <a:t>Auch </a:t>
            </a:r>
            <a:r>
              <a:rPr lang="de-DE" sz="5100" b="1" dirty="0">
                <a:solidFill>
                  <a:srgbClr val="00B050"/>
                </a:solidFill>
              </a:rPr>
              <a:t>so viel ist einzugestehen, dass nach den historisch begründeten Metzeleien und Verheerungen auf </a:t>
            </a:r>
            <a:r>
              <a:rPr lang="de-DE" sz="5100" b="1" dirty="0" err="1">
                <a:solidFill>
                  <a:srgbClr val="00B050"/>
                </a:solidFill>
              </a:rPr>
              <a:t>Kassandria</a:t>
            </a:r>
            <a:r>
              <a:rPr lang="de-DE" sz="5100" b="1" dirty="0">
                <a:solidFill>
                  <a:srgbClr val="00B050"/>
                </a:solidFill>
              </a:rPr>
              <a:t> und in ganz Chalkidike während des 6ten und 7en Jahrhunderts n. </a:t>
            </a:r>
            <a:r>
              <a:rPr lang="de-DE" sz="5100" b="1" dirty="0" err="1">
                <a:solidFill>
                  <a:srgbClr val="00B050"/>
                </a:solidFill>
              </a:rPr>
              <a:t>Ch</a:t>
            </a:r>
            <a:r>
              <a:rPr lang="de-DE" sz="5100" b="1" dirty="0">
                <a:solidFill>
                  <a:srgbClr val="00B050"/>
                </a:solidFill>
              </a:rPr>
              <a:t>., im besagten </a:t>
            </a:r>
            <a:r>
              <a:rPr lang="de-DE" sz="5100" b="1" dirty="0" err="1">
                <a:solidFill>
                  <a:srgbClr val="00B050"/>
                </a:solidFill>
              </a:rPr>
              <a:t>Chersonese</a:t>
            </a:r>
            <a:r>
              <a:rPr lang="de-DE" sz="5100" b="1" dirty="0">
                <a:solidFill>
                  <a:srgbClr val="00B050"/>
                </a:solidFill>
              </a:rPr>
              <a:t> sowie am ganzen Küstenstriche, hinauf bis Saloniki einerseits und bis </a:t>
            </a:r>
            <a:r>
              <a:rPr lang="de-DE" sz="5100" b="1" dirty="0" err="1">
                <a:solidFill>
                  <a:srgbClr val="00B050"/>
                </a:solidFill>
              </a:rPr>
              <a:t>Polyhiero</a:t>
            </a:r>
            <a:r>
              <a:rPr lang="de-DE" sz="5100" b="1" dirty="0">
                <a:solidFill>
                  <a:srgbClr val="00B050"/>
                </a:solidFill>
              </a:rPr>
              <a:t> im immergrünen Walde anderseits, sich keine </a:t>
            </a:r>
            <a:r>
              <a:rPr lang="de-DE" sz="5100" b="1" dirty="0" err="1">
                <a:solidFill>
                  <a:srgbClr val="00B050"/>
                </a:solidFill>
              </a:rPr>
              <a:t>slavische</a:t>
            </a:r>
            <a:r>
              <a:rPr lang="de-DE" sz="5100" b="1" dirty="0">
                <a:solidFill>
                  <a:srgbClr val="00B050"/>
                </a:solidFill>
              </a:rPr>
              <a:t> Niederlassungen gebildet haben und somit der westliche Distrikt mit dem </a:t>
            </a:r>
            <a:r>
              <a:rPr lang="de-DE" sz="5100" b="1" dirty="0" err="1">
                <a:solidFill>
                  <a:srgbClr val="00B050"/>
                </a:solidFill>
              </a:rPr>
              <a:t>grössern</a:t>
            </a:r>
            <a:r>
              <a:rPr lang="de-DE" sz="5100" b="1" dirty="0">
                <a:solidFill>
                  <a:srgbClr val="00B050"/>
                </a:solidFill>
              </a:rPr>
              <a:t> </a:t>
            </a:r>
            <a:r>
              <a:rPr lang="de-DE" sz="5100" b="1" dirty="0" err="1">
                <a:solidFill>
                  <a:srgbClr val="00B050"/>
                </a:solidFill>
              </a:rPr>
              <a:t>Theil</a:t>
            </a:r>
            <a:r>
              <a:rPr lang="de-DE" sz="5100" b="1" dirty="0">
                <a:solidFill>
                  <a:srgbClr val="00B050"/>
                </a:solidFill>
              </a:rPr>
              <a:t> der 15 Freidörfer und der Halbinsel Kassandra dem byzantinischen Griechenblute zu </a:t>
            </a:r>
            <a:r>
              <a:rPr lang="de-DE" sz="5100" b="1" dirty="0" err="1">
                <a:solidFill>
                  <a:srgbClr val="00B050"/>
                </a:solidFill>
              </a:rPr>
              <a:t>vindieiren</a:t>
            </a:r>
            <a:r>
              <a:rPr lang="de-DE" sz="5100" b="1" dirty="0">
                <a:solidFill>
                  <a:srgbClr val="00B050"/>
                </a:solidFill>
              </a:rPr>
              <a:t> sei. </a:t>
            </a:r>
            <a:r>
              <a:rPr lang="de-DE" sz="5100" b="1" dirty="0">
                <a:solidFill>
                  <a:srgbClr val="FF0000"/>
                </a:solidFill>
              </a:rPr>
              <a:t>Der Ostdistrikt dagegen, das eigentliche Erzgebirge mit dem Gold- und Silbergruben, ward vollständig </a:t>
            </a:r>
            <a:r>
              <a:rPr lang="de-DE" sz="5100" b="1" dirty="0" err="1">
                <a:solidFill>
                  <a:srgbClr val="FF0000"/>
                </a:solidFill>
              </a:rPr>
              <a:t>slaviniert</a:t>
            </a:r>
            <a:r>
              <a:rPr lang="de-DE" sz="5100" b="1" dirty="0" smtClean="0">
                <a:solidFill>
                  <a:srgbClr val="FF0000"/>
                </a:solidFill>
              </a:rPr>
              <a:t>.</a:t>
            </a:r>
          </a:p>
          <a:p>
            <a:endParaRPr lang="de-DE" dirty="0" smtClean="0"/>
          </a:p>
          <a:p>
            <a:endParaRPr lang="el-GR" dirty="0"/>
          </a:p>
        </p:txBody>
      </p:sp>
    </p:spTree>
    <p:extLst>
      <p:ext uri="{BB962C8B-B14F-4D97-AF65-F5344CB8AC3E}">
        <p14:creationId xmlns:p14="http://schemas.microsoft.com/office/powerpoint/2010/main" val="236855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idx="1"/>
          </p:nvPr>
        </p:nvSpPr>
        <p:spPr>
          <a:xfrm>
            <a:off x="1484313" y="228478"/>
            <a:ext cx="10018712" cy="6199187"/>
          </a:xfrm>
        </p:spPr>
        <p:txBody>
          <a:bodyPr/>
          <a:lstStyle/>
          <a:p>
            <a:r>
              <a:rPr lang="de-DE" b="1" dirty="0" smtClean="0">
                <a:solidFill>
                  <a:srgbClr val="FF0000"/>
                </a:solidFill>
              </a:rPr>
              <a:t>Autopsie</a:t>
            </a:r>
          </a:p>
          <a:p>
            <a:r>
              <a:rPr lang="de-DE" b="1" dirty="0" smtClean="0"/>
              <a:t>Vor </a:t>
            </a:r>
            <a:r>
              <a:rPr lang="de-DE" b="1" dirty="0"/>
              <a:t>Ort gewissermaßen Feldforschung </a:t>
            </a:r>
            <a:endParaRPr lang="de-DE" b="1" dirty="0" smtClean="0"/>
          </a:p>
          <a:p>
            <a:r>
              <a:rPr lang="de-DE" b="1" dirty="0"/>
              <a:t>J</a:t>
            </a:r>
            <a:r>
              <a:rPr lang="de-DE" b="1" dirty="0" smtClean="0"/>
              <a:t>ournalistische </a:t>
            </a:r>
            <a:r>
              <a:rPr lang="de-DE" b="1" dirty="0"/>
              <a:t>und </a:t>
            </a:r>
            <a:r>
              <a:rPr lang="de-DE" b="1" dirty="0" smtClean="0"/>
              <a:t>literarische Beschreibungen</a:t>
            </a:r>
          </a:p>
          <a:p>
            <a:r>
              <a:rPr lang="de-DE" b="1" dirty="0" smtClean="0"/>
              <a:t> Fernweh, Exotik </a:t>
            </a:r>
            <a:r>
              <a:rPr lang="de-DE" b="1" dirty="0"/>
              <a:t>und Unmittelbarkeit </a:t>
            </a:r>
            <a:r>
              <a:rPr lang="de-DE" b="1" dirty="0" smtClean="0"/>
              <a:t>     </a:t>
            </a:r>
          </a:p>
          <a:p>
            <a:r>
              <a:rPr lang="de-DE" b="1" dirty="0" smtClean="0"/>
              <a:t>  stärkt Autor-Leser-Beziehung </a:t>
            </a:r>
          </a:p>
          <a:p>
            <a:endParaRPr lang="de-DE" b="1" dirty="0"/>
          </a:p>
          <a:p>
            <a:r>
              <a:rPr lang="de-DE" b="1" dirty="0"/>
              <a:t>Verbreitung seiner Thesen </a:t>
            </a:r>
            <a:endParaRPr lang="de-DE" b="1" dirty="0" smtClean="0"/>
          </a:p>
          <a:p>
            <a:r>
              <a:rPr lang="de-DE" b="1" dirty="0" err="1" smtClean="0">
                <a:solidFill>
                  <a:srgbClr val="FF0000"/>
                </a:solidFill>
              </a:rPr>
              <a:t>Anektoden</a:t>
            </a:r>
            <a:r>
              <a:rPr lang="de-DE" b="1" dirty="0" smtClean="0">
                <a:solidFill>
                  <a:srgbClr val="FF0000"/>
                </a:solidFill>
              </a:rPr>
              <a:t> </a:t>
            </a:r>
            <a:r>
              <a:rPr lang="de-DE" b="1" dirty="0" smtClean="0"/>
              <a:t>                                                 </a:t>
            </a:r>
            <a:r>
              <a:rPr lang="de-DE" b="1" dirty="0">
                <a:solidFill>
                  <a:srgbClr val="FF0000"/>
                </a:solidFill>
              </a:rPr>
              <a:t>Erzählte beglaubigt </a:t>
            </a:r>
            <a:endParaRPr lang="en-US" b="1" dirty="0">
              <a:solidFill>
                <a:srgbClr val="FF0000"/>
              </a:solidFill>
            </a:endParaRPr>
          </a:p>
        </p:txBody>
      </p:sp>
      <p:sp>
        <p:nvSpPr>
          <p:cNvPr id="6" name="Οδοντωτό δεξιό βέλος 5"/>
          <p:cNvSpPr/>
          <p:nvPr/>
        </p:nvSpPr>
        <p:spPr>
          <a:xfrm>
            <a:off x="7304942" y="1877341"/>
            <a:ext cx="975946" cy="3910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Οδοντωτό δεξιό βέλος 6"/>
          <p:cNvSpPr/>
          <p:nvPr/>
        </p:nvSpPr>
        <p:spPr>
          <a:xfrm>
            <a:off x="6816969" y="2751993"/>
            <a:ext cx="975946" cy="33374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Καμπύλο δεξιό βέλος 7"/>
          <p:cNvSpPr/>
          <p:nvPr/>
        </p:nvSpPr>
        <p:spPr>
          <a:xfrm>
            <a:off x="3754315" y="3798277"/>
            <a:ext cx="685800" cy="52753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Οδοντωτό δεξιό βέλος 8"/>
          <p:cNvSpPr/>
          <p:nvPr/>
        </p:nvSpPr>
        <p:spPr>
          <a:xfrm>
            <a:off x="4322884" y="4979378"/>
            <a:ext cx="975946" cy="33374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4524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484310" y="215901"/>
            <a:ext cx="10018713" cy="6438900"/>
          </a:xfrm>
        </p:spPr>
        <p:txBody>
          <a:bodyPr>
            <a:normAutofit/>
          </a:bodyPr>
          <a:lstStyle/>
          <a:p>
            <a:r>
              <a:rPr lang="de-DE" sz="2800" b="1" dirty="0" smtClean="0"/>
              <a:t>„In </a:t>
            </a:r>
            <a:r>
              <a:rPr lang="de-DE" sz="2800" b="1" dirty="0"/>
              <a:t>gleicher Weise habe ich ein ehrwürdiges und beredtes Mitglied der Junta von </a:t>
            </a:r>
            <a:r>
              <a:rPr lang="de-DE" sz="2800" b="1" dirty="0" err="1"/>
              <a:t>Karyäs</a:t>
            </a:r>
            <a:r>
              <a:rPr lang="de-DE" sz="2800" b="1" dirty="0"/>
              <a:t> nach der Sitzung mitten unter seinen Dienern – das Messer in der einen und den riesigen Kohl in der andern Hand, in der Küche angetroffen. Welche Szene hätte dies in Europa gegeben! […] Krautschneiden und Regieren, scheint es, kann man auf </a:t>
            </a:r>
            <a:r>
              <a:rPr lang="de-DE" sz="2800" b="1" dirty="0" err="1"/>
              <a:t>Hagion-Oros</a:t>
            </a:r>
            <a:r>
              <a:rPr lang="de-DE" sz="2800" b="1" dirty="0"/>
              <a:t> zu gleicher Zeit</a:t>
            </a:r>
            <a:r>
              <a:rPr lang="de-DE" sz="2800" b="1" dirty="0" smtClean="0"/>
              <a:t>.“</a:t>
            </a:r>
          </a:p>
          <a:p>
            <a:r>
              <a:rPr lang="de-DE" sz="2800" b="1" dirty="0" smtClean="0">
                <a:solidFill>
                  <a:srgbClr val="FF0000"/>
                </a:solidFill>
              </a:rPr>
              <a:t>Direkte Vergleiche mit Europa </a:t>
            </a:r>
            <a:r>
              <a:rPr lang="de-DE" sz="2800" b="1" dirty="0" smtClean="0"/>
              <a:t>„Tier </a:t>
            </a:r>
            <a:r>
              <a:rPr lang="de-DE" sz="2800" b="1" dirty="0"/>
              <a:t>und Wanderer genossen der Mittagsruhe und im Gefühl der Waldunabhängigkeit lachte ich beinahe laut beim Gedanken, wie oft der Mensch im Okzident aus </a:t>
            </a:r>
            <a:r>
              <a:rPr lang="de-DE" sz="2800" b="1" dirty="0" err="1"/>
              <a:t>Unkunde</a:t>
            </a:r>
            <a:r>
              <a:rPr lang="de-DE" sz="2800" b="1" dirty="0"/>
              <a:t> wahren Glücks nach Phantomen hascht und wie oft er feige um kindischen Flitter, um törichten Lohn, Ehre, Gut und Zufriedenheit verkauft.“ </a:t>
            </a:r>
            <a:endParaRPr lang="de-DE" sz="2800" b="1" dirty="0" smtClean="0"/>
          </a:p>
        </p:txBody>
      </p:sp>
    </p:spTree>
    <p:extLst>
      <p:ext uri="{BB962C8B-B14F-4D97-AF65-F5344CB8AC3E}">
        <p14:creationId xmlns:p14="http://schemas.microsoft.com/office/powerpoint/2010/main" val="97592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84311" y="685801"/>
            <a:ext cx="10018713" cy="923192"/>
          </a:xfrm>
        </p:spPr>
        <p:txBody>
          <a:bodyPr/>
          <a:lstStyle/>
          <a:p>
            <a:r>
              <a:rPr lang="de-DE" dirty="0"/>
              <a:t>B</a:t>
            </a:r>
            <a:r>
              <a:rPr lang="de-DE" dirty="0" smtClean="0"/>
              <a:t>inäre </a:t>
            </a:r>
            <a:r>
              <a:rPr lang="de-DE" dirty="0"/>
              <a:t>Oppositionen</a:t>
            </a:r>
            <a:endParaRPr lang="en-US" dirty="0"/>
          </a:p>
        </p:txBody>
      </p:sp>
      <p:sp>
        <p:nvSpPr>
          <p:cNvPr id="3" name="Θέση περιεχομένου 2"/>
          <p:cNvSpPr>
            <a:spLocks noGrp="1"/>
          </p:cNvSpPr>
          <p:nvPr>
            <p:ph idx="1"/>
          </p:nvPr>
        </p:nvSpPr>
        <p:spPr>
          <a:xfrm>
            <a:off x="1484310" y="1767254"/>
            <a:ext cx="10018713" cy="4580791"/>
          </a:xfrm>
        </p:spPr>
        <p:txBody>
          <a:bodyPr>
            <a:normAutofit/>
          </a:bodyPr>
          <a:lstStyle/>
          <a:p>
            <a:r>
              <a:rPr lang="de-DE" sz="2800" dirty="0"/>
              <a:t>Europa vs. Anatolien, byzantinische Gleichheit vs. europäische Ungleichheit u. a</a:t>
            </a:r>
            <a:r>
              <a:rPr lang="de-DE" sz="2800" dirty="0" smtClean="0"/>
              <a:t>. </a:t>
            </a:r>
            <a:r>
              <a:rPr lang="de-DE" sz="2800" b="1" dirty="0"/>
              <a:t>Okzident vs. Orient </a:t>
            </a:r>
            <a:endParaRPr lang="el-GR" sz="2800" b="1" dirty="0"/>
          </a:p>
          <a:p>
            <a:r>
              <a:rPr lang="de-DE" sz="2800" dirty="0"/>
              <a:t>Bei </a:t>
            </a:r>
            <a:r>
              <a:rPr lang="de-DE" sz="2800" dirty="0" err="1"/>
              <a:t>Fallmerayer</a:t>
            </a:r>
            <a:r>
              <a:rPr lang="de-DE" sz="2800" dirty="0"/>
              <a:t> ist die Kontrastfolie permanent der Okzident und der Orient, die imaginäre kulturelle Größen </a:t>
            </a:r>
            <a:r>
              <a:rPr lang="de-DE" sz="2800" dirty="0" smtClean="0"/>
              <a:t>ausmachen</a:t>
            </a:r>
          </a:p>
          <a:p>
            <a:r>
              <a:rPr lang="de-DE" b="1" dirty="0"/>
              <a:t>Anklänge an </a:t>
            </a:r>
            <a:r>
              <a:rPr lang="de-DE" b="1" dirty="0" smtClean="0"/>
              <a:t>Rousseau                    </a:t>
            </a:r>
            <a:r>
              <a:rPr lang="de-DE" dirty="0"/>
              <a:t> </a:t>
            </a:r>
            <a:r>
              <a:rPr lang="de-DE" dirty="0" smtClean="0"/>
              <a:t> </a:t>
            </a:r>
            <a:r>
              <a:rPr lang="de-DE" b="1" dirty="0" smtClean="0"/>
              <a:t>Zivilisationskritik</a:t>
            </a:r>
          </a:p>
          <a:p>
            <a:r>
              <a:rPr lang="de-DE" b="1" dirty="0"/>
              <a:t>Gleichheitsgedanken und die Statik der Mönchsrepublik </a:t>
            </a:r>
            <a:r>
              <a:rPr lang="de-DE" b="1" dirty="0" smtClean="0"/>
              <a:t>glorifizieren</a:t>
            </a:r>
          </a:p>
          <a:p>
            <a:r>
              <a:rPr lang="de-DE" dirty="0"/>
              <a:t>„</a:t>
            </a:r>
            <a:r>
              <a:rPr lang="de-DE" b="1" dirty="0">
                <a:solidFill>
                  <a:srgbClr val="FF0000"/>
                </a:solidFill>
              </a:rPr>
              <a:t>er sah in Russland fortan eine Macht, die mit allen Mitteln versuchte, die Vorherrschaft in Europa zu gewinnen</a:t>
            </a:r>
            <a:r>
              <a:rPr lang="de-DE" dirty="0"/>
              <a:t>“ (Lauer 2013, 25</a:t>
            </a:r>
            <a:r>
              <a:rPr lang="de-DE" dirty="0" smtClean="0"/>
              <a:t>)</a:t>
            </a:r>
            <a:endParaRPr lang="en-US" sz="2800" b="1" dirty="0"/>
          </a:p>
        </p:txBody>
      </p:sp>
      <p:sp>
        <p:nvSpPr>
          <p:cNvPr id="5" name="Οδοντωτό δεξιό βέλος 4"/>
          <p:cNvSpPr/>
          <p:nvPr/>
        </p:nvSpPr>
        <p:spPr>
          <a:xfrm flipV="1">
            <a:off x="4862144" y="4240821"/>
            <a:ext cx="1239716" cy="34876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3293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Idealisierung des Eigenen </a:t>
            </a:r>
            <a:endParaRPr lang="en-US" dirty="0"/>
          </a:p>
        </p:txBody>
      </p:sp>
      <p:sp>
        <p:nvSpPr>
          <p:cNvPr id="3" name="Θέση περιεχομένου 2"/>
          <p:cNvSpPr>
            <a:spLocks noGrp="1"/>
          </p:cNvSpPr>
          <p:nvPr>
            <p:ph idx="1"/>
          </p:nvPr>
        </p:nvSpPr>
        <p:spPr/>
        <p:txBody>
          <a:bodyPr>
            <a:normAutofit fontScale="92500" lnSpcReduction="20000"/>
          </a:bodyPr>
          <a:lstStyle/>
          <a:p>
            <a:r>
              <a:rPr lang="de-DE" b="1" i="1" dirty="0"/>
              <a:t>„Nach einem Lebenszyklus voll Gram und wechselvoller Geschicke begegne ich dir unerwartet wieder in unbesuchter Stille byzantinischer Wälder und grüße dich mit leidenschaftlicher Glut, Sinnbild der Selbstüberwindung, Labarum, das die Cäsaren vom goldenen Sitz gestoßen und den stolzen Dünkel der Philosophen erniedrigt hat!“</a:t>
            </a:r>
            <a:r>
              <a:rPr lang="de-DE" b="1" dirty="0"/>
              <a:t> </a:t>
            </a:r>
            <a:endParaRPr lang="de-DE" b="1" dirty="0" smtClean="0"/>
          </a:p>
          <a:p>
            <a:r>
              <a:rPr lang="de-DE" b="1" dirty="0">
                <a:solidFill>
                  <a:srgbClr val="FF0000"/>
                </a:solidFill>
              </a:rPr>
              <a:t>Wiedererkennung des Eigenen im </a:t>
            </a:r>
            <a:r>
              <a:rPr lang="de-DE" b="1" dirty="0" smtClean="0">
                <a:solidFill>
                  <a:srgbClr val="FF0000"/>
                </a:solidFill>
              </a:rPr>
              <a:t>Fremden</a:t>
            </a:r>
          </a:p>
          <a:p>
            <a:r>
              <a:rPr lang="de-DE" b="1" dirty="0"/>
              <a:t>„an euch dachte ich, </a:t>
            </a:r>
            <a:r>
              <a:rPr lang="de-DE" b="1" dirty="0" err="1"/>
              <a:t>Schalderstal</a:t>
            </a:r>
            <a:r>
              <a:rPr lang="de-DE" b="1" dirty="0"/>
              <a:t>, rauschender Forellenbach, tiefe </a:t>
            </a:r>
            <a:r>
              <a:rPr lang="de-DE" b="1" dirty="0" err="1"/>
              <a:t>Waldöde</a:t>
            </a:r>
            <a:r>
              <a:rPr lang="de-DE" b="1" dirty="0"/>
              <a:t>, sommerliche Lüfte und ziehendes Gewölke“ </a:t>
            </a:r>
            <a:endParaRPr lang="de-DE" b="1" dirty="0" smtClean="0"/>
          </a:p>
          <a:p>
            <a:r>
              <a:rPr lang="de-DE" b="1" dirty="0">
                <a:solidFill>
                  <a:srgbClr val="FF0000"/>
                </a:solidFill>
              </a:rPr>
              <a:t>Assimilationstaktik </a:t>
            </a:r>
            <a:endParaRPr lang="en-US" b="1" dirty="0">
              <a:solidFill>
                <a:srgbClr val="FF0000"/>
              </a:solidFill>
            </a:endParaRPr>
          </a:p>
        </p:txBody>
      </p:sp>
    </p:spTree>
    <p:extLst>
      <p:ext uri="{BB962C8B-B14F-4D97-AF65-F5344CB8AC3E}">
        <p14:creationId xmlns:p14="http://schemas.microsoft.com/office/powerpoint/2010/main" val="2535394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endParaRPr lang="el-GR" sz="2400" b="1" dirty="0"/>
          </a:p>
        </p:txBody>
      </p:sp>
      <p:sp>
        <p:nvSpPr>
          <p:cNvPr id="3" name="Θέση περιεχομένου 2"/>
          <p:cNvSpPr>
            <a:spLocks noGrp="1"/>
          </p:cNvSpPr>
          <p:nvPr>
            <p:ph idx="1"/>
          </p:nvPr>
        </p:nvSpPr>
        <p:spPr>
          <a:xfrm>
            <a:off x="1484310" y="2561491"/>
            <a:ext cx="10018713" cy="3856894"/>
          </a:xfrm>
        </p:spPr>
        <p:txBody>
          <a:bodyPr>
            <a:normAutofit fontScale="92500" lnSpcReduction="20000"/>
          </a:bodyPr>
          <a:lstStyle/>
          <a:p>
            <a:endParaRPr lang="de-DE" dirty="0" smtClean="0"/>
          </a:p>
          <a:p>
            <a:r>
              <a:rPr lang="de-DE" sz="3200" dirty="0" smtClean="0"/>
              <a:t>„</a:t>
            </a:r>
            <a:r>
              <a:rPr lang="de-DE" sz="3200" i="1" dirty="0"/>
              <a:t>Eben weil ich so lange und so vielfach Zeuge war,  wie der Islam in seiner Umwelt noch stolz die Kreuzesfahne verhöhnt und ihre Bekenner verachtet, ergriff es mich […] weit lebendiger, […]“.</a:t>
            </a:r>
            <a:r>
              <a:rPr lang="de-DE" sz="3200" dirty="0"/>
              <a:t> </a:t>
            </a:r>
            <a:endParaRPr lang="de-DE" sz="3200" dirty="0" smtClean="0"/>
          </a:p>
          <a:p>
            <a:r>
              <a:rPr lang="de-DE" sz="2600" b="1" dirty="0">
                <a:solidFill>
                  <a:srgbClr val="FF0000"/>
                </a:solidFill>
              </a:rPr>
              <a:t>Der gemeinsame Glaube betont den Gegensatz </a:t>
            </a:r>
            <a:r>
              <a:rPr lang="de-DE" sz="2600" b="1" i="1" dirty="0">
                <a:solidFill>
                  <a:srgbClr val="FF0000"/>
                </a:solidFill>
              </a:rPr>
              <a:t>Christentum vs. Islam</a:t>
            </a:r>
            <a:r>
              <a:rPr lang="de-DE" sz="2600" b="1" dirty="0">
                <a:solidFill>
                  <a:srgbClr val="FF0000"/>
                </a:solidFill>
              </a:rPr>
              <a:t>, wobei zum </a:t>
            </a:r>
            <a:r>
              <a:rPr lang="de-DE" sz="2600" b="1" i="1" dirty="0">
                <a:solidFill>
                  <a:srgbClr val="FF0000"/>
                </a:solidFill>
              </a:rPr>
              <a:t>Wir</a:t>
            </a:r>
            <a:r>
              <a:rPr lang="de-DE" sz="2600" b="1" dirty="0">
                <a:solidFill>
                  <a:srgbClr val="FF0000"/>
                </a:solidFill>
              </a:rPr>
              <a:t> des Christentums auch Griechenland, also der Orient gehört. </a:t>
            </a:r>
            <a:endParaRPr lang="de-DE" sz="2600" b="1" dirty="0" smtClean="0">
              <a:solidFill>
                <a:srgbClr val="FF0000"/>
              </a:solidFill>
            </a:endParaRPr>
          </a:p>
          <a:p>
            <a:r>
              <a:rPr lang="de-DE" b="1" dirty="0">
                <a:solidFill>
                  <a:srgbClr val="0070C0"/>
                </a:solidFill>
              </a:rPr>
              <a:t>Griechenland als Orient scheint als kulturelle, aber nicht als religiöse Dimension wahrgenommen zu werden</a:t>
            </a:r>
            <a:endParaRPr lang="el-GR" sz="2600" b="1" dirty="0">
              <a:solidFill>
                <a:srgbClr val="0070C0"/>
              </a:solidFill>
            </a:endParaRPr>
          </a:p>
        </p:txBody>
      </p:sp>
    </p:spTree>
    <p:extLst>
      <p:ext uri="{BB962C8B-B14F-4D97-AF65-F5344CB8AC3E}">
        <p14:creationId xmlns:p14="http://schemas.microsoft.com/office/powerpoint/2010/main" val="2978387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484310" y="330201"/>
            <a:ext cx="10018713" cy="5461000"/>
          </a:xfrm>
        </p:spPr>
        <p:txBody>
          <a:bodyPr/>
          <a:lstStyle/>
          <a:p>
            <a:r>
              <a:rPr lang="de-DE" b="1" dirty="0" smtClean="0"/>
              <a:t>„</a:t>
            </a:r>
            <a:r>
              <a:rPr lang="de-DE" b="1" dirty="0"/>
              <a:t>Die </a:t>
            </a:r>
            <a:r>
              <a:rPr lang="de-DE" b="1" dirty="0" err="1"/>
              <a:t>Klausneratmosphäre</a:t>
            </a:r>
            <a:r>
              <a:rPr lang="de-DE" b="1" dirty="0"/>
              <a:t> des heiligen Berges und der enggezogene Ideenkreis der Selbstpeiniger mit ihrem kindischen Gerede täglicher Mirakel und himmlischer Erscheinungen hatten in kurzer Frist so vertrocknend und lähmend auf Geist und Redefluss gewirkt, als wäre ich nicht wochen-, sondern jahrelang dem Verkehr europäisch zivilisierter Menschen  entrückt gewesen</a:t>
            </a:r>
            <a:r>
              <a:rPr lang="de-DE" b="1" dirty="0" smtClean="0"/>
              <a:t>.“ </a:t>
            </a:r>
          </a:p>
          <a:p>
            <a:r>
              <a:rPr lang="de-DE" sz="2800" dirty="0" smtClean="0">
                <a:solidFill>
                  <a:srgbClr val="FF0000"/>
                </a:solidFill>
              </a:rPr>
              <a:t>Flucht </a:t>
            </a:r>
            <a:r>
              <a:rPr lang="de-DE" sz="2800" dirty="0">
                <a:solidFill>
                  <a:srgbClr val="FF0000"/>
                </a:solidFill>
              </a:rPr>
              <a:t>vor der Zivilisation </a:t>
            </a:r>
            <a:r>
              <a:rPr lang="de-DE" sz="2800" dirty="0" smtClean="0">
                <a:solidFill>
                  <a:srgbClr val="FF0000"/>
                </a:solidFill>
              </a:rPr>
              <a:t>temporär:  </a:t>
            </a:r>
            <a:r>
              <a:rPr lang="de-DE" sz="2800" dirty="0">
                <a:solidFill>
                  <a:srgbClr val="FF0000"/>
                </a:solidFill>
              </a:rPr>
              <a:t>permanent die Intention der Zivilisationskritik </a:t>
            </a:r>
            <a:endParaRPr lang="el-GR" sz="2800" b="1" dirty="0">
              <a:solidFill>
                <a:srgbClr val="FF0000"/>
              </a:solidFill>
            </a:endParaRPr>
          </a:p>
        </p:txBody>
      </p:sp>
    </p:spTree>
    <p:extLst>
      <p:ext uri="{BB962C8B-B14F-4D97-AF65-F5344CB8AC3E}">
        <p14:creationId xmlns:p14="http://schemas.microsoft.com/office/powerpoint/2010/main" val="1674009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84311" y="685801"/>
            <a:ext cx="10018713" cy="800100"/>
          </a:xfrm>
        </p:spPr>
        <p:txBody>
          <a:bodyPr/>
          <a:lstStyle/>
          <a:p>
            <a:r>
              <a:rPr lang="de-DE" dirty="0" smtClean="0"/>
              <a:t>Darstellungstechnik - Natur</a:t>
            </a:r>
            <a:endParaRPr lang="en-US" dirty="0"/>
          </a:p>
        </p:txBody>
      </p:sp>
      <p:sp>
        <p:nvSpPr>
          <p:cNvPr id="3" name="Θέση περιεχομένου 2"/>
          <p:cNvSpPr>
            <a:spLocks noGrp="1"/>
          </p:cNvSpPr>
          <p:nvPr>
            <p:ph idx="1"/>
          </p:nvPr>
        </p:nvSpPr>
        <p:spPr>
          <a:xfrm>
            <a:off x="1484310" y="1485901"/>
            <a:ext cx="9813805" cy="4906107"/>
          </a:xfrm>
        </p:spPr>
        <p:txBody>
          <a:bodyPr>
            <a:normAutofit fontScale="92500" lnSpcReduction="20000"/>
          </a:bodyPr>
          <a:lstStyle/>
          <a:p>
            <a:r>
              <a:rPr lang="de-DE" sz="2600" b="1" dirty="0" smtClean="0">
                <a:solidFill>
                  <a:srgbClr val="00B050"/>
                </a:solidFill>
              </a:rPr>
              <a:t>Edition Deutsche Essays (1968), Ludwig </a:t>
            </a:r>
            <a:r>
              <a:rPr lang="de-DE" sz="2600" b="1" dirty="0" err="1" smtClean="0">
                <a:solidFill>
                  <a:srgbClr val="00B050"/>
                </a:solidFill>
              </a:rPr>
              <a:t>Rohner</a:t>
            </a:r>
            <a:r>
              <a:rPr lang="de-DE" sz="2600" b="1" dirty="0" smtClean="0">
                <a:solidFill>
                  <a:srgbClr val="00B050"/>
                </a:solidFill>
              </a:rPr>
              <a:t> (</a:t>
            </a:r>
            <a:r>
              <a:rPr lang="de-DE" sz="2600" b="1" dirty="0" err="1" smtClean="0">
                <a:solidFill>
                  <a:srgbClr val="00B050"/>
                </a:solidFill>
              </a:rPr>
              <a:t>ed</a:t>
            </a:r>
            <a:r>
              <a:rPr lang="de-DE" sz="2600" b="1" dirty="0" smtClean="0">
                <a:solidFill>
                  <a:srgbClr val="00B050"/>
                </a:solidFill>
              </a:rPr>
              <a:t>.) „einer der ersten und größten deutschsprachigen Reiseschriftsteller. Seine Fragmente aus dem Orient besitzen klassischen Rang</a:t>
            </a:r>
          </a:p>
          <a:p>
            <a:r>
              <a:rPr lang="de-DE" sz="2600" dirty="0" smtClean="0"/>
              <a:t>Plastische </a:t>
            </a:r>
            <a:r>
              <a:rPr lang="de-DE" sz="2600" dirty="0"/>
              <a:t>Sprachbilder in Form von Komposita auf, wie „Hügel- und Felsengewirre“, „Sommerlust“, „Windsbraut“, die nicht selten innerhalb von </a:t>
            </a:r>
            <a:r>
              <a:rPr lang="de-DE" sz="2600" b="1" dirty="0">
                <a:solidFill>
                  <a:srgbClr val="FF0000"/>
                </a:solidFill>
              </a:rPr>
              <a:t>Metaphern</a:t>
            </a:r>
            <a:r>
              <a:rPr lang="de-DE" sz="2600" dirty="0"/>
              <a:t> erscheinen: </a:t>
            </a:r>
            <a:endParaRPr lang="en-US" sz="2600" dirty="0"/>
          </a:p>
          <a:p>
            <a:r>
              <a:rPr lang="de-DE" dirty="0"/>
              <a:t> </a:t>
            </a:r>
            <a:endParaRPr lang="en-US" sz="2600" dirty="0"/>
          </a:p>
          <a:p>
            <a:r>
              <a:rPr lang="de-DE" sz="2600" b="1" i="1" dirty="0">
                <a:solidFill>
                  <a:srgbClr val="FF0000"/>
                </a:solidFill>
              </a:rPr>
              <a:t>Athos ist Hochwarte des ägäischen Meeres und Leuchtturm aller Orthodoxer in Byzanz</a:t>
            </a:r>
            <a:r>
              <a:rPr lang="de-DE" sz="2600" b="1" dirty="0">
                <a:solidFill>
                  <a:srgbClr val="FF0000"/>
                </a:solidFill>
              </a:rPr>
              <a:t>. (</a:t>
            </a:r>
            <a:r>
              <a:rPr lang="de-DE" sz="2600" b="1" i="1" dirty="0" err="1">
                <a:solidFill>
                  <a:srgbClr val="FF0000"/>
                </a:solidFill>
              </a:rPr>
              <a:t>AthosRo</a:t>
            </a:r>
            <a:r>
              <a:rPr lang="de-DE" sz="2600" b="1" dirty="0">
                <a:solidFill>
                  <a:srgbClr val="FF0000"/>
                </a:solidFill>
              </a:rPr>
              <a:t> 103</a:t>
            </a:r>
            <a:r>
              <a:rPr lang="de-DE" sz="2600" b="1" dirty="0" smtClean="0">
                <a:solidFill>
                  <a:srgbClr val="FF0000"/>
                </a:solidFill>
              </a:rPr>
              <a:t>)</a:t>
            </a:r>
          </a:p>
          <a:p>
            <a:r>
              <a:rPr lang="de-DE" sz="2600" b="1" i="1" dirty="0"/>
              <a:t>Wie ein langer Silberfaden läuft über Sattelkamm und Bergschneide durch hellgrünes Gebüsch und dichtverwachsenes </a:t>
            </a:r>
            <a:r>
              <a:rPr lang="de-DE" sz="2600" b="1" i="1" dirty="0" err="1"/>
              <a:t>epheuumranktes</a:t>
            </a:r>
            <a:r>
              <a:rPr lang="de-DE" sz="2600" b="1" i="1" dirty="0"/>
              <a:t> Baumgewühl der </a:t>
            </a:r>
            <a:r>
              <a:rPr lang="de-DE" sz="2600" b="1" i="1" dirty="0" err="1"/>
              <a:t>Hochpfad</a:t>
            </a:r>
            <a:r>
              <a:rPr lang="de-DE" sz="2600" b="1" i="1" dirty="0"/>
              <a:t> mitten durch die Halbinsel bis zum hohen </a:t>
            </a:r>
            <a:r>
              <a:rPr lang="de-DE" sz="2600" b="1" i="1" dirty="0" err="1"/>
              <a:t>Athoskegel</a:t>
            </a:r>
            <a:r>
              <a:rPr lang="de-DE" sz="2600" b="1" dirty="0"/>
              <a:t>. </a:t>
            </a:r>
            <a:endParaRPr lang="en-US" sz="2600" b="1" dirty="0">
              <a:solidFill>
                <a:srgbClr val="FF0000"/>
              </a:solidFill>
            </a:endParaRPr>
          </a:p>
        </p:txBody>
      </p:sp>
    </p:spTree>
    <p:extLst>
      <p:ext uri="{BB962C8B-B14F-4D97-AF65-F5344CB8AC3E}">
        <p14:creationId xmlns:p14="http://schemas.microsoft.com/office/powerpoint/2010/main" val="3890017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281354"/>
            <a:ext cx="9592408" cy="6057900"/>
          </a:xfrm>
        </p:spPr>
      </p:pic>
    </p:spTree>
    <p:extLst>
      <p:ext uri="{BB962C8B-B14F-4D97-AF65-F5344CB8AC3E}">
        <p14:creationId xmlns:p14="http://schemas.microsoft.com/office/powerpoint/2010/main" val="3624762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a:xfrm>
            <a:off x="1484310" y="2666999"/>
            <a:ext cx="10018713" cy="3742593"/>
          </a:xfrm>
        </p:spPr>
        <p:txBody>
          <a:bodyPr>
            <a:normAutofit fontScale="92500" lnSpcReduction="10000"/>
          </a:bodyPr>
          <a:lstStyle/>
          <a:p>
            <a:r>
              <a:rPr lang="de-DE" b="1" dirty="0"/>
              <a:t>„Laubwald von Platanen, Buchen, Grüneichen, Öl-, Feigen-, Nuss- und Kastanienbäumen, von </a:t>
            </a:r>
            <a:r>
              <a:rPr lang="de-DE" b="1" dirty="0" err="1"/>
              <a:t>Cypressen</a:t>
            </a:r>
            <a:r>
              <a:rPr lang="de-DE" b="1" dirty="0"/>
              <a:t>, Weinreben, Lorbeer- und Haselstauden, von Mastixstrauch, von immergrünen ‚</a:t>
            </a:r>
            <a:r>
              <a:rPr lang="de-DE" b="1" dirty="0" err="1"/>
              <a:t>Arbutuskirschen</a:t>
            </a:r>
            <a:r>
              <a:rPr lang="de-DE" b="1" dirty="0"/>
              <a:t>‘, Maulbeer- und Obststämmen aller Art – hellgrünes, </a:t>
            </a:r>
            <a:r>
              <a:rPr lang="de-DE" b="1" dirty="0" err="1"/>
              <a:t>luftdurchfächeltes</a:t>
            </a:r>
            <a:r>
              <a:rPr lang="de-DE" b="1" dirty="0"/>
              <a:t> Berggewand […]“ </a:t>
            </a:r>
            <a:endParaRPr lang="de-DE" b="1" dirty="0" smtClean="0"/>
          </a:p>
          <a:p>
            <a:r>
              <a:rPr lang="de-DE" b="1" dirty="0"/>
              <a:t>(„Vom Festlande in das Meer hinausspringende </a:t>
            </a:r>
            <a:r>
              <a:rPr lang="de-DE" b="1" dirty="0" err="1"/>
              <a:t>Chersonese</a:t>
            </a:r>
            <a:r>
              <a:rPr lang="de-DE" b="1" dirty="0"/>
              <a:t> sind vorzugsweise eine </a:t>
            </a:r>
            <a:r>
              <a:rPr lang="de-DE" b="1" dirty="0" err="1"/>
              <a:t>Eigenthümlichkeit</a:t>
            </a:r>
            <a:r>
              <a:rPr lang="de-DE" b="1" dirty="0"/>
              <a:t> der griechischen Welt</a:t>
            </a:r>
            <a:r>
              <a:rPr lang="de-DE" b="1" dirty="0" smtClean="0"/>
              <a:t>“)</a:t>
            </a:r>
          </a:p>
          <a:p>
            <a:r>
              <a:rPr lang="de-DE" b="1" dirty="0"/>
              <a:t>(„die Sonne blitzt auf den Wasserspiegel und lockt, durch die </a:t>
            </a:r>
            <a:r>
              <a:rPr lang="de-DE" b="1" dirty="0" err="1"/>
              <a:t>laubigen</a:t>
            </a:r>
            <a:r>
              <a:rPr lang="de-DE" b="1" dirty="0"/>
              <a:t> Bäume fallend, eine </a:t>
            </a:r>
            <a:r>
              <a:rPr lang="de-DE" b="1" dirty="0" err="1"/>
              <a:t>Thränewehmuthsvoller</a:t>
            </a:r>
            <a:r>
              <a:rPr lang="de-DE" b="1" dirty="0"/>
              <a:t> Erinnerung aus dem Auge des fremden Wanderers“ </a:t>
            </a:r>
            <a:endParaRPr lang="de-DE" b="1" dirty="0" smtClean="0"/>
          </a:p>
          <a:p>
            <a:r>
              <a:rPr lang="de-DE" sz="2600" b="1" dirty="0" err="1">
                <a:solidFill>
                  <a:srgbClr val="FF0000"/>
                </a:solidFill>
              </a:rPr>
              <a:t>Fallmerayers</a:t>
            </a:r>
            <a:r>
              <a:rPr lang="de-DE" sz="2600" b="1" dirty="0">
                <a:solidFill>
                  <a:srgbClr val="FF0000"/>
                </a:solidFill>
              </a:rPr>
              <a:t> Naturnarrativik zwischen Empfindsamkeit und Sachlichkeit</a:t>
            </a:r>
            <a:endParaRPr lang="en-US" sz="2600" b="1" dirty="0">
              <a:solidFill>
                <a:srgbClr val="FF0000"/>
              </a:solidFill>
            </a:endParaRPr>
          </a:p>
        </p:txBody>
      </p:sp>
    </p:spTree>
    <p:extLst>
      <p:ext uri="{BB962C8B-B14F-4D97-AF65-F5344CB8AC3E}">
        <p14:creationId xmlns:p14="http://schemas.microsoft.com/office/powerpoint/2010/main" val="3498611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84311" y="685801"/>
            <a:ext cx="10018713" cy="967154"/>
          </a:xfrm>
        </p:spPr>
        <p:txBody>
          <a:bodyPr/>
          <a:lstStyle/>
          <a:p>
            <a:r>
              <a:rPr lang="en-US" dirty="0" err="1" smtClean="0"/>
              <a:t>Intellektuelle</a:t>
            </a:r>
            <a:r>
              <a:rPr lang="en-US" dirty="0" smtClean="0"/>
              <a:t> </a:t>
            </a:r>
            <a:r>
              <a:rPr lang="en-US" dirty="0" err="1" smtClean="0"/>
              <a:t>Leere</a:t>
            </a:r>
            <a:r>
              <a:rPr lang="en-US" dirty="0" smtClean="0"/>
              <a:t> der M</a:t>
            </a:r>
            <a:r>
              <a:rPr lang="de-DE" dirty="0" err="1" smtClean="0"/>
              <a:t>önche</a:t>
            </a:r>
            <a:endParaRPr lang="en-US" dirty="0"/>
          </a:p>
        </p:txBody>
      </p:sp>
      <p:sp>
        <p:nvSpPr>
          <p:cNvPr id="3" name="Θέση περιεχομένου 2"/>
          <p:cNvSpPr>
            <a:spLocks noGrp="1"/>
          </p:cNvSpPr>
          <p:nvPr>
            <p:ph idx="1"/>
          </p:nvPr>
        </p:nvSpPr>
        <p:spPr>
          <a:xfrm>
            <a:off x="1484310" y="1485901"/>
            <a:ext cx="10018713" cy="4305300"/>
          </a:xfrm>
        </p:spPr>
        <p:txBody>
          <a:bodyPr/>
          <a:lstStyle/>
          <a:p>
            <a:r>
              <a:rPr lang="de-DE" dirty="0"/>
              <a:t>„Aber warum macht ihr euch nicht ans Werk? habt ihr nicht Goldbullen, Papiere, Zeit und Ruhe genug?“ </a:t>
            </a:r>
            <a:endParaRPr lang="de-DE" dirty="0" smtClean="0"/>
          </a:p>
          <a:p>
            <a:r>
              <a:rPr lang="de-DE" b="1" dirty="0">
                <a:solidFill>
                  <a:srgbClr val="00B050"/>
                </a:solidFill>
              </a:rPr>
              <a:t>Die Tatsache, dass die Schilderungen des Klerus quasi im Naturszenario eingegliedert sind, vergegenwärtigt die Diskrepanz zwischen </a:t>
            </a:r>
            <a:r>
              <a:rPr lang="de-DE" b="1" dirty="0" err="1">
                <a:solidFill>
                  <a:srgbClr val="00B050"/>
                </a:solidFill>
              </a:rPr>
              <a:t>Urnatur</a:t>
            </a:r>
            <a:r>
              <a:rPr lang="de-DE" b="1" dirty="0">
                <a:solidFill>
                  <a:srgbClr val="00B050"/>
                </a:solidFill>
              </a:rPr>
              <a:t> und fortgeschrittener Zivilisation, was in diesem Denkgebäude nicht nur die Instrumentalisierung der Naturbeschreibungen akzentuiert, sondern insgesamt den unterstellten höheren Entwicklungsstand des zivilisierten Europas. </a:t>
            </a:r>
            <a:endParaRPr lang="en-US" b="1" dirty="0">
              <a:solidFill>
                <a:srgbClr val="00B050"/>
              </a:solidFill>
            </a:endParaRPr>
          </a:p>
        </p:txBody>
      </p:sp>
    </p:spTree>
    <p:extLst>
      <p:ext uri="{BB962C8B-B14F-4D97-AF65-F5344CB8AC3E}">
        <p14:creationId xmlns:p14="http://schemas.microsoft.com/office/powerpoint/2010/main" val="2419654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484310" y="202223"/>
            <a:ext cx="10018713" cy="5588977"/>
          </a:xfrm>
        </p:spPr>
        <p:txBody>
          <a:bodyPr>
            <a:normAutofit/>
          </a:bodyPr>
          <a:lstStyle/>
          <a:p>
            <a:r>
              <a:rPr lang="de-DE" b="1" dirty="0"/>
              <a:t>Zusammenfassend kann vermerkt werden, dass die </a:t>
            </a:r>
            <a:r>
              <a:rPr lang="de-DE" b="1" dirty="0" err="1"/>
              <a:t>Narrativierung</a:t>
            </a:r>
            <a:r>
              <a:rPr lang="de-DE" b="1" dirty="0"/>
              <a:t> des Athos und die Konstruktion des Fremden bei </a:t>
            </a:r>
            <a:r>
              <a:rPr lang="de-DE" b="1" dirty="0" err="1"/>
              <a:t>Fallmerayer</a:t>
            </a:r>
            <a:r>
              <a:rPr lang="de-DE" b="1" dirty="0"/>
              <a:t> zwischen dem populärwissenschaftlichen Anspruch und der Instrumentalisierung und </a:t>
            </a:r>
            <a:r>
              <a:rPr lang="de-DE" b="1" dirty="0" err="1"/>
              <a:t>Medialisierung</a:t>
            </a:r>
            <a:r>
              <a:rPr lang="de-DE" b="1" dirty="0"/>
              <a:t> der fremden Umgebung, die für zivilisationskritische Zwecke vereinnahmt wird, schwankt. </a:t>
            </a:r>
            <a:endParaRPr lang="de-DE" b="1" dirty="0" smtClean="0"/>
          </a:p>
          <a:p>
            <a:r>
              <a:rPr lang="de-DE" b="1" dirty="0"/>
              <a:t>Insgesamt werden relativistische Auffassungen vollends vermieden. Zu konstatieren ist aber ebenso, dass </a:t>
            </a:r>
            <a:r>
              <a:rPr lang="de-DE" b="1" dirty="0" err="1"/>
              <a:t>Fallmerayers</a:t>
            </a:r>
            <a:r>
              <a:rPr lang="de-DE" b="1" dirty="0"/>
              <a:t> Vermächtnis für die Germanistik nicht von geringer Bedeutung ist, da seine Schriften den großen ästhetischen Reiz der Reiseliteratur unter Beweis stellen.</a:t>
            </a:r>
            <a:endParaRPr lang="en-US" b="1" dirty="0"/>
          </a:p>
          <a:p>
            <a:endParaRPr lang="en-US" dirty="0"/>
          </a:p>
        </p:txBody>
      </p:sp>
    </p:spTree>
    <p:extLst>
      <p:ext uri="{BB962C8B-B14F-4D97-AF65-F5344CB8AC3E}">
        <p14:creationId xmlns:p14="http://schemas.microsoft.com/office/powerpoint/2010/main" val="9094782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normAutofit/>
          </a:bodyPr>
          <a:lstStyle/>
          <a:p>
            <a:r>
              <a:rPr lang="de-DE" sz="4400" dirty="0" smtClean="0"/>
              <a:t>VIELEN DANK!!!</a:t>
            </a:r>
            <a:endParaRPr lang="en-US" sz="4400" dirty="0"/>
          </a:p>
        </p:txBody>
      </p:sp>
    </p:spTree>
    <p:extLst>
      <p:ext uri="{BB962C8B-B14F-4D97-AF65-F5344CB8AC3E}">
        <p14:creationId xmlns:p14="http://schemas.microsoft.com/office/powerpoint/2010/main" val="2617200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84311" y="685801"/>
            <a:ext cx="10018713" cy="905608"/>
          </a:xfrm>
        </p:spPr>
        <p:txBody>
          <a:bodyPr/>
          <a:lstStyle/>
          <a:p>
            <a:r>
              <a:rPr lang="en-US" dirty="0" err="1" smtClean="0"/>
              <a:t>Kloster</a:t>
            </a:r>
            <a:r>
              <a:rPr lang="en-US" dirty="0" smtClean="0"/>
              <a:t> </a:t>
            </a:r>
            <a:r>
              <a:rPr lang="en-US" dirty="0" err="1" smtClean="0"/>
              <a:t>Simonopetra</a:t>
            </a:r>
            <a:endParaRPr lang="en-US"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5077" y="1661747"/>
            <a:ext cx="10251831" cy="4888522"/>
          </a:xfrm>
        </p:spPr>
      </p:pic>
    </p:spTree>
    <p:extLst>
      <p:ext uri="{BB962C8B-B14F-4D97-AF65-F5344CB8AC3E}">
        <p14:creationId xmlns:p14="http://schemas.microsoft.com/office/powerpoint/2010/main" val="330992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84311" y="685800"/>
            <a:ext cx="10018713" cy="940777"/>
          </a:xfrm>
        </p:spPr>
        <p:txBody>
          <a:bodyPr/>
          <a:lstStyle/>
          <a:p>
            <a:r>
              <a:rPr lang="en-US" dirty="0" err="1" smtClean="0"/>
              <a:t>Kloster</a:t>
            </a:r>
            <a:r>
              <a:rPr lang="en-US" dirty="0" smtClean="0"/>
              <a:t> </a:t>
            </a:r>
            <a:r>
              <a:rPr lang="en-US" dirty="0" err="1" smtClean="0"/>
              <a:t>Iviron</a:t>
            </a:r>
            <a:endParaRPr lang="en-US"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626577"/>
            <a:ext cx="9689123" cy="4739054"/>
          </a:xfrm>
        </p:spPr>
      </p:pic>
    </p:spTree>
    <p:extLst>
      <p:ext uri="{BB962C8B-B14F-4D97-AF65-F5344CB8AC3E}">
        <p14:creationId xmlns:p14="http://schemas.microsoft.com/office/powerpoint/2010/main" val="2050678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84311" y="685801"/>
            <a:ext cx="10018713" cy="870438"/>
          </a:xfrm>
        </p:spPr>
        <p:txBody>
          <a:bodyPr/>
          <a:lstStyle/>
          <a:p>
            <a:r>
              <a:rPr lang="en-US" dirty="0" err="1" smtClean="0"/>
              <a:t>Kloster</a:t>
            </a:r>
            <a:r>
              <a:rPr lang="en-US" dirty="0" smtClean="0"/>
              <a:t> </a:t>
            </a:r>
            <a:r>
              <a:rPr lang="en-US" dirty="0" err="1" smtClean="0"/>
              <a:t>Dionysiou</a:t>
            </a:r>
            <a:endParaRPr lang="en-US" dirty="0"/>
          </a:p>
        </p:txBody>
      </p:sp>
      <p:pic>
        <p:nvPicPr>
          <p:cNvPr id="6" name="Θέση περιεχομένου 5" descr="C:\Users\30697\Downloads\07Athos_St_Dionysius03.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09093" y="1705708"/>
            <a:ext cx="8765930" cy="4695092"/>
          </a:xfrm>
          <a:prstGeom prst="rect">
            <a:avLst/>
          </a:prstGeom>
          <a:noFill/>
          <a:ln>
            <a:noFill/>
          </a:ln>
        </p:spPr>
      </p:pic>
    </p:spTree>
    <p:extLst>
      <p:ext uri="{BB962C8B-B14F-4D97-AF65-F5344CB8AC3E}">
        <p14:creationId xmlns:p14="http://schemas.microsoft.com/office/powerpoint/2010/main" val="3906770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84311" y="685800"/>
            <a:ext cx="10018713" cy="940777"/>
          </a:xfrm>
        </p:spPr>
        <p:txBody>
          <a:bodyPr/>
          <a:lstStyle/>
          <a:p>
            <a:r>
              <a:rPr lang="en-US" dirty="0" err="1" smtClean="0"/>
              <a:t>Eremiten</a:t>
            </a:r>
            <a:r>
              <a:rPr lang="en-US" dirty="0" smtClean="0"/>
              <a:t> </a:t>
            </a:r>
            <a:r>
              <a:rPr lang="en-US" dirty="0" err="1" smtClean="0"/>
              <a:t>Kloster</a:t>
            </a:r>
            <a:endParaRPr lang="en-US" dirty="0"/>
          </a:p>
        </p:txBody>
      </p:sp>
      <p:pic>
        <p:nvPicPr>
          <p:cNvPr id="4" name="Θέση περιεχομένου 3" descr="https://upload.wikimedia.org/wikipedia/commons/5/50/Athos_eremiten_axb0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5708" y="1758462"/>
            <a:ext cx="8546123" cy="4791807"/>
          </a:xfrm>
          <a:prstGeom prst="rect">
            <a:avLst/>
          </a:prstGeom>
          <a:noFill/>
          <a:ln>
            <a:noFill/>
          </a:ln>
        </p:spPr>
      </p:pic>
    </p:spTree>
    <p:extLst>
      <p:ext uri="{BB962C8B-B14F-4D97-AF65-F5344CB8AC3E}">
        <p14:creationId xmlns:p14="http://schemas.microsoft.com/office/powerpoint/2010/main" val="912899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9185" y="342900"/>
            <a:ext cx="9785838" cy="6093069"/>
          </a:xfrm>
        </p:spPr>
      </p:pic>
    </p:spTree>
    <p:extLst>
      <p:ext uri="{BB962C8B-B14F-4D97-AF65-F5344CB8AC3E}">
        <p14:creationId xmlns:p14="http://schemas.microsoft.com/office/powerpoint/2010/main" val="2203782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84311" y="685800"/>
            <a:ext cx="10018713" cy="888023"/>
          </a:xfrm>
        </p:spPr>
        <p:txBody>
          <a:bodyPr/>
          <a:lstStyle/>
          <a:p>
            <a:r>
              <a:rPr lang="en-US" dirty="0" err="1" smtClean="0"/>
              <a:t>Jakob</a:t>
            </a:r>
            <a:r>
              <a:rPr lang="en-US" dirty="0" smtClean="0"/>
              <a:t> Philipp </a:t>
            </a:r>
            <a:r>
              <a:rPr lang="en-US" dirty="0" err="1" smtClean="0"/>
              <a:t>Fallmerayer</a:t>
            </a:r>
            <a:endParaRPr lang="en-US"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3493" y="1872762"/>
            <a:ext cx="6365630" cy="4572000"/>
          </a:xfrm>
        </p:spPr>
      </p:pic>
    </p:spTree>
    <p:extLst>
      <p:ext uri="{BB962C8B-B14F-4D97-AF65-F5344CB8AC3E}">
        <p14:creationId xmlns:p14="http://schemas.microsoft.com/office/powerpoint/2010/main" val="22164279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αράλλαξη">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Παράλλαξη</Template>
  <TotalTime>401</TotalTime>
  <Words>1541</Words>
  <Application>Microsoft Office PowerPoint</Application>
  <PresentationFormat>Ευρεία οθόνη</PresentationFormat>
  <Paragraphs>94</Paragraphs>
  <Slides>33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33</vt:i4>
      </vt:variant>
    </vt:vector>
  </HeadingPairs>
  <TitlesOfParts>
    <vt:vector size="37" baseType="lpstr">
      <vt:lpstr>Arial</vt:lpstr>
      <vt:lpstr>Corbel</vt:lpstr>
      <vt:lpstr>Times New Roman</vt:lpstr>
      <vt:lpstr>Παράλλαξη</vt:lpstr>
      <vt:lpstr>Fallmerayer und der Heilige Berg Athos  </vt:lpstr>
      <vt:lpstr>Παρουσίαση του PowerPoint</vt:lpstr>
      <vt:lpstr>Παρουσίαση του PowerPoint</vt:lpstr>
      <vt:lpstr>Kloster Simonopetra</vt:lpstr>
      <vt:lpstr>Kloster Iviron</vt:lpstr>
      <vt:lpstr>Kloster Dionysiou</vt:lpstr>
      <vt:lpstr>Eremiten Kloster</vt:lpstr>
      <vt:lpstr>Παρουσίαση του PowerPoint</vt:lpstr>
      <vt:lpstr>Jakob Philipp Fallmerayer</vt:lpstr>
      <vt:lpstr>Παρουσίαση του PowerPoint</vt:lpstr>
      <vt:lpstr>Παρουσίαση του PowerPoint</vt:lpstr>
      <vt:lpstr>Παρουσίαση του PowerPoint</vt:lpstr>
      <vt:lpstr>Παρουσίαση του PowerPoint</vt:lpstr>
      <vt:lpstr>Belege seiner Forschungen:</vt:lpstr>
      <vt:lpstr>Παρουσίαση του PowerPoint</vt:lpstr>
      <vt:lpstr>Zwischen wissenschaftlichem Anspruch und Literatur</vt:lpstr>
      <vt:lpstr>  </vt:lpstr>
      <vt:lpstr>Παρουσίαση του PowerPoint</vt:lpstr>
      <vt:lpstr>„Nicht allein der Glaube ist es, der die Welt besiegen lehrt, Wißt, dass auch die Kunst in Flammen das Vergängliche verzehrt.“</vt:lpstr>
      <vt:lpstr>Παρουσίαση του PowerPoint</vt:lpstr>
      <vt:lpstr>Παρουσίαση του PowerPoint</vt:lpstr>
      <vt:lpstr>Reiseliteratur = Popularisierung seiner Thesen  Keine Perspektive des Kulturkontakts</vt:lpstr>
      <vt:lpstr>Παρουσίαση του PowerPoint</vt:lpstr>
      <vt:lpstr>Παρουσίαση του PowerPoint</vt:lpstr>
      <vt:lpstr>Binäre Oppositionen</vt:lpstr>
      <vt:lpstr>Idealisierung des Eigenen </vt:lpstr>
      <vt:lpstr>Παρουσίαση του PowerPoint</vt:lpstr>
      <vt:lpstr>Παρουσίαση του PowerPoint</vt:lpstr>
      <vt:lpstr>Darstellungstechnik - Natur</vt:lpstr>
      <vt:lpstr>Παρουσίαση του PowerPoint</vt:lpstr>
      <vt:lpstr>Intellektuelle Leere der Mönche</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unsichtbare Hand Gottes und der Berg Athos. Zu Fallmerayers Reiseliteratur</dc:title>
  <dc:creator>aglaia bliumi</dc:creator>
  <cp:lastModifiedBy>Agi Blioumi</cp:lastModifiedBy>
  <cp:revision>60</cp:revision>
  <dcterms:created xsi:type="dcterms:W3CDTF">2019-11-21T04:30:48Z</dcterms:created>
  <dcterms:modified xsi:type="dcterms:W3CDTF">2022-07-25T06:27:22Z</dcterms:modified>
</cp:coreProperties>
</file>