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1" r:id="rId5"/>
    <p:sldId id="258" r:id="rId6"/>
    <p:sldId id="259" r:id="rId7"/>
    <p:sldId id="262"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46C117F-5CCF-4837-BE5F-2B92066CAFAF}"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4EB90BD-B6CE-46B7-997F-7313B992CCDC}"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DB9D11F-B188-461D-B23F-39381795C052}"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2E6D8D9-55A2-4063-B0F3-121F44549695}"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D4B24536-994D-4021-A283-9F449C0DB509}" type="datetimeFigureOut">
              <a:rPr lang="en-US" dirty="0"/>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3CBBBB78-C96F-47B7-AB17-D852CA960AC9}" type="datetimeFigureOut">
              <a:rPr lang="en-US" dirty="0"/>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10/19/2020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578ACC-22D6-47C1-A373-4FD133E34F3C}" type="datetimeFigureOut">
              <a:rPr lang="en-US" dirty="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331444B-B92B-4E27-8C94-BB93EAF5CB18}"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63EFA5E-FA76-400D-B3DC-F0BA90E6D107}" type="datetimeFigureOut">
              <a:rPr lang="en-US" dirty="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10/19/2020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de-DE" dirty="0" smtClean="0"/>
              <a:t>Ludwig der I.</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6010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 Εικόνα" descr="König_Ludwig_I_von_Bayern_im_Krönungsornat.jpg"/>
          <p:cNvPicPr>
            <a:picLocks noGrp="1" noChangeAspect="1"/>
          </p:cNvPicPr>
          <p:nvPr>
            <p:ph idx="1"/>
          </p:nvPr>
        </p:nvPicPr>
        <p:blipFill>
          <a:blip r:embed="rId2" cstate="print"/>
          <a:stretch>
            <a:fillRect/>
          </a:stretch>
        </p:blipFill>
        <p:spPr>
          <a:xfrm>
            <a:off x="1282700" y="787400"/>
            <a:ext cx="9702800" cy="5765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886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ναυμαχια ναυαρινο.jpg"/>
          <p:cNvPicPr>
            <a:picLocks noGrp="1" noChangeAspect="1" noChangeArrowheads="1"/>
          </p:cNvPicPr>
          <p:nvPr>
            <p:ph idx="1"/>
          </p:nvPr>
        </p:nvPicPr>
        <p:blipFill>
          <a:blip r:embed="rId2"/>
          <a:srcRect/>
          <a:stretch>
            <a:fillRect/>
          </a:stretch>
        </p:blipFill>
        <p:spPr bwMode="auto">
          <a:xfrm>
            <a:off x="774700" y="774700"/>
            <a:ext cx="9918700" cy="5562600"/>
          </a:xfrm>
          <a:prstGeom prst="rect">
            <a:avLst/>
          </a:prstGeom>
          <a:noFill/>
        </p:spPr>
      </p:pic>
    </p:spTree>
    <p:extLst>
      <p:ext uri="{BB962C8B-B14F-4D97-AF65-F5344CB8AC3E}">
        <p14:creationId xmlns:p14="http://schemas.microsoft.com/office/powerpoint/2010/main" val="281877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54000" y="0"/>
            <a:ext cx="11645900" cy="6858000"/>
          </a:xfrm>
          <a:solidFill>
            <a:schemeClr val="accent2">
              <a:lumMod val="50000"/>
            </a:schemeClr>
          </a:solidFill>
          <a:ln w="76200">
            <a:solidFill>
              <a:schemeClr val="tx1">
                <a:lumMod val="95000"/>
                <a:lumOff val="5000"/>
              </a:schemeClr>
            </a:solidFill>
          </a:ln>
          <a:effectLst>
            <a:outerShdw blurRad="63500" sx="102000" sy="102000" algn="ctr" rotWithShape="0">
              <a:prstClr val="black">
                <a:alpha val="40000"/>
              </a:prstClr>
            </a:outerShdw>
          </a:effectLst>
        </p:spPr>
        <p:txBody>
          <a:bodyPr>
            <a:noAutofit/>
          </a:bodyPr>
          <a:lstStyle/>
          <a:p>
            <a:pPr algn="l"/>
            <a:endParaRPr lang="de-DE" sz="1800" dirty="0">
              <a:solidFill>
                <a:schemeClr val="bg1">
                  <a:lumMod val="95000"/>
                </a:schemeClr>
              </a:solidFill>
              <a:latin typeface="+mj-lt"/>
            </a:endParaRPr>
          </a:p>
          <a:p>
            <a:r>
              <a:rPr lang="de-DE" sz="1800" dirty="0" smtClean="0">
                <a:solidFill>
                  <a:schemeClr val="bg1">
                    <a:lumMod val="95000"/>
                  </a:schemeClr>
                </a:solidFill>
                <a:effectLst>
                  <a:outerShdw blurRad="38100" dist="38100" dir="2700000" algn="tl">
                    <a:srgbClr val="000000">
                      <a:alpha val="43137"/>
                    </a:srgbClr>
                  </a:outerShdw>
                </a:effectLst>
                <a:latin typeface="+mj-lt"/>
              </a:rPr>
              <a:t>Historische Erwähnung </a:t>
            </a:r>
          </a:p>
          <a:p>
            <a:pPr algn="l"/>
            <a:endParaRPr lang="de-DE" sz="1800" dirty="0">
              <a:solidFill>
                <a:schemeClr val="bg1">
                  <a:lumMod val="95000"/>
                </a:schemeClr>
              </a:solidFill>
              <a:latin typeface="+mj-lt"/>
            </a:endParaRPr>
          </a:p>
          <a:p>
            <a:pPr algn="l"/>
            <a:r>
              <a:rPr lang="de-DE" sz="1800" dirty="0">
                <a:solidFill>
                  <a:schemeClr val="bg1">
                    <a:lumMod val="95000"/>
                  </a:schemeClr>
                </a:solidFill>
                <a:latin typeface="+mj-lt"/>
              </a:rPr>
              <a:t>Die Schlacht von Kassandra war ein militärischer Konflikt der griechischen Revolution von 1821, der am </a:t>
            </a:r>
            <a:r>
              <a:rPr lang="el-GR" sz="1800" dirty="0">
                <a:solidFill>
                  <a:schemeClr val="bg1">
                    <a:lumMod val="95000"/>
                  </a:schemeClr>
                </a:solidFill>
                <a:latin typeface="+mj-lt"/>
              </a:rPr>
              <a:t> </a:t>
            </a:r>
            <a:r>
              <a:rPr lang="de-DE" sz="1800" dirty="0">
                <a:solidFill>
                  <a:schemeClr val="bg1">
                    <a:lumMod val="95000"/>
                  </a:schemeClr>
                </a:solidFill>
                <a:latin typeface="+mj-lt"/>
              </a:rPr>
              <a:t>30. Oktober 1821 in Kassandra auf </a:t>
            </a:r>
            <a:r>
              <a:rPr lang="de-DE" sz="1800" dirty="0" err="1">
                <a:solidFill>
                  <a:schemeClr val="bg1">
                    <a:lumMod val="95000"/>
                  </a:schemeClr>
                </a:solidFill>
                <a:latin typeface="+mj-lt"/>
              </a:rPr>
              <a:t>Chalkidiki</a:t>
            </a:r>
            <a:r>
              <a:rPr lang="de-DE" sz="1800" dirty="0">
                <a:solidFill>
                  <a:schemeClr val="bg1">
                    <a:lumMod val="95000"/>
                  </a:schemeClr>
                </a:solidFill>
                <a:latin typeface="+mj-lt"/>
              </a:rPr>
              <a:t> stattfand. </a:t>
            </a:r>
          </a:p>
          <a:p>
            <a:pPr algn="l"/>
            <a:r>
              <a:rPr lang="de-DE" sz="1800" dirty="0">
                <a:solidFill>
                  <a:schemeClr val="bg1">
                    <a:lumMod val="95000"/>
                  </a:schemeClr>
                </a:solidFill>
                <a:latin typeface="+mj-lt"/>
              </a:rPr>
              <a:t>Es endete mit dem überwältigenden Sieg der Truppen des Osmanen Abdul </a:t>
            </a:r>
            <a:r>
              <a:rPr lang="de-DE" sz="1800" dirty="0" err="1">
                <a:solidFill>
                  <a:schemeClr val="bg1">
                    <a:lumMod val="95000"/>
                  </a:schemeClr>
                </a:solidFill>
                <a:latin typeface="+mj-lt"/>
              </a:rPr>
              <a:t>Aboud</a:t>
            </a:r>
            <a:r>
              <a:rPr lang="de-DE" sz="1800" dirty="0">
                <a:solidFill>
                  <a:schemeClr val="bg1">
                    <a:lumMod val="95000"/>
                  </a:schemeClr>
                </a:solidFill>
                <a:latin typeface="+mj-lt"/>
              </a:rPr>
              <a:t> gegen die griechischen Streitkräfte, die unter der Führung des griechischen Häuptlings Emmanuel Papa standen. Die Entwicklung der Ereignisse Emmanuel Papas gelang es, nach vielen Niederlagen auf der </a:t>
            </a:r>
            <a:r>
              <a:rPr lang="de-DE" sz="1800" dirty="0" err="1">
                <a:solidFill>
                  <a:schemeClr val="bg1">
                    <a:lumMod val="95000"/>
                  </a:schemeClr>
                </a:solidFill>
                <a:latin typeface="+mj-lt"/>
              </a:rPr>
              <a:t>Chalkidiki</a:t>
            </a:r>
            <a:r>
              <a:rPr lang="de-DE" sz="1800" dirty="0">
                <a:solidFill>
                  <a:schemeClr val="bg1">
                    <a:lumMod val="95000"/>
                  </a:schemeClr>
                </a:solidFill>
                <a:latin typeface="+mj-lt"/>
              </a:rPr>
              <a:t>, ein Lager von </a:t>
            </a:r>
            <a:r>
              <a:rPr lang="de-DE" sz="1800" dirty="0" err="1">
                <a:solidFill>
                  <a:schemeClr val="bg1">
                    <a:lumMod val="95000"/>
                  </a:schemeClr>
                </a:solidFill>
                <a:latin typeface="+mj-lt"/>
              </a:rPr>
              <a:t>eintausendfünfhundert</a:t>
            </a:r>
            <a:r>
              <a:rPr lang="de-DE" sz="1800" dirty="0">
                <a:solidFill>
                  <a:schemeClr val="bg1">
                    <a:lumMod val="95000"/>
                  </a:schemeClr>
                </a:solidFill>
                <a:latin typeface="+mj-lt"/>
              </a:rPr>
              <a:t> in Kassandra zu organisieren. </a:t>
            </a:r>
          </a:p>
          <a:p>
            <a:pPr algn="l"/>
            <a:r>
              <a:rPr lang="de-DE" sz="1800" dirty="0">
                <a:solidFill>
                  <a:schemeClr val="bg1">
                    <a:lumMod val="95000"/>
                  </a:schemeClr>
                </a:solidFill>
                <a:latin typeface="+mj-lt"/>
              </a:rPr>
              <a:t>Mehmet Abdul </a:t>
            </a:r>
            <a:r>
              <a:rPr lang="de-DE" sz="1800" dirty="0" err="1">
                <a:solidFill>
                  <a:schemeClr val="bg1">
                    <a:lumMod val="95000"/>
                  </a:schemeClr>
                </a:solidFill>
                <a:latin typeface="+mj-lt"/>
              </a:rPr>
              <a:t>Aboud</a:t>
            </a:r>
            <a:r>
              <a:rPr lang="de-DE" sz="1800" dirty="0">
                <a:solidFill>
                  <a:schemeClr val="bg1">
                    <a:lumMod val="95000"/>
                  </a:schemeClr>
                </a:solidFill>
                <a:latin typeface="+mj-lt"/>
              </a:rPr>
              <a:t> Emin Pascha beschloss mit einer großen Armee, das griechische Lager anzugreife. Am 30. Oktober 1821 griff er die griechischen Stellungen an. </a:t>
            </a:r>
          </a:p>
          <a:p>
            <a:pPr algn="l"/>
            <a:r>
              <a:rPr lang="de-DE" sz="1800" dirty="0">
                <a:solidFill>
                  <a:schemeClr val="bg1">
                    <a:lumMod val="95000"/>
                  </a:schemeClr>
                </a:solidFill>
                <a:latin typeface="+mj-lt"/>
              </a:rPr>
              <a:t>Die Griechen schlugen die Feinde zunächst zurück, aber ein Korps von tausend Türken zog hinter ihren Stellungen vorbei und umzingelten die Griechen. </a:t>
            </a:r>
          </a:p>
          <a:p>
            <a:pPr algn="l"/>
            <a:r>
              <a:rPr lang="de-DE" sz="1800" dirty="0">
                <a:solidFill>
                  <a:schemeClr val="bg1">
                    <a:lumMod val="95000"/>
                  </a:schemeClr>
                </a:solidFill>
                <a:latin typeface="+mj-lt"/>
              </a:rPr>
              <a:t>Drei Viertel der griechischen Kämpfer fielen im Kampf, darunter zwei der drei Söhne von Emmanuel Papa. Dann brachen die Türken ihre Grausamkeit gegenüber der Zivilbevölkerung </a:t>
            </a:r>
            <a:r>
              <a:rPr lang="de-DE" sz="1800" dirty="0" err="1">
                <a:solidFill>
                  <a:schemeClr val="bg1">
                    <a:lumMod val="95000"/>
                  </a:schemeClr>
                </a:solidFill>
                <a:latin typeface="+mj-lt"/>
              </a:rPr>
              <a:t>Kassandras</a:t>
            </a:r>
            <a:r>
              <a:rPr lang="de-DE" sz="1800" dirty="0">
                <a:solidFill>
                  <a:schemeClr val="bg1">
                    <a:lumMod val="95000"/>
                  </a:schemeClr>
                </a:solidFill>
                <a:latin typeface="+mj-lt"/>
              </a:rPr>
              <a:t> aus. </a:t>
            </a:r>
          </a:p>
          <a:p>
            <a:pPr algn="l"/>
            <a:r>
              <a:rPr lang="de-DE" sz="1800" dirty="0">
                <a:solidFill>
                  <a:schemeClr val="bg1">
                    <a:lumMod val="95000"/>
                  </a:schemeClr>
                </a:solidFill>
                <a:latin typeface="+mj-lt"/>
              </a:rPr>
              <a:t>Emmanuel Papas floh dann auf den Berg Athos und machte sich von dort aus zusammen mit seinem einzigen Sohn auf einem Wasserschiff auf den Weg in das übrige Griechenland, um dort den Kampf fortzusetzen. Es gelang ihm jedoch nicht, weil er Mitte Dezember 1821 auf dem Schiff an einem Herzinfarkt starb. Die Revolution in </a:t>
            </a:r>
            <a:r>
              <a:rPr lang="de-DE" sz="1800" dirty="0" err="1">
                <a:solidFill>
                  <a:schemeClr val="bg1">
                    <a:lumMod val="95000"/>
                  </a:schemeClr>
                </a:solidFill>
                <a:latin typeface="+mj-lt"/>
              </a:rPr>
              <a:t>Chalkidiki</a:t>
            </a:r>
            <a:r>
              <a:rPr lang="de-DE" sz="1800" dirty="0">
                <a:solidFill>
                  <a:schemeClr val="bg1">
                    <a:lumMod val="95000"/>
                  </a:schemeClr>
                </a:solidFill>
                <a:latin typeface="+mj-lt"/>
              </a:rPr>
              <a:t> war völlig gescheitert.</a:t>
            </a:r>
            <a:br>
              <a:rPr lang="de-DE" sz="1800" dirty="0">
                <a:solidFill>
                  <a:schemeClr val="bg1">
                    <a:lumMod val="95000"/>
                  </a:schemeClr>
                </a:solidFill>
                <a:latin typeface="+mj-lt"/>
              </a:rPr>
            </a:br>
            <a:endParaRPr lang="el-GR" sz="1800" dirty="0">
              <a:solidFill>
                <a:schemeClr val="bg1">
                  <a:lumMod val="95000"/>
                </a:schemeClr>
              </a:solidFill>
              <a:latin typeface="+mj-lt"/>
            </a:endParaRPr>
          </a:p>
        </p:txBody>
      </p:sp>
    </p:spTree>
    <p:extLst>
      <p:ext uri="{BB962C8B-B14F-4D97-AF65-F5344CB8AC3E}">
        <p14:creationId xmlns:p14="http://schemas.microsoft.com/office/powerpoint/2010/main" val="62917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kas.jpg"/>
          <p:cNvPicPr>
            <a:picLocks noGrp="1" noChangeAspect="1"/>
          </p:cNvPicPr>
          <p:nvPr>
            <p:ph idx="1"/>
          </p:nvPr>
        </p:nvPicPr>
        <p:blipFill>
          <a:blip r:embed="rId2" cstate="print"/>
          <a:stretch>
            <a:fillRect/>
          </a:stretch>
        </p:blipFill>
        <p:spPr>
          <a:xfrm>
            <a:off x="203200" y="304800"/>
            <a:ext cx="11671300" cy="6350000"/>
          </a:xfrm>
          <a:prstGeom prst="rect">
            <a:avLst/>
          </a:prstGeom>
          <a:ln>
            <a:noFill/>
          </a:ln>
          <a:effectLst>
            <a:softEdge rad="112500"/>
          </a:effectLst>
        </p:spPr>
      </p:pic>
    </p:spTree>
    <p:extLst>
      <p:ext uri="{BB962C8B-B14F-4D97-AF65-F5344CB8AC3E}">
        <p14:creationId xmlns:p14="http://schemas.microsoft.com/office/powerpoint/2010/main" val="128155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 Εικόνα" descr="8mage0001085B_885.jpg"/>
          <p:cNvPicPr>
            <a:picLocks noGrp="1" noChangeAspect="1"/>
          </p:cNvPicPr>
          <p:nvPr>
            <p:ph idx="1"/>
          </p:nvPr>
        </p:nvPicPr>
        <p:blipFill>
          <a:blip r:embed="rId2" cstate="print"/>
          <a:stretch>
            <a:fillRect/>
          </a:stretch>
        </p:blipFill>
        <p:spPr>
          <a:xfrm>
            <a:off x="1219200" y="431800"/>
            <a:ext cx="8763000" cy="6057900"/>
          </a:xfrm>
          <a:prstGeom prst="rect">
            <a:avLst/>
          </a:prstGeom>
          <a:ln>
            <a:noFill/>
          </a:ln>
          <a:effectLst>
            <a:softEdge rad="112500"/>
          </a:effectLst>
        </p:spPr>
      </p:pic>
    </p:spTree>
    <p:extLst>
      <p:ext uri="{BB962C8B-B14F-4D97-AF65-F5344CB8AC3E}">
        <p14:creationId xmlns:p14="http://schemas.microsoft.com/office/powerpoint/2010/main" val="420115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 Εικόνα" descr="92495521_219436079149593_1377324689600282624_n.jpg"/>
          <p:cNvPicPr>
            <a:picLocks noGrp="1" noChangeAspect="1"/>
          </p:cNvPicPr>
          <p:nvPr>
            <p:ph idx="1"/>
          </p:nvPr>
        </p:nvPicPr>
        <p:blipFill>
          <a:blip r:embed="rId2" cstate="print"/>
          <a:stretch>
            <a:fillRect/>
          </a:stretch>
        </p:blipFill>
        <p:spPr>
          <a:xfrm>
            <a:off x="1792288" y="1154906"/>
            <a:ext cx="10399712" cy="535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0781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500" y="596900"/>
            <a:ext cx="8369300" cy="5676900"/>
          </a:xfrm>
        </p:spPr>
      </p:pic>
    </p:spTree>
    <p:extLst>
      <p:ext uri="{BB962C8B-B14F-4D97-AF65-F5344CB8AC3E}">
        <p14:creationId xmlns:p14="http://schemas.microsoft.com/office/powerpoint/2010/main" val="165134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1800" y="469900"/>
            <a:ext cx="8750299" cy="5930900"/>
          </a:xfrm>
        </p:spPr>
      </p:pic>
    </p:spTree>
    <p:extLst>
      <p:ext uri="{BB962C8B-B14F-4D97-AF65-F5344CB8AC3E}">
        <p14:creationId xmlns:p14="http://schemas.microsoft.com/office/powerpoint/2010/main" val="3501404418"/>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Βερολίνο</Template>
  <TotalTime>111</TotalTime>
  <Words>7</Words>
  <Application>Microsoft Office PowerPoint</Application>
  <PresentationFormat>Ευρεία οθόνη</PresentationFormat>
  <Paragraphs>10</Paragraphs>
  <Slides>9</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9</vt:i4>
      </vt:variant>
    </vt:vector>
  </HeadingPairs>
  <TitlesOfParts>
    <vt:vector size="12" baseType="lpstr">
      <vt:lpstr>Arial</vt:lpstr>
      <vt:lpstr>Trebuchet MS</vt:lpstr>
      <vt:lpstr>Βερολίνο</vt:lpstr>
      <vt:lpstr>Ludwig der I.</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Ludwig der I</dc:title>
  <dc:creator>aglaia bliumi</dc:creator>
  <cp:lastModifiedBy>aglaia bliumi</cp:lastModifiedBy>
  <cp:revision>7</cp:revision>
  <dcterms:created xsi:type="dcterms:W3CDTF">2020-10-19T19:00:57Z</dcterms:created>
  <dcterms:modified xsi:type="dcterms:W3CDTF">2020-10-19T20:52:42Z</dcterms:modified>
</cp:coreProperties>
</file>