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6" r:id="rId10"/>
    <p:sldId id="273" r:id="rId11"/>
    <p:sldId id="274" r:id="rId12"/>
    <p:sldId id="275" r:id="rId13"/>
    <p:sldId id="276" r:id="rId14"/>
    <p:sldId id="278" r:id="rId15"/>
    <p:sldId id="268" r:id="rId16"/>
    <p:sldId id="270" r:id="rId17"/>
    <p:sldId id="272" r:id="rId18"/>
    <p:sldId id="28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4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l-GR" smtClean="0"/>
              <a:t>Στυλ κύριου τίτλου</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smtClean="0"/>
              <a:t>Στυλ κύριου τίτλου</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smtClean="0"/>
              <a:t>Στυλ κύριου τίτλου</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42A54C80-263E-416B-A8E0-580EDEADCBDC}" type="datetimeFigureOut">
              <a:rPr lang="en-US" dirty="0"/>
              <a:t>12/14/2020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12/14/2020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12/14/2020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de-DE" sz="3600" dirty="0" smtClean="0"/>
              <a:t>NATIONALE UND KAPODISTRIAS UNIVERSITÄT ATHEN</a:t>
            </a:r>
            <a:endParaRPr lang="el-GR" sz="3600" dirty="0"/>
          </a:p>
        </p:txBody>
      </p:sp>
      <p:sp>
        <p:nvSpPr>
          <p:cNvPr id="3" name="Υπότιτλος 2"/>
          <p:cNvSpPr>
            <a:spLocks noGrp="1"/>
          </p:cNvSpPr>
          <p:nvPr>
            <p:ph type="subTitle" idx="1"/>
          </p:nvPr>
        </p:nvSpPr>
        <p:spPr/>
        <p:txBody>
          <a:bodyPr>
            <a:normAutofit/>
          </a:bodyPr>
          <a:lstStyle/>
          <a:p>
            <a:r>
              <a:rPr lang="de-DE" sz="2400" dirty="0" smtClean="0"/>
              <a:t>Aglaia </a:t>
            </a:r>
            <a:r>
              <a:rPr lang="de-DE" sz="2400" dirty="0" err="1" smtClean="0"/>
              <a:t>Blioumi</a:t>
            </a:r>
            <a:endParaRPr lang="el-GR" sz="2400" dirty="0"/>
          </a:p>
        </p:txBody>
      </p:sp>
    </p:spTree>
    <p:extLst>
      <p:ext uri="{BB962C8B-B14F-4D97-AF65-F5344CB8AC3E}">
        <p14:creationId xmlns:p14="http://schemas.microsoft.com/office/powerpoint/2010/main" val="5527422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de-DE" dirty="0" smtClean="0"/>
              <a:t>Dieter </a:t>
            </a:r>
            <a:r>
              <a:rPr lang="de-DE" dirty="0" err="1" smtClean="0"/>
              <a:t>Schliewka</a:t>
            </a:r>
            <a:r>
              <a:rPr lang="de-DE" dirty="0" smtClean="0"/>
              <a:t>: „Sirtaki“ (1986)</a:t>
            </a:r>
            <a:endParaRPr lang="el-GR" dirty="0"/>
          </a:p>
        </p:txBody>
      </p:sp>
      <p:sp>
        <p:nvSpPr>
          <p:cNvPr id="3" name="Θέση περιεχομένου 2"/>
          <p:cNvSpPr>
            <a:spLocks noGrp="1"/>
          </p:cNvSpPr>
          <p:nvPr>
            <p:ph idx="1"/>
          </p:nvPr>
        </p:nvSpPr>
        <p:spPr/>
        <p:txBody>
          <a:bodyPr/>
          <a:lstStyle/>
          <a:p>
            <a:pPr marL="0" indent="0">
              <a:buNone/>
            </a:pPr>
            <a:r>
              <a:rPr lang="de-DE" b="1" dirty="0" smtClean="0"/>
              <a:t> </a:t>
            </a:r>
            <a:r>
              <a:rPr lang="de-DE" b="1" dirty="0"/>
              <a:t>Die traditionelle griechische Erziehung</a:t>
            </a:r>
            <a:endParaRPr lang="el-GR" b="1" dirty="0"/>
          </a:p>
          <a:p>
            <a:r>
              <a:rPr lang="de-DE" dirty="0"/>
              <a:t>„Nein“, widerspricht Dimitris </a:t>
            </a:r>
            <a:r>
              <a:rPr lang="de-DE" dirty="0" err="1"/>
              <a:t>Liakos</a:t>
            </a:r>
            <a:r>
              <a:rPr lang="de-DE" dirty="0"/>
              <a:t> heftig. „Sie sind eine Frau. Und Frauen verstehen nicht, was Freundschaft ist: Sie steht über allem! Du kannst ein Leben lang keine Frau haben, und alle werden dich achten. Hast du aber keinen Freund...“ </a:t>
            </a:r>
            <a:endParaRPr lang="el-GR" dirty="0"/>
          </a:p>
          <a:p>
            <a:r>
              <a:rPr lang="de-DE" dirty="0"/>
              <a:t>„Wer sagt das?“ unterbreche ich ihn. „Wer!“</a:t>
            </a:r>
            <a:endParaRPr lang="el-GR" dirty="0"/>
          </a:p>
          <a:p>
            <a:r>
              <a:rPr lang="de-DE" dirty="0"/>
              <a:t>„Ich sage das. Ich.“</a:t>
            </a:r>
            <a:endParaRPr lang="el-GR" dirty="0"/>
          </a:p>
          <a:p>
            <a:r>
              <a:rPr lang="de-DE" dirty="0"/>
              <a:t>Nein, das sagt natürlich sein Vater; und das sagte schon dessen Vater und dessen Vaters Vater. (S. 91).</a:t>
            </a:r>
            <a:endParaRPr lang="el-GR" dirty="0"/>
          </a:p>
          <a:p>
            <a:endParaRPr lang="el-GR" dirty="0"/>
          </a:p>
        </p:txBody>
      </p:sp>
    </p:spTree>
    <p:extLst>
      <p:ext uri="{BB962C8B-B14F-4D97-AF65-F5344CB8AC3E}">
        <p14:creationId xmlns:p14="http://schemas.microsoft.com/office/powerpoint/2010/main" val="16523037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pPr marL="0" indent="0">
              <a:buNone/>
            </a:pPr>
            <a:endParaRPr lang="el-GR" dirty="0"/>
          </a:p>
          <a:p>
            <a:pPr marL="0" indent="0">
              <a:buNone/>
            </a:pPr>
            <a:r>
              <a:rPr lang="de-DE" sz="2400" b="1" dirty="0" smtClean="0"/>
              <a:t>Deutsche </a:t>
            </a:r>
            <a:r>
              <a:rPr lang="de-DE" sz="2400" b="1" dirty="0"/>
              <a:t>ziehen sich </a:t>
            </a:r>
            <a:r>
              <a:rPr lang="de-DE" sz="2400" b="1" dirty="0" smtClean="0"/>
              <a:t>zurück</a:t>
            </a:r>
          </a:p>
          <a:p>
            <a:endParaRPr lang="el-GR" sz="2400" b="1" dirty="0"/>
          </a:p>
          <a:p>
            <a:pPr marL="0" indent="0">
              <a:buNone/>
            </a:pPr>
            <a:r>
              <a:rPr lang="de-DE" sz="2400" dirty="0"/>
              <a:t>„Wenn wir die Griechen nicht hätten“, sagt er, „wäre unsere Innenstadt tot. Du kennst ja diese Wochenendleichen aus Beton! Die Deutschen ziehen sich in der Regel in ihre Gärten oder vor den Fernseher zurück. Und wenn sie trotzdem hier erscheinen, bleibt gewöhnlich jeder für sich.“ (S. 44).</a:t>
            </a:r>
            <a:endParaRPr lang="el-GR" sz="2400" dirty="0"/>
          </a:p>
          <a:p>
            <a:endParaRPr lang="el-GR" dirty="0"/>
          </a:p>
        </p:txBody>
      </p:sp>
    </p:spTree>
    <p:extLst>
      <p:ext uri="{BB962C8B-B14F-4D97-AF65-F5344CB8AC3E}">
        <p14:creationId xmlns:p14="http://schemas.microsoft.com/office/powerpoint/2010/main" val="3654549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sz="2800" b="1" dirty="0"/>
              <a:t>Eleni </a:t>
            </a:r>
            <a:r>
              <a:rPr lang="de-DE" sz="2800" b="1" dirty="0" err="1"/>
              <a:t>Torossi</a:t>
            </a:r>
            <a:r>
              <a:rPr lang="de-DE" sz="2800" b="1" dirty="0"/>
              <a:t>: ‚Zweitausendachthundert Kilometer hin und zurück. Zwei Städte - zwei Rhythmen</a:t>
            </a:r>
            <a:r>
              <a:rPr lang="de-DE" sz="2800" b="1" dirty="0" smtClean="0"/>
              <a:t>’ (1998)</a:t>
            </a:r>
            <a:endParaRPr lang="el-GR" sz="2800" dirty="0"/>
          </a:p>
        </p:txBody>
      </p:sp>
      <p:sp>
        <p:nvSpPr>
          <p:cNvPr id="3" name="Θέση περιεχομένου 2"/>
          <p:cNvSpPr>
            <a:spLocks noGrp="1"/>
          </p:cNvSpPr>
          <p:nvPr>
            <p:ph idx="1"/>
          </p:nvPr>
        </p:nvSpPr>
        <p:spPr/>
        <p:txBody>
          <a:bodyPr/>
          <a:lstStyle/>
          <a:p>
            <a:pPr marL="0" indent="0">
              <a:buNone/>
            </a:pPr>
            <a:r>
              <a:rPr lang="de-DE" sz="2400" b="1" dirty="0" smtClean="0"/>
              <a:t>Die </a:t>
            </a:r>
            <a:r>
              <a:rPr lang="de-DE" sz="2400" b="1" dirty="0"/>
              <a:t>fremde Stadt München</a:t>
            </a:r>
            <a:endParaRPr lang="el-GR" sz="2400" b="1" dirty="0"/>
          </a:p>
          <a:p>
            <a:pPr marL="0" indent="0">
              <a:buNone/>
            </a:pPr>
            <a:r>
              <a:rPr lang="de-DE" sz="2400" dirty="0"/>
              <a:t>Die ordentlichen und sauberen Fassaden der fremden Stadt mit ihren Verzierungen, den Giebeln auf den Dächern, den Erkern, Ornamenten und dezenten Farben schauten vornehm auf mich herab. Ich war gerade neunzehn und irrte neugierig umher auf dieser Entdeckungsreise mit versteckten Steinfiguren [...]. Die Symmetrie der Stadt vermittelte mir ein Gefühl der Sicherheit. (S. 17).</a:t>
            </a:r>
            <a:endParaRPr lang="el-GR" sz="2400" dirty="0"/>
          </a:p>
          <a:p>
            <a:endParaRPr lang="el-GR" dirty="0"/>
          </a:p>
        </p:txBody>
      </p:sp>
    </p:spTree>
    <p:extLst>
      <p:ext uri="{BB962C8B-B14F-4D97-AF65-F5344CB8AC3E}">
        <p14:creationId xmlns:p14="http://schemas.microsoft.com/office/powerpoint/2010/main" val="1958198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normAutofit lnSpcReduction="10000"/>
          </a:bodyPr>
          <a:lstStyle/>
          <a:p>
            <a:pPr marL="0" indent="0">
              <a:buNone/>
            </a:pPr>
            <a:r>
              <a:rPr lang="de-DE" sz="2400" dirty="0"/>
              <a:t>Nun horchte ich nach Geräuschen und nach dem Klang der fremden Stadt. München ist ruhig. [...] In Athen ist man bis heute darauf angewiesen, einen oft verschlafenen Schaffner um Auskunft zu bitten, mit der Gefahr, </a:t>
            </a:r>
            <a:r>
              <a:rPr lang="de-DE" sz="2400" dirty="0" err="1"/>
              <a:t>daß</a:t>
            </a:r>
            <a:r>
              <a:rPr lang="de-DE" sz="2400" dirty="0"/>
              <a:t> er es dann doch </a:t>
            </a:r>
            <a:r>
              <a:rPr lang="de-DE" sz="2400" dirty="0" err="1"/>
              <a:t>vergißt</a:t>
            </a:r>
            <a:r>
              <a:rPr lang="de-DE" sz="2400" dirty="0"/>
              <a:t>. Hier war der Fahrer so höflich und zuvorkommend, die Haltestellen ungefragt anzukündigen. [...] Endlich war ich im Herzen einer kultivierten Welt angekommen, weg vom Staub, Dreck und Chaos meiner Heimstadt. Adieu, stundenlanges Warten an den Haltestellen, Adieu, Geschrei, Streit und Sardinengedränge in den schäbigen und schmierigen Bussen Athens. (S. 19).</a:t>
            </a:r>
            <a:endParaRPr lang="el-GR" sz="2400" dirty="0"/>
          </a:p>
          <a:p>
            <a:endParaRPr lang="el-GR" dirty="0"/>
          </a:p>
        </p:txBody>
      </p:sp>
    </p:spTree>
    <p:extLst>
      <p:ext uri="{BB962C8B-B14F-4D97-AF65-F5344CB8AC3E}">
        <p14:creationId xmlns:p14="http://schemas.microsoft.com/office/powerpoint/2010/main" val="3412857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3" descr="C:\Users\Αγλαία\AppData\Local\Microsoft\Windows\Temporary Internet Files\Content.IE5\TIZ67645\img04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0360"/>
            <a:ext cx="9288016" cy="6837640"/>
          </a:xfrm>
          <a:prstGeom prst="rect">
            <a:avLst/>
          </a:prstGeom>
          <a:noFill/>
          <a:ln>
            <a:noFill/>
          </a:ln>
        </p:spPr>
      </p:pic>
    </p:spTree>
    <p:extLst>
      <p:ext uri="{BB962C8B-B14F-4D97-AF65-F5344CB8AC3E}">
        <p14:creationId xmlns:p14="http://schemas.microsoft.com/office/powerpoint/2010/main" val="20919830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Θέση περιεχομένου 4" descr="C:\Users\Αγλαία\AppData\Local\Microsoft\Windows\Temporary Internet Files\Content.IE5\WRMZ3S9M\img044.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p:spPr>
      </p:pic>
    </p:spTree>
    <p:extLst>
      <p:ext uri="{BB962C8B-B14F-4D97-AF65-F5344CB8AC3E}">
        <p14:creationId xmlns:p14="http://schemas.microsoft.com/office/powerpoint/2010/main" val="26157047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idx="1"/>
          </p:nvPr>
        </p:nvSpPr>
        <p:spPr>
          <a:xfrm>
            <a:off x="1774825" y="188914"/>
            <a:ext cx="8713788" cy="6408737"/>
          </a:xfrm>
        </p:spPr>
        <p:txBody>
          <a:bodyPr>
            <a:normAutofit fontScale="40000" lnSpcReduction="20000"/>
          </a:bodyPr>
          <a:lstStyle/>
          <a:p>
            <a:r>
              <a:rPr lang="de-DE" sz="6400" b="1" dirty="0"/>
              <a:t>Beispiel: </a:t>
            </a:r>
            <a:r>
              <a:rPr lang="de-DE" sz="6400" b="1" dirty="0" smtClean="0"/>
              <a:t>   </a:t>
            </a:r>
            <a:r>
              <a:rPr lang="de-DE" sz="9600" b="1" dirty="0">
                <a:solidFill>
                  <a:srgbClr val="FF0000"/>
                </a:solidFill>
                <a:effectLst>
                  <a:glow rad="45504">
                    <a:schemeClr val="accent1">
                      <a:satMod val="220000"/>
                      <a:alpha val="35000"/>
                    </a:schemeClr>
                  </a:glow>
                </a:effectLst>
              </a:rPr>
              <a:t>Nationale </a:t>
            </a:r>
            <a:r>
              <a:rPr lang="de-DE" sz="9600" b="1" dirty="0" smtClean="0">
                <a:solidFill>
                  <a:srgbClr val="FF0000"/>
                </a:solidFill>
                <a:effectLst>
                  <a:glow rad="45504">
                    <a:schemeClr val="accent1">
                      <a:satMod val="220000"/>
                      <a:alpha val="35000"/>
                    </a:schemeClr>
                  </a:glow>
                </a:effectLst>
              </a:rPr>
              <a:t>Zugehörigkeit</a:t>
            </a:r>
            <a:endParaRPr lang="de-DE" sz="9600" b="1" dirty="0">
              <a:solidFill>
                <a:srgbClr val="FF0000"/>
              </a:solidFill>
              <a:effectLst>
                <a:glow rad="45504">
                  <a:schemeClr val="accent1">
                    <a:satMod val="220000"/>
                    <a:alpha val="35000"/>
                  </a:schemeClr>
                </a:glow>
              </a:effectLst>
            </a:endParaRPr>
          </a:p>
          <a:p>
            <a:pPr lvl="8"/>
            <a:endParaRPr lang="el-GR" sz="6000" dirty="0"/>
          </a:p>
          <a:p>
            <a:r>
              <a:rPr lang="de-DE" sz="6400" dirty="0"/>
              <a:t>					</a:t>
            </a:r>
            <a:endParaRPr lang="el-GR" sz="6400" dirty="0"/>
          </a:p>
          <a:p>
            <a:r>
              <a:rPr lang="de-DE" sz="6400" dirty="0"/>
              <a:t> </a:t>
            </a:r>
            <a:r>
              <a:rPr lang="de-DE" sz="7200" b="1" dirty="0" err="1">
                <a:solidFill>
                  <a:srgbClr val="FF0000"/>
                </a:solidFill>
              </a:rPr>
              <a:t>ius</a:t>
            </a:r>
            <a:r>
              <a:rPr lang="de-DE" sz="7200" b="1" dirty="0">
                <a:solidFill>
                  <a:srgbClr val="FF0000"/>
                </a:solidFill>
              </a:rPr>
              <a:t> </a:t>
            </a:r>
            <a:r>
              <a:rPr lang="de-DE" sz="7200" b="1" dirty="0" err="1">
                <a:solidFill>
                  <a:srgbClr val="FF0000"/>
                </a:solidFill>
              </a:rPr>
              <a:t>sanguinis</a:t>
            </a:r>
            <a:r>
              <a:rPr lang="de-DE" sz="6400" b="1" dirty="0"/>
              <a:t>		   	</a:t>
            </a:r>
            <a:r>
              <a:rPr lang="de-DE" sz="7200" b="1" dirty="0"/>
              <a:t> </a:t>
            </a:r>
            <a:r>
              <a:rPr lang="de-DE" sz="7200" b="1" dirty="0" smtClean="0"/>
              <a:t>		 </a:t>
            </a:r>
            <a:r>
              <a:rPr lang="de-DE" sz="7200" b="1" dirty="0" err="1">
                <a:solidFill>
                  <a:srgbClr val="FF0000"/>
                </a:solidFill>
              </a:rPr>
              <a:t>ius</a:t>
            </a:r>
            <a:r>
              <a:rPr lang="de-DE" sz="7200" b="1" dirty="0">
                <a:solidFill>
                  <a:srgbClr val="FF0000"/>
                </a:solidFill>
              </a:rPr>
              <a:t> </a:t>
            </a:r>
            <a:r>
              <a:rPr lang="de-DE" sz="7200" b="1" dirty="0" err="1">
                <a:solidFill>
                  <a:srgbClr val="FF0000"/>
                </a:solidFill>
              </a:rPr>
              <a:t>solis</a:t>
            </a:r>
            <a:endParaRPr lang="el-GR" sz="7200" b="1" dirty="0">
              <a:solidFill>
                <a:srgbClr val="FF0000"/>
              </a:solidFill>
            </a:endParaRPr>
          </a:p>
          <a:p>
            <a:r>
              <a:rPr lang="de-DE" sz="6400" b="1" dirty="0"/>
              <a:t>Biologie (Gene),			</a:t>
            </a:r>
            <a:r>
              <a:rPr lang="de-DE" sz="6400" b="1" dirty="0" smtClean="0"/>
              <a:t>	 </a:t>
            </a:r>
            <a:r>
              <a:rPr lang="el-GR" sz="6400" b="1" dirty="0"/>
              <a:t>- </a:t>
            </a:r>
            <a:r>
              <a:rPr lang="de-DE" sz="6400" b="1" dirty="0"/>
              <a:t> Geburt,</a:t>
            </a:r>
            <a:endParaRPr lang="el-GR" sz="6400" b="1" dirty="0"/>
          </a:p>
          <a:p>
            <a:r>
              <a:rPr lang="de-DE" sz="6400" b="1" dirty="0"/>
              <a:t>Staatsbürgerschaft			</a:t>
            </a:r>
            <a:endParaRPr lang="el-GR" sz="6400" b="1" dirty="0"/>
          </a:p>
          <a:p>
            <a:r>
              <a:rPr lang="de-DE" sz="6400" b="1" dirty="0"/>
              <a:t>Abstammung,			</a:t>
            </a:r>
            <a:endParaRPr lang="el-GR" sz="6400" b="1" dirty="0"/>
          </a:p>
          <a:p>
            <a:r>
              <a:rPr lang="de-DE" sz="6400" b="1" dirty="0"/>
              <a:t>Herkunft  				</a:t>
            </a:r>
          </a:p>
          <a:p>
            <a:pPr marL="3657600" lvl="8" indent="0">
              <a:buNone/>
            </a:pPr>
            <a:r>
              <a:rPr lang="el-GR" sz="5800" b="1" dirty="0"/>
              <a:t> - </a:t>
            </a:r>
            <a:r>
              <a:rPr lang="de-DE" sz="5800" b="1" dirty="0"/>
              <a:t>Andere Mentalität,</a:t>
            </a:r>
            <a:endParaRPr lang="el-GR" sz="5800" b="1" dirty="0"/>
          </a:p>
          <a:p>
            <a:pPr indent="0">
              <a:buNone/>
            </a:pPr>
            <a:r>
              <a:rPr lang="de-DE" sz="6400" b="1" dirty="0"/>
              <a:t>				</a:t>
            </a:r>
            <a:r>
              <a:rPr lang="el-GR" sz="6400" b="1" dirty="0"/>
              <a:t> </a:t>
            </a:r>
            <a:r>
              <a:rPr lang="de-DE" sz="6400" b="1" dirty="0" smtClean="0"/>
              <a:t>				 </a:t>
            </a:r>
            <a:r>
              <a:rPr lang="el-GR" sz="6400" b="1" dirty="0" smtClean="0"/>
              <a:t>- </a:t>
            </a:r>
            <a:r>
              <a:rPr lang="de-DE" sz="6400" b="1" dirty="0"/>
              <a:t>Andere Kultur	</a:t>
            </a:r>
            <a:endParaRPr lang="el-GR" sz="6400" b="1" dirty="0"/>
          </a:p>
          <a:p>
            <a:r>
              <a:rPr lang="de-DE" sz="6400" b="1" dirty="0"/>
              <a:t>Mentalität,</a:t>
            </a:r>
            <a:endParaRPr lang="el-GR" sz="6400" b="1" dirty="0"/>
          </a:p>
          <a:p>
            <a:r>
              <a:rPr lang="de-DE" sz="6400" b="1" dirty="0"/>
              <a:t>nationales </a:t>
            </a:r>
            <a:endParaRPr lang="el-GR" sz="6400" b="1" dirty="0"/>
          </a:p>
          <a:p>
            <a:r>
              <a:rPr lang="de-DE" sz="6400" b="1" dirty="0"/>
              <a:t>Selbstverständnis, Kultur,  </a:t>
            </a:r>
          </a:p>
          <a:p>
            <a:endParaRPr lang="el-GR" dirty="0"/>
          </a:p>
        </p:txBody>
      </p:sp>
      <p:cxnSp>
        <p:nvCxnSpPr>
          <p:cNvPr id="6" name="Ευθύγραμμο βέλος σύνδεσης 5"/>
          <p:cNvCxnSpPr/>
          <p:nvPr/>
        </p:nvCxnSpPr>
        <p:spPr>
          <a:xfrm flipH="1">
            <a:off x="3575720" y="1196752"/>
            <a:ext cx="576064"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Ευθύγραμμο βέλος σύνδεσης 7"/>
          <p:cNvCxnSpPr/>
          <p:nvPr/>
        </p:nvCxnSpPr>
        <p:spPr>
          <a:xfrm>
            <a:off x="5807968" y="1196752"/>
            <a:ext cx="1224136"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53905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75520" y="332656"/>
            <a:ext cx="8712968" cy="6336704"/>
          </a:xfrm>
        </p:spPr>
        <p:txBody>
          <a:bodyPr/>
          <a:lstStyle/>
          <a:p>
            <a:pPr indent="0">
              <a:buNone/>
            </a:pPr>
            <a:r>
              <a:rPr lang="de-DE" sz="2400" i="1" dirty="0">
                <a:solidFill>
                  <a:srgbClr val="7030A0"/>
                </a:solidFill>
              </a:rPr>
              <a:t>José </a:t>
            </a:r>
            <a:r>
              <a:rPr lang="de-DE" sz="2400" i="1" dirty="0" err="1">
                <a:solidFill>
                  <a:srgbClr val="7030A0"/>
                </a:solidFill>
              </a:rPr>
              <a:t>F.A.Oliver</a:t>
            </a:r>
            <a:endParaRPr lang="de-DE" sz="2400" i="1" dirty="0">
              <a:solidFill>
                <a:srgbClr val="7030A0"/>
              </a:solidFill>
            </a:endParaRPr>
          </a:p>
          <a:p>
            <a:pPr indent="0">
              <a:buNone/>
            </a:pPr>
            <a:endParaRPr lang="de-DE" sz="2400" dirty="0"/>
          </a:p>
          <a:p>
            <a:pPr indent="0">
              <a:buNone/>
            </a:pPr>
            <a:r>
              <a:rPr lang="de-DE" sz="2400" b="1" dirty="0">
                <a:solidFill>
                  <a:srgbClr val="7030A0"/>
                </a:solidFill>
              </a:rPr>
              <a:t>Aus den elenden Identitätsbeziehungen</a:t>
            </a:r>
            <a:endParaRPr lang="el-GR" sz="2400" b="1" dirty="0">
              <a:solidFill>
                <a:srgbClr val="7030A0"/>
              </a:solidFill>
            </a:endParaRPr>
          </a:p>
          <a:p>
            <a:pPr indent="0">
              <a:buNone/>
            </a:pPr>
            <a:r>
              <a:rPr lang="de-DE" sz="2400" b="1" dirty="0">
                <a:solidFill>
                  <a:srgbClr val="7030A0"/>
                </a:solidFill>
              </a:rPr>
              <a:t>Auf-gebrochen, schaffen wir uns unsere offene Sprache</a:t>
            </a:r>
            <a:endParaRPr lang="el-GR" sz="2400" b="1" dirty="0">
              <a:solidFill>
                <a:srgbClr val="7030A0"/>
              </a:solidFill>
            </a:endParaRPr>
          </a:p>
          <a:p>
            <a:pPr indent="0">
              <a:buNone/>
            </a:pPr>
            <a:r>
              <a:rPr lang="de-DE" sz="2400" b="1" dirty="0">
                <a:solidFill>
                  <a:srgbClr val="7030A0"/>
                </a:solidFill>
              </a:rPr>
              <a:t>Um das fremde im Inneren zu benennen und finden</a:t>
            </a:r>
            <a:endParaRPr lang="el-GR" sz="2400" b="1" dirty="0">
              <a:solidFill>
                <a:srgbClr val="7030A0"/>
              </a:solidFill>
            </a:endParaRPr>
          </a:p>
          <a:p>
            <a:pPr indent="0">
              <a:buNone/>
            </a:pPr>
            <a:r>
              <a:rPr lang="de-DE" sz="2400" b="1" dirty="0">
                <a:solidFill>
                  <a:srgbClr val="7030A0"/>
                </a:solidFill>
              </a:rPr>
              <a:t>Dadurch unseren Wohnort im Sinnbild der Fremde</a:t>
            </a:r>
            <a:endParaRPr lang="el-GR" sz="2400" b="1" dirty="0">
              <a:solidFill>
                <a:srgbClr val="7030A0"/>
              </a:solidFill>
            </a:endParaRPr>
          </a:p>
          <a:p>
            <a:pPr indent="0">
              <a:buNone/>
            </a:pPr>
            <a:r>
              <a:rPr lang="de-DE" sz="2400" b="1" dirty="0">
                <a:solidFill>
                  <a:srgbClr val="7030A0"/>
                </a:solidFill>
              </a:rPr>
              <a:t>Selbst, zwischen den Stühlen als Möglichkeit in </a:t>
            </a:r>
            <a:endParaRPr lang="el-GR" sz="2400" b="1" dirty="0">
              <a:solidFill>
                <a:srgbClr val="7030A0"/>
              </a:solidFill>
            </a:endParaRPr>
          </a:p>
          <a:p>
            <a:pPr indent="0">
              <a:buNone/>
            </a:pPr>
            <a:r>
              <a:rPr lang="de-DE" sz="2400" b="1" dirty="0" err="1">
                <a:solidFill>
                  <a:srgbClr val="7030A0"/>
                </a:solidFill>
              </a:rPr>
              <a:t>BeWEGung</a:t>
            </a:r>
            <a:r>
              <a:rPr lang="de-DE" sz="2400" b="1" dirty="0">
                <a:solidFill>
                  <a:srgbClr val="7030A0"/>
                </a:solidFill>
              </a:rPr>
              <a:t> zu bleiben.</a:t>
            </a:r>
            <a:endParaRPr lang="el-GR" sz="2400" b="1" dirty="0">
              <a:solidFill>
                <a:srgbClr val="7030A0"/>
              </a:solidFill>
            </a:endParaRPr>
          </a:p>
          <a:p>
            <a:endParaRPr lang="de-DE" dirty="0" smtClean="0"/>
          </a:p>
          <a:p>
            <a:endParaRPr lang="el-GR" dirty="0"/>
          </a:p>
        </p:txBody>
      </p:sp>
    </p:spTree>
    <p:extLst>
      <p:ext uri="{BB962C8B-B14F-4D97-AF65-F5344CB8AC3E}">
        <p14:creationId xmlns:p14="http://schemas.microsoft.com/office/powerpoint/2010/main" val="32292038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de-DE" b="1" dirty="0"/>
              <a:t>Literarische Inszenierung der Begrifflichkeit</a:t>
            </a:r>
            <a:r>
              <a:rPr lang="el-GR" dirty="0"/>
              <a:t/>
            </a:r>
            <a:br>
              <a:rPr lang="el-GR" dirty="0"/>
            </a:br>
            <a:endParaRPr lang="el-GR" dirty="0"/>
          </a:p>
        </p:txBody>
      </p:sp>
      <p:sp>
        <p:nvSpPr>
          <p:cNvPr id="3" name="Θέση περιεχομένου 2"/>
          <p:cNvSpPr>
            <a:spLocks noGrp="1"/>
          </p:cNvSpPr>
          <p:nvPr>
            <p:ph idx="1"/>
          </p:nvPr>
        </p:nvSpPr>
        <p:spPr>
          <a:xfrm>
            <a:off x="677334" y="1295400"/>
            <a:ext cx="9812866" cy="5359399"/>
          </a:xfrm>
        </p:spPr>
        <p:txBody>
          <a:bodyPr>
            <a:normAutofit lnSpcReduction="10000"/>
          </a:bodyPr>
          <a:lstStyle/>
          <a:p>
            <a:pPr marL="0" indent="0" algn="just">
              <a:buNone/>
            </a:pPr>
            <a:r>
              <a:rPr lang="de-DE" sz="2400" dirty="0" smtClean="0"/>
              <a:t> </a:t>
            </a:r>
          </a:p>
          <a:p>
            <a:pPr algn="just"/>
            <a:r>
              <a:rPr lang="de-DE" sz="2400" dirty="0" smtClean="0">
                <a:solidFill>
                  <a:srgbClr val="00B050"/>
                </a:solidFill>
              </a:rPr>
              <a:t>Hybridität </a:t>
            </a:r>
          </a:p>
          <a:p>
            <a:pPr algn="just"/>
            <a:r>
              <a:rPr lang="de-DE" sz="2400" dirty="0" smtClean="0"/>
              <a:t>Yoko </a:t>
            </a:r>
            <a:r>
              <a:rPr lang="de-DE" sz="2400" dirty="0" err="1"/>
              <a:t>Tawada</a:t>
            </a:r>
            <a:r>
              <a:rPr lang="de-DE" sz="2400" dirty="0"/>
              <a:t>: </a:t>
            </a:r>
            <a:r>
              <a:rPr lang="de-DE" sz="2400" dirty="0" smtClean="0"/>
              <a:t>„</a:t>
            </a:r>
            <a:r>
              <a:rPr lang="de-DE" sz="2400" dirty="0"/>
              <a:t>Talisman</a:t>
            </a:r>
            <a:r>
              <a:rPr lang="de-DE" sz="2400" dirty="0" smtClean="0"/>
              <a:t>“:</a:t>
            </a:r>
            <a:endParaRPr lang="el-GR" sz="2400" dirty="0"/>
          </a:p>
          <a:p>
            <a:pPr algn="just"/>
            <a:r>
              <a:rPr lang="de-DE" sz="2400" b="1" dirty="0"/>
              <a:t>Japan existiert nicht in Europa, aber außerhalb Europas findet man Japan auch nicht. Ich muss mir, um Europa sehen zu können, eine japanische Brille aufsetzen. Da es so etwas wie eine «japanische Sicht» nicht gab und gibt – und für mich ist das keine bedauerliche Tatsache –, ist diese Brille zwangsläufig fiktiv und muss ständig neu hergestellt werden. Meine japanische Sicht ist insofern keinesfalls authentisch, trotz des Faktums, dass ich in Japan geboren und aufgewachsen bin. [...] Diese Brille ist durch meine Augenschmerzen entstanden und wuchs in mein Fleisch hinein, so wie mein Fleisch in die Brille hineinwuchs. (S. 50)</a:t>
            </a:r>
            <a:endParaRPr lang="el-GR" sz="2400" b="1" dirty="0"/>
          </a:p>
          <a:p>
            <a:endParaRPr lang="el-GR" dirty="0"/>
          </a:p>
        </p:txBody>
      </p:sp>
    </p:spTree>
    <p:extLst>
      <p:ext uri="{BB962C8B-B14F-4D97-AF65-F5344CB8AC3E}">
        <p14:creationId xmlns:p14="http://schemas.microsoft.com/office/powerpoint/2010/main" val="710389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03500" y="1663700"/>
            <a:ext cx="5295899" cy="3009106"/>
          </a:xfrm>
        </p:spPr>
      </p:pic>
    </p:spTree>
    <p:extLst>
      <p:ext uri="{BB962C8B-B14F-4D97-AF65-F5344CB8AC3E}">
        <p14:creationId xmlns:p14="http://schemas.microsoft.com/office/powerpoint/2010/main" val="3716098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00101" y="736600"/>
            <a:ext cx="8724900" cy="5305425"/>
          </a:xfrm>
        </p:spPr>
      </p:pic>
    </p:spTree>
    <p:extLst>
      <p:ext uri="{BB962C8B-B14F-4D97-AF65-F5344CB8AC3E}">
        <p14:creationId xmlns:p14="http://schemas.microsoft.com/office/powerpoint/2010/main" val="32584574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9647" y="431800"/>
            <a:ext cx="7949953" cy="5610225"/>
          </a:xfrm>
        </p:spPr>
      </p:pic>
    </p:spTree>
    <p:extLst>
      <p:ext uri="{BB962C8B-B14F-4D97-AF65-F5344CB8AC3E}">
        <p14:creationId xmlns:p14="http://schemas.microsoft.com/office/powerpoint/2010/main" val="2671438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3101" y="546100"/>
            <a:ext cx="9817100" cy="5495925"/>
          </a:xfrm>
        </p:spPr>
      </p:pic>
    </p:spTree>
    <p:extLst>
      <p:ext uri="{BB962C8B-B14F-4D97-AF65-F5344CB8AC3E}">
        <p14:creationId xmlns:p14="http://schemas.microsoft.com/office/powerpoint/2010/main" val="442836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1501" y="457200"/>
            <a:ext cx="8877300" cy="5584825"/>
          </a:xfrm>
        </p:spPr>
      </p:pic>
    </p:spTree>
    <p:extLst>
      <p:ext uri="{BB962C8B-B14F-4D97-AF65-F5344CB8AC3E}">
        <p14:creationId xmlns:p14="http://schemas.microsoft.com/office/powerpoint/2010/main" val="2207332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677334" y="584201"/>
            <a:ext cx="8596668" cy="5457162"/>
          </a:xfrm>
        </p:spPr>
        <p:txBody>
          <a:bodyPr/>
          <a:lstStyle/>
          <a:p>
            <a:endParaRPr lang="el-GR" dirty="0" smtClean="0"/>
          </a:p>
          <a:p>
            <a:endParaRPr lang="el-GR" dirty="0"/>
          </a:p>
          <a:p>
            <a:endParaRPr lang="el-GR" dirty="0" smtClean="0"/>
          </a:p>
          <a:p>
            <a:endParaRPr lang="el-GR" dirty="0"/>
          </a:p>
        </p:txBody>
      </p:sp>
      <p:graphicFrame>
        <p:nvGraphicFramePr>
          <p:cNvPr id="4" name="Πίνακας 3"/>
          <p:cNvGraphicFramePr>
            <a:graphicFrameLocks noGrp="1"/>
          </p:cNvGraphicFramePr>
          <p:nvPr>
            <p:extLst>
              <p:ext uri="{D42A27DB-BD31-4B8C-83A1-F6EECF244321}">
                <p14:modId xmlns:p14="http://schemas.microsoft.com/office/powerpoint/2010/main" val="1574225918"/>
              </p:ext>
            </p:extLst>
          </p:nvPr>
        </p:nvGraphicFramePr>
        <p:xfrm>
          <a:off x="1676400" y="2044700"/>
          <a:ext cx="8128000" cy="3095020"/>
        </p:xfrm>
        <a:graphic>
          <a:graphicData uri="http://schemas.openxmlformats.org/drawingml/2006/table">
            <a:tbl>
              <a:tblPr firstRow="1" firstCol="1" bandRow="1">
                <a:tableStyleId>{5C22544A-7EE6-4342-B048-85BDC9FD1C3A}</a:tableStyleId>
              </a:tblPr>
              <a:tblGrid>
                <a:gridCol w="8128000"/>
              </a:tblGrid>
              <a:tr h="552261">
                <a:tc>
                  <a:txBody>
                    <a:bodyPr/>
                    <a:lstStyle/>
                    <a:p>
                      <a:pPr algn="just">
                        <a:lnSpc>
                          <a:spcPct val="150000"/>
                        </a:lnSpc>
                        <a:spcAft>
                          <a:spcPts val="0"/>
                        </a:spcAft>
                      </a:pPr>
                      <a:r>
                        <a:rPr lang="de-DE" sz="3200" dirty="0">
                          <a:effectLst/>
                        </a:rPr>
                        <a:t>Fremd   vs.               Eigen</a:t>
                      </a:r>
                      <a:endParaRPr lang="el-GR"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1181750">
                <a:tc>
                  <a:txBody>
                    <a:bodyPr/>
                    <a:lstStyle/>
                    <a:p>
                      <a:pPr algn="just">
                        <a:lnSpc>
                          <a:spcPct val="150000"/>
                        </a:lnSpc>
                        <a:spcAft>
                          <a:spcPts val="0"/>
                        </a:spcAft>
                      </a:pPr>
                      <a:r>
                        <a:rPr lang="de-DE" sz="3200" dirty="0">
                          <a:effectLst/>
                        </a:rPr>
                        <a:t>- (entwertet)     + (aufgewertet)</a:t>
                      </a:r>
                      <a:endParaRPr lang="el-GR"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r h="1181750">
                <a:tc>
                  <a:txBody>
                    <a:bodyPr/>
                    <a:lstStyle/>
                    <a:p>
                      <a:pPr algn="just">
                        <a:lnSpc>
                          <a:spcPct val="150000"/>
                        </a:lnSpc>
                        <a:spcAft>
                          <a:spcPts val="0"/>
                        </a:spcAft>
                      </a:pPr>
                      <a:r>
                        <a:rPr lang="de-DE" sz="3200" dirty="0">
                          <a:effectLst/>
                        </a:rPr>
                        <a:t>+ (aufgewertet) - (entwertet)       </a:t>
                      </a:r>
                      <a:endParaRPr lang="el-GR" sz="3200" dirty="0">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837954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4" descr="C:\Users\Αγλαία\Documents\Vortraege\focus-aphrodite.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87689" y="476672"/>
            <a:ext cx="4639965" cy="5760640"/>
          </a:xfrm>
          <a:prstGeom prst="rect">
            <a:avLst/>
          </a:prstGeom>
          <a:noFill/>
          <a:ln>
            <a:noFill/>
          </a:ln>
        </p:spPr>
      </p:pic>
    </p:spTree>
    <p:extLst>
      <p:ext uri="{BB962C8B-B14F-4D97-AF65-F5344CB8AC3E}">
        <p14:creationId xmlns:p14="http://schemas.microsoft.com/office/powerpoint/2010/main" val="2890522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1624" y="0"/>
            <a:ext cx="7128792" cy="659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5240768"/>
      </p:ext>
    </p:extLst>
  </p:cSld>
  <p:clrMapOvr>
    <a:masterClrMapping/>
  </p:clrMapOvr>
  <p:timing>
    <p:tnLst>
      <p:par>
        <p:cTn id="1" dur="indefinite" restart="never" nodeType="tmRoot"/>
      </p:par>
    </p:tnLst>
  </p:timing>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140</TotalTime>
  <Words>565</Words>
  <Application>Microsoft Office PowerPoint</Application>
  <PresentationFormat>Ευρεία οθόνη</PresentationFormat>
  <Paragraphs>47</Paragraphs>
  <Slides>18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Times New Roman</vt:lpstr>
      <vt:lpstr>Trebuchet MS</vt:lpstr>
      <vt:lpstr>Wingdings 3</vt:lpstr>
      <vt:lpstr>Όψη</vt:lpstr>
      <vt:lpstr>NATIONALE UND KAPODISTRIAS UNIVERSITÄT ATHEN</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Dieter Schliewka: „Sirtaki“ (1986)</vt:lpstr>
      <vt:lpstr>Παρουσίαση του PowerPoint</vt:lpstr>
      <vt:lpstr>Eleni Torossi: ‚Zweitausendachthundert Kilometer hin und zurück. Zwei Städte - zwei Rhythmen’ (1998)</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Literarische Inszenierung der Begrifflichkeit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NATIONALE UND KAPODISTRIAS UNIVERSITÄT ATHEN</dc:title>
  <dc:creator>aglaia bliumi</dc:creator>
  <cp:lastModifiedBy>aglaia bliumi</cp:lastModifiedBy>
  <cp:revision>18</cp:revision>
  <dcterms:created xsi:type="dcterms:W3CDTF">2018-11-28T09:39:57Z</dcterms:created>
  <dcterms:modified xsi:type="dcterms:W3CDTF">2020-12-14T12:51:32Z</dcterms:modified>
</cp:coreProperties>
</file>