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11/6/2023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11/6/2023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11/6/2023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11/6/2023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3" name="Date Placeholder 2"/>
          <p:cNvSpPr>
            <a:spLocks noGrp="1"/>
          </p:cNvSpPr>
          <p:nvPr>
            <p:ph type="dt" sz="half" idx="10"/>
          </p:nvPr>
        </p:nvSpPr>
        <p:spPr/>
        <p:txBody>
          <a:bodyPr/>
          <a:lstStyle/>
          <a:p>
            <a:fld id="{48A87A34-81AB-432B-8DAE-1953F412C126}" type="datetimeFigureOut">
              <a:rPr lang="en-US" dirty="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3" name="Date Placeholder 2"/>
          <p:cNvSpPr>
            <a:spLocks noGrp="1"/>
          </p:cNvSpPr>
          <p:nvPr>
            <p:ph type="dt" sz="half" idx="10"/>
          </p:nvPr>
        </p:nvSpPr>
        <p:spPr/>
        <p:txBody>
          <a:bodyPr/>
          <a:lstStyle/>
          <a:p>
            <a:fld id="{48A87A34-81AB-432B-8DAE-1953F412C126}" type="datetimeFigureOut">
              <a:rPr lang="en-US" dirty="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11/6/2023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smtClean="0"/>
              <a:t>Στυλ κύριου τίτλου</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11/6/2023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85800" y="3132666"/>
            <a:ext cx="5311775" cy="3086019"/>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172200" y="3132666"/>
            <a:ext cx="5334000" cy="3086019"/>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11/6/2023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e.wikipedia.org/wiki/P.E.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de.wikipedia.org/wiki/Darmstadt" TargetMode="External"/><Relationship Id="rId2" Type="http://schemas.openxmlformats.org/officeDocument/2006/relationships/hyperlink" Target="https://de.wikipedia.org/wiki/PEN_International" TargetMode="External"/><Relationship Id="rId1" Type="http://schemas.openxmlformats.org/officeDocument/2006/relationships/slideLayout" Target="../slideLayouts/slideLayout2.xml"/><Relationship Id="rId6" Type="http://schemas.openxmlformats.org/officeDocument/2006/relationships/hyperlink" Target="https://de.wikipedia.org/wiki/Jos%C3%A9_F._A._Oliver" TargetMode="External"/><Relationship Id="rId5" Type="http://schemas.openxmlformats.org/officeDocument/2006/relationships/hyperlink" Target="https://de.wikipedia.org/wiki/PEN_Berlin" TargetMode="External"/><Relationship Id="rId4" Type="http://schemas.openxmlformats.org/officeDocument/2006/relationships/hyperlink" Target="https://de.wikipedia.org/wiki/Deniz_Y%C3%BCce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de.wikipedia.org/wiki/M%C3%BCnchen" TargetMode="External"/><Relationship Id="rId2" Type="http://schemas.openxmlformats.org/officeDocument/2006/relationships/hyperlink" Target="https://de.wikipedia.org/wiki/N%C3%BCrnbe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wikipedia.org/wiki/Friedensvertrag_von_Versailles" TargetMode="External"/><Relationship Id="rId2" Type="http://schemas.openxmlformats.org/officeDocument/2006/relationships/hyperlink" Target="https://de.wikipedia.org/wiki/John_Galsworth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wikipedia.org/wiki/P.E.N.-Zentrum_deutschsprachiger_Autoren_im_Ausland" TargetMode="External"/><Relationship Id="rId2" Type="http://schemas.openxmlformats.org/officeDocument/2006/relationships/hyperlink" Target="https://de.wikipedia.org/wiki/Union_nationaler_Schriftstell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de-DE" b="1" dirty="0" smtClean="0">
                <a:solidFill>
                  <a:srgbClr val="FF0000"/>
                </a:solidFill>
              </a:rPr>
              <a:t>PEN-zentrum Deutschland</a:t>
            </a:r>
            <a:endParaRPr lang="en-US" b="1" dirty="0">
              <a:solidFill>
                <a:srgbClr val="FF0000"/>
              </a:solidFill>
            </a:endParaRPr>
          </a:p>
        </p:txBody>
      </p:sp>
      <p:sp>
        <p:nvSpPr>
          <p:cNvPr id="3" name="Υπότιτλος 2"/>
          <p:cNvSpPr>
            <a:spLocks noGrp="1"/>
          </p:cNvSpPr>
          <p:nvPr>
            <p:ph type="subTitle" idx="1"/>
          </p:nvPr>
        </p:nvSpPr>
        <p:spPr/>
        <p:txBody>
          <a:bodyPr>
            <a:normAutofit fontScale="92500"/>
          </a:bodyPr>
          <a:lstStyle/>
          <a:p>
            <a:r>
              <a:rPr lang="de-DE" dirty="0"/>
              <a:t>Das </a:t>
            </a:r>
            <a:r>
              <a:rPr lang="de-DE" b="1" dirty="0"/>
              <a:t>PEN-Zentrum Deutschland</a:t>
            </a:r>
            <a:r>
              <a:rPr lang="de-DE" dirty="0"/>
              <a:t> ist </a:t>
            </a:r>
            <a:r>
              <a:rPr lang="de-DE" b="1" dirty="0"/>
              <a:t>eine deutsche Schriftstellervereinigung. Die Abkürzung PEN (international auch </a:t>
            </a:r>
            <a:r>
              <a:rPr lang="de-DE" b="1" i="1" dirty="0">
                <a:hlinkClick r:id="rId2" tooltip="P.E.N."/>
              </a:rPr>
              <a:t>P.E.N.</a:t>
            </a:r>
            <a:r>
              <a:rPr lang="de-DE" b="1" dirty="0"/>
              <a:t>) steht für „</a:t>
            </a:r>
            <a:r>
              <a:rPr lang="de-DE" b="1" dirty="0" err="1"/>
              <a:t>Poets</a:t>
            </a:r>
            <a:r>
              <a:rPr lang="de-DE" b="1" dirty="0"/>
              <a:t>, </a:t>
            </a:r>
            <a:r>
              <a:rPr lang="de-DE" b="1" dirty="0" err="1"/>
              <a:t>Essayists</a:t>
            </a:r>
            <a:r>
              <a:rPr lang="de-DE" b="1" dirty="0"/>
              <a:t>, </a:t>
            </a:r>
            <a:r>
              <a:rPr lang="de-DE" b="1" dirty="0" err="1"/>
              <a:t>Novelists</a:t>
            </a:r>
            <a:endParaRPr lang="en-US" dirty="0"/>
          </a:p>
        </p:txBody>
      </p:sp>
    </p:spTree>
    <p:extLst>
      <p:ext uri="{BB962C8B-B14F-4D97-AF65-F5344CB8AC3E}">
        <p14:creationId xmlns:p14="http://schemas.microsoft.com/office/powerpoint/2010/main" val="166782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normAutofit lnSpcReduction="10000"/>
          </a:bodyPr>
          <a:lstStyle/>
          <a:p>
            <a:r>
              <a:rPr lang="de-DE" dirty="0"/>
              <a:t>Im März 2022 vertrat PEN-Präsident Deniz Yücel auf der Eröffnungsveranstaltung der </a:t>
            </a:r>
            <a:r>
              <a:rPr lang="de-DE" dirty="0" err="1" smtClean="0"/>
              <a:t>Lit.Cologne</a:t>
            </a:r>
            <a:r>
              <a:rPr lang="de-DE" dirty="0"/>
              <a:t> </a:t>
            </a:r>
            <a:r>
              <a:rPr lang="de-DE" dirty="0" smtClean="0"/>
              <a:t>sowohl </a:t>
            </a:r>
            <a:r>
              <a:rPr lang="de-DE" dirty="0">
                <a:solidFill>
                  <a:srgbClr val="FFFF00"/>
                </a:solidFill>
              </a:rPr>
              <a:t>massive Waffenlieferungen </a:t>
            </a:r>
            <a:r>
              <a:rPr lang="de-DE" dirty="0"/>
              <a:t>als auch eine </a:t>
            </a:r>
            <a:r>
              <a:rPr lang="de-DE" dirty="0">
                <a:solidFill>
                  <a:srgbClr val="FFFF00"/>
                </a:solidFill>
              </a:rPr>
              <a:t>Flugverbotszone</a:t>
            </a:r>
            <a:r>
              <a:rPr lang="de-DE" dirty="0"/>
              <a:t> für die </a:t>
            </a:r>
            <a:r>
              <a:rPr lang="de-DE" dirty="0">
                <a:solidFill>
                  <a:srgbClr val="FFFF00"/>
                </a:solidFill>
              </a:rPr>
              <a:t>Ukraine</a:t>
            </a:r>
            <a:r>
              <a:rPr lang="de-DE" dirty="0"/>
              <a:t> nach dem russischen </a:t>
            </a:r>
            <a:r>
              <a:rPr lang="de-DE" dirty="0" smtClean="0"/>
              <a:t>Überfall </a:t>
            </a:r>
            <a:r>
              <a:rPr lang="de-DE" dirty="0"/>
              <a:t>2022. Zu der Zeit hatte die deutsche Sektion rund 770 Mitglieder. Daraufhin fanden sich fünf ehemalige Präsidenten der Schriftstellervereinigung für eine briefliche Rücktrittsforderung gegen den amtierenden Präsidenten zusammen. </a:t>
            </a:r>
            <a:endParaRPr lang="de-DE" dirty="0" smtClean="0"/>
          </a:p>
          <a:p>
            <a:r>
              <a:rPr lang="de-DE" dirty="0"/>
              <a:t>Auf der Mitgliederversammlung am 13. Mai 2022 überstand Yücel knapp einen Abwahlantrag, trat aber anschließend als Präsident zurück und kündigte gleichzeitig seinen Austritt an. </a:t>
            </a:r>
            <a:endParaRPr lang="de-DE" dirty="0" smtClean="0"/>
          </a:p>
          <a:p>
            <a:r>
              <a:rPr lang="de-DE" dirty="0"/>
              <a:t>Infolge </a:t>
            </a:r>
            <a:r>
              <a:rPr lang="de-DE" dirty="0">
                <a:solidFill>
                  <a:srgbClr val="00B0F0"/>
                </a:solidFill>
              </a:rPr>
              <a:t>dieser Auseinandersetzungen wurde am 10. Juni 2022 im Literaturhaus Berlin</a:t>
            </a:r>
            <a:r>
              <a:rPr lang="de-DE" dirty="0"/>
              <a:t> von über 200 Schriftstellern die neue Vereinigung PEN Berlin gegründet, die Deniz Yücel zu ihrem Sprecher wählte</a:t>
            </a:r>
            <a:endParaRPr lang="en-US" dirty="0"/>
          </a:p>
        </p:txBody>
      </p:sp>
    </p:spTree>
    <p:extLst>
      <p:ext uri="{BB962C8B-B14F-4D97-AF65-F5344CB8AC3E}">
        <p14:creationId xmlns:p14="http://schemas.microsoft.com/office/powerpoint/2010/main" val="1416196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9423" y="2391507"/>
            <a:ext cx="4730262" cy="3578469"/>
          </a:xfrm>
        </p:spPr>
      </p:pic>
      <p:pic>
        <p:nvPicPr>
          <p:cNvPr id="6" name="Θέση περιεχομένου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27043" y="2193925"/>
            <a:ext cx="4024313" cy="4024313"/>
          </a:xfrm>
        </p:spPr>
      </p:pic>
    </p:spTree>
    <p:extLst>
      <p:ext uri="{BB962C8B-B14F-4D97-AF65-F5344CB8AC3E}">
        <p14:creationId xmlns:p14="http://schemas.microsoft.com/office/powerpoint/2010/main" val="38641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lstStyle/>
          <a:p>
            <a:r>
              <a:rPr lang="de-DE" dirty="0"/>
              <a:t>1924 gründeten deutsche Autoren das PEN-Zentrum Deutschland. Das PEN-Zentrum Deutschland ist Mitglied des </a:t>
            </a:r>
            <a:r>
              <a:rPr lang="de-DE" dirty="0">
                <a:hlinkClick r:id="rId2" tooltip="PEN International"/>
              </a:rPr>
              <a:t>PEN International</a:t>
            </a:r>
            <a:r>
              <a:rPr lang="de-DE" dirty="0"/>
              <a:t> und hat seinen Sitz in </a:t>
            </a:r>
            <a:r>
              <a:rPr lang="de-DE" dirty="0">
                <a:hlinkClick r:id="rId3" tooltip="Darmstadt"/>
              </a:rPr>
              <a:t>Darmstadt</a:t>
            </a:r>
            <a:r>
              <a:rPr lang="de-DE" dirty="0"/>
              <a:t>. </a:t>
            </a:r>
            <a:endParaRPr lang="de-DE" dirty="0" smtClean="0"/>
          </a:p>
          <a:p>
            <a:r>
              <a:rPr lang="de-DE" dirty="0"/>
              <a:t> </a:t>
            </a:r>
            <a:r>
              <a:rPr lang="de-DE" dirty="0">
                <a:hlinkClick r:id="rId4" tooltip="Deniz Yücel"/>
              </a:rPr>
              <a:t>Deniz Yücel</a:t>
            </a:r>
            <a:r>
              <a:rPr lang="de-DE" dirty="0"/>
              <a:t> am 13. Mai 2022 kam es zu einer Spaltung und der Gründung der Konkurrenzvereinigung </a:t>
            </a:r>
            <a:r>
              <a:rPr lang="de-DE" dirty="0">
                <a:hlinkClick r:id="rId5" tooltip="PEN Berlin"/>
              </a:rPr>
              <a:t>PEN Berlin</a:t>
            </a:r>
            <a:r>
              <a:rPr lang="de-DE" dirty="0" smtClean="0"/>
              <a:t>.</a:t>
            </a:r>
          </a:p>
          <a:p>
            <a:endParaRPr lang="de-DE" dirty="0"/>
          </a:p>
          <a:p>
            <a:endParaRPr lang="de-DE" dirty="0" smtClean="0"/>
          </a:p>
          <a:p>
            <a:r>
              <a:rPr lang="de-DE" dirty="0" smtClean="0"/>
              <a:t>Präsidenten </a:t>
            </a:r>
            <a:r>
              <a:rPr lang="de-DE" dirty="0"/>
              <a:t>des deutschen PEN-Zentrums in </a:t>
            </a:r>
            <a:r>
              <a:rPr lang="de-DE" dirty="0">
                <a:solidFill>
                  <a:srgbClr val="FFFF00"/>
                </a:solidFill>
              </a:rPr>
              <a:t>Darmstadt </a:t>
            </a:r>
            <a:r>
              <a:rPr lang="de-DE" dirty="0"/>
              <a:t>wurde am 13. </a:t>
            </a:r>
            <a:r>
              <a:rPr lang="en-US" dirty="0" err="1"/>
              <a:t>Oktober</a:t>
            </a:r>
            <a:r>
              <a:rPr lang="en-US" dirty="0"/>
              <a:t> 2022 der </a:t>
            </a:r>
            <a:r>
              <a:rPr lang="en-US" dirty="0" err="1"/>
              <a:t>Schriftsteller</a:t>
            </a:r>
            <a:r>
              <a:rPr lang="en-US" dirty="0"/>
              <a:t> </a:t>
            </a:r>
            <a:r>
              <a:rPr lang="en-US" dirty="0">
                <a:hlinkClick r:id="rId6" tooltip="José F. A. Oliver"/>
              </a:rPr>
              <a:t>José F. A. Oliver</a:t>
            </a:r>
            <a:r>
              <a:rPr lang="en-US" dirty="0"/>
              <a:t> </a:t>
            </a:r>
            <a:r>
              <a:rPr lang="en-US" dirty="0" err="1"/>
              <a:t>gewählt</a:t>
            </a:r>
            <a:r>
              <a:rPr lang="en-US" dirty="0"/>
              <a:t>.</a:t>
            </a:r>
          </a:p>
        </p:txBody>
      </p:sp>
    </p:spTree>
    <p:extLst>
      <p:ext uri="{BB962C8B-B14F-4D97-AF65-F5344CB8AC3E}">
        <p14:creationId xmlns:p14="http://schemas.microsoft.com/office/powerpoint/2010/main" val="189280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6623" y="167054"/>
            <a:ext cx="10389577" cy="1890347"/>
          </a:xfrm>
        </p:spPr>
        <p:txBody>
          <a:bodyPr>
            <a:normAutofit fontScale="90000"/>
          </a:bodyPr>
          <a:lstStyle/>
          <a:p>
            <a:pPr algn="ctr"/>
            <a:r>
              <a:rPr lang="de-DE" sz="3100" b="1" dirty="0" smtClean="0"/>
              <a:t>1. WRITERS IN EXILE</a:t>
            </a:r>
            <a:br>
              <a:rPr lang="de-DE" sz="3100" b="1" dirty="0" smtClean="0"/>
            </a:br>
            <a:r>
              <a:rPr lang="de-DE" sz="3100" b="1" dirty="0" smtClean="0"/>
              <a:t>2. </a:t>
            </a:r>
            <a:r>
              <a:rPr lang="de-DE" sz="3100" b="1" dirty="0" err="1" smtClean="0"/>
              <a:t>Writers</a:t>
            </a:r>
            <a:r>
              <a:rPr lang="de-DE" sz="3100" b="1" dirty="0" smtClean="0"/>
              <a:t> in </a:t>
            </a:r>
            <a:r>
              <a:rPr lang="de-DE" sz="3100" b="1" dirty="0" err="1" smtClean="0"/>
              <a:t>prison</a:t>
            </a:r>
            <a:r>
              <a:rPr lang="de-DE" b="1" dirty="0" smtClean="0"/>
              <a:t/>
            </a:r>
            <a:br>
              <a:rPr lang="de-DE" b="1" dirty="0" smtClean="0"/>
            </a:br>
            <a:r>
              <a:rPr lang="en-US" sz="2200" dirty="0" err="1">
                <a:solidFill>
                  <a:srgbClr val="FFFF00"/>
                </a:solidFill>
              </a:rPr>
              <a:t>Zmicier</a:t>
            </a:r>
            <a:r>
              <a:rPr lang="en-US" sz="2200" dirty="0">
                <a:solidFill>
                  <a:srgbClr val="FFFF00"/>
                </a:solidFill>
              </a:rPr>
              <a:t> </a:t>
            </a:r>
            <a:r>
              <a:rPr lang="en-US" sz="2200" dirty="0" err="1" smtClean="0">
                <a:solidFill>
                  <a:srgbClr val="FFFF00"/>
                </a:solidFill>
              </a:rPr>
              <a:t>Vishniou</a:t>
            </a:r>
            <a:r>
              <a:rPr lang="en-US" sz="2200" b="1" dirty="0" smtClean="0">
                <a:solidFill>
                  <a:srgbClr val="FFFF00"/>
                </a:solidFill>
              </a:rPr>
              <a:t> </a:t>
            </a:r>
            <a:r>
              <a:rPr lang="en-US" sz="2200" b="1" dirty="0"/>
              <a:t>Rubén Zamora </a:t>
            </a:r>
            <a:r>
              <a:rPr lang="en-US" sz="2200" b="1" dirty="0" err="1"/>
              <a:t>Marroquín</a:t>
            </a:r>
            <a:r>
              <a:rPr lang="en-US" b="1" dirty="0"/>
              <a:t/>
            </a:r>
            <a:br>
              <a:rPr lang="en-US" b="1" dirty="0"/>
            </a:br>
            <a:r>
              <a:rPr lang="de-DE" dirty="0" smtClean="0"/>
              <a:t> </a:t>
            </a:r>
            <a:br>
              <a:rPr lang="de-DE" dirty="0" smtClean="0"/>
            </a:br>
            <a:endParaRPr lang="en-US"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2194559"/>
            <a:ext cx="5334000" cy="3828172"/>
          </a:xfrm>
        </p:spPr>
      </p:pic>
      <p:pic>
        <p:nvPicPr>
          <p:cNvPr id="6" name="Θέση περιεχομένου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3317081"/>
            <a:ext cx="5334000" cy="1778000"/>
          </a:xfrm>
        </p:spPr>
      </p:pic>
    </p:spTree>
    <p:extLst>
      <p:ext uri="{BB962C8B-B14F-4D97-AF65-F5344CB8AC3E}">
        <p14:creationId xmlns:p14="http://schemas.microsoft.com/office/powerpoint/2010/main" val="351668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lstStyle/>
          <a:p>
            <a:r>
              <a:rPr lang="de-DE" b="1" dirty="0"/>
              <a:t>Das </a:t>
            </a:r>
            <a:r>
              <a:rPr lang="de-DE" b="1" i="1" dirty="0" err="1"/>
              <a:t>Writers</a:t>
            </a:r>
            <a:r>
              <a:rPr lang="de-DE" b="1" i="1" dirty="0"/>
              <a:t>-in-Exile</a:t>
            </a:r>
            <a:r>
              <a:rPr lang="de-DE" b="1" dirty="0"/>
              <a:t>-Programm nimmt verfolgte Schriftsteller in Deutschland auf und gibt ihnen die Chance, für mehrere Jahre in Sicherheit zu leben und weiterhin als Schriftsteller zu arbeiten. Dazu unterhält das Deutsche PEN-Zentrum mit Förderung </a:t>
            </a:r>
            <a:r>
              <a:rPr lang="de-DE" b="1" dirty="0" smtClean="0"/>
              <a:t>des</a:t>
            </a:r>
            <a:r>
              <a:rPr lang="de-DE" b="1" dirty="0"/>
              <a:t> </a:t>
            </a:r>
            <a:r>
              <a:rPr lang="de-DE" b="1" dirty="0" smtClean="0"/>
              <a:t>BKM mehrere </a:t>
            </a:r>
            <a:r>
              <a:rPr lang="de-DE" b="1" dirty="0"/>
              <a:t>Wohnungen, die den Verfolgten zur Verfügung gestellt werden können, außerdem bieten die Städte </a:t>
            </a:r>
            <a:r>
              <a:rPr lang="de-DE" b="1" dirty="0">
                <a:hlinkClick r:id="rId2" tooltip="Nürnberg"/>
              </a:rPr>
              <a:t>Nürnberg</a:t>
            </a:r>
            <a:r>
              <a:rPr lang="de-DE" b="1" dirty="0"/>
              <a:t> und </a:t>
            </a:r>
            <a:r>
              <a:rPr lang="de-DE" b="1" dirty="0">
                <a:hlinkClick r:id="rId3" tooltip="München"/>
              </a:rPr>
              <a:t>München</a:t>
            </a:r>
            <a:r>
              <a:rPr lang="de-DE" b="1" dirty="0"/>
              <a:t> Wohnungen für das Programm an, die über das PEN-Zentrum an Verfolgte vergeben werden. Weitere Wohnungen befinden sich in </a:t>
            </a:r>
            <a:r>
              <a:rPr lang="de-DE" b="1" dirty="0">
                <a:solidFill>
                  <a:srgbClr val="FFFF00"/>
                </a:solidFill>
              </a:rPr>
              <a:t>Berlin</a:t>
            </a:r>
            <a:r>
              <a:rPr lang="de-DE" b="1" dirty="0"/>
              <a:t> und im </a:t>
            </a:r>
            <a:r>
              <a:rPr lang="de-DE" b="1" dirty="0">
                <a:solidFill>
                  <a:srgbClr val="FFFF00"/>
                </a:solidFill>
              </a:rPr>
              <a:t>Ruhrgebiet</a:t>
            </a:r>
            <a:r>
              <a:rPr lang="de-DE" b="1" dirty="0"/>
              <a:t>.</a:t>
            </a:r>
            <a:endParaRPr lang="en-US" b="1" dirty="0"/>
          </a:p>
        </p:txBody>
      </p:sp>
    </p:spTree>
    <p:extLst>
      <p:ext uri="{BB962C8B-B14F-4D97-AF65-F5344CB8AC3E}">
        <p14:creationId xmlns:p14="http://schemas.microsoft.com/office/powerpoint/2010/main" val="2879489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lstStyle/>
          <a:p>
            <a:r>
              <a:rPr lang="de-DE" dirty="0"/>
              <a:t>Seit 1985 verleiht das PEN-Zentrum Deutschland die </a:t>
            </a:r>
            <a:r>
              <a:rPr lang="de-DE" dirty="0" smtClean="0">
                <a:solidFill>
                  <a:srgbClr val="FFC000"/>
                </a:solidFill>
              </a:rPr>
              <a:t>Hermann-Kesten-Preis </a:t>
            </a:r>
            <a:r>
              <a:rPr lang="de-DE" dirty="0" smtClean="0"/>
              <a:t>für </a:t>
            </a:r>
            <a:r>
              <a:rPr lang="de-DE" dirty="0"/>
              <a:t>besondere Verdienste um verfolgte Autoren im Sinne der Charta </a:t>
            </a:r>
            <a:r>
              <a:rPr lang="de-DE" dirty="0" smtClean="0"/>
              <a:t>des, INTERNATIONALEN PEN wobei </a:t>
            </a:r>
            <a:r>
              <a:rPr lang="de-DE" dirty="0"/>
              <a:t>sich der PEN selbst als „Stimme verfolgter und unterdrückter Schriftsteller“ </a:t>
            </a:r>
            <a:r>
              <a:rPr lang="de-DE" dirty="0" smtClean="0"/>
              <a:t>bezeichnet.</a:t>
            </a:r>
          </a:p>
          <a:p>
            <a:r>
              <a:rPr lang="de-DE" sz="3600" dirty="0"/>
              <a:t>Weimarer </a:t>
            </a:r>
            <a:r>
              <a:rPr lang="de-DE" sz="3600" dirty="0" smtClean="0"/>
              <a:t>Republik</a:t>
            </a:r>
          </a:p>
          <a:p>
            <a:r>
              <a:rPr lang="de-DE" dirty="0"/>
              <a:t>1924 gründeten deutsche Schriftsteller innerhalb des Internationalen PEN eine deutsche Sektion unter Leitung </a:t>
            </a:r>
            <a:r>
              <a:rPr lang="de-DE" dirty="0" smtClean="0"/>
              <a:t>von Ludwig Fulda. </a:t>
            </a:r>
          </a:p>
          <a:p>
            <a:pPr>
              <a:buFont typeface="Wingdings" panose="05000000000000000000" pitchFamily="2" charset="2"/>
              <a:buChar char="§"/>
            </a:pPr>
            <a:r>
              <a:rPr lang="de-DE" dirty="0" smtClean="0">
                <a:solidFill>
                  <a:srgbClr val="00B050"/>
                </a:solidFill>
              </a:rPr>
              <a:t>etablierte</a:t>
            </a:r>
            <a:r>
              <a:rPr lang="de-DE" dirty="0" smtClean="0"/>
              <a:t> </a:t>
            </a:r>
            <a:r>
              <a:rPr lang="de-DE" dirty="0"/>
              <a:t>und </a:t>
            </a:r>
            <a:r>
              <a:rPr lang="de-DE" dirty="0" smtClean="0">
                <a:solidFill>
                  <a:srgbClr val="00B050"/>
                </a:solidFill>
              </a:rPr>
              <a:t>konservative</a:t>
            </a:r>
            <a:r>
              <a:rPr lang="de-DE" dirty="0" smtClean="0"/>
              <a:t> </a:t>
            </a:r>
            <a:r>
              <a:rPr lang="de-DE" dirty="0"/>
              <a:t>Autoren</a:t>
            </a:r>
            <a:endParaRPr lang="en-US" dirty="0"/>
          </a:p>
          <a:p>
            <a:endParaRPr lang="en-US" dirty="0"/>
          </a:p>
        </p:txBody>
      </p:sp>
    </p:spTree>
    <p:extLst>
      <p:ext uri="{BB962C8B-B14F-4D97-AF65-F5344CB8AC3E}">
        <p14:creationId xmlns:p14="http://schemas.microsoft.com/office/powerpoint/2010/main" val="984688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lstStyle/>
          <a:p>
            <a:r>
              <a:rPr lang="de-DE" b="1" dirty="0"/>
              <a:t>Obwohl diese Gruppe im Ersten </a:t>
            </a:r>
            <a:r>
              <a:rPr lang="de-DE" b="1" dirty="0" smtClean="0"/>
              <a:t>Weltkrieg den </a:t>
            </a:r>
            <a:r>
              <a:rPr lang="de-DE" b="1" dirty="0"/>
              <a:t>deutschen </a:t>
            </a:r>
            <a:r>
              <a:rPr lang="de-DE" b="1" dirty="0">
                <a:solidFill>
                  <a:srgbClr val="00B050"/>
                </a:solidFill>
              </a:rPr>
              <a:t>Chauvinismus</a:t>
            </a:r>
            <a:r>
              <a:rPr lang="de-DE" b="1" dirty="0"/>
              <a:t> und </a:t>
            </a:r>
            <a:r>
              <a:rPr lang="de-DE" b="1" dirty="0" smtClean="0">
                <a:solidFill>
                  <a:srgbClr val="00B050"/>
                </a:solidFill>
              </a:rPr>
              <a:t>Patriotismus</a:t>
            </a:r>
            <a:r>
              <a:rPr lang="de-DE" b="1" dirty="0" smtClean="0"/>
              <a:t> aktiv </a:t>
            </a:r>
            <a:r>
              <a:rPr lang="de-DE" b="1" dirty="0"/>
              <a:t>unterstützt hatte, war der internationale PEN-Club unter seinem Gründerpräsident </a:t>
            </a:r>
            <a:r>
              <a:rPr lang="de-DE" b="1" dirty="0">
                <a:hlinkClick r:id="rId2" tooltip="John Galsworthy"/>
              </a:rPr>
              <a:t>John Galsworthy</a:t>
            </a:r>
            <a:r>
              <a:rPr lang="de-DE" b="1" dirty="0"/>
              <a:t> bereit, darüber hinwegzusehen, um seine unpolitische, soziale Aktivität nach Deutschland auszuweiten. 1926 richtete der Deutsche PEN den internationalen Kongress in Berlin aus, was die erste internationale Konferenz in Deutschland überhaupt nach dem Ersten Weltkrieg darstellte. Daher nutze </a:t>
            </a:r>
            <a:r>
              <a:rPr lang="de-DE" b="1" dirty="0" smtClean="0"/>
              <a:t>das Auswärtige Amt, </a:t>
            </a:r>
            <a:r>
              <a:rPr lang="de-DE" b="1" dirty="0"/>
              <a:t>das unter dem </a:t>
            </a:r>
            <a:r>
              <a:rPr lang="de-DE" b="1" dirty="0">
                <a:hlinkClick r:id="rId3" tooltip="Friedensvertrag von Versailles"/>
              </a:rPr>
              <a:t>Friedensvertrag von Versailles</a:t>
            </a:r>
            <a:r>
              <a:rPr lang="de-DE" b="1" dirty="0"/>
              <a:t> keinen direkten Einfluss mehr nehmen konnte, den deutschen PEN als </a:t>
            </a:r>
            <a:r>
              <a:rPr lang="de-DE" b="1" dirty="0">
                <a:solidFill>
                  <a:srgbClr val="00B050"/>
                </a:solidFill>
              </a:rPr>
              <a:t>verlängerten Arm der deutschen </a:t>
            </a:r>
            <a:r>
              <a:rPr lang="de-DE" b="1" dirty="0" smtClean="0">
                <a:solidFill>
                  <a:srgbClr val="00B050"/>
                </a:solidFill>
              </a:rPr>
              <a:t>Außenpolitik</a:t>
            </a:r>
          </a:p>
          <a:p>
            <a:r>
              <a:rPr lang="de-DE" dirty="0"/>
              <a:t>Ereignissen 1933 in Deutschland musste der PEN seine unpolitische Rolle aufgeben</a:t>
            </a:r>
            <a:endParaRPr lang="en-US" dirty="0"/>
          </a:p>
          <a:p>
            <a:endParaRPr lang="en-US" b="1" dirty="0">
              <a:solidFill>
                <a:srgbClr val="00B050"/>
              </a:solidFill>
            </a:endParaRPr>
          </a:p>
        </p:txBody>
      </p:sp>
    </p:spTree>
    <p:extLst>
      <p:ext uri="{BB962C8B-B14F-4D97-AF65-F5344CB8AC3E}">
        <p14:creationId xmlns:p14="http://schemas.microsoft.com/office/powerpoint/2010/main" val="98714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normAutofit fontScale="92500"/>
          </a:bodyPr>
          <a:lstStyle/>
          <a:p>
            <a:r>
              <a:rPr lang="de-DE" b="1" dirty="0"/>
              <a:t>Im Januar 1934 wurde der PEN in die </a:t>
            </a:r>
            <a:r>
              <a:rPr lang="de-DE" b="1" dirty="0">
                <a:hlinkClick r:id="rId2" tooltip="Union nationaler Schriftsteller"/>
              </a:rPr>
              <a:t>Union nationaler Schriftsteller</a:t>
            </a:r>
            <a:r>
              <a:rPr lang="de-DE" b="1" dirty="0"/>
              <a:t> umgewandelt.</a:t>
            </a:r>
            <a:r>
              <a:rPr lang="en-US" b="1" dirty="0"/>
              <a:t> </a:t>
            </a:r>
            <a:endParaRPr lang="en-US" b="1" dirty="0" smtClean="0"/>
          </a:p>
          <a:p>
            <a:r>
              <a:rPr lang="de-DE" b="1" dirty="0"/>
              <a:t>Der NS-freundliche deutsche Verband wurden wegen Untätigkeit gegen die</a:t>
            </a:r>
            <a:r>
              <a:rPr lang="de-DE" b="1" dirty="0">
                <a:solidFill>
                  <a:srgbClr val="00B050"/>
                </a:solidFill>
              </a:rPr>
              <a:t> Bücherverbrennung 1933 in </a:t>
            </a:r>
            <a:r>
              <a:rPr lang="de-DE" b="1" dirty="0" smtClean="0">
                <a:solidFill>
                  <a:srgbClr val="00B050"/>
                </a:solidFill>
              </a:rPr>
              <a:t>Deutschland </a:t>
            </a:r>
            <a:r>
              <a:rPr lang="de-DE" b="1" dirty="0" smtClean="0"/>
              <a:t>im </a:t>
            </a:r>
            <a:r>
              <a:rPr lang="de-DE" b="1" dirty="0"/>
              <a:t>internationalen Verband kritisiert und kam im November 1933 einem Ausschluss durch den eigenen Austritt zuvor. In der </a:t>
            </a:r>
            <a:r>
              <a:rPr lang="de-DE" b="1" dirty="0">
                <a:solidFill>
                  <a:srgbClr val="00B0F0"/>
                </a:solidFill>
              </a:rPr>
              <a:t>Zeit des </a:t>
            </a:r>
            <a:r>
              <a:rPr lang="de-DE" b="1" dirty="0" smtClean="0">
                <a:solidFill>
                  <a:srgbClr val="00B0F0"/>
                </a:solidFill>
              </a:rPr>
              <a:t>Nationalsozialismus </a:t>
            </a:r>
            <a:r>
              <a:rPr lang="de-DE" b="1" dirty="0">
                <a:solidFill>
                  <a:srgbClr val="00B0F0"/>
                </a:solidFill>
              </a:rPr>
              <a:t> </a:t>
            </a:r>
            <a:r>
              <a:rPr lang="de-DE" b="1" dirty="0"/>
              <a:t>gründeten aus Deutschland geflohene Schriftsteller 1934 das </a:t>
            </a:r>
            <a:r>
              <a:rPr lang="de-DE" b="1" i="1" dirty="0">
                <a:hlinkClick r:id="rId3" tooltip="P.E.N.-Zentrum deutschsprachiger Autoren im Ausland"/>
              </a:rPr>
              <a:t>P.E.N.-Zentrum deutschsprachiger Autoren im Ausland</a:t>
            </a:r>
            <a:r>
              <a:rPr lang="de-DE" b="1" dirty="0"/>
              <a:t> als Organisation der Autoren im Exil. Schon im Dezember 1933 hatten sich </a:t>
            </a:r>
            <a:r>
              <a:rPr lang="de-DE" b="1" dirty="0">
                <a:solidFill>
                  <a:srgbClr val="FFFF00"/>
                </a:solidFill>
              </a:rPr>
              <a:t>Lion Feuchtwanger, Ernst Toller, Max Herrmann-Neiße und Rudolf </a:t>
            </a:r>
            <a:r>
              <a:rPr lang="de-DE" b="1" dirty="0" err="1">
                <a:solidFill>
                  <a:srgbClr val="FFFF00"/>
                </a:solidFill>
              </a:rPr>
              <a:t>Olden</a:t>
            </a:r>
            <a:r>
              <a:rPr lang="de-DE" b="1" dirty="0"/>
              <a:t> für eine autonome PEN-Gruppe der Exilanten eingesetzt. Die Anerkennung des Exil-PEN mit </a:t>
            </a:r>
            <a:r>
              <a:rPr lang="de-DE" b="1" dirty="0">
                <a:solidFill>
                  <a:srgbClr val="FFFF00"/>
                </a:solidFill>
              </a:rPr>
              <a:t>Heinrich Mann</a:t>
            </a:r>
            <a:r>
              <a:rPr lang="de-DE" b="1" dirty="0"/>
              <a:t> als Präsident wurde im Juni 1934 durch den internationalen PEN bestätigt. Offizieller Sitz war London, als Name dienten zuerst </a:t>
            </a:r>
            <a:r>
              <a:rPr lang="de-DE" b="1" i="1" dirty="0"/>
              <a:t>Deutsche Gruppe des Internationalen PEN</a:t>
            </a:r>
            <a:r>
              <a:rPr lang="de-DE" b="1" dirty="0"/>
              <a:t>, dann </a:t>
            </a:r>
            <a:r>
              <a:rPr lang="de-DE" b="1" i="1" dirty="0">
                <a:solidFill>
                  <a:srgbClr val="FFFF00"/>
                </a:solidFill>
              </a:rPr>
              <a:t>German (Anti-Nazi) Group</a:t>
            </a:r>
            <a:r>
              <a:rPr lang="de-DE" b="1" dirty="0"/>
              <a:t>, später </a:t>
            </a:r>
            <a:r>
              <a:rPr lang="de-DE" b="1" i="1" dirty="0" err="1">
                <a:solidFill>
                  <a:srgbClr val="FFFF00"/>
                </a:solidFill>
              </a:rPr>
              <a:t>Centre</a:t>
            </a:r>
            <a:r>
              <a:rPr lang="de-DE" b="1" i="1" dirty="0">
                <a:solidFill>
                  <a:srgbClr val="FFFF00"/>
                </a:solidFill>
              </a:rPr>
              <a:t> </a:t>
            </a:r>
            <a:r>
              <a:rPr lang="de-DE" b="1" i="1" dirty="0" err="1">
                <a:solidFill>
                  <a:srgbClr val="FFFF00"/>
                </a:solidFill>
              </a:rPr>
              <a:t>of</a:t>
            </a:r>
            <a:r>
              <a:rPr lang="de-DE" b="1" i="1" dirty="0">
                <a:solidFill>
                  <a:srgbClr val="FFFF00"/>
                </a:solidFill>
              </a:rPr>
              <a:t> German </a:t>
            </a:r>
            <a:r>
              <a:rPr lang="de-DE" b="1" i="1" dirty="0" err="1">
                <a:solidFill>
                  <a:srgbClr val="FFFF00"/>
                </a:solidFill>
              </a:rPr>
              <a:t>Writers</a:t>
            </a:r>
            <a:r>
              <a:rPr lang="de-DE" b="1" i="1" dirty="0">
                <a:solidFill>
                  <a:srgbClr val="FFFF00"/>
                </a:solidFill>
              </a:rPr>
              <a:t> </a:t>
            </a:r>
            <a:r>
              <a:rPr lang="de-DE" b="1" i="1" dirty="0" err="1">
                <a:solidFill>
                  <a:srgbClr val="FFFF00"/>
                </a:solidFill>
              </a:rPr>
              <a:t>Abroad</a:t>
            </a:r>
            <a:r>
              <a:rPr lang="de-DE" b="1" dirty="0"/>
              <a:t> und bis 2002 </a:t>
            </a:r>
            <a:r>
              <a:rPr lang="de-DE" b="1" i="1" dirty="0"/>
              <a:t>Zentrum deutschsprachiger Autoren im Ausland</a:t>
            </a:r>
            <a:endParaRPr lang="en-US" b="1" dirty="0"/>
          </a:p>
          <a:p>
            <a:endParaRPr lang="en-US" dirty="0"/>
          </a:p>
        </p:txBody>
      </p:sp>
    </p:spTree>
    <p:extLst>
      <p:ext uri="{BB962C8B-B14F-4D97-AF65-F5344CB8AC3E}">
        <p14:creationId xmlns:p14="http://schemas.microsoft.com/office/powerpoint/2010/main" val="330242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lstStyle/>
          <a:p>
            <a:r>
              <a:rPr lang="de-DE" b="1" dirty="0"/>
              <a:t>Nach dem Anschluss Österreichs und des österreichischen PEN an die deutsche Nazi-Organisation wurde international ein neuer österreichischer PEN unter dem Namen </a:t>
            </a:r>
            <a:r>
              <a:rPr lang="de-DE" b="1" i="1" dirty="0"/>
              <a:t>Austrian Group</a:t>
            </a:r>
            <a:r>
              <a:rPr lang="de-DE" b="1" dirty="0"/>
              <a:t> gegründet. Präsident war </a:t>
            </a:r>
            <a:r>
              <a:rPr lang="en-US" b="1" dirty="0"/>
              <a:t>Franz Werfel.</a:t>
            </a:r>
          </a:p>
          <a:p>
            <a:r>
              <a:rPr lang="de-DE" b="1" dirty="0"/>
              <a:t>1948 gründete sich in Göttingen das </a:t>
            </a:r>
            <a:r>
              <a:rPr lang="en-US" b="1" i="1" dirty="0"/>
              <a:t>PEN-</a:t>
            </a:r>
            <a:r>
              <a:rPr lang="en-US" b="1" i="1" dirty="0" err="1"/>
              <a:t>Zentrum</a:t>
            </a:r>
            <a:r>
              <a:rPr lang="en-US" b="1" i="1" dirty="0"/>
              <a:t> Deutschland</a:t>
            </a:r>
            <a:r>
              <a:rPr lang="en-US" b="1" dirty="0"/>
              <a:t> </a:t>
            </a:r>
            <a:r>
              <a:rPr lang="en-US" b="1" dirty="0" err="1"/>
              <a:t>neu</a:t>
            </a:r>
            <a:r>
              <a:rPr lang="en-US" b="1" dirty="0"/>
              <a:t>. </a:t>
            </a:r>
            <a:endParaRPr lang="en-US" b="1" dirty="0" smtClean="0"/>
          </a:p>
          <a:p>
            <a:endParaRPr lang="de-DE" b="1" dirty="0"/>
          </a:p>
          <a:p>
            <a:r>
              <a:rPr lang="de-DE" b="1" dirty="0">
                <a:solidFill>
                  <a:srgbClr val="FFFF00"/>
                </a:solidFill>
              </a:rPr>
              <a:t>Da ostdeutsche Autoren das PEN-Zentrum prägten, spaltete sich 1951 das </a:t>
            </a:r>
            <a:r>
              <a:rPr lang="en-US" b="1" i="1" dirty="0">
                <a:solidFill>
                  <a:srgbClr val="FFFF00"/>
                </a:solidFill>
              </a:rPr>
              <a:t>Deutsche PEN-</a:t>
            </a:r>
            <a:r>
              <a:rPr lang="en-US" b="1" i="1" dirty="0" err="1">
                <a:solidFill>
                  <a:srgbClr val="FFFF00"/>
                </a:solidFill>
              </a:rPr>
              <a:t>Zentrum</a:t>
            </a:r>
            <a:r>
              <a:rPr lang="en-US" b="1" i="1" dirty="0">
                <a:solidFill>
                  <a:srgbClr val="FFFF00"/>
                </a:solidFill>
              </a:rPr>
              <a:t> (</a:t>
            </a:r>
            <a:r>
              <a:rPr lang="en-US" b="1" i="1" dirty="0" err="1">
                <a:solidFill>
                  <a:srgbClr val="FFFF00"/>
                </a:solidFill>
              </a:rPr>
              <a:t>Bundesrepublik</a:t>
            </a:r>
            <a:r>
              <a:rPr lang="en-US" b="1" i="1" dirty="0">
                <a:solidFill>
                  <a:srgbClr val="FFFF00"/>
                </a:solidFill>
              </a:rPr>
              <a:t>)</a:t>
            </a:r>
            <a:r>
              <a:rPr lang="en-US" b="1" dirty="0">
                <a:solidFill>
                  <a:srgbClr val="FFFF00"/>
                </a:solidFill>
              </a:rPr>
              <a:t> ab. </a:t>
            </a:r>
            <a:r>
              <a:rPr lang="en-US" b="1" dirty="0" err="1">
                <a:solidFill>
                  <a:srgbClr val="FFFF00"/>
                </a:solidFill>
              </a:rPr>
              <a:t>Daraufhin</a:t>
            </a:r>
            <a:r>
              <a:rPr lang="en-US" b="1" dirty="0">
                <a:solidFill>
                  <a:srgbClr val="FFFF00"/>
                </a:solidFill>
              </a:rPr>
              <a:t> </a:t>
            </a:r>
            <a:r>
              <a:rPr lang="en-US" b="1" dirty="0" err="1">
                <a:solidFill>
                  <a:srgbClr val="FFFF00"/>
                </a:solidFill>
              </a:rPr>
              <a:t>benannte</a:t>
            </a:r>
            <a:r>
              <a:rPr lang="en-US" b="1" dirty="0">
                <a:solidFill>
                  <a:srgbClr val="FFFF00"/>
                </a:solidFill>
              </a:rPr>
              <a:t> </a:t>
            </a:r>
            <a:r>
              <a:rPr lang="en-US" b="1" dirty="0" err="1">
                <a:solidFill>
                  <a:srgbClr val="FFFF00"/>
                </a:solidFill>
              </a:rPr>
              <a:t>sich</a:t>
            </a:r>
            <a:r>
              <a:rPr lang="en-US" b="1" dirty="0">
                <a:solidFill>
                  <a:srgbClr val="FFFF00"/>
                </a:solidFill>
              </a:rPr>
              <a:t> das </a:t>
            </a:r>
            <a:r>
              <a:rPr lang="en-US" b="1" dirty="0" err="1">
                <a:solidFill>
                  <a:srgbClr val="FFFF00"/>
                </a:solidFill>
              </a:rPr>
              <a:t>nunmehr</a:t>
            </a:r>
            <a:r>
              <a:rPr lang="en-US" b="1" dirty="0">
                <a:solidFill>
                  <a:srgbClr val="FFFF00"/>
                </a:solidFill>
              </a:rPr>
              <a:t> </a:t>
            </a:r>
            <a:r>
              <a:rPr lang="en-US" b="1" dirty="0" err="1">
                <a:solidFill>
                  <a:srgbClr val="FFFF00"/>
                </a:solidFill>
              </a:rPr>
              <a:t>ostdeutsche</a:t>
            </a:r>
            <a:r>
              <a:rPr lang="en-US" b="1" dirty="0">
                <a:solidFill>
                  <a:srgbClr val="FFFF00"/>
                </a:solidFill>
              </a:rPr>
              <a:t> PEN-</a:t>
            </a:r>
            <a:r>
              <a:rPr lang="en-US" b="1" dirty="0" err="1">
                <a:solidFill>
                  <a:srgbClr val="FFFF00"/>
                </a:solidFill>
              </a:rPr>
              <a:t>Zentrum</a:t>
            </a:r>
            <a:r>
              <a:rPr lang="en-US" b="1" dirty="0">
                <a:solidFill>
                  <a:srgbClr val="FFFF00"/>
                </a:solidFill>
              </a:rPr>
              <a:t> Deutschland 1953 in </a:t>
            </a:r>
            <a:r>
              <a:rPr lang="en-US" b="1" i="1" dirty="0" err="1">
                <a:solidFill>
                  <a:srgbClr val="FFFF00"/>
                </a:solidFill>
              </a:rPr>
              <a:t>Deutsches</a:t>
            </a:r>
            <a:r>
              <a:rPr lang="en-US" b="1" i="1" dirty="0">
                <a:solidFill>
                  <a:srgbClr val="FFFF00"/>
                </a:solidFill>
              </a:rPr>
              <a:t> PEN-</a:t>
            </a:r>
            <a:r>
              <a:rPr lang="en-US" b="1" i="1" dirty="0" err="1">
                <a:solidFill>
                  <a:srgbClr val="FFFF00"/>
                </a:solidFill>
              </a:rPr>
              <a:t>Zentrum</a:t>
            </a:r>
            <a:r>
              <a:rPr lang="en-US" b="1" i="1" dirty="0">
                <a:solidFill>
                  <a:srgbClr val="FFFF00"/>
                </a:solidFill>
              </a:rPr>
              <a:t> </a:t>
            </a:r>
            <a:r>
              <a:rPr lang="en-US" b="1" i="1" dirty="0" err="1">
                <a:solidFill>
                  <a:srgbClr val="FFFF00"/>
                </a:solidFill>
              </a:rPr>
              <a:t>Ost</a:t>
            </a:r>
            <a:r>
              <a:rPr lang="en-US" b="1" i="1" dirty="0">
                <a:solidFill>
                  <a:srgbClr val="FFFF00"/>
                </a:solidFill>
              </a:rPr>
              <a:t> und West</a:t>
            </a:r>
            <a:r>
              <a:rPr lang="en-US" b="1" dirty="0">
                <a:solidFill>
                  <a:srgbClr val="FFFF00"/>
                </a:solidFill>
              </a:rPr>
              <a:t> um</a:t>
            </a:r>
            <a:r>
              <a:rPr lang="en-US" b="1" dirty="0" smtClean="0">
                <a:solidFill>
                  <a:srgbClr val="FFFF00"/>
                </a:solidFill>
              </a:rPr>
              <a:t>.</a:t>
            </a:r>
          </a:p>
          <a:p>
            <a:r>
              <a:rPr lang="de-DE" dirty="0"/>
              <a:t>1998 fand der Zusammenschluss der beiden deutschen PEN-Zentren statt</a:t>
            </a:r>
            <a:r>
              <a:rPr lang="en-US" dirty="0"/>
              <a:t>.</a:t>
            </a:r>
          </a:p>
          <a:p>
            <a:endParaRPr lang="en-US" b="1" dirty="0">
              <a:solidFill>
                <a:srgbClr val="FFFF00"/>
              </a:solidFill>
            </a:endParaRPr>
          </a:p>
        </p:txBody>
      </p:sp>
    </p:spTree>
    <p:extLst>
      <p:ext uri="{BB962C8B-B14F-4D97-AF65-F5344CB8AC3E}">
        <p14:creationId xmlns:p14="http://schemas.microsoft.com/office/powerpoint/2010/main" val="429737425"/>
      </p:ext>
    </p:extLst>
  </p:cSld>
  <p:clrMapOvr>
    <a:masterClrMapping/>
  </p:clrMapOvr>
</p:sld>
</file>

<file path=ppt/theme/theme1.xml><?xml version="1.0" encoding="utf-8"?>
<a:theme xmlns:a="http://schemas.openxmlformats.org/drawingml/2006/main" name="Ίχνος ατμού">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TM04033937[[fn=ΙΧΝΟΣ ΑΤΜΟΥ]]</Template>
  <TotalTime>40</TotalTime>
  <Words>42</Words>
  <Application>Microsoft Office PowerPoint</Application>
  <PresentationFormat>Ευρεία οθόνη</PresentationFormat>
  <Paragraphs>25</Paragraphs>
  <Slides>10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10</vt:i4>
      </vt:variant>
    </vt:vector>
  </HeadingPairs>
  <TitlesOfParts>
    <vt:vector size="14" baseType="lpstr">
      <vt:lpstr>Arial</vt:lpstr>
      <vt:lpstr>Century Gothic</vt:lpstr>
      <vt:lpstr>Wingdings</vt:lpstr>
      <vt:lpstr>Ίχνος ατμού</vt:lpstr>
      <vt:lpstr>PEN-zentrum Deutschland</vt:lpstr>
      <vt:lpstr>Παρουσίαση του PowerPoint</vt:lpstr>
      <vt:lpstr>Παρουσίαση του PowerPoint</vt:lpstr>
      <vt:lpstr>1. WRITERS IN EXILE 2. Writers in prison Zmicier Vishniou Rubén Zamora Marroquín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PEN-zentrum Deutschland</dc:title>
  <dc:creator>Agi Blioumi</dc:creator>
  <cp:lastModifiedBy>Agi Blioumi</cp:lastModifiedBy>
  <cp:revision>13</cp:revision>
  <dcterms:created xsi:type="dcterms:W3CDTF">2023-11-06T17:06:15Z</dcterms:created>
  <dcterms:modified xsi:type="dcterms:W3CDTF">2023-11-06T17:46:23Z</dcterms:modified>
</cp:coreProperties>
</file>