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11/21/2019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928401" y="812800"/>
            <a:ext cx="8574622" cy="3183467"/>
          </a:xfrm>
        </p:spPr>
        <p:txBody>
          <a:bodyPr>
            <a:normAutofit/>
          </a:bodyPr>
          <a:lstStyle/>
          <a:p>
            <a:r>
              <a:rPr lang="de-DE" sz="4000" b="1" dirty="0"/>
              <a:t>Die unsichtbare Hand Gottes und der Berg Athos. Zu </a:t>
            </a:r>
            <a:r>
              <a:rPr lang="de-DE" sz="4000" b="1" dirty="0" err="1"/>
              <a:t>Fallmerayers</a:t>
            </a:r>
            <a:r>
              <a:rPr lang="de-DE" sz="4000" b="1" dirty="0"/>
              <a:t> Reiseliteratur</a:t>
            </a:r>
            <a:r>
              <a:rPr lang="el-GR" dirty="0"/>
              <a:t/>
            </a:r>
            <a:br>
              <a:rPr lang="el-GR" dirty="0"/>
            </a:br>
            <a:endParaRPr lang="el-GR" dirty="0"/>
          </a:p>
        </p:txBody>
      </p:sp>
      <p:sp>
        <p:nvSpPr>
          <p:cNvPr id="3" name="Υπότιτλος 2"/>
          <p:cNvSpPr>
            <a:spLocks noGrp="1"/>
          </p:cNvSpPr>
          <p:nvPr>
            <p:ph type="subTitle" idx="1"/>
          </p:nvPr>
        </p:nvSpPr>
        <p:spPr/>
        <p:txBody>
          <a:bodyPr>
            <a:normAutofit/>
          </a:bodyPr>
          <a:lstStyle/>
          <a:p>
            <a:r>
              <a:rPr lang="en-US" sz="2800" dirty="0" smtClean="0"/>
              <a:t>Aglaia </a:t>
            </a:r>
            <a:r>
              <a:rPr lang="en-US" sz="2800" dirty="0" err="1" smtClean="0"/>
              <a:t>Blioumi</a:t>
            </a:r>
            <a:r>
              <a:rPr lang="en-US" sz="2800" dirty="0" smtClean="0"/>
              <a:t> </a:t>
            </a:r>
            <a:endParaRPr lang="el-GR" sz="2800" dirty="0"/>
          </a:p>
        </p:txBody>
      </p:sp>
    </p:spTree>
    <p:extLst>
      <p:ext uri="{BB962C8B-B14F-4D97-AF65-F5344CB8AC3E}">
        <p14:creationId xmlns:p14="http://schemas.microsoft.com/office/powerpoint/2010/main" val="135372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200" i="1" dirty="0"/>
              <a:t>Geschichte der Halbinsel </a:t>
            </a:r>
            <a:r>
              <a:rPr lang="de-DE" sz="3200" i="1" dirty="0" err="1"/>
              <a:t>Morea</a:t>
            </a:r>
            <a:r>
              <a:rPr lang="de-DE" sz="3200" i="1" dirty="0"/>
              <a:t> während des Mittelalters</a:t>
            </a:r>
            <a:r>
              <a:rPr lang="de-DE" sz="3200" dirty="0"/>
              <a:t> (1830/1836)</a:t>
            </a:r>
            <a:endParaRPr lang="el-GR" sz="3200" dirty="0"/>
          </a:p>
        </p:txBody>
      </p:sp>
      <p:sp>
        <p:nvSpPr>
          <p:cNvPr id="3" name="Θέση περιεχομένου 2"/>
          <p:cNvSpPr>
            <a:spLocks noGrp="1"/>
          </p:cNvSpPr>
          <p:nvPr>
            <p:ph idx="1"/>
          </p:nvPr>
        </p:nvSpPr>
        <p:spPr>
          <a:xfrm>
            <a:off x="1484310" y="2146301"/>
            <a:ext cx="10018713" cy="3644900"/>
          </a:xfrm>
        </p:spPr>
        <p:txBody>
          <a:bodyPr>
            <a:normAutofit lnSpcReduction="10000"/>
          </a:bodyPr>
          <a:lstStyle/>
          <a:p>
            <a:r>
              <a:rPr lang="de-DE" sz="3600" dirty="0"/>
              <a:t>Grafen Alexander Iwanowitsch </a:t>
            </a:r>
            <a:r>
              <a:rPr lang="de-DE" sz="3600" dirty="0" smtClean="0"/>
              <a:t>Ostermann-</a:t>
            </a:r>
          </a:p>
          <a:p>
            <a:pPr marL="0" indent="0">
              <a:buNone/>
            </a:pPr>
            <a:r>
              <a:rPr lang="de-DE" sz="3600" dirty="0" smtClean="0"/>
              <a:t> </a:t>
            </a:r>
            <a:r>
              <a:rPr lang="de-DE" sz="3600" dirty="0"/>
              <a:t>1831 Ägypten, Jerusalem, Konstantinopel und auch </a:t>
            </a:r>
            <a:r>
              <a:rPr lang="de-DE" sz="3600" dirty="0" smtClean="0"/>
              <a:t>Griechenland. </a:t>
            </a:r>
          </a:p>
          <a:p>
            <a:pPr marL="0" indent="0">
              <a:buNone/>
            </a:pPr>
            <a:r>
              <a:rPr lang="de-DE" sz="3600" dirty="0" smtClean="0"/>
              <a:t>Diese </a:t>
            </a:r>
            <a:r>
              <a:rPr lang="de-DE" sz="3600" dirty="0"/>
              <a:t>erste Reise dauerte bis 1834, zwei weitere folgten in den Jahren 1840 bis 1842 sowie 1846/1847.</a:t>
            </a:r>
            <a:endParaRPr lang="el-GR" sz="3600" dirty="0"/>
          </a:p>
          <a:p>
            <a:endParaRPr lang="el-GR" dirty="0"/>
          </a:p>
        </p:txBody>
      </p:sp>
    </p:spTree>
    <p:extLst>
      <p:ext uri="{BB962C8B-B14F-4D97-AF65-F5344CB8AC3E}">
        <p14:creationId xmlns:p14="http://schemas.microsoft.com/office/powerpoint/2010/main" val="157011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just"/>
            <a:r>
              <a:rPr lang="de-DE" dirty="0"/>
              <a:t>„</a:t>
            </a:r>
            <a:r>
              <a:rPr lang="de-DE" sz="3100" b="1" i="1" dirty="0"/>
              <a:t>Sakristei und </a:t>
            </a:r>
            <a:r>
              <a:rPr lang="de-DE" sz="3100" b="1" i="1" dirty="0" err="1"/>
              <a:t>Handelkontor</a:t>
            </a:r>
            <a:r>
              <a:rPr lang="de-DE" sz="3100" b="1" i="1" dirty="0"/>
              <a:t> sind hier die einzigen Archive der Weltgeschichte. Dieser Gedanke hat mich auf den </a:t>
            </a:r>
            <a:r>
              <a:rPr lang="de-DE" sz="3100" b="1" i="1" dirty="0" err="1"/>
              <a:t>Hagion-Oros</a:t>
            </a:r>
            <a:r>
              <a:rPr lang="de-DE" sz="3100" b="1" i="1" dirty="0"/>
              <a:t> geführt und durch die gewonnenen Resultate Eigenliebe und wissenschaftliches Bestreben zu gleicher Zeit befriedigt</a:t>
            </a:r>
            <a:r>
              <a:rPr lang="de-DE" b="1" dirty="0"/>
              <a:t>.“ </a:t>
            </a:r>
            <a:endParaRPr lang="el-GR" b="1" dirty="0"/>
          </a:p>
        </p:txBody>
      </p:sp>
      <p:sp>
        <p:nvSpPr>
          <p:cNvPr id="3" name="Θέση περιεχομένου 2"/>
          <p:cNvSpPr>
            <a:spLocks noGrp="1"/>
          </p:cNvSpPr>
          <p:nvPr>
            <p:ph idx="1"/>
          </p:nvPr>
        </p:nvSpPr>
        <p:spPr/>
        <p:txBody>
          <a:bodyPr/>
          <a:lstStyle/>
          <a:p>
            <a:r>
              <a:rPr lang="de-DE" sz="2800" b="1" dirty="0"/>
              <a:t>populärwissenschaftlichen Darstellungsstil </a:t>
            </a:r>
            <a:r>
              <a:rPr lang="de-DE" sz="2800" b="1" dirty="0" smtClean="0"/>
              <a:t> = Anrede</a:t>
            </a:r>
          </a:p>
          <a:p>
            <a:endParaRPr lang="el-GR" dirty="0"/>
          </a:p>
        </p:txBody>
      </p:sp>
    </p:spTree>
    <p:extLst>
      <p:ext uri="{BB962C8B-B14F-4D97-AF65-F5344CB8AC3E}">
        <p14:creationId xmlns:p14="http://schemas.microsoft.com/office/powerpoint/2010/main" val="3891417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1" y="0"/>
            <a:ext cx="10018713" cy="2666999"/>
          </a:xfrm>
        </p:spPr>
        <p:txBody>
          <a:bodyPr>
            <a:noAutofit/>
          </a:bodyPr>
          <a:lstStyle/>
          <a:p>
            <a:r>
              <a:rPr lang="de-DE" sz="2400" b="1" dirty="0" smtClean="0"/>
              <a:t/>
            </a:r>
            <a:br>
              <a:rPr lang="de-DE" sz="2400" b="1" dirty="0" smtClean="0"/>
            </a:br>
            <a:r>
              <a:rPr lang="el-GR" sz="2400" b="1" dirty="0"/>
              <a:t/>
            </a:r>
            <a:br>
              <a:rPr lang="el-GR" sz="2400" b="1" dirty="0"/>
            </a:br>
            <a:endParaRPr lang="el-GR" sz="2400" dirty="0"/>
          </a:p>
        </p:txBody>
      </p:sp>
      <p:sp>
        <p:nvSpPr>
          <p:cNvPr id="3" name="Θέση περιεχομένου 2"/>
          <p:cNvSpPr>
            <a:spLocks noGrp="1"/>
          </p:cNvSpPr>
          <p:nvPr>
            <p:ph idx="1"/>
          </p:nvPr>
        </p:nvSpPr>
        <p:spPr>
          <a:xfrm>
            <a:off x="1484310" y="1193801"/>
            <a:ext cx="10018713" cy="4597400"/>
          </a:xfrm>
        </p:spPr>
        <p:txBody>
          <a:bodyPr>
            <a:normAutofit/>
          </a:bodyPr>
          <a:lstStyle/>
          <a:p>
            <a:r>
              <a:rPr lang="de-DE" sz="2800" b="1" dirty="0"/>
              <a:t>Vergessen sie ja nicht, was ich früher von der Reisefülle und der Lebenskraft des Pflanzenwuchses dieser Gegend schrieb. Denken Sie noch den sonnenwarmen Mittag, die herbstlichen Tinten der Luft und das </a:t>
            </a:r>
            <a:r>
              <a:rPr lang="de-DE" sz="2800" b="1" dirty="0" err="1"/>
              <a:t>schwärzlichblaue</a:t>
            </a:r>
            <a:r>
              <a:rPr lang="de-DE" sz="2800" b="1" dirty="0"/>
              <a:t> Wasserpanorama mit Olymp und Halbinsel </a:t>
            </a:r>
            <a:r>
              <a:rPr lang="de-DE" sz="2800" b="1" dirty="0" err="1"/>
              <a:t>Sithonia</a:t>
            </a:r>
            <a:r>
              <a:rPr lang="de-DE" sz="2800" b="1" dirty="0"/>
              <a:t> auf der einen, mit </a:t>
            </a:r>
            <a:r>
              <a:rPr lang="de-DE" sz="2800" b="1" dirty="0" err="1"/>
              <a:t>Thasos</a:t>
            </a:r>
            <a:r>
              <a:rPr lang="de-DE" sz="2800" b="1" dirty="0"/>
              <a:t>, </a:t>
            </a:r>
            <a:r>
              <a:rPr lang="de-DE" sz="2800" b="1" dirty="0" err="1"/>
              <a:t>Samothrake</a:t>
            </a:r>
            <a:r>
              <a:rPr lang="de-DE" sz="2800" b="1" dirty="0"/>
              <a:t> und dem thrazischen </a:t>
            </a:r>
            <a:r>
              <a:rPr lang="de-DE" sz="2800" b="1" dirty="0" err="1"/>
              <a:t>Pangäus</a:t>
            </a:r>
            <a:r>
              <a:rPr lang="de-DE" sz="2800" b="1" dirty="0"/>
              <a:t> auf der anderen Seite, und Sie werden begreifen, was man auf dreistündigem Ritt über eine solche Szene empfunden hat. (72)</a:t>
            </a:r>
            <a:endParaRPr lang="el-GR" sz="2800" dirty="0"/>
          </a:p>
        </p:txBody>
      </p:sp>
    </p:spTree>
    <p:extLst>
      <p:ext uri="{BB962C8B-B14F-4D97-AF65-F5344CB8AC3E}">
        <p14:creationId xmlns:p14="http://schemas.microsoft.com/office/powerpoint/2010/main" val="100361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723900"/>
            <a:ext cx="10018713" cy="1752599"/>
          </a:xfrm>
        </p:spPr>
        <p:txBody>
          <a:bodyPr>
            <a:normAutofit fontScale="90000"/>
          </a:bodyPr>
          <a:lstStyle/>
          <a:p>
            <a:r>
              <a:rPr lang="de-DE" sz="3200" b="1" dirty="0"/>
              <a:t>„</a:t>
            </a:r>
            <a:r>
              <a:rPr lang="de-DE" sz="3200" b="1" i="1" dirty="0"/>
              <a:t>Nicht allein der Glaube ist es, der die Welt besiegen lehrt,</a:t>
            </a:r>
            <a:r>
              <a:rPr lang="el-GR" sz="3200" b="1" dirty="0"/>
              <a:t/>
            </a:r>
            <a:br>
              <a:rPr lang="el-GR" sz="3200" b="1" dirty="0"/>
            </a:br>
            <a:r>
              <a:rPr lang="de-DE" sz="3200" b="1" i="1" dirty="0" err="1"/>
              <a:t>Wißt</a:t>
            </a:r>
            <a:r>
              <a:rPr lang="de-DE" sz="3200" b="1" i="1" dirty="0"/>
              <a:t>, dass auch die Kunst in Flammen das Vergängliche verzehrt</a:t>
            </a:r>
            <a:r>
              <a:rPr lang="de-DE" sz="3200" b="1" dirty="0"/>
              <a:t>.“</a:t>
            </a:r>
            <a:endParaRPr lang="el-GR" sz="3200" b="1" dirty="0"/>
          </a:p>
        </p:txBody>
      </p:sp>
      <p:sp>
        <p:nvSpPr>
          <p:cNvPr id="3" name="Θέση περιεχομένου 2"/>
          <p:cNvSpPr>
            <a:spLocks noGrp="1"/>
          </p:cNvSpPr>
          <p:nvPr>
            <p:ph idx="1"/>
          </p:nvPr>
        </p:nvSpPr>
        <p:spPr/>
        <p:txBody>
          <a:bodyPr>
            <a:normAutofit/>
          </a:bodyPr>
          <a:lstStyle/>
          <a:p>
            <a:r>
              <a:rPr lang="de-DE" sz="3200" dirty="0"/>
              <a:t>„Empfinden will ich, Gefühle wechseln, entbehren, schweigen, fürchten, hoffen, was man bei der Glätte und gleichförmigen Geschwindbewegung des öffentlichen Lebens in Europa bald nicht mehr kann“ (F. 105)</a:t>
            </a:r>
            <a:endParaRPr lang="el-GR" sz="3200" dirty="0"/>
          </a:p>
        </p:txBody>
      </p:sp>
    </p:spTree>
    <p:extLst>
      <p:ext uri="{BB962C8B-B14F-4D97-AF65-F5344CB8AC3E}">
        <p14:creationId xmlns:p14="http://schemas.microsoft.com/office/powerpoint/2010/main" val="86292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err="1"/>
              <a:t>Literatur</a:t>
            </a:r>
            <a:r>
              <a:rPr lang="en-US" b="1" dirty="0"/>
              <a:t> = </a:t>
            </a:r>
            <a:r>
              <a:rPr lang="de-DE" b="1" dirty="0"/>
              <a:t>Popularisierung seiner Thesen </a:t>
            </a:r>
            <a:br>
              <a:rPr lang="de-DE" b="1" dirty="0"/>
            </a:br>
            <a:endParaRPr lang="el-GR" dirty="0"/>
          </a:p>
        </p:txBody>
      </p:sp>
      <p:sp>
        <p:nvSpPr>
          <p:cNvPr id="3" name="Θέση περιεχομένου 2"/>
          <p:cNvSpPr>
            <a:spLocks noGrp="1"/>
          </p:cNvSpPr>
          <p:nvPr>
            <p:ph idx="1"/>
          </p:nvPr>
        </p:nvSpPr>
        <p:spPr>
          <a:xfrm>
            <a:off x="1179510" y="1905001"/>
            <a:ext cx="10415590" cy="4584700"/>
          </a:xfrm>
        </p:spPr>
        <p:txBody>
          <a:bodyPr>
            <a:normAutofit fontScale="55000" lnSpcReduction="20000"/>
          </a:bodyPr>
          <a:lstStyle/>
          <a:p>
            <a:endParaRPr lang="de-DE" dirty="0"/>
          </a:p>
          <a:p>
            <a:r>
              <a:rPr lang="de-DE" sz="4600" b="1" dirty="0"/>
              <a:t>Auch so viel ist einzugestehen, dass nach den historisch begründeten Metzeleien und Verheerungen auf </a:t>
            </a:r>
            <a:r>
              <a:rPr lang="de-DE" sz="4600" b="1" dirty="0" err="1"/>
              <a:t>Kassandria</a:t>
            </a:r>
            <a:r>
              <a:rPr lang="de-DE" sz="4600" b="1" dirty="0"/>
              <a:t> und in ganz Chalkidike während des 6ten und 7en Jahrhunderts n. </a:t>
            </a:r>
            <a:r>
              <a:rPr lang="de-DE" sz="4600" b="1" dirty="0" err="1"/>
              <a:t>Ch</a:t>
            </a:r>
            <a:r>
              <a:rPr lang="de-DE" sz="4600" b="1" dirty="0"/>
              <a:t>., im besagten </a:t>
            </a:r>
            <a:r>
              <a:rPr lang="de-DE" sz="4600" b="1" dirty="0" err="1"/>
              <a:t>Chersonese</a:t>
            </a:r>
            <a:r>
              <a:rPr lang="de-DE" sz="4600" b="1" dirty="0"/>
              <a:t> sowie am ganzen Küstenstriche, hinauf bis Saloniki einerseits und bis </a:t>
            </a:r>
            <a:r>
              <a:rPr lang="de-DE" sz="4600" b="1" dirty="0" err="1"/>
              <a:t>Polyhiero</a:t>
            </a:r>
            <a:r>
              <a:rPr lang="de-DE" sz="4600" b="1" dirty="0"/>
              <a:t> im immergrünen Walde anderseits, sich keine </a:t>
            </a:r>
            <a:r>
              <a:rPr lang="de-DE" sz="4600" b="1" dirty="0" err="1"/>
              <a:t>slavische</a:t>
            </a:r>
            <a:r>
              <a:rPr lang="de-DE" sz="4600" b="1" dirty="0"/>
              <a:t> Niederlassungen gebildet haben und somit der westliche Distrikt mit dem </a:t>
            </a:r>
            <a:r>
              <a:rPr lang="de-DE" sz="4600" b="1" dirty="0" err="1"/>
              <a:t>grössern</a:t>
            </a:r>
            <a:r>
              <a:rPr lang="de-DE" sz="4600" b="1" dirty="0"/>
              <a:t> </a:t>
            </a:r>
            <a:r>
              <a:rPr lang="de-DE" sz="4600" b="1" dirty="0" err="1"/>
              <a:t>Theil</a:t>
            </a:r>
            <a:r>
              <a:rPr lang="de-DE" sz="4600" b="1" dirty="0"/>
              <a:t> der 15 Freidörfer und der Halbinsel Kassandra dem byzantinischen Griechenblute zu </a:t>
            </a:r>
            <a:r>
              <a:rPr lang="de-DE" sz="4600" b="1" dirty="0" err="1"/>
              <a:t>vindieiren</a:t>
            </a:r>
            <a:r>
              <a:rPr lang="de-DE" sz="4600" b="1" dirty="0"/>
              <a:t> sei. Der Ostdistrikt dagegen, das eigentliche Erzgebirge mit dem Gold- und Silbergruben, ward vollständig </a:t>
            </a:r>
            <a:r>
              <a:rPr lang="de-DE" sz="4600" b="1" dirty="0" err="1"/>
              <a:t>slaviniert</a:t>
            </a:r>
            <a:r>
              <a:rPr lang="de-DE" sz="4600" b="1" dirty="0"/>
              <a:t>.</a:t>
            </a:r>
            <a:endParaRPr lang="el-GR" sz="4600" b="1" dirty="0"/>
          </a:p>
          <a:p>
            <a:endParaRPr lang="de-DE" dirty="0" smtClean="0"/>
          </a:p>
          <a:p>
            <a:endParaRPr lang="el-GR" dirty="0"/>
          </a:p>
        </p:txBody>
      </p:sp>
    </p:spTree>
    <p:extLst>
      <p:ext uri="{BB962C8B-B14F-4D97-AF65-F5344CB8AC3E}">
        <p14:creationId xmlns:p14="http://schemas.microsoft.com/office/powerpoint/2010/main" val="23685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215901"/>
            <a:ext cx="10018713" cy="6438900"/>
          </a:xfrm>
        </p:spPr>
        <p:txBody>
          <a:bodyPr>
            <a:normAutofit/>
          </a:bodyPr>
          <a:lstStyle/>
          <a:p>
            <a:r>
              <a:rPr lang="de-DE" sz="2800" b="1" dirty="0" smtClean="0"/>
              <a:t>„In </a:t>
            </a:r>
            <a:r>
              <a:rPr lang="de-DE" sz="2800" b="1" dirty="0"/>
              <a:t>gleicher Weise habe ich ein ehrwürdiges und beredtes Mitglied der Junta von </a:t>
            </a:r>
            <a:r>
              <a:rPr lang="de-DE" sz="2800" b="1" dirty="0" err="1"/>
              <a:t>Karyäs</a:t>
            </a:r>
            <a:r>
              <a:rPr lang="de-DE" sz="2800" b="1" dirty="0"/>
              <a:t> nach der Sitzung mitten unter seinen Dienern – das Messer in der einen und den riesigen Kohl in der andern Hand, in der Küche angetroffen. Welche Szene hätte dies in Europa gegeben! […] Krautschneiden und Regieren, scheint es, kann man auf </a:t>
            </a:r>
            <a:r>
              <a:rPr lang="de-DE" sz="2800" b="1" dirty="0" err="1"/>
              <a:t>Hagion-Oros</a:t>
            </a:r>
            <a:r>
              <a:rPr lang="de-DE" sz="2800" b="1" dirty="0"/>
              <a:t> zu gleicher Zeit</a:t>
            </a:r>
            <a:r>
              <a:rPr lang="de-DE" sz="2800" b="1" dirty="0" smtClean="0"/>
              <a:t>.“</a:t>
            </a:r>
          </a:p>
          <a:p>
            <a:r>
              <a:rPr lang="de-DE" sz="2800" b="1" dirty="0" smtClean="0"/>
              <a:t>„</a:t>
            </a:r>
            <a:r>
              <a:rPr lang="de-DE" sz="2800" b="1" dirty="0"/>
              <a:t>Tier und Wanderer genossen der Mittagsruhe und im Gefühl der Waldunabhängigkeit lachte ich beinahe laut beim Gedanken, wie oft der Mensch im Okzident aus </a:t>
            </a:r>
            <a:r>
              <a:rPr lang="de-DE" sz="2800" b="1" dirty="0" err="1"/>
              <a:t>Unkunde</a:t>
            </a:r>
            <a:r>
              <a:rPr lang="de-DE" sz="2800" b="1" dirty="0"/>
              <a:t> wahren Glücks nach Phantomen hascht und wie oft er feige um kindischen Flitter, um törichten Lohn, Ehre, Gut und Zufriedenheit verkauft.“ </a:t>
            </a:r>
            <a:endParaRPr lang="de-DE" sz="2800" b="1" dirty="0" smtClean="0"/>
          </a:p>
          <a:p>
            <a:pPr algn="ctr"/>
            <a:r>
              <a:rPr lang="de-DE" sz="2800" b="1" dirty="0"/>
              <a:t>Okzident vs. Orient </a:t>
            </a:r>
            <a:endParaRPr lang="el-GR" sz="2800" b="1" dirty="0"/>
          </a:p>
        </p:txBody>
      </p:sp>
    </p:spTree>
    <p:extLst>
      <p:ext uri="{BB962C8B-B14F-4D97-AF65-F5344CB8AC3E}">
        <p14:creationId xmlns:p14="http://schemas.microsoft.com/office/powerpoint/2010/main" val="9759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de-DE" sz="2400" b="1" i="1" dirty="0" smtClean="0"/>
              <a:t>„Nach </a:t>
            </a:r>
            <a:r>
              <a:rPr lang="de-DE" sz="2400" b="1" i="1" dirty="0"/>
              <a:t>einem Lebenszyklus voll Gram und wechselvoller Geschicke begegne ich dir unerwartet wieder in unbesuchter Stille byzantinischer Wälder und grüße dich mit leidenschaftlicher Glut, Sinnbild der Selbstüberwindung, Labarum, das die Cäsaren vom goldenen Sitz gestoßen und den stolzen Dünkel der Philosophen erniedrigt hat!“</a:t>
            </a:r>
            <a:r>
              <a:rPr lang="de-DE" sz="2400" b="1" dirty="0"/>
              <a:t> </a:t>
            </a:r>
            <a:endParaRPr lang="el-GR" sz="2400" b="1" dirty="0"/>
          </a:p>
        </p:txBody>
      </p:sp>
      <p:sp>
        <p:nvSpPr>
          <p:cNvPr id="3" name="Θέση περιεχομένου 2"/>
          <p:cNvSpPr>
            <a:spLocks noGrp="1"/>
          </p:cNvSpPr>
          <p:nvPr>
            <p:ph idx="1"/>
          </p:nvPr>
        </p:nvSpPr>
        <p:spPr/>
        <p:txBody>
          <a:bodyPr/>
          <a:lstStyle/>
          <a:p>
            <a:endParaRPr lang="de-DE" dirty="0" smtClean="0"/>
          </a:p>
          <a:p>
            <a:r>
              <a:rPr lang="de-DE" sz="3200" dirty="0" smtClean="0"/>
              <a:t>„</a:t>
            </a:r>
            <a:r>
              <a:rPr lang="de-DE" sz="3200" i="1" dirty="0"/>
              <a:t>Eben weil ich so lange und so vielfach Zeuge war,  wie der Islam in seiner Umwelt noch stolz die Kreuzesfahne verhöhnt und ihre Bekenner verachtet, ergriff es mich […] weit lebendiger, […]“.</a:t>
            </a:r>
            <a:r>
              <a:rPr lang="de-DE" sz="3200" dirty="0"/>
              <a:t> </a:t>
            </a:r>
            <a:endParaRPr lang="el-GR" sz="3200" dirty="0"/>
          </a:p>
        </p:txBody>
      </p:sp>
    </p:spTree>
    <p:extLst>
      <p:ext uri="{BB962C8B-B14F-4D97-AF65-F5344CB8AC3E}">
        <p14:creationId xmlns:p14="http://schemas.microsoft.com/office/powerpoint/2010/main" val="2978387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330201"/>
            <a:ext cx="10018713" cy="5461000"/>
          </a:xfrm>
        </p:spPr>
        <p:txBody>
          <a:bodyPr/>
          <a:lstStyle/>
          <a:p>
            <a:r>
              <a:rPr lang="de-DE" b="1" dirty="0"/>
              <a:t>„Verwitterte, abgenutzte Seelen des Okzidents, nach Kolchis, nach Athos eilet, den Duft ewiggrüner Laubholzwälder atmet ein, wenn ihr der Erhebung noch fähig seid! Hier nahm Medea den Zaubertrank, der </a:t>
            </a:r>
            <a:r>
              <a:rPr lang="de-DE" b="1" dirty="0" err="1"/>
              <a:t>Jolkos</a:t>
            </a:r>
            <a:r>
              <a:rPr lang="de-DE" b="1" dirty="0"/>
              <a:t> und Korinth zu frischer Energie entwickelte. Ohne Wald ist für Menschen keine Lust, und selbst die Götter schlugen ihren liebsten Sitz in dunklen Wäldern auf, </a:t>
            </a:r>
            <a:r>
              <a:rPr lang="de-DE" b="1" dirty="0" smtClean="0"/>
              <a:t>[…]“</a:t>
            </a:r>
            <a:endParaRPr lang="el-GR" b="1" dirty="0"/>
          </a:p>
          <a:p>
            <a:r>
              <a:rPr lang="de-DE" b="1" dirty="0"/>
              <a:t>„Die </a:t>
            </a:r>
            <a:r>
              <a:rPr lang="de-DE" b="1" dirty="0" err="1"/>
              <a:t>Klausneratmosphäre</a:t>
            </a:r>
            <a:r>
              <a:rPr lang="de-DE" b="1" dirty="0"/>
              <a:t> des heiligen Berges und der enggezogene Ideenkreis der Selbstpeiniger mit ihrem kindischen Gerede täglicher Mirakel und himmlischer Erscheinungen hatten in kurzer Frist so vertrocknend und lähmend auf Geist und Redefluss gewirkt, als wäre ich nicht wochen-, sondern jahrelang dem Verkehr europäisch zivilisierter Menschen  entrückt gewesen</a:t>
            </a:r>
            <a:r>
              <a:rPr lang="de-DE" b="1" dirty="0" smtClean="0"/>
              <a:t>.“ </a:t>
            </a:r>
            <a:endParaRPr lang="el-GR" b="1" dirty="0"/>
          </a:p>
        </p:txBody>
      </p:sp>
    </p:spTree>
    <p:extLst>
      <p:ext uri="{BB962C8B-B14F-4D97-AF65-F5344CB8AC3E}">
        <p14:creationId xmlns:p14="http://schemas.microsoft.com/office/powerpoint/2010/main" val="1674009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Παράλλαξη</Template>
  <TotalTime>43</TotalTime>
  <Words>652</Words>
  <Application>Microsoft Office PowerPoint</Application>
  <PresentationFormat>Ευρεία οθόνη</PresentationFormat>
  <Paragraphs>23</Paragraphs>
  <Slides>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Arial</vt:lpstr>
      <vt:lpstr>Corbel</vt:lpstr>
      <vt:lpstr>Παράλλαξη</vt:lpstr>
      <vt:lpstr>Die unsichtbare Hand Gottes und der Berg Athos. Zu Fallmerayers Reiseliteratur </vt:lpstr>
      <vt:lpstr>Geschichte der Halbinsel Morea während des Mittelalters (1830/1836)</vt:lpstr>
      <vt:lpstr>„Sakristei und Handelkontor sind hier die einzigen Archive der Weltgeschichte. Dieser Gedanke hat mich auf den Hagion-Oros geführt und durch die gewonnenen Resultate Eigenliebe und wissenschaftliches Bestreben zu gleicher Zeit befriedigt.“ </vt:lpstr>
      <vt:lpstr>  </vt:lpstr>
      <vt:lpstr>„Nicht allein der Glaube ist es, der die Welt besiegen lehrt, Wißt, dass auch die Kunst in Flammen das Vergängliche verzehrt.“</vt:lpstr>
      <vt:lpstr>Literatur = Popularisierung seiner Thesen  </vt:lpstr>
      <vt:lpstr>Παρουσίαση του PowerPoint</vt:lpstr>
      <vt:lpstr>„Nach einem Lebenszyklus voll Gram und wechselvoller Geschicke begegne ich dir unerwartet wieder in unbesuchter Stille byzantinischer Wälder und grüße dich mit leidenschaftlicher Glut, Sinnbild der Selbstüberwindung, Labarum, das die Cäsaren vom goldenen Sitz gestoßen und den stolzen Dünkel der Philosophen erniedrigt hat!“ </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unsichtbare Hand Gottes und der Berg Athos. Zu Fallmerayers Reiseliteratur </dc:title>
  <dc:creator>aglaia bliumi</dc:creator>
  <cp:lastModifiedBy>aglaia bliumi</cp:lastModifiedBy>
  <cp:revision>7</cp:revision>
  <dcterms:created xsi:type="dcterms:W3CDTF">2019-11-21T04:30:48Z</dcterms:created>
  <dcterms:modified xsi:type="dcterms:W3CDTF">2019-11-21T05:13:55Z</dcterms:modified>
</cp:coreProperties>
</file>