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336E65-E114-48C7-A80A-AC91B2913206}" type="datetimeFigureOut">
              <a:rPr lang="el-GR" smtClean="0"/>
              <a:t>9/10/2020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7914F7D-7880-4697-920F-A1B38FE8A882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3744416"/>
          </a:xfrm>
        </p:spPr>
        <p:txBody>
          <a:bodyPr>
            <a:normAutofit fontScale="90000"/>
          </a:bodyPr>
          <a:lstStyle/>
          <a:p>
            <a:pPr algn="r"/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/>
              <a:t/>
            </a:r>
            <a:br>
              <a:rPr lang="de-DE" b="1" dirty="0"/>
            </a:br>
            <a:r>
              <a:rPr lang="de-DE" b="1" dirty="0" smtClean="0"/>
              <a:t>Gräkomanie und</a:t>
            </a:r>
            <a:br>
              <a:rPr lang="de-DE" b="1" dirty="0" smtClean="0"/>
            </a:br>
            <a:r>
              <a:rPr lang="de-DE" b="1" dirty="0" smtClean="0"/>
              <a:t> Germanophilie: Lichte Augenblicke deutsch-griechischer Kultur- und Literaturbeziehungen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933056"/>
            <a:ext cx="7992888" cy="2664296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tx1"/>
                </a:solidFill>
              </a:rPr>
              <a:t>Dr. Aglaia </a:t>
            </a:r>
            <a:r>
              <a:rPr lang="de-DE" sz="2800" dirty="0" err="1">
                <a:solidFill>
                  <a:schemeClr val="tx1"/>
                </a:solidFill>
              </a:rPr>
              <a:t>Blioumi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Assistenzprofessorin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an </a:t>
            </a:r>
            <a:r>
              <a:rPr lang="de-DE" sz="2800" dirty="0" smtClean="0">
                <a:solidFill>
                  <a:schemeClr val="tx1"/>
                </a:solidFill>
              </a:rPr>
              <a:t>der Deutschen </a:t>
            </a:r>
            <a:r>
              <a:rPr lang="de-DE" sz="2800" dirty="0">
                <a:solidFill>
                  <a:schemeClr val="tx1"/>
                </a:solidFill>
              </a:rPr>
              <a:t>Abteilung</a:t>
            </a:r>
            <a:endParaRPr lang="el-GR" sz="2800" dirty="0">
              <a:solidFill>
                <a:schemeClr val="tx1"/>
              </a:solidFill>
            </a:endParaRPr>
          </a:p>
          <a:p>
            <a:pPr algn="l"/>
            <a:r>
              <a:rPr lang="de-DE" sz="2800" dirty="0">
                <a:solidFill>
                  <a:schemeClr val="tx1"/>
                </a:solidFill>
              </a:rPr>
              <a:t>der Universität </a:t>
            </a:r>
            <a:r>
              <a:rPr lang="de-DE" sz="2800" dirty="0" smtClean="0">
                <a:solidFill>
                  <a:schemeClr val="tx1"/>
                </a:solidFill>
              </a:rPr>
              <a:t>Athen</a:t>
            </a:r>
          </a:p>
          <a:p>
            <a:r>
              <a:rPr lang="de-DE" sz="2800" dirty="0" smtClean="0">
                <a:solidFill>
                  <a:schemeClr val="tx1"/>
                </a:solidFill>
              </a:rPr>
              <a:t>Oktober 2015</a:t>
            </a:r>
            <a:endParaRPr lang="el-GR" sz="2800" dirty="0">
              <a:solidFill>
                <a:schemeClr val="tx1"/>
              </a:solidFill>
            </a:endParaRPr>
          </a:p>
          <a:p>
            <a:endParaRPr lang="el-GR" dirty="0"/>
          </a:p>
        </p:txBody>
      </p:sp>
      <p:pic>
        <p:nvPicPr>
          <p:cNvPr id="5" name="Εικόνα 4" descr="LogoAdamas_2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5536">
            <a:off x="329199" y="217351"/>
            <a:ext cx="1824035" cy="16424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744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Adelbert von Chamisso</a:t>
            </a:r>
            <a:endParaRPr lang="el-GR" dirty="0"/>
          </a:p>
        </p:txBody>
      </p:sp>
      <p:pic>
        <p:nvPicPr>
          <p:cNvPr id="4" name="Θέση περιεχομένου 3" descr="C:\Users\Αγλαία\Pictures\320px-Chamisso_Adelbert_von_1781-1838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060575"/>
            <a:ext cx="4968551" cy="4392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709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E.T.A. Hoffmann</a:t>
            </a:r>
            <a:br>
              <a:rPr lang="de-DE" dirty="0" smtClean="0"/>
            </a:br>
            <a:r>
              <a:rPr lang="de-DE" sz="2700" b="1" i="1" dirty="0">
                <a:solidFill>
                  <a:srgbClr val="FFFF00"/>
                </a:solidFill>
              </a:rPr>
              <a:t>Die Irrungen. Fragmente aus dem Leben eines </a:t>
            </a:r>
            <a:r>
              <a:rPr lang="de-DE" sz="2700" b="1" i="1" dirty="0" smtClean="0">
                <a:solidFill>
                  <a:srgbClr val="FFFF00"/>
                </a:solidFill>
              </a:rPr>
              <a:t>Fantasten</a:t>
            </a:r>
            <a:r>
              <a:rPr lang="de-DE" sz="2700" b="1" i="1" dirty="0" smtClean="0"/>
              <a:t/>
            </a:r>
            <a:br>
              <a:rPr lang="de-DE" sz="2700" b="1" i="1" dirty="0" smtClean="0"/>
            </a:br>
            <a:r>
              <a:rPr lang="de-DE" sz="2800" b="1" i="1" dirty="0">
                <a:solidFill>
                  <a:srgbClr val="FF0000"/>
                </a:solidFill>
              </a:rPr>
              <a:t>Die Geheimnisse. Fortsetzung des Fragments aus dem Leben eines Phantasten: die Irrungen</a:t>
            </a:r>
            <a:r>
              <a:rPr lang="de-DE" sz="2700" b="1" dirty="0" smtClean="0">
                <a:solidFill>
                  <a:srgbClr val="FF0000"/>
                </a:solidFill>
              </a:rPr>
              <a:t> </a:t>
            </a:r>
            <a:endParaRPr lang="el-GR" sz="2700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 descr="C:\Users\Αγλαία\Pictures\220px-ETA-Hoffmann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5038"/>
            <a:ext cx="4968552" cy="41036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397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r>
              <a:rPr lang="de-DE" sz="3200" b="1" dirty="0" smtClean="0"/>
              <a:t>Jean Paul</a:t>
            </a:r>
            <a:br>
              <a:rPr lang="de-DE" sz="3200" b="1" dirty="0" smtClean="0"/>
            </a:br>
            <a:r>
              <a:rPr lang="de-DE" sz="3200" b="1" i="1" dirty="0">
                <a:solidFill>
                  <a:srgbClr val="FFFF00"/>
                </a:solidFill>
              </a:rPr>
              <a:t>Geschichte einer griechischen Mutter. Ein Traum in den letzten Tagen des Juli-Monats</a:t>
            </a:r>
            <a:r>
              <a:rPr lang="de-DE" sz="3200" b="1" dirty="0">
                <a:solidFill>
                  <a:srgbClr val="FFFF00"/>
                </a:solidFill>
              </a:rPr>
              <a:t> </a:t>
            </a:r>
            <a:r>
              <a:rPr lang="de-DE" sz="3200" b="1" dirty="0" smtClean="0"/>
              <a:t/>
            </a:r>
            <a:br>
              <a:rPr lang="de-DE" sz="3200" b="1" dirty="0" smtClean="0"/>
            </a:br>
            <a:r>
              <a:rPr lang="de-DE" sz="3200" b="1" i="1" dirty="0">
                <a:solidFill>
                  <a:srgbClr val="FF0000"/>
                </a:solidFill>
              </a:rPr>
              <a:t>Selina oder über die</a:t>
            </a:r>
            <a:r>
              <a:rPr lang="de-DE" sz="3200" b="1" dirty="0">
                <a:solidFill>
                  <a:srgbClr val="FF0000"/>
                </a:solidFill>
              </a:rPr>
              <a:t> </a:t>
            </a:r>
            <a:r>
              <a:rPr lang="de-DE" sz="3200" b="1" i="1" dirty="0">
                <a:solidFill>
                  <a:srgbClr val="FF0000"/>
                </a:solidFill>
              </a:rPr>
              <a:t>Unsterblichkeit der Seele</a:t>
            </a:r>
            <a:endParaRPr lang="el-GR" sz="3200" b="1" dirty="0">
              <a:solidFill>
                <a:srgbClr val="FF0000"/>
              </a:solidFill>
            </a:endParaRPr>
          </a:p>
        </p:txBody>
      </p:sp>
      <p:pic>
        <p:nvPicPr>
          <p:cNvPr id="4" name="Θέση περιεχομένου 3" descr="C:\Users\Αγλαία\Pictures\RichterJP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08920"/>
            <a:ext cx="4248472" cy="3417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75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König Ludwig I. (Bayern)</a:t>
            </a:r>
            <a:endParaRPr lang="el-GR" dirty="0"/>
          </a:p>
        </p:txBody>
      </p:sp>
      <p:pic>
        <p:nvPicPr>
          <p:cNvPr id="4" name="Θέση περιεχομένου 3" descr="https://upload.wikimedia.org/wikipedia/commons/4/47/Ludwig_I_of_Bavari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6048672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95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/>
          <a:lstStyle/>
          <a:p>
            <a:r>
              <a:rPr lang="de-DE" sz="3200" b="1" dirty="0" smtClean="0">
                <a:solidFill>
                  <a:schemeClr val="bg1"/>
                </a:solidFill>
              </a:rPr>
              <a:t>Neugriechische Volkslieder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sz="3600" b="1" dirty="0" smtClean="0"/>
              <a:t>Baron </a:t>
            </a:r>
            <a:r>
              <a:rPr lang="de-DE" sz="3600" b="1" dirty="0"/>
              <a:t>von </a:t>
            </a:r>
            <a:r>
              <a:rPr lang="de-DE" sz="3600" b="1" dirty="0" err="1" smtClean="0"/>
              <a:t>Haxthausen</a:t>
            </a:r>
            <a:r>
              <a:rPr lang="de-DE" sz="3600" b="1" dirty="0" smtClean="0"/>
              <a:t> </a:t>
            </a:r>
          </a:p>
          <a:p>
            <a:r>
              <a:rPr lang="de-DE" sz="3600" b="1" dirty="0" smtClean="0"/>
              <a:t>Wilhelm </a:t>
            </a:r>
            <a:r>
              <a:rPr lang="de-DE" sz="3600" b="1" dirty="0"/>
              <a:t>Müller </a:t>
            </a:r>
            <a:endParaRPr lang="de-DE" sz="3600" b="1" dirty="0" smtClean="0"/>
          </a:p>
          <a:p>
            <a:r>
              <a:rPr lang="de-DE" sz="3600" b="1" dirty="0" smtClean="0"/>
              <a:t> </a:t>
            </a:r>
            <a:r>
              <a:rPr lang="de-DE" sz="3600" b="1" dirty="0"/>
              <a:t>Claude </a:t>
            </a:r>
            <a:r>
              <a:rPr lang="de-DE" sz="3600" b="1" dirty="0" err="1" smtClean="0"/>
              <a:t>Fauriel</a:t>
            </a:r>
            <a:endParaRPr lang="de-DE" sz="3600" b="1" dirty="0" smtClean="0"/>
          </a:p>
          <a:p>
            <a:r>
              <a:rPr lang="de-DE" sz="3600" b="1" dirty="0" smtClean="0"/>
              <a:t>Goethe </a:t>
            </a:r>
            <a:r>
              <a:rPr lang="de-DE" sz="3200" i="1" dirty="0" smtClean="0"/>
              <a:t>Über</a:t>
            </a:r>
            <a:r>
              <a:rPr lang="de-DE" sz="3600" b="1" dirty="0" smtClean="0"/>
              <a:t> </a:t>
            </a:r>
            <a:r>
              <a:rPr lang="de-DE" sz="3200" i="1" dirty="0" smtClean="0"/>
              <a:t>Kunst und Altertum (1823)</a:t>
            </a:r>
          </a:p>
          <a:p>
            <a:pPr marL="0" indent="0">
              <a:buNone/>
            </a:pP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39202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de-DE" sz="3200" b="1" dirty="0"/>
              <a:t>Gerhard </a:t>
            </a:r>
            <a:r>
              <a:rPr lang="de-DE" sz="3200" b="1" dirty="0" smtClean="0"/>
              <a:t>Hauptmanns: </a:t>
            </a:r>
            <a:r>
              <a:rPr lang="de-DE" sz="3200" b="1" i="1" dirty="0">
                <a:solidFill>
                  <a:srgbClr val="92D050"/>
                </a:solidFill>
              </a:rPr>
              <a:t>Griechischer Frühling</a:t>
            </a:r>
            <a:r>
              <a:rPr lang="de-DE" sz="3200" b="1" dirty="0">
                <a:solidFill>
                  <a:srgbClr val="92D050"/>
                </a:solidFill>
              </a:rPr>
              <a:t> (</a:t>
            </a:r>
            <a:r>
              <a:rPr lang="de-DE" sz="3200" b="1" dirty="0" smtClean="0">
                <a:solidFill>
                  <a:srgbClr val="92D050"/>
                </a:solidFill>
              </a:rPr>
              <a:t>1908)</a:t>
            </a:r>
          </a:p>
          <a:p>
            <a:r>
              <a:rPr lang="de-DE" sz="3200" b="1" dirty="0"/>
              <a:t>Theodor </a:t>
            </a:r>
            <a:r>
              <a:rPr lang="de-DE" sz="3200" b="1" dirty="0" smtClean="0"/>
              <a:t>Däublers: </a:t>
            </a:r>
            <a:r>
              <a:rPr lang="de-DE" sz="3200" b="1" i="1" dirty="0">
                <a:solidFill>
                  <a:srgbClr val="92D050"/>
                </a:solidFill>
              </a:rPr>
              <a:t>Attische Sonette </a:t>
            </a:r>
            <a:r>
              <a:rPr lang="de-DE" sz="3200" b="1" dirty="0">
                <a:solidFill>
                  <a:srgbClr val="92D050"/>
                </a:solidFill>
              </a:rPr>
              <a:t>(</a:t>
            </a:r>
            <a:r>
              <a:rPr lang="de-DE" sz="3200" b="1" dirty="0" smtClean="0">
                <a:solidFill>
                  <a:srgbClr val="92D050"/>
                </a:solidFill>
              </a:rPr>
              <a:t>1924)</a:t>
            </a:r>
          </a:p>
          <a:p>
            <a:r>
              <a:rPr lang="de-DE" sz="3200" b="1" dirty="0"/>
              <a:t>Hans </a:t>
            </a:r>
            <a:r>
              <a:rPr lang="de-DE" sz="3200" b="1" dirty="0" err="1"/>
              <a:t>Holdt</a:t>
            </a:r>
            <a:r>
              <a:rPr lang="de-DE" sz="3200" b="1" dirty="0"/>
              <a:t> </a:t>
            </a:r>
            <a:r>
              <a:rPr lang="el-GR" sz="3200" b="1" dirty="0" smtClean="0"/>
              <a:t>/</a:t>
            </a:r>
            <a:r>
              <a:rPr lang="de-DE" sz="3200" b="1" dirty="0" smtClean="0"/>
              <a:t>Hugo von </a:t>
            </a:r>
            <a:r>
              <a:rPr lang="de-DE" sz="3200" b="1" dirty="0" err="1" smtClean="0"/>
              <a:t>Hoffmannsthal</a:t>
            </a:r>
            <a:r>
              <a:rPr lang="de-DE" sz="3200" b="1" dirty="0" smtClean="0"/>
              <a:t>: </a:t>
            </a:r>
          </a:p>
          <a:p>
            <a:pPr marL="0" indent="0">
              <a:buNone/>
            </a:pPr>
            <a:r>
              <a:rPr lang="de-DE" sz="3200" b="1" i="1" dirty="0">
                <a:solidFill>
                  <a:srgbClr val="92D050"/>
                </a:solidFill>
              </a:rPr>
              <a:t>Griechenland. Baukunst – Landschaft – Volksleben</a:t>
            </a:r>
            <a:endParaRPr lang="el-GR" sz="32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2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692696"/>
            <a:ext cx="8496943" cy="5832648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de-DE" b="1" dirty="0" smtClean="0">
              <a:ln/>
              <a:solidFill>
                <a:schemeClr val="accent3"/>
              </a:solidFill>
            </a:endParaRPr>
          </a:p>
          <a:p>
            <a:endParaRPr lang="de-DE" b="1" dirty="0">
              <a:ln/>
              <a:solidFill>
                <a:schemeClr val="accent3"/>
              </a:solidFill>
            </a:endParaRPr>
          </a:p>
          <a:p>
            <a:endParaRPr lang="de-DE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de-DE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endParaRPr lang="de-DE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marL="0" indent="0">
              <a:buNone/>
            </a:pPr>
            <a:endParaRPr lang="el-GR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2382137" y="2967335"/>
            <a:ext cx="4379725" cy="923330"/>
          </a:xfrm>
          <a:prstGeom prst="rect">
            <a:avLst/>
          </a:prstGeom>
          <a:noFill/>
          <a:ln>
            <a:solidFill>
              <a:srgbClr val="13E8ED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de-DE" sz="5400" b="1" cap="none" spc="0" dirty="0" smtClean="0">
                <a:ln/>
                <a:solidFill>
                  <a:srgbClr val="FF0000"/>
                </a:solidFill>
                <a:effectLst/>
              </a:rPr>
              <a:t>VIELEN DANK!</a:t>
            </a:r>
            <a:endParaRPr lang="el-GR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52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611560" y="548680"/>
            <a:ext cx="8064895" cy="5577483"/>
          </a:xfrm>
        </p:spPr>
        <p:txBody>
          <a:bodyPr>
            <a:normAutofit/>
          </a:bodyPr>
          <a:lstStyle/>
          <a:p>
            <a:r>
              <a:rPr lang="de-DE" sz="4400" b="1" dirty="0">
                <a:solidFill>
                  <a:srgbClr val="FF0000"/>
                </a:solidFill>
              </a:rPr>
              <a:t>Z</a:t>
            </a:r>
            <a:r>
              <a:rPr lang="de-DE" sz="4400" b="1" dirty="0" smtClean="0">
                <a:solidFill>
                  <a:srgbClr val="FF0000"/>
                </a:solidFill>
              </a:rPr>
              <a:t>weiten </a:t>
            </a:r>
            <a:r>
              <a:rPr lang="de-DE" sz="4400" b="1" dirty="0">
                <a:solidFill>
                  <a:srgbClr val="FF0000"/>
                </a:solidFill>
              </a:rPr>
              <a:t>Hälfte des 18. </a:t>
            </a:r>
            <a:r>
              <a:rPr lang="de-DE" sz="4400" b="1" dirty="0" smtClean="0">
                <a:solidFill>
                  <a:srgbClr val="FF0000"/>
                </a:solidFill>
              </a:rPr>
              <a:t>Jahrhunderts</a:t>
            </a:r>
          </a:p>
          <a:p>
            <a:endParaRPr lang="de-DE" sz="4400" b="1" dirty="0">
              <a:solidFill>
                <a:srgbClr val="FF0000"/>
              </a:solidFill>
            </a:endParaRPr>
          </a:p>
          <a:p>
            <a:r>
              <a:rPr lang="de-DE" sz="4400" b="1" dirty="0" smtClean="0">
                <a:solidFill>
                  <a:srgbClr val="FF0000"/>
                </a:solidFill>
              </a:rPr>
              <a:t>zur </a:t>
            </a:r>
            <a:r>
              <a:rPr lang="de-DE" sz="4400" b="1" dirty="0">
                <a:solidFill>
                  <a:srgbClr val="FF0000"/>
                </a:solidFill>
              </a:rPr>
              <a:t>Ottoherrschaft (1832-1862) </a:t>
            </a:r>
            <a:endParaRPr lang="de-DE" sz="4400" b="1" dirty="0" smtClean="0">
              <a:solidFill>
                <a:srgbClr val="FF0000"/>
              </a:solidFill>
            </a:endParaRPr>
          </a:p>
          <a:p>
            <a:endParaRPr lang="de-DE" sz="4400" b="1" dirty="0">
              <a:solidFill>
                <a:srgbClr val="FF0000"/>
              </a:solidFill>
            </a:endParaRPr>
          </a:p>
          <a:p>
            <a:r>
              <a:rPr lang="de-DE" sz="4400" b="1" dirty="0" smtClean="0">
                <a:solidFill>
                  <a:srgbClr val="FF0000"/>
                </a:solidFill>
              </a:rPr>
              <a:t>bis </a:t>
            </a:r>
            <a:r>
              <a:rPr lang="de-DE" sz="4400" b="1" dirty="0">
                <a:solidFill>
                  <a:srgbClr val="FF0000"/>
                </a:solidFill>
              </a:rPr>
              <a:t>heute</a:t>
            </a:r>
            <a:endParaRPr lang="el-GR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59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3212976"/>
            <a:ext cx="8424935" cy="3384376"/>
          </a:xfrm>
        </p:spPr>
        <p:txBody>
          <a:bodyPr>
            <a:normAutofit lnSpcReduction="10000"/>
          </a:bodyPr>
          <a:lstStyle/>
          <a:p>
            <a:r>
              <a:rPr lang="de-DE" sz="3600" b="1" dirty="0"/>
              <a:t>Christoph Martin Wieland im </a:t>
            </a:r>
            <a:r>
              <a:rPr lang="de-DE" sz="3600" b="1" i="1" dirty="0" err="1"/>
              <a:t>Teutschen</a:t>
            </a:r>
            <a:r>
              <a:rPr lang="de-DE" sz="3600" b="1" i="1" dirty="0"/>
              <a:t> Merkur</a:t>
            </a:r>
            <a:r>
              <a:rPr lang="de-DE" sz="3600" b="1" dirty="0"/>
              <a:t> (1773) </a:t>
            </a:r>
          </a:p>
          <a:p>
            <a:pPr marL="0" indent="0">
              <a:buNone/>
            </a:pPr>
            <a:r>
              <a:rPr lang="de-DE" sz="3600" dirty="0" err="1" smtClean="0"/>
              <a:t>Teutomanie</a:t>
            </a:r>
            <a:r>
              <a:rPr lang="de-DE" sz="3600" dirty="0" smtClean="0"/>
              <a:t> vs. Griechen</a:t>
            </a:r>
          </a:p>
          <a:p>
            <a:pPr marL="0" indent="0">
              <a:buNone/>
            </a:pPr>
            <a:r>
              <a:rPr lang="de-DE" sz="3600" dirty="0"/>
              <a:t/>
            </a:r>
            <a:br>
              <a:rPr lang="de-DE" sz="3600" dirty="0"/>
            </a:br>
            <a:r>
              <a:rPr lang="de-DE" sz="3600" dirty="0" smtClean="0"/>
              <a:t>(1821)</a:t>
            </a:r>
          </a:p>
          <a:p>
            <a:pPr marL="0" indent="0">
              <a:buNone/>
            </a:pPr>
            <a:r>
              <a:rPr lang="de-DE" sz="3600" dirty="0" err="1" smtClean="0"/>
              <a:t>Gräk</a:t>
            </a:r>
            <a:r>
              <a:rPr lang="de-DE" sz="3600" dirty="0" smtClean="0"/>
              <a:t>(c)</a:t>
            </a:r>
            <a:r>
              <a:rPr lang="de-DE" sz="3600" dirty="0" err="1" smtClean="0"/>
              <a:t>omanie</a:t>
            </a:r>
            <a:r>
              <a:rPr lang="de-DE" sz="3600" dirty="0" smtClean="0"/>
              <a:t> </a:t>
            </a:r>
            <a:r>
              <a:rPr lang="el-GR" sz="3600" dirty="0" smtClean="0"/>
              <a:t>= </a:t>
            </a:r>
            <a:r>
              <a:rPr lang="de-DE" sz="3600" dirty="0" smtClean="0"/>
              <a:t>Griechenbegeisterung</a:t>
            </a:r>
            <a:endParaRPr lang="el-GR" sz="36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Zweite Hälfte des 18. Jahrhunderts bis zum griechischen Freiheitskampf (1821)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818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95536" y="692696"/>
            <a:ext cx="8496943" cy="5904656"/>
          </a:xfrm>
        </p:spPr>
        <p:txBody>
          <a:bodyPr/>
          <a:lstStyle/>
          <a:p>
            <a:r>
              <a:rPr lang="de-DE" sz="2800" b="1" dirty="0"/>
              <a:t>Lessings</a:t>
            </a:r>
            <a:r>
              <a:rPr lang="de-DE" sz="2800" dirty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Laokoon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(1755</a:t>
            </a:r>
            <a:r>
              <a:rPr lang="de-DE" sz="2800" dirty="0" smtClean="0"/>
              <a:t>),</a:t>
            </a:r>
          </a:p>
          <a:p>
            <a:r>
              <a:rPr lang="de-DE" sz="2800" dirty="0" smtClean="0"/>
              <a:t> </a:t>
            </a:r>
            <a:r>
              <a:rPr lang="de-DE" sz="2800" b="1" dirty="0"/>
              <a:t>Klopstocks</a:t>
            </a:r>
            <a:r>
              <a:rPr lang="de-DE" sz="2800" dirty="0"/>
              <a:t> </a:t>
            </a:r>
            <a:r>
              <a:rPr lang="de-DE" sz="2800" b="1" i="1" dirty="0" smtClean="0">
                <a:solidFill>
                  <a:srgbClr val="FF0000"/>
                </a:solidFill>
              </a:rPr>
              <a:t>Der</a:t>
            </a:r>
            <a:r>
              <a:rPr lang="de-DE" sz="2800" b="1" dirty="0" smtClean="0">
                <a:solidFill>
                  <a:srgbClr val="FF0000"/>
                </a:solidFill>
              </a:rPr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Messias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(1773) </a:t>
            </a:r>
            <a:endParaRPr lang="de-DE" sz="2800" dirty="0" smtClean="0"/>
          </a:p>
          <a:p>
            <a:r>
              <a:rPr lang="de-DE" sz="2800" b="1" dirty="0" smtClean="0"/>
              <a:t>Wielands</a:t>
            </a:r>
            <a:r>
              <a:rPr lang="de-DE" sz="2800" dirty="0" smtClean="0"/>
              <a:t> </a:t>
            </a:r>
            <a:r>
              <a:rPr lang="de-DE" sz="2800" dirty="0"/>
              <a:t>Roman </a:t>
            </a:r>
            <a:r>
              <a:rPr lang="de-DE" sz="2800" b="1" i="1" dirty="0">
                <a:solidFill>
                  <a:srgbClr val="FF0000"/>
                </a:solidFill>
              </a:rPr>
              <a:t>Die Abderiten, eine sehr wahrscheinliche Geschichte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(1774–1780), </a:t>
            </a:r>
            <a:endParaRPr lang="de-DE" sz="2800" dirty="0" smtClean="0"/>
          </a:p>
          <a:p>
            <a:r>
              <a:rPr lang="de-DE" sz="2800" b="1" dirty="0" smtClean="0"/>
              <a:t>Goethes</a:t>
            </a:r>
            <a:r>
              <a:rPr lang="de-DE" sz="2800" dirty="0" smtClean="0"/>
              <a:t> </a:t>
            </a:r>
            <a:r>
              <a:rPr lang="de-DE" sz="2800" b="1" i="1" dirty="0">
                <a:solidFill>
                  <a:srgbClr val="FF0000"/>
                </a:solidFill>
              </a:rPr>
              <a:t>Iphigenie auf </a:t>
            </a:r>
            <a:r>
              <a:rPr lang="de-DE" sz="2800" b="1" i="1" dirty="0" err="1">
                <a:solidFill>
                  <a:srgbClr val="FF0000"/>
                </a:solidFill>
              </a:rPr>
              <a:t>Tauris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(1779), </a:t>
            </a:r>
            <a:endParaRPr lang="de-DE" sz="2800" dirty="0" smtClean="0"/>
          </a:p>
          <a:p>
            <a:r>
              <a:rPr lang="de-DE" sz="2800" b="1" dirty="0" smtClean="0"/>
              <a:t>Heinses</a:t>
            </a:r>
            <a:r>
              <a:rPr lang="de-DE" sz="2800" dirty="0" smtClean="0"/>
              <a:t> </a:t>
            </a:r>
            <a:r>
              <a:rPr lang="de-DE" sz="2800" b="1" i="1" dirty="0" err="1" smtClean="0">
                <a:solidFill>
                  <a:srgbClr val="FF0000"/>
                </a:solidFill>
              </a:rPr>
              <a:t>Ardinghello</a:t>
            </a:r>
            <a:r>
              <a:rPr lang="de-DE" sz="2800" dirty="0" smtClean="0">
                <a:solidFill>
                  <a:srgbClr val="FF0000"/>
                </a:solidFill>
              </a:rPr>
              <a:t> </a:t>
            </a:r>
            <a:r>
              <a:rPr lang="de-DE" sz="2800" dirty="0"/>
              <a:t>(1787),  </a:t>
            </a:r>
            <a:endParaRPr lang="de-DE" sz="2800" dirty="0" smtClean="0"/>
          </a:p>
          <a:p>
            <a:r>
              <a:rPr lang="de-DE" sz="2800" b="1" dirty="0" smtClean="0"/>
              <a:t>Schillers</a:t>
            </a:r>
            <a:r>
              <a:rPr lang="de-DE" sz="2800" dirty="0" smtClean="0"/>
              <a:t> </a:t>
            </a:r>
            <a:r>
              <a:rPr lang="de-DE" sz="2800" b="1" i="1" dirty="0" smtClean="0">
                <a:solidFill>
                  <a:srgbClr val="FF0000"/>
                </a:solidFill>
              </a:rPr>
              <a:t>Die </a:t>
            </a:r>
            <a:r>
              <a:rPr lang="de-DE" sz="2800" b="1" i="1" dirty="0">
                <a:solidFill>
                  <a:srgbClr val="FF0000"/>
                </a:solidFill>
              </a:rPr>
              <a:t>Götter Griechenlands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(1788 und 1800). </a:t>
            </a:r>
            <a:endParaRPr lang="de-DE" sz="2800" dirty="0" smtClean="0"/>
          </a:p>
          <a:p>
            <a:r>
              <a:rPr lang="de-DE" sz="2800" b="1" dirty="0" smtClean="0"/>
              <a:t>Hölderlin</a:t>
            </a:r>
            <a:r>
              <a:rPr lang="de-DE" sz="2800" dirty="0" smtClean="0"/>
              <a:t> 1797 </a:t>
            </a:r>
            <a:r>
              <a:rPr lang="de-DE" sz="2800" dirty="0"/>
              <a:t>und 1799 den </a:t>
            </a:r>
            <a:r>
              <a:rPr lang="de-DE" sz="2800" b="1" i="1" dirty="0">
                <a:solidFill>
                  <a:srgbClr val="FF0000"/>
                </a:solidFill>
              </a:rPr>
              <a:t>Hyperion</a:t>
            </a:r>
            <a:r>
              <a:rPr lang="de-DE" sz="2800" dirty="0"/>
              <a:t>, </a:t>
            </a:r>
            <a:endParaRPr lang="de-DE" sz="2800" dirty="0" smtClean="0"/>
          </a:p>
          <a:p>
            <a:r>
              <a:rPr lang="de-DE" sz="2800" b="1" dirty="0" smtClean="0"/>
              <a:t>Beethoven</a:t>
            </a:r>
            <a:r>
              <a:rPr lang="de-DE" sz="2800" dirty="0" smtClean="0"/>
              <a:t> 1812 </a:t>
            </a:r>
            <a:r>
              <a:rPr lang="de-DE" sz="2800" b="1" dirty="0">
                <a:solidFill>
                  <a:srgbClr val="FF0000"/>
                </a:solidFill>
              </a:rPr>
              <a:t>D</a:t>
            </a:r>
            <a:r>
              <a:rPr lang="de-DE" sz="2800" b="1" dirty="0" smtClean="0">
                <a:solidFill>
                  <a:srgbClr val="FF0000"/>
                </a:solidFill>
              </a:rPr>
              <a:t>ie </a:t>
            </a:r>
            <a:r>
              <a:rPr lang="de-DE" sz="2800" b="1" i="1" dirty="0">
                <a:solidFill>
                  <a:srgbClr val="FF0000"/>
                </a:solidFill>
              </a:rPr>
              <a:t>Ruinen von Athen</a:t>
            </a: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dirty="0"/>
              <a:t>nach der literarischen Vorlage </a:t>
            </a:r>
            <a:r>
              <a:rPr lang="de-DE" sz="2800" b="1" dirty="0" smtClean="0"/>
              <a:t>Kotzebues</a:t>
            </a:r>
            <a:r>
              <a:rPr lang="de-DE" sz="2800" dirty="0" smtClean="0"/>
              <a:t>. 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263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i="1" dirty="0"/>
              <a:t>Gedanken über die Nachahmung der griechischen Werke</a:t>
            </a:r>
            <a:r>
              <a:rPr lang="de-DE" sz="2800" dirty="0"/>
              <a:t> (1755) </a:t>
            </a:r>
            <a:endParaRPr lang="de-DE" sz="2800" dirty="0" smtClean="0"/>
          </a:p>
          <a:p>
            <a:r>
              <a:rPr lang="de-DE" sz="2800" i="1" dirty="0" smtClean="0"/>
              <a:t>Geschichte </a:t>
            </a:r>
            <a:r>
              <a:rPr lang="de-DE" sz="2800" i="1" dirty="0"/>
              <a:t>der Kunst des Altertums</a:t>
            </a:r>
            <a:r>
              <a:rPr lang="de-DE" sz="2800" dirty="0"/>
              <a:t> Winkelmann, Joachim Johann: Gedanken über die Nachahmung der griechischen </a:t>
            </a:r>
            <a:r>
              <a:rPr lang="de-DE" sz="2800" dirty="0" smtClean="0"/>
              <a:t>Werke (1764) </a:t>
            </a:r>
            <a:endParaRPr lang="el-GR" sz="28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Johann Joachim </a:t>
            </a:r>
            <a:r>
              <a:rPr lang="de-DE" dirty="0" smtClean="0"/>
              <a:t>Winkelmann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168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323528" y="1916832"/>
            <a:ext cx="8568951" cy="4464496"/>
          </a:xfrm>
        </p:spPr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Ν</a:t>
            </a:r>
            <a:r>
              <a:rPr lang="de-DE" b="1" dirty="0" err="1" smtClean="0">
                <a:solidFill>
                  <a:srgbClr val="FF0000"/>
                </a:solidFill>
              </a:rPr>
              <a:t>eugriechischen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rgbClr val="FF0000"/>
                </a:solidFill>
              </a:rPr>
              <a:t>Aufklärung</a:t>
            </a:r>
            <a:r>
              <a:rPr lang="de-DE" b="1" dirty="0"/>
              <a:t>, </a:t>
            </a:r>
            <a:r>
              <a:rPr lang="de-DE" b="1" dirty="0" smtClean="0"/>
              <a:t> </a:t>
            </a:r>
            <a:r>
              <a:rPr lang="de-DE" b="1" dirty="0"/>
              <a:t>2. Hälfte des </a:t>
            </a:r>
            <a:r>
              <a:rPr lang="de-DE" b="1" dirty="0">
                <a:solidFill>
                  <a:srgbClr val="FF0000"/>
                </a:solidFill>
              </a:rPr>
              <a:t>18. </a:t>
            </a:r>
            <a:r>
              <a:rPr lang="de-DE" b="1" dirty="0" err="1">
                <a:solidFill>
                  <a:srgbClr val="FF0000"/>
                </a:solidFill>
              </a:rPr>
              <a:t>Jhds</a:t>
            </a:r>
            <a:r>
              <a:rPr lang="de-DE" b="1" dirty="0"/>
              <a:t>. bis zur Gründung des neugriechischen Staates </a:t>
            </a:r>
            <a:r>
              <a:rPr lang="de-DE" b="1" dirty="0" smtClean="0"/>
              <a:t>im </a:t>
            </a:r>
            <a:r>
              <a:rPr lang="de-DE" b="1" dirty="0"/>
              <a:t>Jahre </a:t>
            </a:r>
            <a:r>
              <a:rPr lang="de-DE" b="1" dirty="0">
                <a:solidFill>
                  <a:srgbClr val="FF0000"/>
                </a:solidFill>
              </a:rPr>
              <a:t>1830 </a:t>
            </a:r>
            <a:endParaRPr lang="el-GR" b="1" dirty="0" smtClean="0">
              <a:solidFill>
                <a:srgbClr val="FF0000"/>
              </a:solidFill>
            </a:endParaRPr>
          </a:p>
          <a:p>
            <a:endParaRPr lang="el-GR" b="1" dirty="0"/>
          </a:p>
          <a:p>
            <a:r>
              <a:rPr lang="en-US" b="1" dirty="0" err="1" smtClean="0"/>
              <a:t>Bis</a:t>
            </a:r>
            <a:r>
              <a:rPr lang="en-US" b="1" dirty="0" smtClean="0"/>
              <a:t> 1821 </a:t>
            </a:r>
            <a:r>
              <a:rPr lang="de-DE" b="1" dirty="0"/>
              <a:t>Donaufürstentümer, die </a:t>
            </a:r>
            <a:r>
              <a:rPr lang="de-DE" b="1" dirty="0">
                <a:solidFill>
                  <a:schemeClr val="tx1"/>
                </a:solidFill>
              </a:rPr>
              <a:t>Moldau</a:t>
            </a:r>
            <a:r>
              <a:rPr lang="de-DE" b="1" dirty="0"/>
              <a:t> und die </a:t>
            </a:r>
            <a:r>
              <a:rPr lang="de-DE" b="1" dirty="0" smtClean="0">
                <a:solidFill>
                  <a:schemeClr val="tx1"/>
                </a:solidFill>
              </a:rPr>
              <a:t>Walachei</a:t>
            </a:r>
          </a:p>
          <a:p>
            <a:endParaRPr lang="de-DE" b="1" dirty="0"/>
          </a:p>
          <a:p>
            <a:r>
              <a:rPr lang="de-DE" b="1" dirty="0">
                <a:solidFill>
                  <a:schemeClr val="tx1"/>
                </a:solidFill>
              </a:rPr>
              <a:t>Leipzig, Halle, Chemnitz </a:t>
            </a:r>
            <a:r>
              <a:rPr lang="de-DE" b="1" dirty="0"/>
              <a:t>und </a:t>
            </a:r>
            <a:r>
              <a:rPr lang="de-DE" b="1" dirty="0" smtClean="0">
                <a:solidFill>
                  <a:schemeClr val="tx1"/>
                </a:solidFill>
              </a:rPr>
              <a:t>Breslau</a:t>
            </a:r>
          </a:p>
          <a:p>
            <a:endParaRPr lang="de-DE" b="1" dirty="0"/>
          </a:p>
          <a:p>
            <a:r>
              <a:rPr lang="de-DE" b="1" dirty="0"/>
              <a:t>österreichisch-ungarischen Monarchie, in </a:t>
            </a:r>
            <a:r>
              <a:rPr lang="de-DE" b="1" dirty="0">
                <a:solidFill>
                  <a:schemeClr val="tx1"/>
                </a:solidFill>
              </a:rPr>
              <a:t>Buda</a:t>
            </a:r>
            <a:r>
              <a:rPr lang="de-DE" b="1" dirty="0"/>
              <a:t> und </a:t>
            </a:r>
            <a:r>
              <a:rPr lang="de-DE" b="1" dirty="0">
                <a:solidFill>
                  <a:schemeClr val="tx1"/>
                </a:solidFill>
              </a:rPr>
              <a:t>Pest</a:t>
            </a:r>
            <a:r>
              <a:rPr lang="de-DE" b="1" dirty="0"/>
              <a:t>, in </a:t>
            </a:r>
            <a:r>
              <a:rPr lang="de-DE" b="1" dirty="0">
                <a:solidFill>
                  <a:schemeClr val="tx1"/>
                </a:solidFill>
              </a:rPr>
              <a:t>Kecskemét, </a:t>
            </a:r>
            <a:r>
              <a:rPr lang="de-DE" b="1" dirty="0" err="1">
                <a:solidFill>
                  <a:schemeClr val="tx1"/>
                </a:solidFill>
              </a:rPr>
              <a:t>Temesvár</a:t>
            </a:r>
            <a:r>
              <a:rPr lang="de-DE" b="1" dirty="0">
                <a:solidFill>
                  <a:schemeClr val="tx1"/>
                </a:solidFill>
              </a:rPr>
              <a:t>, Kronstadt, Hermannstadt, Triest </a:t>
            </a:r>
            <a:r>
              <a:rPr lang="de-DE" b="1" dirty="0"/>
              <a:t>und </a:t>
            </a:r>
            <a:r>
              <a:rPr lang="de-DE" b="1" dirty="0">
                <a:solidFill>
                  <a:schemeClr val="tx1"/>
                </a:solidFill>
              </a:rPr>
              <a:t>Wien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(1792) </a:t>
            </a:r>
            <a:r>
              <a:rPr lang="de-DE" b="1" dirty="0"/>
              <a:t>„</a:t>
            </a:r>
            <a:r>
              <a:rPr lang="el-GR" b="1" dirty="0" err="1"/>
              <a:t>φιλογερμανός</a:t>
            </a:r>
            <a:r>
              <a:rPr lang="de-DE" b="1" dirty="0" smtClean="0"/>
              <a:t>“</a:t>
            </a:r>
            <a:r>
              <a:rPr lang="el-GR" b="1" dirty="0" smtClean="0"/>
              <a:t>= </a:t>
            </a:r>
            <a:r>
              <a:rPr lang="de-DE" b="1" dirty="0" smtClean="0"/>
              <a:t>„</a:t>
            </a:r>
            <a:r>
              <a:rPr lang="de-DE" b="1" dirty="0"/>
              <a:t>Deutschfreund“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3411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2060848"/>
            <a:ext cx="8280919" cy="43924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3200" b="1" dirty="0" smtClean="0"/>
              <a:t>Befreiungskampfes   1821 </a:t>
            </a:r>
            <a:r>
              <a:rPr lang="de-DE" sz="3200" b="1" dirty="0"/>
              <a:t>Alexandros </a:t>
            </a:r>
            <a:r>
              <a:rPr lang="de-DE" sz="3200" b="1" dirty="0" err="1"/>
              <a:t>Ypsilantis</a:t>
            </a:r>
            <a:r>
              <a:rPr lang="de-DE" sz="3200" b="1" dirty="0"/>
              <a:t> </a:t>
            </a:r>
            <a:endParaRPr lang="de-DE" sz="3200" b="1" dirty="0" smtClean="0"/>
          </a:p>
          <a:p>
            <a:endParaRPr lang="de-DE" sz="3200" b="1" dirty="0"/>
          </a:p>
          <a:p>
            <a:endParaRPr lang="de-DE" sz="3200" b="1" dirty="0" smtClean="0"/>
          </a:p>
          <a:p>
            <a:r>
              <a:rPr lang="de-DE" sz="4000" b="1" dirty="0" smtClean="0">
                <a:solidFill>
                  <a:srgbClr val="FF0000"/>
                </a:solidFill>
              </a:rPr>
              <a:t>Friedrich</a:t>
            </a:r>
            <a:r>
              <a:rPr lang="de-DE" sz="4000" b="1" dirty="0" smtClean="0">
                <a:solidFill>
                  <a:srgbClr val="FFFF00"/>
                </a:solidFill>
              </a:rPr>
              <a:t> </a:t>
            </a:r>
            <a:r>
              <a:rPr lang="de-DE" sz="4000" b="1" dirty="0">
                <a:solidFill>
                  <a:srgbClr val="FF0000"/>
                </a:solidFill>
              </a:rPr>
              <a:t>Thiersch 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Vom griechischen Freiheitskampf bis zur Bayernherrschaft (1821-1830)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2354084" y="2967335"/>
            <a:ext cx="58192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/>
              <a:t>‘Dankesschuld’        </a:t>
            </a:r>
          </a:p>
          <a:p>
            <a:pPr algn="ctr"/>
            <a:endParaRPr lang="el-G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05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1821-1825= 2 </a:t>
            </a:r>
            <a:r>
              <a:rPr lang="en-US" b="1" dirty="0" err="1" smtClean="0"/>
              <a:t>Phasen</a:t>
            </a:r>
            <a:r>
              <a:rPr lang="en-US" b="1" dirty="0" smtClean="0"/>
              <a:t> des </a:t>
            </a:r>
            <a:r>
              <a:rPr lang="en-US" b="1" dirty="0" err="1" smtClean="0"/>
              <a:t>Philhellenismus</a:t>
            </a:r>
            <a:endParaRPr lang="el-GR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323528" y="2967335"/>
            <a:ext cx="882047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„schwärmerische </a:t>
            </a:r>
          </a:p>
          <a:p>
            <a:pPr algn="ctr"/>
            <a:r>
              <a:rPr lang="de-DE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Imaginationen“</a:t>
            </a:r>
            <a:endParaRPr lang="el-G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672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Wilhelm Müller</a:t>
            </a:r>
            <a:br>
              <a:rPr lang="de-DE" dirty="0" smtClean="0"/>
            </a:br>
            <a:r>
              <a:rPr lang="de-DE" b="1" i="1" dirty="0" smtClean="0">
                <a:solidFill>
                  <a:srgbClr val="FFFF00"/>
                </a:solidFill>
              </a:rPr>
              <a:t>Lieder der Griechen </a:t>
            </a:r>
            <a:r>
              <a:rPr lang="de-DE" b="1" dirty="0" smtClean="0">
                <a:solidFill>
                  <a:srgbClr val="FFFF00"/>
                </a:solidFill>
              </a:rPr>
              <a:t>(1821)</a:t>
            </a:r>
            <a:endParaRPr lang="el-GR" b="1" dirty="0">
              <a:solidFill>
                <a:srgbClr val="FFFF00"/>
              </a:solidFill>
            </a:endParaRPr>
          </a:p>
        </p:txBody>
      </p:sp>
      <p:pic>
        <p:nvPicPr>
          <p:cNvPr id="4" name="Θέση περιεχομένου 3" descr="C:\Users\Αγλαία\Pictures\Müller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16832"/>
            <a:ext cx="4032448" cy="38884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585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</TotalTime>
  <Words>313</Words>
  <Application>Microsoft Office PowerPoint</Application>
  <PresentationFormat>Προβολή στην οθόνη (4:3)</PresentationFormat>
  <Paragraphs>68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9" baseType="lpstr">
      <vt:lpstr>Candara</vt:lpstr>
      <vt:lpstr>Symbol</vt:lpstr>
      <vt:lpstr>Κυματομορφή</vt:lpstr>
      <vt:lpstr>               Gräkomanie und  Germanophilie: Lichte Augenblicke deutsch-griechischer Kultur- und Literaturbeziehungen</vt:lpstr>
      <vt:lpstr>Παρουσίαση του PowerPoint</vt:lpstr>
      <vt:lpstr>Zweite Hälfte des 18. Jahrhunderts bis zum griechischen Freiheitskampf (1821) </vt:lpstr>
      <vt:lpstr>Παρουσίαση του PowerPoint</vt:lpstr>
      <vt:lpstr>Johann Joachim Winkelmann</vt:lpstr>
      <vt:lpstr>(1792) „φιλογερμανός“= „Deutschfreund“ </vt:lpstr>
      <vt:lpstr>Vom griechischen Freiheitskampf bis zur Bayernherrschaft (1821-1830) </vt:lpstr>
      <vt:lpstr>1821-1825= 2 Phasen des Philhellenismus</vt:lpstr>
      <vt:lpstr>Wilhelm Müller Lieder der Griechen (1821)</vt:lpstr>
      <vt:lpstr>Adelbert von Chamisso</vt:lpstr>
      <vt:lpstr>E.T.A. Hoffmann Die Irrungen. Fragmente aus dem Leben eines Fantasten Die Geheimnisse. Fortsetzung des Fragments aus dem Leben eines Phantasten: die Irrungen </vt:lpstr>
      <vt:lpstr>Jean Paul Geschichte einer griechischen Mutter. Ein Traum in den letzten Tagen des Juli-Monats  Selina oder über die Unsterblichkeit der Seele</vt:lpstr>
      <vt:lpstr>König Ludwig I. (Bayern)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 äkomanie und Germanophilie: Lichte Augenblicke deutsch-griechischer Kultur- und Literaturbeziehungen</dc:title>
  <dc:creator>Αγλαία</dc:creator>
  <cp:lastModifiedBy>aglaia bliumi</cp:lastModifiedBy>
  <cp:revision>35</cp:revision>
  <dcterms:created xsi:type="dcterms:W3CDTF">2015-09-29T09:46:36Z</dcterms:created>
  <dcterms:modified xsi:type="dcterms:W3CDTF">2020-10-09T15:48:01Z</dcterms:modified>
</cp:coreProperties>
</file>