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l-GR" smtClean="0"/>
              <a:t>Στυλ κύριου τίτλου</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18C79C5D-2A6F-F04D-97DA-BEF2467B64E4}" type="datetimeFigureOut">
              <a:rPr lang="en-US" dirty="0"/>
              <a:pPr/>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l-GR" smtClean="0"/>
              <a:t>Στυλ κύριου τίτλου</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DFA1846-DA80-1C48-A609-854EA85C59AD}" type="datetimeFigureOut">
              <a:rPr lang="en-US" dirty="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l-GR" smtClean="0"/>
              <a:t>Στυλ κύριου τίτλου</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l-GR" smtClean="0"/>
              <a:t>Στυλ υποδείγματος κειμένου</a:t>
            </a:r>
          </a:p>
        </p:txBody>
      </p:sp>
      <p:sp>
        <p:nvSpPr>
          <p:cNvPr id="2" name="Date Placeholder 1"/>
          <p:cNvSpPr>
            <a:spLocks noGrp="1"/>
          </p:cNvSpPr>
          <p:nvPr>
            <p:ph type="dt" sz="half" idx="10"/>
          </p:nvPr>
        </p:nvSpPr>
        <p:spPr/>
        <p:txBody>
          <a:bodyPr/>
          <a:lstStyle/>
          <a:p>
            <a:fld id="{FBF54567-0DE4-3F47-BF90-CB84690072F9}" type="datetimeFigureOut">
              <a:rPr lang="en-US" dirty="0"/>
              <a:pPr/>
              <a:t>1/11/2021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l-GR" smtClean="0"/>
              <a:t>Στυλ κύριου τίτλου</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DFA1846-DA80-1C48-A609-854EA85C59AD}" type="datetimeFigureOut">
              <a:rPr lang="en-US" dirty="0"/>
              <a:pPr/>
              <a:t>1/11/2021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l-GR" smtClean="0"/>
              <a:t>Στυλ κύριου τίτλου</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D0DF5E60-9974-AC48-9591-99C2BB44B7CF}" type="datetimeFigureOut">
              <a:rPr lang="en-US" dirty="0"/>
              <a:pPr/>
              <a:t>1/11/2021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l-GR" smtClean="0"/>
              <a:t>Στυλ κύριου τίτλου</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1/11/2021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1/11/2021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n-US" dirty="0" err="1" smtClean="0"/>
              <a:t>Wirtschaftskrise</a:t>
            </a:r>
            <a:r>
              <a:rPr lang="en-US" dirty="0" smtClean="0"/>
              <a:t> </a:t>
            </a:r>
            <a:r>
              <a:rPr lang="en-US" dirty="0" err="1" smtClean="0"/>
              <a:t>Griechenlands</a:t>
            </a:r>
            <a:r>
              <a:rPr lang="en-US" dirty="0" smtClean="0"/>
              <a:t> </a:t>
            </a:r>
            <a:r>
              <a:rPr lang="en-US" dirty="0" err="1" smtClean="0"/>
              <a:t>im</a:t>
            </a:r>
            <a:r>
              <a:rPr lang="en-US" dirty="0" smtClean="0"/>
              <a:t> 19. </a:t>
            </a:r>
            <a:r>
              <a:rPr lang="en-US" dirty="0" err="1" smtClean="0"/>
              <a:t>Jhd</a:t>
            </a:r>
            <a:endParaRPr lang="el-GR" dirty="0"/>
          </a:p>
        </p:txBody>
      </p:sp>
      <p:sp>
        <p:nvSpPr>
          <p:cNvPr id="3" name="Υπότιτλος 2"/>
          <p:cNvSpPr>
            <a:spLocks noGrp="1"/>
          </p:cNvSpPr>
          <p:nvPr>
            <p:ph type="subTitle" idx="1"/>
          </p:nvPr>
        </p:nvSpPr>
        <p:spPr/>
        <p:txBody>
          <a:bodyPr>
            <a:normAutofit/>
          </a:bodyPr>
          <a:lstStyle/>
          <a:p>
            <a:r>
              <a:rPr lang="de-DE" sz="2000" b="1" dirty="0" smtClean="0"/>
              <a:t>Nach Corinna </a:t>
            </a:r>
            <a:r>
              <a:rPr lang="de-DE" sz="2000" b="1" dirty="0" err="1" smtClean="0"/>
              <a:t>Schönhärl</a:t>
            </a:r>
            <a:endParaRPr lang="el-GR" sz="2000" b="1" dirty="0"/>
          </a:p>
        </p:txBody>
      </p:sp>
    </p:spTree>
    <p:extLst>
      <p:ext uri="{BB962C8B-B14F-4D97-AF65-F5344CB8AC3E}">
        <p14:creationId xmlns:p14="http://schemas.microsoft.com/office/powerpoint/2010/main" val="2222073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818712" y="2222287"/>
            <a:ext cx="10554574" cy="4318213"/>
          </a:xfrm>
        </p:spPr>
        <p:txBody>
          <a:bodyPr>
            <a:normAutofit fontScale="92500" lnSpcReduction="20000"/>
          </a:bodyPr>
          <a:lstStyle/>
          <a:p>
            <a:r>
              <a:rPr lang="de-DE" sz="2800" b="1" dirty="0" smtClean="0"/>
              <a:t>Das englische und französische Außenministerium stellte sich auf den Standpunkt ein, dass die Banken und Anleger auf ihr Risiko auf eigene Gefahr eingegangen waren und müssten nun auch selbst ihre Verluste tragen. Nicht aber die Deutschen.</a:t>
            </a:r>
          </a:p>
          <a:p>
            <a:r>
              <a:rPr lang="de-DE" sz="2800" b="1" dirty="0" smtClean="0"/>
              <a:t>1897 besetzten Türken Thessalien, wollten es nur gegen umfangreicher Entschädigung zurückgeben.</a:t>
            </a:r>
          </a:p>
          <a:p>
            <a:r>
              <a:rPr lang="de-DE" sz="2800" b="1" dirty="0" err="1" smtClean="0"/>
              <a:t>Grossmächte</a:t>
            </a:r>
            <a:r>
              <a:rPr lang="de-DE" sz="2800" b="1" dirty="0" smtClean="0"/>
              <a:t> erklärten sich bereit, die Garantie für eine Anleihe zu übernehmen, wenn Gr. Seinerseits einer Internationalen Finanzkommission zuzustimmen bereit war</a:t>
            </a:r>
          </a:p>
          <a:p>
            <a:r>
              <a:rPr lang="de-DE" sz="2800" dirty="0" smtClean="0">
                <a:solidFill>
                  <a:srgbClr val="FF0000"/>
                </a:solidFill>
              </a:rPr>
              <a:t>Verlust an Volkssouveränität</a:t>
            </a:r>
            <a:endParaRPr lang="el-GR" sz="2800" dirty="0">
              <a:solidFill>
                <a:srgbClr val="FF0000"/>
              </a:solidFill>
            </a:endParaRPr>
          </a:p>
        </p:txBody>
      </p:sp>
    </p:spTree>
    <p:extLst>
      <p:ext uri="{BB962C8B-B14F-4D97-AF65-F5344CB8AC3E}">
        <p14:creationId xmlns:p14="http://schemas.microsoft.com/office/powerpoint/2010/main" val="2157730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de-DE" sz="2800" dirty="0" smtClean="0"/>
              <a:t>Nach Jahren bitterer Armut und hoher Auswanderung erlebte das Land vor Beginn der Balkankriege 1911-12 einen bescheidenen wirtschaftlichen Aufschwung. Die Kommission setzte ihre Arbeit bis zum Einmarsch der Deutschen 1941 fort</a:t>
            </a:r>
            <a:endParaRPr lang="el-GR" sz="2800" dirty="0"/>
          </a:p>
        </p:txBody>
      </p:sp>
    </p:spTree>
    <p:extLst>
      <p:ext uri="{BB962C8B-B14F-4D97-AF65-F5344CB8AC3E}">
        <p14:creationId xmlns:p14="http://schemas.microsoft.com/office/powerpoint/2010/main" val="699797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818712" y="2222287"/>
            <a:ext cx="10554574" cy="4203913"/>
          </a:xfrm>
        </p:spPr>
        <p:txBody>
          <a:bodyPr>
            <a:normAutofit fontScale="85000" lnSpcReduction="20000"/>
          </a:bodyPr>
          <a:lstStyle/>
          <a:p>
            <a:r>
              <a:rPr lang="de-DE" sz="2800" b="1" dirty="0" smtClean="0"/>
              <a:t>Gestern und heute: Wie in der Phase 1879-1893 </a:t>
            </a:r>
            <a:r>
              <a:rPr lang="de-DE" sz="2800" b="1" dirty="0" err="1" smtClean="0"/>
              <a:t>Kreditmäglichkeiten</a:t>
            </a:r>
            <a:r>
              <a:rPr lang="de-DE" sz="2800" b="1" dirty="0" smtClean="0"/>
              <a:t>, nun im Rahmen der EU.</a:t>
            </a:r>
          </a:p>
          <a:p>
            <a:r>
              <a:rPr lang="de-DE" sz="2800" b="1" dirty="0" smtClean="0"/>
              <a:t>Unproduktive Ausgaben, nicht langfristige Entwicklung</a:t>
            </a:r>
          </a:p>
          <a:p>
            <a:r>
              <a:rPr lang="de-DE" sz="2800" b="1" dirty="0" smtClean="0"/>
              <a:t>Außenhandelsbilanz blieb im 20. Jhd. negativ. Produziert wenige Güter</a:t>
            </a:r>
          </a:p>
          <a:p>
            <a:r>
              <a:rPr lang="de-DE" sz="2800" b="1" dirty="0" smtClean="0"/>
              <a:t>Klientelpolitik</a:t>
            </a:r>
          </a:p>
          <a:p>
            <a:r>
              <a:rPr lang="de-DE" sz="2800" b="1" dirty="0" smtClean="0"/>
              <a:t>Verwaltung, überfinanziert</a:t>
            </a:r>
          </a:p>
          <a:p>
            <a:r>
              <a:rPr lang="de-DE" sz="2800" b="1" dirty="0" smtClean="0"/>
              <a:t>Kein Vertrauen in den Staatsapparat</a:t>
            </a:r>
          </a:p>
          <a:p>
            <a:r>
              <a:rPr lang="de-DE" sz="2800" b="1" dirty="0" smtClean="0"/>
              <a:t>Angst der Griechen vor politischer Fremdbestimmung aus dem Ausland.</a:t>
            </a:r>
            <a:endParaRPr lang="el-GR" sz="2800" b="1" dirty="0"/>
          </a:p>
        </p:txBody>
      </p:sp>
    </p:spTree>
    <p:extLst>
      <p:ext uri="{BB962C8B-B14F-4D97-AF65-F5344CB8AC3E}">
        <p14:creationId xmlns:p14="http://schemas.microsoft.com/office/powerpoint/2010/main" val="3281780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n-US" sz="2800" dirty="0" err="1" smtClean="0"/>
              <a:t>Gibt</a:t>
            </a:r>
            <a:r>
              <a:rPr lang="en-US" sz="2800" dirty="0" smtClean="0"/>
              <a:t> </a:t>
            </a:r>
            <a:r>
              <a:rPr lang="en-US" sz="2800" dirty="0" err="1" smtClean="0"/>
              <a:t>es</a:t>
            </a:r>
            <a:r>
              <a:rPr lang="en-US" sz="2800" dirty="0" smtClean="0"/>
              <a:t> </a:t>
            </a:r>
            <a:r>
              <a:rPr lang="de-DE" sz="2800" dirty="0" smtClean="0"/>
              <a:t>ähnliche Konstellationen gestern und heute?</a:t>
            </a:r>
          </a:p>
          <a:p>
            <a:r>
              <a:rPr lang="de-DE" sz="2800" dirty="0" smtClean="0"/>
              <a:t>Koloniale Bevormundung durch das Ausland?</a:t>
            </a:r>
            <a:endParaRPr lang="el-GR" sz="2800" dirty="0"/>
          </a:p>
        </p:txBody>
      </p:sp>
    </p:spTree>
    <p:extLst>
      <p:ext uri="{BB962C8B-B14F-4D97-AF65-F5344CB8AC3E}">
        <p14:creationId xmlns:p14="http://schemas.microsoft.com/office/powerpoint/2010/main" val="3471436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a:xfrm>
            <a:off x="437712" y="2095287"/>
            <a:ext cx="10554574" cy="3636511"/>
          </a:xfrm>
        </p:spPr>
        <p:txBody>
          <a:bodyPr>
            <a:normAutofit/>
          </a:bodyPr>
          <a:lstStyle/>
          <a:p>
            <a:r>
              <a:rPr lang="de-DE" sz="2400" b="1" dirty="0" smtClean="0"/>
              <a:t>In </a:t>
            </a:r>
            <a:r>
              <a:rPr lang="de-DE" sz="2400" b="1" dirty="0" err="1" smtClean="0"/>
              <a:t>Londen</a:t>
            </a:r>
            <a:r>
              <a:rPr lang="de-DE" sz="2400" b="1" dirty="0" smtClean="0"/>
              <a:t> fanden sich interessierte Banken an Hellas</a:t>
            </a:r>
          </a:p>
          <a:p>
            <a:r>
              <a:rPr lang="de-DE" sz="2400" b="1" dirty="0" smtClean="0"/>
              <a:t>1824 eine Anleihe in Höhe 800.000</a:t>
            </a:r>
            <a:r>
              <a:rPr lang="el-GR" sz="2400" b="1" dirty="0" smtClean="0"/>
              <a:t> </a:t>
            </a:r>
            <a:r>
              <a:rPr lang="de-DE" sz="2400" b="1" dirty="0" smtClean="0"/>
              <a:t>Pfund</a:t>
            </a:r>
          </a:p>
          <a:p>
            <a:r>
              <a:rPr lang="de-DE" sz="2400" b="1" dirty="0" smtClean="0"/>
              <a:t>1825 eine Anleihe in Höhe von 2.000.000 Pfund emittiert</a:t>
            </a:r>
          </a:p>
          <a:p>
            <a:r>
              <a:rPr lang="de-DE" sz="2400" b="1" dirty="0" smtClean="0"/>
              <a:t>Ludwig I handelte eine Anleihe in Höhe von 60 Millionen Francs aus</a:t>
            </a:r>
            <a:endParaRPr lang="el-GR" sz="2400" b="1" dirty="0"/>
          </a:p>
        </p:txBody>
      </p:sp>
    </p:spTree>
    <p:extLst>
      <p:ext uri="{BB962C8B-B14F-4D97-AF65-F5344CB8AC3E}">
        <p14:creationId xmlns:p14="http://schemas.microsoft.com/office/powerpoint/2010/main" val="850860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de-DE" sz="2400" b="1" dirty="0" smtClean="0"/>
              <a:t>Bayrische Konzepte einen modernen Nationalstaat zu organisieren scheiterte u.a.:</a:t>
            </a:r>
          </a:p>
          <a:p>
            <a:r>
              <a:rPr lang="de-DE" sz="2400" b="1" dirty="0" smtClean="0"/>
              <a:t>Griechische Clanstrukturen</a:t>
            </a:r>
          </a:p>
          <a:p>
            <a:r>
              <a:rPr lang="de-DE" sz="2400" b="1" dirty="0" smtClean="0"/>
              <a:t>Gehasste Steuermoral</a:t>
            </a:r>
          </a:p>
          <a:p>
            <a:r>
              <a:rPr lang="de-DE" sz="2400" b="1" dirty="0" smtClean="0"/>
              <a:t>Aufhebung vieler Klöster</a:t>
            </a:r>
          </a:p>
          <a:p>
            <a:r>
              <a:rPr lang="de-DE" sz="2400" b="1" dirty="0" smtClean="0"/>
              <a:t>Posten in der Verwaltung nicht an die Fähigsten vergeben</a:t>
            </a:r>
          </a:p>
          <a:p>
            <a:r>
              <a:rPr lang="de-DE" sz="2400" b="1" dirty="0" smtClean="0"/>
              <a:t>Regentschaft: Griechen sind  „Kinder und Barbaren“ </a:t>
            </a:r>
            <a:endParaRPr lang="el-GR" sz="2400" b="1" dirty="0"/>
          </a:p>
        </p:txBody>
      </p:sp>
    </p:spTree>
    <p:extLst>
      <p:ext uri="{BB962C8B-B14F-4D97-AF65-F5344CB8AC3E}">
        <p14:creationId xmlns:p14="http://schemas.microsoft.com/office/powerpoint/2010/main" val="2370304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0000" y="190500"/>
            <a:ext cx="10571998" cy="1227138"/>
          </a:xfrm>
        </p:spPr>
        <p:txBody>
          <a:bodyPr/>
          <a:lstStyle/>
          <a:p>
            <a:r>
              <a:rPr lang="de-DE" dirty="0" smtClean="0"/>
              <a:t>1843 Gr. Zahlungen für seine Auslandsanleihen einstellen</a:t>
            </a:r>
            <a:endParaRPr lang="el-GR" dirty="0"/>
          </a:p>
        </p:txBody>
      </p:sp>
      <p:sp>
        <p:nvSpPr>
          <p:cNvPr id="3" name="Θέση περιεχομένου 2"/>
          <p:cNvSpPr>
            <a:spLocks noGrp="1"/>
          </p:cNvSpPr>
          <p:nvPr>
            <p:ph idx="1"/>
          </p:nvPr>
        </p:nvSpPr>
        <p:spPr/>
        <p:txBody>
          <a:bodyPr>
            <a:normAutofit/>
          </a:bodyPr>
          <a:lstStyle/>
          <a:p>
            <a:r>
              <a:rPr lang="de-DE" sz="2800" b="1" dirty="0" smtClean="0"/>
              <a:t>Konsequenz: König Otto konnte das Geld, das ihm sein Vater am bayerischen Landtag vorbei, gab nicht zurückzahlen und musste es aus eigener Tasche zurückzahlen</a:t>
            </a:r>
          </a:p>
          <a:p>
            <a:r>
              <a:rPr lang="de-DE" sz="2800" b="1" dirty="0" smtClean="0"/>
              <a:t>1843: konstitutionelle Monarchie</a:t>
            </a:r>
            <a:endParaRPr lang="el-GR" sz="2800" b="1" dirty="0"/>
          </a:p>
        </p:txBody>
      </p:sp>
    </p:spTree>
    <p:extLst>
      <p:ext uri="{BB962C8B-B14F-4D97-AF65-F5344CB8AC3E}">
        <p14:creationId xmlns:p14="http://schemas.microsoft.com/office/powerpoint/2010/main" val="1814988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Kapitalmangel: Sperrung an den Finanzmärkten 1843-1878</a:t>
            </a:r>
            <a:endParaRPr lang="el-GR" dirty="0"/>
          </a:p>
        </p:txBody>
      </p:sp>
      <p:sp>
        <p:nvSpPr>
          <p:cNvPr id="3" name="Θέση περιεχομένου 2"/>
          <p:cNvSpPr>
            <a:spLocks noGrp="1"/>
          </p:cNvSpPr>
          <p:nvPr>
            <p:ph idx="1"/>
          </p:nvPr>
        </p:nvSpPr>
        <p:spPr/>
        <p:txBody>
          <a:bodyPr>
            <a:normAutofit/>
          </a:bodyPr>
          <a:lstStyle/>
          <a:p>
            <a:r>
              <a:rPr lang="de-DE" sz="2800" b="1" dirty="0" smtClean="0"/>
              <a:t>Keine Anleihen aufnehmen konnte.</a:t>
            </a:r>
          </a:p>
          <a:p>
            <a:r>
              <a:rPr lang="de-DE" sz="2800" b="1" dirty="0" smtClean="0"/>
              <a:t>Griechenland blieb Spielball der Großmächte</a:t>
            </a:r>
          </a:p>
          <a:p>
            <a:r>
              <a:rPr lang="de-DE" sz="2800" b="1" dirty="0" smtClean="0"/>
              <a:t>1862 König Otto vertrieben und durch dänischen Prinzen unter dem Namen Georg I. ersetzt</a:t>
            </a:r>
          </a:p>
          <a:p>
            <a:r>
              <a:rPr lang="de-DE" sz="2800" b="1" dirty="0" smtClean="0"/>
              <a:t>Erfolge in der Industrialisierung, Manufakturen und Fabriken, der Handel florierte</a:t>
            </a:r>
            <a:endParaRPr lang="el-GR" sz="2800" b="1" dirty="0"/>
          </a:p>
        </p:txBody>
      </p:sp>
    </p:spTree>
    <p:extLst>
      <p:ext uri="{BB962C8B-B14F-4D97-AF65-F5344CB8AC3E}">
        <p14:creationId xmlns:p14="http://schemas.microsoft.com/office/powerpoint/2010/main" val="2785184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Auslandsschulden 1879-1893</a:t>
            </a:r>
            <a:endParaRPr lang="el-GR" dirty="0"/>
          </a:p>
        </p:txBody>
      </p:sp>
      <p:sp>
        <p:nvSpPr>
          <p:cNvPr id="3" name="Θέση περιεχομένου 2"/>
          <p:cNvSpPr>
            <a:spLocks noGrp="1"/>
          </p:cNvSpPr>
          <p:nvPr>
            <p:ph idx="1"/>
          </p:nvPr>
        </p:nvSpPr>
        <p:spPr>
          <a:xfrm>
            <a:off x="818712" y="2222287"/>
            <a:ext cx="10554574" cy="4051513"/>
          </a:xfrm>
        </p:spPr>
        <p:txBody>
          <a:bodyPr>
            <a:normAutofit/>
          </a:bodyPr>
          <a:lstStyle/>
          <a:p>
            <a:r>
              <a:rPr lang="de-DE" sz="2800" b="1" dirty="0" smtClean="0"/>
              <a:t>1878 einigte sich Griechenland 1878 mit seinen Gläubigern über die Rückzahlung der Altschulden, es waren 6.7% des </a:t>
            </a:r>
            <a:r>
              <a:rPr lang="de-DE" sz="2800" b="1" dirty="0" err="1" smtClean="0"/>
              <a:t>Jahresbudgeds</a:t>
            </a:r>
            <a:endParaRPr lang="de-DE" sz="2800" b="1" dirty="0" smtClean="0"/>
          </a:p>
          <a:p>
            <a:r>
              <a:rPr lang="de-DE" sz="2800" b="1" dirty="0" smtClean="0"/>
              <a:t>Erreichte Neuzulassung an den europäischen Börsen</a:t>
            </a:r>
          </a:p>
          <a:p>
            <a:r>
              <a:rPr lang="de-DE" sz="2800" b="1" dirty="0" smtClean="0"/>
              <a:t>Auf dem Berliner Kongress wurde 1878 Thessalien zugesprochen, musste aber osmanische Staatsschulden übernehmen</a:t>
            </a:r>
          </a:p>
          <a:p>
            <a:r>
              <a:rPr lang="de-DE" sz="2800" b="1" dirty="0" smtClean="0"/>
              <a:t>Wegen Türken: Permanente Aufrüstung</a:t>
            </a:r>
            <a:endParaRPr lang="el-GR" sz="2800" b="1" dirty="0"/>
          </a:p>
        </p:txBody>
      </p:sp>
    </p:spTree>
    <p:extLst>
      <p:ext uri="{BB962C8B-B14F-4D97-AF65-F5344CB8AC3E}">
        <p14:creationId xmlns:p14="http://schemas.microsoft.com/office/powerpoint/2010/main" val="999103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0000" y="139700"/>
            <a:ext cx="10571998" cy="1277938"/>
          </a:xfrm>
        </p:spPr>
        <p:txBody>
          <a:bodyPr/>
          <a:lstStyle/>
          <a:p>
            <a:r>
              <a:rPr lang="de-DE" dirty="0" smtClean="0"/>
              <a:t>Mangelnde Steuermoral, Schwächen der Bürokratie und des politischen Systems</a:t>
            </a:r>
            <a:endParaRPr lang="el-GR" dirty="0"/>
          </a:p>
        </p:txBody>
      </p:sp>
      <p:sp>
        <p:nvSpPr>
          <p:cNvPr id="3" name="Θέση περιεχομένου 2"/>
          <p:cNvSpPr>
            <a:spLocks noGrp="1"/>
          </p:cNvSpPr>
          <p:nvPr>
            <p:ph idx="1"/>
          </p:nvPr>
        </p:nvSpPr>
        <p:spPr/>
        <p:txBody>
          <a:bodyPr>
            <a:normAutofit/>
          </a:bodyPr>
          <a:lstStyle/>
          <a:p>
            <a:r>
              <a:rPr lang="de-DE" sz="2800" b="1" dirty="0" smtClean="0"/>
              <a:t>Steuermoral: moralische Verpflichtung für das Gemeinwohl?</a:t>
            </a:r>
          </a:p>
          <a:p>
            <a:r>
              <a:rPr lang="de-DE" sz="2800" b="1" dirty="0" smtClean="0"/>
              <a:t>Staat: Bereicherungsinstrument</a:t>
            </a:r>
          </a:p>
          <a:p>
            <a:r>
              <a:rPr lang="de-DE" sz="2800" b="1" dirty="0" smtClean="0"/>
              <a:t>Politisches System: </a:t>
            </a:r>
            <a:r>
              <a:rPr lang="de-DE" sz="2800" b="1" dirty="0" err="1" smtClean="0"/>
              <a:t>Klientismus</a:t>
            </a:r>
            <a:endParaRPr lang="de-DE" sz="2800" b="1" dirty="0" smtClean="0"/>
          </a:p>
          <a:p>
            <a:r>
              <a:rPr lang="de-DE" sz="2800" b="1" dirty="0" smtClean="0"/>
              <a:t>Mängel in der Verwaltung: </a:t>
            </a:r>
            <a:r>
              <a:rPr lang="de-DE" sz="2800" b="1" dirty="0"/>
              <a:t>V</a:t>
            </a:r>
            <a:r>
              <a:rPr lang="de-DE" sz="2800" b="1" dirty="0" smtClean="0"/>
              <a:t>iele Stellen geschaffen</a:t>
            </a:r>
            <a:endParaRPr lang="el-GR" sz="2800" b="1" dirty="0"/>
          </a:p>
        </p:txBody>
      </p:sp>
    </p:spTree>
    <p:extLst>
      <p:ext uri="{BB962C8B-B14F-4D97-AF65-F5344CB8AC3E}">
        <p14:creationId xmlns:p14="http://schemas.microsoft.com/office/powerpoint/2010/main" val="62823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0000" y="139700"/>
            <a:ext cx="10571998" cy="1277938"/>
          </a:xfrm>
        </p:spPr>
        <p:txBody>
          <a:bodyPr/>
          <a:lstStyle/>
          <a:p>
            <a:r>
              <a:rPr lang="de-DE" dirty="0" smtClean="0"/>
              <a:t>1893 Bankrott und die Internationale Finanzkommission</a:t>
            </a:r>
            <a:endParaRPr lang="el-GR" dirty="0"/>
          </a:p>
        </p:txBody>
      </p:sp>
      <p:sp>
        <p:nvSpPr>
          <p:cNvPr id="3" name="Θέση περιεχομένου 2"/>
          <p:cNvSpPr>
            <a:spLocks noGrp="1"/>
          </p:cNvSpPr>
          <p:nvPr>
            <p:ph idx="1"/>
          </p:nvPr>
        </p:nvSpPr>
        <p:spPr/>
        <p:txBody>
          <a:bodyPr>
            <a:normAutofit/>
          </a:bodyPr>
          <a:lstStyle/>
          <a:p>
            <a:r>
              <a:rPr lang="de-DE" sz="2800" b="1" dirty="0" smtClean="0"/>
              <a:t>Anfang der 1890er geriet Weltwirtschaft in Rezession</a:t>
            </a:r>
          </a:p>
          <a:p>
            <a:r>
              <a:rPr lang="de-DE" sz="2800" b="1" dirty="0" smtClean="0"/>
              <a:t>1893 Preisverfall der Rosinen</a:t>
            </a:r>
          </a:p>
          <a:p>
            <a:r>
              <a:rPr lang="de-DE" sz="2800" b="1" dirty="0" smtClean="0"/>
              <a:t>10.12.1893 verkündigte </a:t>
            </a:r>
            <a:r>
              <a:rPr lang="de-DE" sz="2800" b="1" dirty="0" err="1" smtClean="0"/>
              <a:t>Trikoupis</a:t>
            </a:r>
            <a:r>
              <a:rPr lang="de-DE" sz="2800" b="1" dirty="0" smtClean="0"/>
              <a:t>, dass die Griechen ihre Zahlungen ans Ausland einstellen mussten</a:t>
            </a:r>
            <a:endParaRPr lang="el-GR" sz="2800" b="1" dirty="0"/>
          </a:p>
        </p:txBody>
      </p:sp>
    </p:spTree>
    <p:extLst>
      <p:ext uri="{BB962C8B-B14F-4D97-AF65-F5344CB8AC3E}">
        <p14:creationId xmlns:p14="http://schemas.microsoft.com/office/powerpoint/2010/main" val="25023739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ξιομνημόνευτο">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Αξιομνημόνευτο</Template>
  <TotalTime>151</TotalTime>
  <Words>451</Words>
  <Application>Microsoft Office PowerPoint</Application>
  <PresentationFormat>Ευρεία οθόνη</PresentationFormat>
  <Paragraphs>48</Paragraphs>
  <Slides>12</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12</vt:i4>
      </vt:variant>
    </vt:vector>
  </HeadingPairs>
  <TitlesOfParts>
    <vt:vector size="15" baseType="lpstr">
      <vt:lpstr>Century Gothic</vt:lpstr>
      <vt:lpstr>Wingdings 2</vt:lpstr>
      <vt:lpstr>Αξιομνημόνευτο</vt:lpstr>
      <vt:lpstr>Wirtschaftskrise Griechenlands im 19. Jhd</vt:lpstr>
      <vt:lpstr>Παρουσίαση του PowerPoint</vt:lpstr>
      <vt:lpstr>Παρουσίαση του PowerPoint</vt:lpstr>
      <vt:lpstr>Παρουσίαση του PowerPoint</vt:lpstr>
      <vt:lpstr>1843 Gr. Zahlungen für seine Auslandsanleihen einstellen</vt:lpstr>
      <vt:lpstr>Kapitalmangel: Sperrung an den Finanzmärkten 1843-1878</vt:lpstr>
      <vt:lpstr>Auslandsschulden 1879-1893</vt:lpstr>
      <vt:lpstr>Mangelnde Steuermoral, Schwächen der Bürokratie und des politischen Systems</vt:lpstr>
      <vt:lpstr>1893 Bankrott und die Internationale Finanzkommission</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Wirtschaftskrise Griechenlands im 19. Jhd</dc:title>
  <dc:creator>aglaia bliumi</dc:creator>
  <cp:lastModifiedBy>aglaia bliumi</cp:lastModifiedBy>
  <cp:revision>16</cp:revision>
  <dcterms:created xsi:type="dcterms:W3CDTF">2021-01-11T20:43:20Z</dcterms:created>
  <dcterms:modified xsi:type="dcterms:W3CDTF">2021-01-11T23:14:25Z</dcterms:modified>
</cp:coreProperties>
</file>