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663BBFF-77C1-4BF1-A3B2-2505841100BA}"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5EC93879-1153-42D3-8EC7-7A3CC94658D3}"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382E1496-D8B1-4FDC-98A5-AD2561A2EE12}"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l-GR" smtClean="0"/>
              <a:t>Στυλ κύριου τίτλου</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08AD3855-5B08-4570-810C-DE4498675D2C}"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l-GR" smtClean="0"/>
              <a:t>Στυλ κύριου τίτλου</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95FC1B1A-3400-4A09-B018-5620D6ADA4AF}"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l-GR" smtClean="0"/>
              <a:t>Στυλ κύριου τίτλου</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3" name="Date Placeholder 2"/>
          <p:cNvSpPr>
            <a:spLocks noGrp="1"/>
          </p:cNvSpPr>
          <p:nvPr>
            <p:ph type="dt" sz="half" idx="10"/>
          </p:nvPr>
        </p:nvSpPr>
        <p:spPr/>
        <p:txBody>
          <a:bodyPr/>
          <a:lstStyle/>
          <a:p>
            <a:fld id="{333EE65E-8B04-4250-B4A9-5C65F355F1A2}" type="datetimeFigureOut">
              <a:rPr lang="en-US" dirty="0"/>
              <a:t>3/16/2021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l-GR" smtClean="0"/>
              <a:t>Στυλ κύριου τίτλου</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3" name="Date Placeholder 2"/>
          <p:cNvSpPr>
            <a:spLocks noGrp="1"/>
          </p:cNvSpPr>
          <p:nvPr>
            <p:ph type="dt" sz="half" idx="10"/>
          </p:nvPr>
        </p:nvSpPr>
        <p:spPr/>
        <p:txBody>
          <a:bodyPr/>
          <a:lstStyle/>
          <a:p>
            <a:fld id="{84F5881F-8E44-4F15-AB98-80B7869E49CA}" type="datetimeFigureOut">
              <a:rPr lang="en-US" dirty="0"/>
              <a:t>3/16/2021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497D2069-43FA-49C5-9F0E-58E1EB237AEF}"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C05854CA-19F4-4771-B6A2-DA5C0742B220}" type="datetimeFigureOut">
              <a:rPr lang="en-US" dirty="0"/>
              <a:t>3/16/2021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5FED2BB1-BB31-4EB8-A961-18800A74EAA8}"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l-GR" smtClean="0"/>
              <a:t>Στυλ κύριου τίτλου</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B40B886-74BB-4D5E-9EA9-584482FE40E6}" type="datetimeFigureOut">
              <a:rPr lang="en-US" dirty="0"/>
              <a:t>3/16/2021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8CA4CCD1-3502-4C30-947C-75FC88992007}"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680322" y="3030008"/>
            <a:ext cx="4698355" cy="2906179"/>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594123" y="3030008"/>
            <a:ext cx="4700059" cy="2906179"/>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950B797A-E8AF-4231-9C64-308C5BB9ED3E}" type="datetimeFigureOut">
              <a:rPr lang="en-US" dirty="0"/>
              <a:t>3/16/2021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1EB24146-07E2-48CA-8629-5887ED47FCDB}" type="datetimeFigureOut">
              <a:rPr lang="en-US" dirty="0"/>
              <a:t>3/16/2021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407E718-B4F0-433E-A285-0013249184C0}" type="datetimeFigureOut">
              <a:rPr lang="en-US" dirty="0"/>
              <a:t>3/16/2021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l-GR" smtClean="0"/>
              <a:t>Στυλ κύριου τίτλου</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2B8E44C4-3D72-4D6E-86A4-F5491DC49E6D}"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06B8EA14-E6AC-4B59-973C-7A06B0EDE3E3}" type="datetimeFigureOut">
              <a:rPr lang="en-US" dirty="0"/>
              <a:t>3/16/2021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500">
        <p14:ripple/>
        <p:sndAc>
          <p:stSnd>
            <p:snd r:embed="rId1" name="camera.wav"/>
          </p:stSnd>
        </p:sndAc>
      </p:transition>
    </mc:Choice>
    <mc:Fallback>
      <p:transition spd="slow">
        <p:fade/>
        <p:sndAc>
          <p:stSnd>
            <p:snd r:embed="rId1" name="camera.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audio" Target="../media/audio1.wav"/><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3BB3B3F-C0CE-47CB-BCED-F49A710726FF}" type="datetimeFigureOut">
              <a:rPr lang="en-US" dirty="0"/>
              <a:t>3/16/2021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mc:AlternateContent xmlns:mc="http://schemas.openxmlformats.org/markup-compatibility/2006">
    <mc:Choice xmlns:p14="http://schemas.microsoft.com/office/powerpoint/2010/main" Requires="p14">
      <p:transition spd="slow" p14:dur="1500">
        <p14:ripple/>
        <p:sndAc>
          <p:stSnd>
            <p:snd r:embed="rId19" name="camera.wav"/>
          </p:stSnd>
        </p:sndAc>
      </p:transition>
    </mc:Choice>
    <mc:Fallback>
      <p:transition spd="slow">
        <p:fade/>
        <p:sndAc>
          <p:stSnd>
            <p:snd r:embed="rId19" name="camera.wav"/>
          </p:stSnd>
        </p:sndAc>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de-DE" dirty="0" smtClean="0"/>
              <a:t>ÄSTHETIK UND KUNST</a:t>
            </a:r>
            <a:endParaRPr lang="en-US" dirty="0"/>
          </a:p>
        </p:txBody>
      </p:sp>
      <p:sp>
        <p:nvSpPr>
          <p:cNvPr id="3" name="Υπότιτλος 2"/>
          <p:cNvSpPr>
            <a:spLocks noGrp="1"/>
          </p:cNvSpPr>
          <p:nvPr>
            <p:ph type="subTitle" idx="1"/>
          </p:nvPr>
        </p:nvSpPr>
        <p:spPr/>
        <p:txBody>
          <a:bodyPr>
            <a:normAutofit/>
          </a:bodyPr>
          <a:lstStyle/>
          <a:p>
            <a:pPr algn="ctr"/>
            <a:r>
              <a:rPr lang="de-DE" sz="2800" dirty="0" smtClean="0"/>
              <a:t>Ass. Prof. Aglaia Blioumi</a:t>
            </a:r>
            <a:endParaRPr lang="en-US" sz="2800" dirty="0"/>
          </a:p>
        </p:txBody>
      </p:sp>
    </p:spTree>
    <p:extLst>
      <p:ext uri="{BB962C8B-B14F-4D97-AF65-F5344CB8AC3E}">
        <p14:creationId xmlns:p14="http://schemas.microsoft.com/office/powerpoint/2010/main" val="3004745372"/>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de-DE" dirty="0" smtClean="0"/>
              <a:t>Sozialgeschichte</a:t>
            </a:r>
            <a:endParaRPr lang="en-US" dirty="0"/>
          </a:p>
        </p:txBody>
      </p:sp>
      <p:sp>
        <p:nvSpPr>
          <p:cNvPr id="3" name="Θέση περιεχομένου 2"/>
          <p:cNvSpPr>
            <a:spLocks noGrp="1"/>
          </p:cNvSpPr>
          <p:nvPr>
            <p:ph idx="1"/>
          </p:nvPr>
        </p:nvSpPr>
        <p:spPr/>
        <p:txBody>
          <a:bodyPr>
            <a:normAutofit/>
          </a:bodyPr>
          <a:lstStyle/>
          <a:p>
            <a:r>
              <a:rPr lang="de-DE" b="1" dirty="0"/>
              <a:t>Medien und technische Erfindungen</a:t>
            </a:r>
          </a:p>
          <a:p>
            <a:r>
              <a:rPr lang="de-DE" b="1" dirty="0"/>
              <a:t>die Entwicklung des </a:t>
            </a:r>
            <a:r>
              <a:rPr lang="de-DE" b="1" dirty="0" smtClean="0"/>
              <a:t>Bürgertums ermöglicht </a:t>
            </a:r>
            <a:r>
              <a:rPr lang="de-DE" b="1" dirty="0"/>
              <a:t>und dann auch </a:t>
            </a:r>
            <a:r>
              <a:rPr lang="de-DE" b="1" dirty="0" smtClean="0"/>
              <a:t>befördert </a:t>
            </a:r>
            <a:r>
              <a:rPr lang="de-DE" b="1" dirty="0"/>
              <a:t>-</a:t>
            </a:r>
          </a:p>
          <a:p>
            <a:r>
              <a:rPr lang="de-DE" b="1" dirty="0"/>
              <a:t>Buchdruck, Postwesen, verschiedene Medien oder industriell-technische</a:t>
            </a:r>
          </a:p>
          <a:p>
            <a:r>
              <a:rPr lang="de-DE" b="1" dirty="0"/>
              <a:t>Erfindungen sind nicht nur wissenschaftliche Begleiterscheinungen, </a:t>
            </a:r>
            <a:r>
              <a:rPr lang="de-DE" b="1" dirty="0" smtClean="0"/>
              <a:t>sondern </a:t>
            </a:r>
            <a:r>
              <a:rPr lang="de-DE" b="1" dirty="0"/>
              <a:t>auch </a:t>
            </a:r>
            <a:r>
              <a:rPr lang="de-DE" b="1" dirty="0" smtClean="0"/>
              <a:t>soziökonomische </a:t>
            </a:r>
            <a:r>
              <a:rPr lang="de-DE" b="1" dirty="0" smtClean="0"/>
              <a:t>Größen</a:t>
            </a:r>
            <a:r>
              <a:rPr lang="de-DE" b="1" dirty="0"/>
              <a:t>, die wiederum Denksysteme </a:t>
            </a:r>
            <a:r>
              <a:rPr lang="de-DE" b="1" dirty="0" smtClean="0"/>
              <a:t>gefördert haben</a:t>
            </a:r>
            <a:r>
              <a:rPr lang="de-DE" b="1" dirty="0"/>
              <a:t>.</a:t>
            </a:r>
            <a:endParaRPr lang="en-US" b="1" dirty="0"/>
          </a:p>
        </p:txBody>
      </p:sp>
    </p:spTree>
    <p:extLst>
      <p:ext uri="{BB962C8B-B14F-4D97-AF65-F5344CB8AC3E}">
        <p14:creationId xmlns:p14="http://schemas.microsoft.com/office/powerpoint/2010/main" val="617439623"/>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
            </a:r>
            <a:br>
              <a:rPr lang="en-US" dirty="0"/>
            </a:br>
            <a:r>
              <a:rPr lang="en-US" dirty="0" err="1"/>
              <a:t>Poetik</a:t>
            </a:r>
            <a:r>
              <a:rPr lang="en-US" dirty="0"/>
              <a:t> und </a:t>
            </a:r>
            <a:r>
              <a:rPr lang="en-US" dirty="0" err="1" smtClean="0"/>
              <a:t>Ästhetik</a:t>
            </a:r>
            <a:endParaRPr lang="en-US" dirty="0"/>
          </a:p>
        </p:txBody>
      </p:sp>
      <p:sp>
        <p:nvSpPr>
          <p:cNvPr id="3" name="Θέση περιεχομένου 2"/>
          <p:cNvSpPr>
            <a:spLocks noGrp="1"/>
          </p:cNvSpPr>
          <p:nvPr>
            <p:ph idx="1"/>
          </p:nvPr>
        </p:nvSpPr>
        <p:spPr>
          <a:xfrm>
            <a:off x="340956" y="2289738"/>
            <a:ext cx="10914648" cy="4082781"/>
          </a:xfrm>
        </p:spPr>
        <p:txBody>
          <a:bodyPr>
            <a:normAutofit lnSpcReduction="10000"/>
          </a:bodyPr>
          <a:lstStyle/>
          <a:p>
            <a:r>
              <a:rPr lang="en-US" b="1" dirty="0" err="1">
                <a:solidFill>
                  <a:srgbClr val="FFFF00"/>
                </a:solidFill>
              </a:rPr>
              <a:t>Rationalismus</a:t>
            </a:r>
            <a:r>
              <a:rPr lang="en-US" b="1" dirty="0">
                <a:solidFill>
                  <a:srgbClr val="FFFF00"/>
                </a:solidFill>
              </a:rPr>
              <a:t>, </a:t>
            </a:r>
            <a:r>
              <a:rPr lang="en-US" b="1" dirty="0" err="1">
                <a:solidFill>
                  <a:srgbClr val="FFFF00"/>
                </a:solidFill>
              </a:rPr>
              <a:t>Sensualismus</a:t>
            </a:r>
            <a:r>
              <a:rPr lang="en-US" b="1" dirty="0">
                <a:solidFill>
                  <a:srgbClr val="FFFF00"/>
                </a:solidFill>
              </a:rPr>
              <a:t> </a:t>
            </a:r>
            <a:endParaRPr lang="de-DE" b="1" dirty="0" smtClean="0">
              <a:solidFill>
                <a:srgbClr val="FFFF00"/>
              </a:solidFill>
            </a:endParaRPr>
          </a:p>
          <a:p>
            <a:r>
              <a:rPr lang="de-DE" b="1" dirty="0" smtClean="0"/>
              <a:t>Der </a:t>
            </a:r>
            <a:r>
              <a:rPr lang="de-DE" b="1" dirty="0"/>
              <a:t>Rationalismus der </a:t>
            </a:r>
            <a:r>
              <a:rPr lang="de-DE" b="1" dirty="0" err="1" smtClean="0"/>
              <a:t>Frühaufklarung</a:t>
            </a:r>
            <a:r>
              <a:rPr lang="de-DE" b="1" dirty="0" smtClean="0"/>
              <a:t> </a:t>
            </a:r>
            <a:r>
              <a:rPr lang="de-DE" b="1" dirty="0" smtClean="0"/>
              <a:t>schlägt </a:t>
            </a:r>
            <a:r>
              <a:rPr lang="de-DE" b="1" dirty="0"/>
              <a:t>sich </a:t>
            </a:r>
            <a:r>
              <a:rPr lang="de-DE" b="1" dirty="0" smtClean="0"/>
              <a:t>unmittelbar </a:t>
            </a:r>
            <a:r>
              <a:rPr lang="de-DE" b="1" dirty="0"/>
              <a:t>in der Poetik nieder: Johann Christoph Gottsched </a:t>
            </a:r>
            <a:r>
              <a:rPr lang="de-DE" b="1" dirty="0" smtClean="0">
                <a:solidFill>
                  <a:schemeClr val="tx2">
                    <a:lumMod val="10000"/>
                  </a:schemeClr>
                </a:solidFill>
              </a:rPr>
              <a:t>Literatur </a:t>
            </a:r>
            <a:r>
              <a:rPr lang="de-DE" b="1" dirty="0">
                <a:solidFill>
                  <a:schemeClr val="tx2">
                    <a:lumMod val="10000"/>
                  </a:schemeClr>
                </a:solidFill>
              </a:rPr>
              <a:t>nach festen Normen herstellbar sei</a:t>
            </a:r>
            <a:endParaRPr lang="en-US" b="1" dirty="0" smtClean="0">
              <a:solidFill>
                <a:schemeClr val="tx2">
                  <a:lumMod val="10000"/>
                </a:schemeClr>
              </a:solidFill>
            </a:endParaRPr>
          </a:p>
          <a:p>
            <a:endParaRPr lang="de-DE" b="1" dirty="0" smtClean="0"/>
          </a:p>
          <a:p>
            <a:r>
              <a:rPr lang="de-DE" b="1" dirty="0">
                <a:solidFill>
                  <a:srgbClr val="FFFF00"/>
                </a:solidFill>
              </a:rPr>
              <a:t>Empfindsamkeit und Sturm und Drang</a:t>
            </a:r>
            <a:r>
              <a:rPr lang="de-DE" b="1" dirty="0"/>
              <a:t>: Vernunft und Sinnlichkeit sollten </a:t>
            </a:r>
            <a:r>
              <a:rPr lang="de-DE" b="1" dirty="0" smtClean="0"/>
              <a:t>gleichermaßen den </a:t>
            </a:r>
            <a:r>
              <a:rPr lang="de-DE" b="1" dirty="0"/>
              <a:t>Menschen ausmachen, die Literatur der Empfindsamkeit </a:t>
            </a:r>
            <a:r>
              <a:rPr lang="de-DE" b="1" dirty="0" smtClean="0"/>
              <a:t>präsentiert einem mitfühlenden </a:t>
            </a:r>
            <a:r>
              <a:rPr lang="de-DE" b="1" dirty="0"/>
              <a:t>Publikum </a:t>
            </a:r>
            <a:r>
              <a:rPr lang="de-DE" b="1" dirty="0" smtClean="0"/>
              <a:t>Handlungsmodelle </a:t>
            </a:r>
            <a:r>
              <a:rPr lang="de-DE" b="1" dirty="0"/>
              <a:t>des </a:t>
            </a:r>
            <a:r>
              <a:rPr lang="de-DE" b="1" dirty="0" smtClean="0"/>
              <a:t>tugendhaft-vernünftigen </a:t>
            </a:r>
            <a:r>
              <a:rPr lang="de-DE" b="1" dirty="0"/>
              <a:t>und sinnlich-emotionalen Lebens</a:t>
            </a:r>
            <a:r>
              <a:rPr lang="de-DE" b="1" dirty="0" smtClean="0"/>
              <a:t>.</a:t>
            </a:r>
          </a:p>
          <a:p>
            <a:r>
              <a:rPr lang="en-US" b="1" dirty="0" smtClean="0">
                <a:solidFill>
                  <a:srgbClr val="FFFF00"/>
                </a:solidFill>
              </a:rPr>
              <a:t>Sturm und </a:t>
            </a:r>
            <a:r>
              <a:rPr lang="en-US" b="1" dirty="0" err="1" smtClean="0">
                <a:solidFill>
                  <a:srgbClr val="FFFF00"/>
                </a:solidFill>
              </a:rPr>
              <a:t>Drang</a:t>
            </a:r>
            <a:r>
              <a:rPr lang="en-US" b="1" dirty="0" smtClean="0">
                <a:solidFill>
                  <a:srgbClr val="FFFF00"/>
                </a:solidFill>
              </a:rPr>
              <a:t>         </a:t>
            </a:r>
            <a:r>
              <a:rPr lang="en-US" b="1" dirty="0" err="1" smtClean="0">
                <a:solidFill>
                  <a:srgbClr val="00B0F0"/>
                </a:solidFill>
              </a:rPr>
              <a:t>Radikalisierung</a:t>
            </a:r>
            <a:r>
              <a:rPr lang="en-US" b="1" dirty="0" smtClean="0">
                <a:solidFill>
                  <a:srgbClr val="00B0F0"/>
                </a:solidFill>
              </a:rPr>
              <a:t> </a:t>
            </a:r>
            <a:r>
              <a:rPr lang="en-US" b="1" dirty="0">
                <a:solidFill>
                  <a:srgbClr val="00B0F0"/>
                </a:solidFill>
              </a:rPr>
              <a:t>der </a:t>
            </a:r>
            <a:r>
              <a:rPr lang="en-US" b="1" dirty="0" err="1">
                <a:solidFill>
                  <a:srgbClr val="00B0F0"/>
                </a:solidFill>
              </a:rPr>
              <a:t>Empfindsamkeit</a:t>
            </a:r>
            <a:endParaRPr lang="en-US" b="1" dirty="0">
              <a:solidFill>
                <a:srgbClr val="00B0F0"/>
              </a:solidFill>
            </a:endParaRPr>
          </a:p>
        </p:txBody>
      </p:sp>
    </p:spTree>
    <p:extLst>
      <p:ext uri="{BB962C8B-B14F-4D97-AF65-F5344CB8AC3E}">
        <p14:creationId xmlns:p14="http://schemas.microsoft.com/office/powerpoint/2010/main" val="2810906038"/>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de-DE" dirty="0" smtClean="0"/>
              <a:t>Klassizismus</a:t>
            </a:r>
            <a:endParaRPr lang="en-US" dirty="0"/>
          </a:p>
        </p:txBody>
      </p:sp>
      <p:sp>
        <p:nvSpPr>
          <p:cNvPr id="3" name="Θέση περιεχομένου 2"/>
          <p:cNvSpPr>
            <a:spLocks noGrp="1"/>
          </p:cNvSpPr>
          <p:nvPr>
            <p:ph idx="1"/>
          </p:nvPr>
        </p:nvSpPr>
        <p:spPr>
          <a:xfrm>
            <a:off x="680321" y="2336873"/>
            <a:ext cx="10961782" cy="3599316"/>
          </a:xfrm>
        </p:spPr>
        <p:txBody>
          <a:bodyPr>
            <a:noAutofit/>
          </a:bodyPr>
          <a:lstStyle/>
          <a:p>
            <a:r>
              <a:rPr lang="de-DE" b="1" dirty="0"/>
              <a:t>Antike gilt als vorbildlich und </a:t>
            </a:r>
            <a:r>
              <a:rPr lang="de-DE" b="1" dirty="0" smtClean="0"/>
              <a:t>mustergültig</a:t>
            </a:r>
            <a:r>
              <a:rPr lang="de-DE" b="1" dirty="0"/>
              <a:t>, soll jedoch </a:t>
            </a:r>
            <a:r>
              <a:rPr lang="de-DE" b="1" dirty="0" smtClean="0"/>
              <a:t>produktiv</a:t>
            </a:r>
            <a:r>
              <a:rPr lang="de-DE" b="1" dirty="0"/>
              <a:t>, </a:t>
            </a:r>
            <a:r>
              <a:rPr lang="de-DE" b="1" dirty="0" smtClean="0"/>
              <a:t>gemäß </a:t>
            </a:r>
            <a:r>
              <a:rPr lang="de-DE" b="1" dirty="0"/>
              <a:t>den aktuellen Bedingungen, aufgegriffen, nicht aber </a:t>
            </a:r>
            <a:r>
              <a:rPr lang="de-DE" b="1" dirty="0" smtClean="0"/>
              <a:t>sklavisch </a:t>
            </a:r>
            <a:r>
              <a:rPr lang="de-DE" b="1" dirty="0"/>
              <a:t>nachgeahmt werden. </a:t>
            </a:r>
            <a:r>
              <a:rPr lang="de-DE" b="1" dirty="0">
                <a:solidFill>
                  <a:srgbClr val="FFFF00"/>
                </a:solidFill>
              </a:rPr>
              <a:t>Goethe </a:t>
            </a:r>
            <a:r>
              <a:rPr lang="de-DE" b="1" dirty="0" smtClean="0">
                <a:solidFill>
                  <a:srgbClr val="FFFF00"/>
                </a:solidFill>
              </a:rPr>
              <a:t>und Schiller </a:t>
            </a:r>
            <a:r>
              <a:rPr lang="de-DE" b="1" dirty="0"/>
              <a:t>insistierten auf dem </a:t>
            </a:r>
            <a:r>
              <a:rPr lang="de-DE" b="1" dirty="0" err="1"/>
              <a:t>grundsatzlich</a:t>
            </a:r>
            <a:r>
              <a:rPr lang="de-DE" b="1" dirty="0"/>
              <a:t> zweckfreien Charakter </a:t>
            </a:r>
            <a:r>
              <a:rPr lang="de-DE" b="1" dirty="0" smtClean="0"/>
              <a:t>jedes künstlerischen </a:t>
            </a:r>
            <a:r>
              <a:rPr lang="de-DE" b="1" dirty="0"/>
              <a:t>Werkes (</a:t>
            </a:r>
            <a:r>
              <a:rPr lang="de-DE" b="1" dirty="0" err="1">
                <a:solidFill>
                  <a:srgbClr val="FFFF00"/>
                </a:solidFill>
              </a:rPr>
              <a:t>Autonomieasthetik</a:t>
            </a:r>
            <a:r>
              <a:rPr lang="de-DE" b="1" dirty="0" smtClean="0"/>
              <a:t>)</a:t>
            </a:r>
          </a:p>
          <a:p>
            <a:r>
              <a:rPr lang="de-DE" b="1" dirty="0"/>
              <a:t>Kunst ist </a:t>
            </a:r>
            <a:r>
              <a:rPr lang="de-DE" b="1" dirty="0" smtClean="0"/>
              <a:t>für </a:t>
            </a:r>
            <a:r>
              <a:rPr lang="de-DE" b="1" dirty="0"/>
              <a:t>sie </a:t>
            </a:r>
            <a:r>
              <a:rPr lang="de-DE" b="1" dirty="0" smtClean="0"/>
              <a:t>das </a:t>
            </a:r>
            <a:r>
              <a:rPr lang="de-DE" b="1" dirty="0"/>
              <a:t>Medium einer </a:t>
            </a:r>
            <a:r>
              <a:rPr lang="de-DE" b="1" dirty="0" smtClean="0"/>
              <a:t>Erziehung, die eine Revolution überflüssig macht</a:t>
            </a:r>
          </a:p>
          <a:p>
            <a:r>
              <a:rPr lang="de-DE" b="1" dirty="0">
                <a:solidFill>
                  <a:srgbClr val="FFFF00"/>
                </a:solidFill>
              </a:rPr>
              <a:t>Weimarer </a:t>
            </a:r>
            <a:r>
              <a:rPr lang="de-DE" b="1" dirty="0" smtClean="0">
                <a:solidFill>
                  <a:srgbClr val="FFFF00"/>
                </a:solidFill>
              </a:rPr>
              <a:t>Klassik</a:t>
            </a:r>
            <a:r>
              <a:rPr lang="de-DE" b="1" dirty="0"/>
              <a:t>.</a:t>
            </a:r>
            <a:r>
              <a:rPr lang="de-DE" b="1" dirty="0" smtClean="0"/>
              <a:t> </a:t>
            </a:r>
            <a:r>
              <a:rPr lang="de-DE" b="1" dirty="0"/>
              <a:t>Die anderthalb Jahrzehnte klassizistischer </a:t>
            </a:r>
            <a:r>
              <a:rPr lang="de-DE" b="1" dirty="0" err="1" smtClean="0"/>
              <a:t>Ästhe</a:t>
            </a:r>
            <a:r>
              <a:rPr lang="de-DE" b="1" dirty="0" smtClean="0"/>
              <a:t>-</a:t>
            </a:r>
            <a:endParaRPr lang="de-DE" b="1" dirty="0"/>
          </a:p>
          <a:p>
            <a:r>
              <a:rPr lang="de-DE" b="1" dirty="0" err="1"/>
              <a:t>tik</a:t>
            </a:r>
            <a:r>
              <a:rPr lang="de-DE" b="1" dirty="0"/>
              <a:t> bei Goethe und Schiller werden in der Literaturgeschichtsschreibung</a:t>
            </a:r>
          </a:p>
          <a:p>
            <a:r>
              <a:rPr lang="de-DE" b="1" dirty="0" smtClean="0"/>
              <a:t>häufig </a:t>
            </a:r>
            <a:r>
              <a:rPr lang="de-DE" b="1" dirty="0"/>
              <a:t>als </a:t>
            </a:r>
            <a:r>
              <a:rPr lang="de-DE" b="1" dirty="0" smtClean="0">
                <a:solidFill>
                  <a:srgbClr val="FFFF00"/>
                </a:solidFill>
              </a:rPr>
              <a:t>Weimarer </a:t>
            </a:r>
            <a:r>
              <a:rPr lang="de-DE" b="1" dirty="0">
                <a:solidFill>
                  <a:srgbClr val="FFFF00"/>
                </a:solidFill>
              </a:rPr>
              <a:t>Klassik </a:t>
            </a:r>
            <a:r>
              <a:rPr lang="de-DE" b="1" dirty="0"/>
              <a:t>bezeichnet</a:t>
            </a:r>
            <a:endParaRPr lang="en-US" b="1" dirty="0"/>
          </a:p>
        </p:txBody>
      </p:sp>
    </p:spTree>
    <p:extLst>
      <p:ext uri="{BB962C8B-B14F-4D97-AF65-F5344CB8AC3E}">
        <p14:creationId xmlns:p14="http://schemas.microsoft.com/office/powerpoint/2010/main" val="3467631972"/>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de-DE" dirty="0" smtClean="0"/>
              <a:t>Bildungsroman</a:t>
            </a:r>
            <a:endParaRPr lang="en-US" dirty="0"/>
          </a:p>
        </p:txBody>
      </p:sp>
      <p:sp>
        <p:nvSpPr>
          <p:cNvPr id="3" name="Θέση περιεχομένου 2"/>
          <p:cNvSpPr>
            <a:spLocks noGrp="1"/>
          </p:cNvSpPr>
          <p:nvPr>
            <p:ph idx="1"/>
          </p:nvPr>
        </p:nvSpPr>
        <p:spPr/>
        <p:txBody>
          <a:bodyPr>
            <a:normAutofit lnSpcReduction="10000"/>
          </a:bodyPr>
          <a:lstStyle/>
          <a:p>
            <a:r>
              <a:rPr lang="de-DE" b="1" dirty="0"/>
              <a:t>Der Entwicklungs- oder Bildungsroman der </a:t>
            </a:r>
            <a:r>
              <a:rPr lang="de-DE" b="1" dirty="0" err="1" smtClean="0"/>
              <a:t>Spataufklärung</a:t>
            </a:r>
            <a:r>
              <a:rPr lang="de-DE" b="1" dirty="0" smtClean="0"/>
              <a:t> (Goethe</a:t>
            </a:r>
            <a:r>
              <a:rPr lang="de-DE" b="1" dirty="0"/>
              <a:t>: Wilhelm Meisters Lehrjahre, 1796) steht</a:t>
            </a:r>
          </a:p>
          <a:p>
            <a:r>
              <a:rPr lang="de-DE" b="1" dirty="0" smtClean="0"/>
              <a:t>durchaus </a:t>
            </a:r>
            <a:r>
              <a:rPr lang="de-DE" b="1" dirty="0"/>
              <a:t>kontrovers zu der radikalisierten (und damit kritisierten) Uber-</a:t>
            </a:r>
          </a:p>
          <a:p>
            <a:r>
              <a:rPr lang="de-DE" b="1" dirty="0" err="1"/>
              <a:t>treibungsform</a:t>
            </a:r>
            <a:r>
              <a:rPr lang="de-DE" b="1" dirty="0"/>
              <a:t> der Empfindsamkeit: In biographischer </a:t>
            </a:r>
            <a:r>
              <a:rPr lang="de-DE" b="1" dirty="0" smtClean="0"/>
              <a:t>Erzählung </a:t>
            </a:r>
            <a:r>
              <a:rPr lang="de-DE" b="1" dirty="0"/>
              <a:t>wird</a:t>
            </a:r>
          </a:p>
          <a:p>
            <a:r>
              <a:rPr lang="de-DE" b="1" dirty="0"/>
              <a:t>der Bildungsgang eines Individuums innerhalb der </a:t>
            </a:r>
            <a:r>
              <a:rPr lang="de-DE" b="1" dirty="0" smtClean="0"/>
              <a:t>bürgerlichen Gesellschaft </a:t>
            </a:r>
            <a:r>
              <a:rPr lang="de-DE" b="1" dirty="0"/>
              <a:t>modellhaft </a:t>
            </a:r>
            <a:r>
              <a:rPr lang="de-DE" b="1" dirty="0" smtClean="0"/>
              <a:t>vorgeführt</a:t>
            </a:r>
            <a:r>
              <a:rPr lang="de-DE" b="1" dirty="0"/>
              <a:t>. Im Idealfall </a:t>
            </a:r>
            <a:r>
              <a:rPr lang="de-DE" b="1" dirty="0" smtClean="0"/>
              <a:t>führt </a:t>
            </a:r>
            <a:r>
              <a:rPr lang="de-DE" b="1" dirty="0"/>
              <a:t>dieser Lebensweg den</a:t>
            </a:r>
          </a:p>
          <a:p>
            <a:r>
              <a:rPr lang="de-DE" b="1" dirty="0"/>
              <a:t>Helden zur gelungenen Integration in die Gesellschaft.</a:t>
            </a:r>
            <a:endParaRPr lang="en-US" b="1" dirty="0"/>
          </a:p>
        </p:txBody>
      </p:sp>
    </p:spTree>
    <p:extLst>
      <p:ext uri="{BB962C8B-B14F-4D97-AF65-F5344CB8AC3E}">
        <p14:creationId xmlns:p14="http://schemas.microsoft.com/office/powerpoint/2010/main" val="3772518938"/>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1" y="753228"/>
            <a:ext cx="9613861" cy="457263"/>
          </a:xfrm>
        </p:spPr>
        <p:txBody>
          <a:bodyPr>
            <a:normAutofit fontScale="90000"/>
          </a:bodyPr>
          <a:lstStyle/>
          <a:p>
            <a:r>
              <a:rPr lang="de-DE" dirty="0" smtClean="0"/>
              <a:t>Halten wir fest:</a:t>
            </a:r>
            <a:endParaRPr lang="en-US" dirty="0"/>
          </a:p>
        </p:txBody>
      </p:sp>
      <p:sp>
        <p:nvSpPr>
          <p:cNvPr id="3" name="Θέση περιεχομένου 2"/>
          <p:cNvSpPr>
            <a:spLocks noGrp="1"/>
          </p:cNvSpPr>
          <p:nvPr>
            <p:ph idx="1"/>
          </p:nvPr>
        </p:nvSpPr>
        <p:spPr>
          <a:xfrm>
            <a:off x="148047" y="1210491"/>
            <a:ext cx="11878490" cy="5355772"/>
          </a:xfrm>
        </p:spPr>
        <p:txBody>
          <a:bodyPr>
            <a:normAutofit lnSpcReduction="10000"/>
          </a:bodyPr>
          <a:lstStyle/>
          <a:p>
            <a:r>
              <a:rPr lang="de-DE" dirty="0" smtClean="0">
                <a:solidFill>
                  <a:srgbClr val="FFFF00"/>
                </a:solidFill>
              </a:rPr>
              <a:t>1. </a:t>
            </a:r>
            <a:r>
              <a:rPr lang="de-DE" dirty="0">
                <a:solidFill>
                  <a:srgbClr val="FFFF00"/>
                </a:solidFill>
              </a:rPr>
              <a:t>Erörtern Sie die epochale Differenz zwischen den beiden Dichter-Konzepten </a:t>
            </a:r>
            <a:r>
              <a:rPr lang="de-DE" dirty="0" err="1">
                <a:solidFill>
                  <a:srgbClr val="FFFF00"/>
                </a:solidFill>
              </a:rPr>
              <a:t>poeta</a:t>
            </a:r>
            <a:r>
              <a:rPr lang="de-DE" dirty="0">
                <a:solidFill>
                  <a:srgbClr val="FFFF00"/>
                </a:solidFill>
              </a:rPr>
              <a:t> </a:t>
            </a:r>
            <a:r>
              <a:rPr lang="de-DE" dirty="0" err="1">
                <a:solidFill>
                  <a:srgbClr val="FFFF00"/>
                </a:solidFill>
              </a:rPr>
              <a:t>doctus</a:t>
            </a:r>
            <a:r>
              <a:rPr lang="de-DE" dirty="0">
                <a:solidFill>
                  <a:srgbClr val="FFFF00"/>
                </a:solidFill>
              </a:rPr>
              <a:t> und Genie</a:t>
            </a:r>
            <a:r>
              <a:rPr lang="de-DE" dirty="0" smtClean="0">
                <a:solidFill>
                  <a:srgbClr val="FFFF00"/>
                </a:solidFill>
              </a:rPr>
              <a:t>!</a:t>
            </a:r>
          </a:p>
          <a:p>
            <a:r>
              <a:rPr lang="de-DE" dirty="0" smtClean="0"/>
              <a:t>Der </a:t>
            </a:r>
            <a:r>
              <a:rPr lang="de-DE" dirty="0"/>
              <a:t>Dichter muss über </a:t>
            </a:r>
            <a:r>
              <a:rPr lang="de-DE" dirty="0">
                <a:solidFill>
                  <a:srgbClr val="FF0000"/>
                </a:solidFill>
              </a:rPr>
              <a:t>Wissen</a:t>
            </a:r>
            <a:r>
              <a:rPr lang="de-DE" dirty="0"/>
              <a:t> verfügen: Natürlich gehören biblisches </a:t>
            </a:r>
            <a:r>
              <a:rPr lang="de-DE" dirty="0" smtClean="0"/>
              <a:t>und mythologisches</a:t>
            </a:r>
            <a:r>
              <a:rPr lang="de-DE" dirty="0"/>
              <a:t>, aber auch historisches, naturwissenschaftliches, geographisches, philosophisches und moralisches Wissen dazu, aber auch Wissen um die Regeln zur Verfertigung poetischer </a:t>
            </a:r>
            <a:r>
              <a:rPr lang="de-DE" dirty="0" smtClean="0"/>
              <a:t>Texte</a:t>
            </a:r>
            <a:r>
              <a:rPr lang="de-DE" dirty="0" smtClean="0">
                <a:solidFill>
                  <a:srgbClr val="FFFF00"/>
                </a:solidFill>
              </a:rPr>
              <a:t>. </a:t>
            </a:r>
          </a:p>
          <a:p>
            <a:r>
              <a:rPr lang="de-DE" dirty="0" smtClean="0"/>
              <a:t>Literatur </a:t>
            </a:r>
            <a:r>
              <a:rPr lang="de-DE" dirty="0"/>
              <a:t>soll belehren und erbauen, soll Wissen übermitteln und zur Tugend erziehen im Sinne religiös-moralischer Überzeugungen – und soll nur in zweiter Linie erfreuen. </a:t>
            </a:r>
            <a:endParaRPr lang="de-DE" dirty="0" smtClean="0"/>
          </a:p>
          <a:p>
            <a:r>
              <a:rPr lang="de-DE" dirty="0" smtClean="0"/>
              <a:t>Das </a:t>
            </a:r>
            <a:r>
              <a:rPr lang="de-DE" dirty="0">
                <a:solidFill>
                  <a:srgbClr val="FF0000"/>
                </a:solidFill>
              </a:rPr>
              <a:t>Genie </a:t>
            </a:r>
            <a:r>
              <a:rPr lang="de-DE" dirty="0"/>
              <a:t>grenzt sich von dieser Dichtervorstellung scharf ab: Beim Genie geht es nicht mehr um die Vermittlung von Wissen, um Belehrung und Erbauung, Literatur ist autonom geworden von diesen äußeren Zwecken. Ebenso versteht der Dichter sich als autonom von den Regeln der Poetik: Er schöpft sowohl die Regeln für sein Kunstwerk als auch die Welt, die er erschafft, im emphatischen Sinne aus sich selbst. </a:t>
            </a:r>
            <a:endParaRPr lang="en-US" dirty="0">
              <a:solidFill>
                <a:srgbClr val="FFFF00"/>
              </a:solidFill>
            </a:endParaRPr>
          </a:p>
        </p:txBody>
      </p:sp>
    </p:spTree>
    <p:extLst>
      <p:ext uri="{BB962C8B-B14F-4D97-AF65-F5344CB8AC3E}">
        <p14:creationId xmlns:p14="http://schemas.microsoft.com/office/powerpoint/2010/main" val="1885078634"/>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de-DE" dirty="0">
                <a:solidFill>
                  <a:srgbClr val="FFFF00"/>
                </a:solidFill>
              </a:rPr>
              <a:t>2. Was versteht man unter Schwulstkritik? Von wem ging sie aus, gegen wen richtete sie sich?</a:t>
            </a:r>
            <a:endParaRPr lang="en-US" dirty="0">
              <a:solidFill>
                <a:srgbClr val="FFFF00"/>
              </a:solidFill>
            </a:endParaRPr>
          </a:p>
        </p:txBody>
      </p:sp>
      <p:sp>
        <p:nvSpPr>
          <p:cNvPr id="3" name="Θέση περιεχομένου 2"/>
          <p:cNvSpPr>
            <a:spLocks noGrp="1"/>
          </p:cNvSpPr>
          <p:nvPr>
            <p:ph idx="1"/>
          </p:nvPr>
        </p:nvSpPr>
        <p:spPr>
          <a:xfrm>
            <a:off x="217715" y="2336872"/>
            <a:ext cx="11878492" cy="4220681"/>
          </a:xfrm>
        </p:spPr>
        <p:txBody>
          <a:bodyPr/>
          <a:lstStyle/>
          <a:p>
            <a:r>
              <a:rPr lang="de-DE" dirty="0" err="1" smtClean="0"/>
              <a:t>johann</a:t>
            </a:r>
            <a:r>
              <a:rPr lang="de-DE" dirty="0" smtClean="0"/>
              <a:t> </a:t>
            </a:r>
            <a:r>
              <a:rPr lang="de-DE" dirty="0"/>
              <a:t>Christoph Gottscheds Versuch einer </a:t>
            </a:r>
            <a:r>
              <a:rPr lang="de-DE" dirty="0" err="1"/>
              <a:t>Critischen</a:t>
            </a:r>
            <a:r>
              <a:rPr lang="de-DE" dirty="0"/>
              <a:t> Dichtkunst vor die Deutschen ist durch die Abwehr ›barocker‹ Schreibweisen und stilistischer Momente </a:t>
            </a:r>
            <a:r>
              <a:rPr lang="de-DE" dirty="0" err="1" smtClean="0"/>
              <a:t>gekennzei</a:t>
            </a:r>
            <a:r>
              <a:rPr lang="de-DE" dirty="0" smtClean="0"/>
              <a:t>  Ornamentale </a:t>
            </a:r>
            <a:r>
              <a:rPr lang="de-DE" dirty="0"/>
              <a:t>Redeweisen, bloßer rhetorischer Schmuck (Schwulst, Tumor-Stil) verstelle oder verunklare den eigentlichen Aussagegehalt dichterischer Rede, </a:t>
            </a:r>
            <a:r>
              <a:rPr lang="de-DE" dirty="0" smtClean="0"/>
              <a:t>im  </a:t>
            </a:r>
            <a:r>
              <a:rPr lang="de-DE" dirty="0"/>
              <a:t>Geiste vernünftiger Rede müsse auf diesen Schwulst verzichtet </a:t>
            </a:r>
            <a:r>
              <a:rPr lang="de-DE" dirty="0" err="1"/>
              <a:t>werden!chnet</a:t>
            </a:r>
            <a:endParaRPr lang="en-US" dirty="0"/>
          </a:p>
        </p:txBody>
      </p:sp>
    </p:spTree>
    <p:extLst>
      <p:ext uri="{BB962C8B-B14F-4D97-AF65-F5344CB8AC3E}">
        <p14:creationId xmlns:p14="http://schemas.microsoft.com/office/powerpoint/2010/main" val="2974538045"/>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de-DE" dirty="0">
                <a:solidFill>
                  <a:srgbClr val="FFFF00"/>
                </a:solidFill>
              </a:rPr>
              <a:t>3. Erörtern Sie die epochale Leistung von Martin Opitz’ Buch von der Deutschen </a:t>
            </a:r>
            <a:r>
              <a:rPr lang="de-DE" dirty="0" err="1">
                <a:solidFill>
                  <a:srgbClr val="FFFF00"/>
                </a:solidFill>
              </a:rPr>
              <a:t>Poeterey</a:t>
            </a:r>
            <a:r>
              <a:rPr lang="de-DE" dirty="0">
                <a:solidFill>
                  <a:srgbClr val="FFFF00"/>
                </a:solidFill>
              </a:rPr>
              <a:t>!</a:t>
            </a:r>
            <a:endParaRPr lang="en-US" dirty="0">
              <a:solidFill>
                <a:srgbClr val="FFFF00"/>
              </a:solidFill>
            </a:endParaRPr>
          </a:p>
        </p:txBody>
      </p:sp>
      <p:sp>
        <p:nvSpPr>
          <p:cNvPr id="3" name="Θέση περιεχομένου 2"/>
          <p:cNvSpPr>
            <a:spLocks noGrp="1"/>
          </p:cNvSpPr>
          <p:nvPr>
            <p:ph idx="1"/>
          </p:nvPr>
        </p:nvSpPr>
        <p:spPr>
          <a:xfrm>
            <a:off x="680321" y="2336872"/>
            <a:ext cx="11128502" cy="4281641"/>
          </a:xfrm>
        </p:spPr>
        <p:txBody>
          <a:bodyPr/>
          <a:lstStyle/>
          <a:p>
            <a:r>
              <a:rPr lang="de-DE" dirty="0"/>
              <a:t>Die große Leistung von Martin Opitz’ Buch von der Deutschen </a:t>
            </a:r>
            <a:r>
              <a:rPr lang="de-DE" dirty="0" err="1"/>
              <a:t>Poeterey</a:t>
            </a:r>
            <a:r>
              <a:rPr lang="de-DE" dirty="0"/>
              <a:t> ist der Anschluss der deutschen Literatursprache an die europäische Renaissance: Die Entwicklung volkssprachlicher Umsetzungsmöglichkeit antiker metrischer und formaler Vorgaben war in Italien und Frankreich spätestens im 16. Jahrhundert erfolgt, Opitz entwickelte im Hinblick auf die Metrik eine ›Übersetzung‹ des quantitierenden metrischen Systems der antiken Sprachen </a:t>
            </a:r>
            <a:r>
              <a:rPr lang="de-DE" dirty="0" smtClean="0"/>
              <a:t>Griechisch und Latein.</a:t>
            </a:r>
          </a:p>
          <a:p>
            <a:r>
              <a:rPr lang="de-DE" dirty="0" smtClean="0"/>
              <a:t> </a:t>
            </a:r>
            <a:r>
              <a:rPr lang="de-DE" dirty="0"/>
              <a:t>Darüber hinaus liefert Opitz im Buch von der Deutschen </a:t>
            </a:r>
            <a:r>
              <a:rPr lang="de-DE" dirty="0" err="1"/>
              <a:t>Poeterey</a:t>
            </a:r>
            <a:r>
              <a:rPr lang="de-DE" dirty="0"/>
              <a:t> für viele kleine literarische Gattungen (Sonett, Ode, Elegie u.a.) Musterübersetzungen aus dem Französischen, Italienischen oder Lateinischen, an denen ihm nachfolgende Dichter sich orientieren konnten. </a:t>
            </a:r>
            <a:r>
              <a:rPr lang="de-DE" dirty="0" err="1" smtClean="0"/>
              <a:t>ch</a:t>
            </a:r>
            <a:r>
              <a:rPr lang="de-DE" dirty="0" smtClean="0"/>
              <a:t> </a:t>
            </a:r>
            <a:r>
              <a:rPr lang="de-DE" dirty="0"/>
              <a:t>und Latein </a:t>
            </a:r>
            <a:r>
              <a:rPr lang="de-DE" dirty="0" smtClean="0"/>
              <a:t>auf </a:t>
            </a:r>
            <a:r>
              <a:rPr lang="de-DE" dirty="0"/>
              <a:t>die </a:t>
            </a:r>
            <a:r>
              <a:rPr lang="de-DE" dirty="0" smtClean="0"/>
              <a:t>deutsche </a:t>
            </a:r>
            <a:r>
              <a:rPr lang="de-DE" dirty="0"/>
              <a:t>Sprache. </a:t>
            </a:r>
            <a:endParaRPr lang="en-US" dirty="0"/>
          </a:p>
        </p:txBody>
      </p:sp>
    </p:spTree>
    <p:extLst>
      <p:ext uri="{BB962C8B-B14F-4D97-AF65-F5344CB8AC3E}">
        <p14:creationId xmlns:p14="http://schemas.microsoft.com/office/powerpoint/2010/main" val="187055335"/>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1" y="753228"/>
            <a:ext cx="9613861" cy="823023"/>
          </a:xfrm>
        </p:spPr>
        <p:txBody>
          <a:bodyPr>
            <a:normAutofit fontScale="90000"/>
          </a:bodyPr>
          <a:lstStyle/>
          <a:p>
            <a:r>
              <a:rPr lang="de-DE" dirty="0">
                <a:solidFill>
                  <a:srgbClr val="FFFF00"/>
                </a:solidFill>
              </a:rPr>
              <a:t>4</a:t>
            </a:r>
            <a:r>
              <a:rPr lang="de-DE" dirty="0" smtClean="0">
                <a:solidFill>
                  <a:srgbClr val="FFFF00"/>
                </a:solidFill>
              </a:rPr>
              <a:t>. </a:t>
            </a:r>
            <a:r>
              <a:rPr lang="de-DE" dirty="0">
                <a:solidFill>
                  <a:srgbClr val="FFFF00"/>
                </a:solidFill>
              </a:rPr>
              <a:t>Was ist unter Autonomieästhetik zu verstehen?</a:t>
            </a:r>
            <a:endParaRPr lang="en-US" dirty="0">
              <a:solidFill>
                <a:srgbClr val="FFFF00"/>
              </a:solidFill>
            </a:endParaRPr>
          </a:p>
        </p:txBody>
      </p:sp>
      <p:sp>
        <p:nvSpPr>
          <p:cNvPr id="3" name="Θέση περιεχομένου 2"/>
          <p:cNvSpPr>
            <a:spLocks noGrp="1"/>
          </p:cNvSpPr>
          <p:nvPr>
            <p:ph idx="1"/>
          </p:nvPr>
        </p:nvSpPr>
        <p:spPr>
          <a:xfrm>
            <a:off x="296091" y="1898469"/>
            <a:ext cx="11434355" cy="4606834"/>
          </a:xfrm>
        </p:spPr>
        <p:txBody>
          <a:bodyPr>
            <a:normAutofit lnSpcReduction="10000"/>
          </a:bodyPr>
          <a:lstStyle/>
          <a:p>
            <a:r>
              <a:rPr lang="de-DE" b="1" dirty="0" smtClean="0"/>
              <a:t>Der </a:t>
            </a:r>
            <a:r>
              <a:rPr lang="de-DE" b="1" dirty="0"/>
              <a:t>Begriff </a:t>
            </a:r>
            <a:r>
              <a:rPr lang="de-DE" b="1" dirty="0">
                <a:solidFill>
                  <a:srgbClr val="00B0F0"/>
                </a:solidFill>
              </a:rPr>
              <a:t>›Autonomieästhetik‹ </a:t>
            </a:r>
            <a:r>
              <a:rPr lang="de-DE" b="1" dirty="0"/>
              <a:t>gehört zu der Programmatik des (modernisierten) </a:t>
            </a:r>
            <a:r>
              <a:rPr lang="de-DE" b="1" dirty="0">
                <a:solidFill>
                  <a:srgbClr val="FFFF00"/>
                </a:solidFill>
              </a:rPr>
              <a:t>Klassizismus, </a:t>
            </a:r>
            <a:r>
              <a:rPr lang="de-DE" b="1" dirty="0"/>
              <a:t>einer der wichtigsten literarischen Strömungen unmittelbar nach der Französischen Revolution, welche hauptsächlich von Schiller und Goethe geprägt wurde. Während dieser Strömung sind die Literatur sowie die bildende Kunst und die Architektur der Antike die </a:t>
            </a:r>
            <a:r>
              <a:rPr lang="de-DE" b="1" dirty="0">
                <a:solidFill>
                  <a:srgbClr val="FFFF00"/>
                </a:solidFill>
              </a:rPr>
              <a:t>mustergültigen Vorbilder</a:t>
            </a:r>
            <a:r>
              <a:rPr lang="de-DE" b="1" dirty="0"/>
              <a:t>, welche gemäß den aktuellen Bedingungen produktiv aufgegriffen werden sollen. Insbesondere Goethe und Schiller bestanden dabei auf den grundsätzlich </a:t>
            </a:r>
            <a:r>
              <a:rPr lang="de-DE" b="1" dirty="0">
                <a:solidFill>
                  <a:srgbClr val="FFFF00"/>
                </a:solidFill>
              </a:rPr>
              <a:t>zweckfreien</a:t>
            </a:r>
            <a:r>
              <a:rPr lang="de-DE" b="1" dirty="0"/>
              <a:t> Charakter jedes künstlerischen Werkes . Die Kunst, die diesem Gedanken der </a:t>
            </a:r>
            <a:r>
              <a:rPr lang="de-DE" sz="2800" b="1" dirty="0">
                <a:solidFill>
                  <a:srgbClr val="00B0F0"/>
                </a:solidFill>
              </a:rPr>
              <a:t>Autonomieästhetik</a:t>
            </a:r>
            <a:r>
              <a:rPr lang="de-DE" b="1" dirty="0"/>
              <a:t> folgt, begreift sich zwar losgelöst vom tagespolitischen Geschäft, sieht sich jedoch auch als Medium einer</a:t>
            </a:r>
            <a:r>
              <a:rPr lang="de-DE" b="1" dirty="0">
                <a:solidFill>
                  <a:srgbClr val="00B0F0"/>
                </a:solidFill>
              </a:rPr>
              <a:t> (ästhetischen) Erziehung</a:t>
            </a:r>
            <a:r>
              <a:rPr lang="de-DE" b="1" dirty="0"/>
              <a:t>, die eine Revolution überflüssig machen würde. Damit ist die Programmatik Goethes und Schillers trotz ihrer zunächst unpolitischen Erscheinung eine Reaktion auf die Französische Revolution. </a:t>
            </a:r>
            <a:endParaRPr lang="en-US" b="1" dirty="0"/>
          </a:p>
        </p:txBody>
      </p:sp>
    </p:spTree>
    <p:extLst>
      <p:ext uri="{BB962C8B-B14F-4D97-AF65-F5344CB8AC3E}">
        <p14:creationId xmlns:p14="http://schemas.microsoft.com/office/powerpoint/2010/main" val="1536720147"/>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1" y="753228"/>
            <a:ext cx="9613861" cy="753355"/>
          </a:xfrm>
        </p:spPr>
        <p:txBody>
          <a:bodyPr>
            <a:normAutofit fontScale="90000"/>
          </a:bodyPr>
          <a:lstStyle/>
          <a:p>
            <a:r>
              <a:rPr lang="de-DE" dirty="0">
                <a:solidFill>
                  <a:srgbClr val="FFFF00"/>
                </a:solidFill>
              </a:rPr>
              <a:t>5. Grenzen Sie die Begriffe ›Klassik‹ und ›Klassizismus‹ voneinander ab! </a:t>
            </a:r>
            <a:endParaRPr lang="en-US" dirty="0">
              <a:solidFill>
                <a:srgbClr val="FFFF00"/>
              </a:solidFill>
            </a:endParaRPr>
          </a:p>
        </p:txBody>
      </p:sp>
      <p:sp>
        <p:nvSpPr>
          <p:cNvPr id="3" name="Θέση περιεχομένου 2"/>
          <p:cNvSpPr>
            <a:spLocks noGrp="1"/>
          </p:cNvSpPr>
          <p:nvPr>
            <p:ph idx="1"/>
          </p:nvPr>
        </p:nvSpPr>
        <p:spPr>
          <a:xfrm>
            <a:off x="226423" y="2336872"/>
            <a:ext cx="11800114" cy="4342601"/>
          </a:xfrm>
        </p:spPr>
        <p:txBody>
          <a:bodyPr>
            <a:normAutofit/>
          </a:bodyPr>
          <a:lstStyle/>
          <a:p>
            <a:pPr lvl="1"/>
            <a:r>
              <a:rPr lang="de-DE" sz="2400" b="1" dirty="0"/>
              <a:t>D</a:t>
            </a:r>
            <a:r>
              <a:rPr lang="de-DE" sz="2400" b="1" dirty="0" smtClean="0"/>
              <a:t>er </a:t>
            </a:r>
            <a:r>
              <a:rPr lang="de-DE" sz="2400" b="1" dirty="0"/>
              <a:t>Begriff </a:t>
            </a:r>
            <a:r>
              <a:rPr lang="de-DE" sz="2400" b="1" dirty="0">
                <a:solidFill>
                  <a:srgbClr val="00B0F0"/>
                </a:solidFill>
              </a:rPr>
              <a:t>›Klassik‹ </a:t>
            </a:r>
            <a:r>
              <a:rPr lang="de-DE" sz="2400" b="1" dirty="0"/>
              <a:t>bezieht sich auf die Antike. Als klassisch bezeichnet man beispielsweise die </a:t>
            </a:r>
            <a:r>
              <a:rPr lang="de-DE" sz="2400" b="1" dirty="0">
                <a:solidFill>
                  <a:srgbClr val="00B0F0"/>
                </a:solidFill>
              </a:rPr>
              <a:t>Poetik von Aristoteles</a:t>
            </a:r>
            <a:r>
              <a:rPr lang="de-DE" sz="2400" b="1" dirty="0"/>
              <a:t>. ›</a:t>
            </a:r>
            <a:r>
              <a:rPr lang="de-DE" sz="2400" b="1" dirty="0">
                <a:solidFill>
                  <a:srgbClr val="FFFF00"/>
                </a:solidFill>
              </a:rPr>
              <a:t>Klassizistisch‹ </a:t>
            </a:r>
            <a:r>
              <a:rPr lang="de-DE" sz="2400" b="1" dirty="0"/>
              <a:t>hingegen ist diejenige Literatur (Architektur, bildende Kunst etc.), welche die Literatur (Architektur, bildende Kunst etc.) der </a:t>
            </a:r>
            <a:r>
              <a:rPr lang="de-DE" sz="2400" b="1" dirty="0">
                <a:solidFill>
                  <a:srgbClr val="FFFF00"/>
                </a:solidFill>
              </a:rPr>
              <a:t>Antike als vorbildlich </a:t>
            </a:r>
            <a:r>
              <a:rPr lang="de-DE" sz="2400" b="1" dirty="0"/>
              <a:t>und </a:t>
            </a:r>
            <a:r>
              <a:rPr lang="de-DE" sz="2400" b="1" dirty="0">
                <a:solidFill>
                  <a:srgbClr val="FFFF00"/>
                </a:solidFill>
              </a:rPr>
              <a:t>mustergültig</a:t>
            </a:r>
            <a:r>
              <a:rPr lang="de-DE" sz="2400" b="1" dirty="0"/>
              <a:t> auffasst und dementsprechend die Stoffe und Formen der griechisch-römischen Klassik adaptiert oder nachahmt. Dabei ist zu bemerken, dass man zwar von ›der Klassik‹ sprechen kann, aber nicht von ›dem Klassizismus‹, da verschiedene Epochen und Strömungen als klassizistisch zu bewerten sind. Neben dem (modernisierten) Klassizismus der Aufklärung </a:t>
            </a:r>
            <a:r>
              <a:rPr lang="de-DE" sz="2400" b="1" dirty="0" smtClean="0"/>
              <a:t>gibt </a:t>
            </a:r>
            <a:r>
              <a:rPr lang="de-DE" sz="2400" b="1" dirty="0"/>
              <a:t>es beispielsweise auch den Klassizismus der Renaissance, bei dem die antike Literatur (Architektur, Skulptur) zum Ideal erhoben und nachgeahmt wurde. </a:t>
            </a:r>
            <a:endParaRPr lang="en-US" sz="2400" b="1" dirty="0"/>
          </a:p>
        </p:txBody>
      </p:sp>
    </p:spTree>
    <p:extLst>
      <p:ext uri="{BB962C8B-B14F-4D97-AF65-F5344CB8AC3E}">
        <p14:creationId xmlns:p14="http://schemas.microsoft.com/office/powerpoint/2010/main" val="3711667214"/>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bomb.wav"/>
          </p:stSnd>
        </p:sndAc>
      </p:transition>
    </mc:Choice>
    <mc:Fallback>
      <p:transition spd="slow">
        <p:fade/>
        <p:sndAc>
          <p:stSnd>
            <p:snd r:embed="rId2" name="bomb.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de-DE" dirty="0" smtClean="0"/>
              <a:t>Periodisierungskriterien</a:t>
            </a:r>
            <a:endParaRPr lang="en-US" dirty="0"/>
          </a:p>
        </p:txBody>
      </p:sp>
      <p:sp>
        <p:nvSpPr>
          <p:cNvPr id="3" name="Θέση περιεχομένου 2"/>
          <p:cNvSpPr>
            <a:spLocks noGrp="1"/>
          </p:cNvSpPr>
          <p:nvPr>
            <p:ph idx="1"/>
          </p:nvPr>
        </p:nvSpPr>
        <p:spPr>
          <a:xfrm>
            <a:off x="680321" y="2293330"/>
            <a:ext cx="9613861" cy="3599316"/>
          </a:xfrm>
        </p:spPr>
        <p:txBody>
          <a:bodyPr/>
          <a:lstStyle/>
          <a:p>
            <a:r>
              <a:rPr lang="en-US" dirty="0" err="1">
                <a:solidFill>
                  <a:srgbClr val="FFFF00"/>
                </a:solidFill>
              </a:rPr>
              <a:t>Realpolitische</a:t>
            </a:r>
            <a:r>
              <a:rPr lang="en-US" dirty="0">
                <a:solidFill>
                  <a:srgbClr val="FFFF00"/>
                </a:solidFill>
              </a:rPr>
              <a:t> </a:t>
            </a:r>
            <a:r>
              <a:rPr lang="en-US" dirty="0" err="1">
                <a:solidFill>
                  <a:srgbClr val="FFFF00"/>
                </a:solidFill>
              </a:rPr>
              <a:t>bzw</a:t>
            </a:r>
            <a:r>
              <a:rPr lang="en-US" dirty="0">
                <a:solidFill>
                  <a:srgbClr val="FFFF00"/>
                </a:solidFill>
              </a:rPr>
              <a:t>. </a:t>
            </a:r>
            <a:r>
              <a:rPr lang="en-US" dirty="0" err="1">
                <a:solidFill>
                  <a:srgbClr val="FFFF00"/>
                </a:solidFill>
              </a:rPr>
              <a:t>gesellschaftsgeschichtliche</a:t>
            </a:r>
            <a:r>
              <a:rPr lang="en-US" dirty="0">
                <a:solidFill>
                  <a:srgbClr val="FFFF00"/>
                </a:solidFill>
              </a:rPr>
              <a:t> </a:t>
            </a:r>
            <a:r>
              <a:rPr lang="en-US" dirty="0" err="1" smtClean="0"/>
              <a:t>Ereignisse</a:t>
            </a:r>
            <a:endParaRPr lang="en-US" dirty="0" smtClean="0"/>
          </a:p>
          <a:p>
            <a:r>
              <a:rPr lang="en-US" dirty="0"/>
              <a:t> </a:t>
            </a:r>
            <a:r>
              <a:rPr lang="en-US" dirty="0" err="1">
                <a:solidFill>
                  <a:srgbClr val="FFFF00"/>
                </a:solidFill>
              </a:rPr>
              <a:t>Philosophie</a:t>
            </a:r>
            <a:r>
              <a:rPr lang="en-US" dirty="0">
                <a:solidFill>
                  <a:srgbClr val="FFFF00"/>
                </a:solidFill>
              </a:rPr>
              <a:t>- </a:t>
            </a:r>
            <a:r>
              <a:rPr lang="en-US" dirty="0" err="1">
                <a:solidFill>
                  <a:srgbClr val="FFFF00"/>
                </a:solidFill>
              </a:rPr>
              <a:t>oder</a:t>
            </a:r>
            <a:r>
              <a:rPr lang="en-US" dirty="0">
                <a:solidFill>
                  <a:srgbClr val="FFFF00"/>
                </a:solidFill>
              </a:rPr>
              <a:t> </a:t>
            </a:r>
            <a:r>
              <a:rPr lang="en-US" dirty="0" err="1">
                <a:solidFill>
                  <a:srgbClr val="FFFF00"/>
                </a:solidFill>
              </a:rPr>
              <a:t>ideengeschichtlich</a:t>
            </a:r>
            <a:r>
              <a:rPr lang="en-US" dirty="0">
                <a:solidFill>
                  <a:srgbClr val="FFFF00"/>
                </a:solidFill>
              </a:rPr>
              <a:t> </a:t>
            </a:r>
            <a:endParaRPr lang="en-US" dirty="0" smtClean="0">
              <a:solidFill>
                <a:srgbClr val="FFFF00"/>
              </a:solidFill>
            </a:endParaRPr>
          </a:p>
          <a:p>
            <a:r>
              <a:rPr lang="de-DE" dirty="0"/>
              <a:t>Von der Reformation bis zur </a:t>
            </a:r>
            <a:r>
              <a:rPr lang="de-DE" dirty="0" smtClean="0"/>
              <a:t>Französischen</a:t>
            </a:r>
            <a:endParaRPr lang="de-DE" dirty="0"/>
          </a:p>
          <a:p>
            <a:r>
              <a:rPr lang="de-DE" dirty="0" smtClean="0"/>
              <a:t>Revolution</a:t>
            </a:r>
          </a:p>
          <a:p>
            <a:r>
              <a:rPr lang="de-DE" dirty="0" err="1">
                <a:solidFill>
                  <a:srgbClr val="FFFF00"/>
                </a:solidFill>
              </a:rPr>
              <a:t>poetikgeschichtlich</a:t>
            </a:r>
            <a:r>
              <a:rPr lang="de-DE" dirty="0">
                <a:solidFill>
                  <a:srgbClr val="FFFF00"/>
                </a:solidFill>
              </a:rPr>
              <a:t> </a:t>
            </a:r>
            <a:r>
              <a:rPr lang="de-DE" dirty="0"/>
              <a:t>sind die zentralen Ein-</a:t>
            </a:r>
          </a:p>
          <a:p>
            <a:r>
              <a:rPr lang="de-DE" dirty="0"/>
              <a:t>schnitte markiert durch die Literaturreformen von </a:t>
            </a:r>
            <a:r>
              <a:rPr lang="de-DE" dirty="0">
                <a:solidFill>
                  <a:schemeClr val="accent5">
                    <a:lumMod val="40000"/>
                    <a:lumOff val="60000"/>
                  </a:schemeClr>
                </a:solidFill>
              </a:rPr>
              <a:t>Martin Opitz </a:t>
            </a:r>
            <a:r>
              <a:rPr lang="de-DE" dirty="0"/>
              <a:t>(</a:t>
            </a:r>
            <a:r>
              <a:rPr lang="de-DE" dirty="0" smtClean="0"/>
              <a:t>Buch von </a:t>
            </a:r>
            <a:r>
              <a:rPr lang="de-DE" dirty="0"/>
              <a:t>der </a:t>
            </a:r>
            <a:r>
              <a:rPr lang="de-DE" dirty="0">
                <a:solidFill>
                  <a:schemeClr val="accent5">
                    <a:lumMod val="40000"/>
                    <a:lumOff val="60000"/>
                  </a:schemeClr>
                </a:solidFill>
              </a:rPr>
              <a:t>Deutschen </a:t>
            </a:r>
            <a:r>
              <a:rPr lang="de-DE" dirty="0" err="1">
                <a:solidFill>
                  <a:schemeClr val="accent5">
                    <a:lumMod val="40000"/>
                    <a:lumOff val="60000"/>
                  </a:schemeClr>
                </a:solidFill>
              </a:rPr>
              <a:t>Poeterey</a:t>
            </a:r>
            <a:r>
              <a:rPr lang="de-DE" dirty="0"/>
              <a:t>, 1624)</a:t>
            </a:r>
            <a:endParaRPr lang="en-US" dirty="0"/>
          </a:p>
        </p:txBody>
      </p:sp>
    </p:spTree>
    <p:extLst>
      <p:ext uri="{BB962C8B-B14F-4D97-AF65-F5344CB8AC3E}">
        <p14:creationId xmlns:p14="http://schemas.microsoft.com/office/powerpoint/2010/main" val="1200750384"/>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de-DE" dirty="0"/>
              <a:t>Die Literatur des 17. Jahrhunderts: Barock</a:t>
            </a:r>
            <a:endParaRPr lang="en-US" dirty="0"/>
          </a:p>
        </p:txBody>
      </p:sp>
      <p:sp>
        <p:nvSpPr>
          <p:cNvPr id="3" name="Θέση περιεχομένου 2"/>
          <p:cNvSpPr>
            <a:spLocks noGrp="1"/>
          </p:cNvSpPr>
          <p:nvPr>
            <p:ph idx="1"/>
          </p:nvPr>
        </p:nvSpPr>
        <p:spPr/>
        <p:txBody>
          <a:bodyPr>
            <a:normAutofit/>
          </a:bodyPr>
          <a:lstStyle/>
          <a:p>
            <a:r>
              <a:rPr lang="de-DE" sz="2800" b="1" dirty="0"/>
              <a:t>Der Begriff </a:t>
            </a:r>
            <a:r>
              <a:rPr lang="de-DE" sz="2800" b="1" dirty="0" smtClean="0"/>
              <a:t> </a:t>
            </a:r>
            <a:r>
              <a:rPr lang="de-DE" sz="2800" b="1" dirty="0">
                <a:solidFill>
                  <a:srgbClr val="FF0000"/>
                </a:solidFill>
              </a:rPr>
              <a:t>Barock</a:t>
            </a:r>
            <a:r>
              <a:rPr lang="de-DE" sz="2800" b="1" dirty="0"/>
              <a:t> stammt aus dem Portugiesischen (</a:t>
            </a:r>
            <a:r>
              <a:rPr lang="de-DE" sz="2800" b="1" dirty="0" err="1"/>
              <a:t>baroc</a:t>
            </a:r>
            <a:r>
              <a:rPr lang="de-DE" sz="2800" b="1" dirty="0"/>
              <a:t>-</a:t>
            </a:r>
          </a:p>
          <a:p>
            <a:r>
              <a:rPr lang="de-DE" sz="2800" b="1" dirty="0" err="1"/>
              <a:t>co</a:t>
            </a:r>
            <a:r>
              <a:rPr lang="de-DE" sz="2800" b="1" dirty="0"/>
              <a:t>) und bezeichnet </a:t>
            </a:r>
            <a:r>
              <a:rPr lang="de-DE" sz="2800" b="1" dirty="0" smtClean="0"/>
              <a:t>zunächst </a:t>
            </a:r>
            <a:r>
              <a:rPr lang="de-DE" sz="2800" b="1" dirty="0"/>
              <a:t>Schmuckperlen als »</a:t>
            </a:r>
            <a:r>
              <a:rPr lang="de-DE" sz="2800" b="1" dirty="0" smtClean="0"/>
              <a:t>unregelmäßig, er </a:t>
            </a:r>
            <a:r>
              <a:rPr lang="de-DE" sz="2800" b="1" dirty="0"/>
              <a:t>wird </a:t>
            </a:r>
            <a:r>
              <a:rPr lang="de-DE" sz="2800" b="1" dirty="0" err="1"/>
              <a:t>spater</a:t>
            </a:r>
            <a:r>
              <a:rPr lang="de-DE" sz="2800" b="1" dirty="0"/>
              <a:t> als Stilbegriff metaphorisch auf </a:t>
            </a:r>
            <a:r>
              <a:rPr lang="de-DE" sz="2800" b="1" dirty="0" smtClean="0"/>
              <a:t>andere  Kunstgegenstande übertragen</a:t>
            </a:r>
            <a:r>
              <a:rPr lang="de-DE" sz="2800" b="1" dirty="0"/>
              <a:t>. In der Kunstgeschichte </a:t>
            </a:r>
            <a:r>
              <a:rPr lang="de-DE" sz="2800" b="1" dirty="0" smtClean="0"/>
              <a:t>bezeichnet </a:t>
            </a:r>
            <a:endParaRPr lang="de-DE" sz="2800" b="1" dirty="0"/>
          </a:p>
          <a:p>
            <a:pPr marL="0" indent="0">
              <a:buNone/>
            </a:pPr>
            <a:r>
              <a:rPr lang="de-DE" sz="2800" b="1" dirty="0" smtClean="0"/>
              <a:t>er das </a:t>
            </a:r>
            <a:r>
              <a:rPr lang="de-DE" sz="2800" b="1" dirty="0" smtClean="0">
                <a:solidFill>
                  <a:srgbClr val="00B0F0"/>
                </a:solidFill>
              </a:rPr>
              <a:t>schwülstige</a:t>
            </a:r>
            <a:r>
              <a:rPr lang="de-DE" sz="2800" b="1" dirty="0" smtClean="0"/>
              <a:t>, </a:t>
            </a:r>
            <a:r>
              <a:rPr lang="de-DE" sz="2800" b="1" dirty="0"/>
              <a:t>in seinen Schmuckelementen Ü</a:t>
            </a:r>
            <a:r>
              <a:rPr lang="de-DE" sz="2800" b="1" dirty="0" smtClean="0"/>
              <a:t>bertriebene.</a:t>
            </a:r>
            <a:endParaRPr lang="de-DE" sz="2800" b="1" dirty="0"/>
          </a:p>
        </p:txBody>
      </p:sp>
    </p:spTree>
    <p:extLst>
      <p:ext uri="{BB962C8B-B14F-4D97-AF65-F5344CB8AC3E}">
        <p14:creationId xmlns:p14="http://schemas.microsoft.com/office/powerpoint/2010/main" val="2025320959"/>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80321" y="753228"/>
            <a:ext cx="9613861" cy="707927"/>
          </a:xfrm>
        </p:spPr>
        <p:txBody>
          <a:bodyPr>
            <a:normAutofit/>
          </a:bodyPr>
          <a:lstStyle/>
          <a:p>
            <a:r>
              <a:rPr lang="de-DE" sz="4000" dirty="0" smtClean="0"/>
              <a:t>Neuzeit</a:t>
            </a:r>
            <a:endParaRPr lang="en-US" sz="4000" dirty="0"/>
          </a:p>
        </p:txBody>
      </p:sp>
      <p:sp>
        <p:nvSpPr>
          <p:cNvPr id="3" name="Θέση περιεχομένου 2"/>
          <p:cNvSpPr>
            <a:spLocks noGrp="1"/>
          </p:cNvSpPr>
          <p:nvPr>
            <p:ph idx="1"/>
          </p:nvPr>
        </p:nvSpPr>
        <p:spPr>
          <a:xfrm>
            <a:off x="680321" y="2336872"/>
            <a:ext cx="10650698" cy="4092207"/>
          </a:xfrm>
        </p:spPr>
        <p:txBody>
          <a:bodyPr>
            <a:normAutofit/>
          </a:bodyPr>
          <a:lstStyle/>
          <a:p>
            <a:r>
              <a:rPr lang="de-DE" sz="2800" dirty="0" smtClean="0"/>
              <a:t>Die </a:t>
            </a:r>
            <a:r>
              <a:rPr lang="de-DE" sz="2800" dirty="0"/>
              <a:t>gesamte-Literatur von der </a:t>
            </a:r>
            <a:r>
              <a:rPr lang="de-DE" sz="2800" dirty="0">
                <a:solidFill>
                  <a:srgbClr val="FFFF00"/>
                </a:solidFill>
              </a:rPr>
              <a:t>Reformation bis zur </a:t>
            </a:r>
            <a:r>
              <a:rPr lang="de-DE" sz="2800" dirty="0" err="1" smtClean="0">
                <a:solidFill>
                  <a:srgbClr val="FFFF00"/>
                </a:solidFill>
              </a:rPr>
              <a:t>Hochaufklarung</a:t>
            </a:r>
            <a:r>
              <a:rPr lang="de-DE" sz="2800" dirty="0" smtClean="0">
                <a:solidFill>
                  <a:srgbClr val="FFFF00"/>
                </a:solidFill>
              </a:rPr>
              <a:t> </a:t>
            </a:r>
            <a:r>
              <a:rPr lang="de-DE" sz="2800" dirty="0" smtClean="0"/>
              <a:t>Barockpoetik </a:t>
            </a:r>
            <a:r>
              <a:rPr lang="de-DE" sz="2800" dirty="0"/>
              <a:t>und </a:t>
            </a:r>
            <a:r>
              <a:rPr lang="de-DE" sz="2800" dirty="0" err="1"/>
              <a:t>europaische</a:t>
            </a:r>
            <a:r>
              <a:rPr lang="de-DE" sz="2800" dirty="0"/>
              <a:t> Renaissance: Als zentrales Kennzeichen</a:t>
            </a:r>
          </a:p>
          <a:p>
            <a:r>
              <a:rPr lang="de-DE" sz="2800" dirty="0"/>
              <a:t>der Epoche kann der vor allem von </a:t>
            </a:r>
            <a:r>
              <a:rPr lang="de-DE" sz="3500" b="1" dirty="0">
                <a:solidFill>
                  <a:srgbClr val="00B0F0"/>
                </a:solidFill>
              </a:rPr>
              <a:t>Martin Opitz </a:t>
            </a:r>
            <a:r>
              <a:rPr lang="de-DE" sz="2800" dirty="0"/>
              <a:t>vorangetriebene </a:t>
            </a:r>
            <a:r>
              <a:rPr lang="de-DE" sz="2800" dirty="0" smtClean="0"/>
              <a:t>Versuch </a:t>
            </a:r>
            <a:r>
              <a:rPr lang="de-DE" sz="2800" dirty="0" smtClean="0"/>
              <a:t>gelten</a:t>
            </a:r>
            <a:r>
              <a:rPr lang="de-DE" sz="2800" dirty="0"/>
              <a:t>, mit der Orientierung der Poetik an antiken Vorbildern sowie an der</a:t>
            </a:r>
          </a:p>
          <a:p>
            <a:r>
              <a:rPr lang="de-DE" sz="2800" dirty="0" smtClean="0"/>
              <a:t>europäischen </a:t>
            </a:r>
            <a:r>
              <a:rPr lang="de-DE" sz="2800" dirty="0"/>
              <a:t>Renaissance »Anschluss zu suchen an die literarische </a:t>
            </a:r>
            <a:r>
              <a:rPr lang="de-DE" sz="2800" dirty="0" smtClean="0"/>
              <a:t>Kultur </a:t>
            </a:r>
            <a:r>
              <a:rPr lang="de-DE" sz="2800" dirty="0"/>
              <a:t>Europas« </a:t>
            </a:r>
          </a:p>
        </p:txBody>
      </p:sp>
    </p:spTree>
    <p:extLst>
      <p:ext uri="{BB962C8B-B14F-4D97-AF65-F5344CB8AC3E}">
        <p14:creationId xmlns:p14="http://schemas.microsoft.com/office/powerpoint/2010/main" val="2343444094"/>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a:xfrm>
            <a:off x="680321" y="2336872"/>
            <a:ext cx="10848660" cy="4092207"/>
          </a:xfrm>
        </p:spPr>
        <p:txBody>
          <a:bodyPr>
            <a:normAutofit/>
          </a:bodyPr>
          <a:lstStyle/>
          <a:p>
            <a:r>
              <a:rPr lang="de-DE" b="1" dirty="0"/>
              <a:t>Die Schriftsteller des 17. Jahrhunderts </a:t>
            </a:r>
            <a:r>
              <a:rPr lang="de-DE" b="1" dirty="0" smtClean="0"/>
              <a:t>entstammten </a:t>
            </a:r>
            <a:r>
              <a:rPr lang="de-DE" b="1" dirty="0"/>
              <a:t>fast </a:t>
            </a:r>
            <a:r>
              <a:rPr lang="de-DE" b="1" dirty="0" smtClean="0"/>
              <a:t>ausnahmslos diesem </a:t>
            </a:r>
            <a:r>
              <a:rPr lang="de-DE" b="1" dirty="0"/>
              <a:t>Gelehrtenstand, umfassende Orientierung ihrer literarischen Produktion an den </a:t>
            </a:r>
            <a:r>
              <a:rPr lang="de-DE" b="1" dirty="0" smtClean="0"/>
              <a:t>Mustern  antiker Literatur</a:t>
            </a:r>
          </a:p>
          <a:p>
            <a:r>
              <a:rPr lang="de-DE" b="1" dirty="0"/>
              <a:t>Nur wenige der aus </a:t>
            </a:r>
            <a:r>
              <a:rPr lang="de-DE" b="1" dirty="0" smtClean="0"/>
              <a:t>dem 17</a:t>
            </a:r>
            <a:r>
              <a:rPr lang="de-DE" b="1" dirty="0"/>
              <a:t>. Jahrhundert </a:t>
            </a:r>
            <a:r>
              <a:rPr lang="de-DE" b="1" dirty="0" smtClean="0"/>
              <a:t>überlieferten </a:t>
            </a:r>
            <a:r>
              <a:rPr lang="de-DE" b="1" dirty="0"/>
              <a:t>Schriftsteller </a:t>
            </a:r>
            <a:r>
              <a:rPr lang="de-DE" b="1" dirty="0" smtClean="0"/>
              <a:t>gehörten </a:t>
            </a:r>
            <a:r>
              <a:rPr lang="de-DE" b="1" dirty="0"/>
              <a:t>nicht dem </a:t>
            </a:r>
            <a:r>
              <a:rPr lang="de-DE" b="1" dirty="0" smtClean="0"/>
              <a:t>humanistisch </a:t>
            </a:r>
            <a:r>
              <a:rPr lang="de-DE" b="1" dirty="0"/>
              <a:t>gebildeten </a:t>
            </a:r>
            <a:r>
              <a:rPr lang="de-DE" b="1" dirty="0" smtClean="0"/>
              <a:t>Aufstiegsbürgertum </a:t>
            </a:r>
            <a:r>
              <a:rPr lang="de-DE" b="1" dirty="0"/>
              <a:t>an: z.B. </a:t>
            </a:r>
            <a:r>
              <a:rPr lang="de-DE" b="1" dirty="0">
                <a:solidFill>
                  <a:srgbClr val="00B0F0"/>
                </a:solidFill>
              </a:rPr>
              <a:t>Jacob Christoph von </a:t>
            </a:r>
            <a:r>
              <a:rPr lang="de-DE" b="1" dirty="0" smtClean="0">
                <a:solidFill>
                  <a:srgbClr val="00B0F0"/>
                </a:solidFill>
              </a:rPr>
              <a:t>Grimmelshausen </a:t>
            </a:r>
            <a:r>
              <a:rPr lang="de-DE" b="1" dirty="0"/>
              <a:t>(1622-1676</a:t>
            </a:r>
            <a:r>
              <a:rPr lang="de-DE" b="1" dirty="0" smtClean="0"/>
              <a:t>)</a:t>
            </a:r>
          </a:p>
          <a:p>
            <a:r>
              <a:rPr lang="de-DE" b="1" dirty="0"/>
              <a:t>Das Ideal des </a:t>
            </a:r>
            <a:r>
              <a:rPr lang="de-DE" b="1" dirty="0" err="1">
                <a:solidFill>
                  <a:srgbClr val="FFFF00"/>
                </a:solidFill>
              </a:rPr>
              <a:t>poeta</a:t>
            </a:r>
            <a:r>
              <a:rPr lang="de-DE" b="1" dirty="0">
                <a:solidFill>
                  <a:srgbClr val="FFFF00"/>
                </a:solidFill>
              </a:rPr>
              <a:t> </a:t>
            </a:r>
            <a:r>
              <a:rPr lang="de-DE" b="1" dirty="0" err="1">
                <a:solidFill>
                  <a:srgbClr val="FFFF00"/>
                </a:solidFill>
              </a:rPr>
              <a:t>docius</a:t>
            </a:r>
            <a:r>
              <a:rPr lang="de-DE" b="1" dirty="0">
                <a:solidFill>
                  <a:srgbClr val="FFFF00"/>
                </a:solidFill>
              </a:rPr>
              <a:t> </a:t>
            </a:r>
            <a:r>
              <a:rPr lang="de-DE" b="1" dirty="0"/>
              <a:t>wurde vor allem im Kontext der Literaturreform</a:t>
            </a:r>
          </a:p>
          <a:p>
            <a:r>
              <a:rPr lang="de-DE" b="1" dirty="0"/>
              <a:t>von </a:t>
            </a:r>
            <a:r>
              <a:rPr lang="de-DE" sz="2800" b="1" dirty="0">
                <a:solidFill>
                  <a:srgbClr val="00B0F0"/>
                </a:solidFill>
              </a:rPr>
              <a:t>Martin Opitz (1597-1639) </a:t>
            </a:r>
            <a:r>
              <a:rPr lang="de-DE" b="1" dirty="0"/>
              <a:t>auf die Literatur in deutscher Sprache </a:t>
            </a:r>
            <a:r>
              <a:rPr lang="de-DE" b="1" dirty="0" smtClean="0"/>
              <a:t>übertragen.</a:t>
            </a:r>
            <a:endParaRPr lang="en-US" b="1" dirty="0"/>
          </a:p>
        </p:txBody>
      </p:sp>
    </p:spTree>
    <p:extLst>
      <p:ext uri="{BB962C8B-B14F-4D97-AF65-F5344CB8AC3E}">
        <p14:creationId xmlns:p14="http://schemas.microsoft.com/office/powerpoint/2010/main" val="2696214132"/>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de-DE" dirty="0" smtClean="0"/>
              <a:t>Opitz </a:t>
            </a:r>
            <a:r>
              <a:rPr lang="de-DE" i="1" dirty="0"/>
              <a:t>Deutschen </a:t>
            </a:r>
            <a:r>
              <a:rPr lang="de-DE" i="1" dirty="0" err="1"/>
              <a:t>Poeterey</a:t>
            </a:r>
            <a:r>
              <a:rPr lang="de-DE" i="1" dirty="0"/>
              <a:t> </a:t>
            </a:r>
            <a:r>
              <a:rPr lang="de-DE" dirty="0"/>
              <a:t>(1624</a:t>
            </a:r>
            <a:r>
              <a:rPr lang="de-DE" dirty="0" smtClean="0"/>
              <a:t>)</a:t>
            </a:r>
            <a:endParaRPr lang="en-US" dirty="0"/>
          </a:p>
        </p:txBody>
      </p:sp>
      <p:sp>
        <p:nvSpPr>
          <p:cNvPr id="3" name="Θέση περιεχομένου 2"/>
          <p:cNvSpPr>
            <a:spLocks noGrp="1"/>
          </p:cNvSpPr>
          <p:nvPr>
            <p:ph idx="1"/>
          </p:nvPr>
        </p:nvSpPr>
        <p:spPr>
          <a:xfrm>
            <a:off x="680321" y="2336872"/>
            <a:ext cx="10481015" cy="4092207"/>
          </a:xfrm>
        </p:spPr>
        <p:txBody>
          <a:bodyPr>
            <a:normAutofit fontScale="92500"/>
          </a:bodyPr>
          <a:lstStyle/>
          <a:p>
            <a:r>
              <a:rPr lang="de-DE" b="1" dirty="0"/>
              <a:t>Opitz sein in wenigen Wochen niedergeschriebenes Buch</a:t>
            </a:r>
          </a:p>
          <a:p>
            <a:r>
              <a:rPr lang="de-DE" b="1" dirty="0" smtClean="0"/>
              <a:t>mit </a:t>
            </a:r>
            <a:r>
              <a:rPr lang="de-DE" b="1" dirty="0"/>
              <a:t>dem die deutsche Sprache ~ die bis</a:t>
            </a:r>
          </a:p>
          <a:p>
            <a:r>
              <a:rPr lang="de-DE" b="1" dirty="0"/>
              <a:t>dahin</a:t>
            </a:r>
            <a:r>
              <a:rPr lang="de-DE" b="1" dirty="0" smtClean="0"/>
              <a:t>, </a:t>
            </a:r>
            <a:r>
              <a:rPr lang="de-DE" b="1" u="sng" dirty="0"/>
              <a:t>als nicht </a:t>
            </a:r>
            <a:r>
              <a:rPr lang="de-DE" b="1" u="sng" dirty="0" smtClean="0"/>
              <a:t>literaturfähig </a:t>
            </a:r>
            <a:r>
              <a:rPr lang="de-DE" b="1" u="sng" dirty="0"/>
              <a:t>galt </a:t>
            </a:r>
            <a:r>
              <a:rPr lang="de-DE" b="1" dirty="0"/>
              <a:t>- in den Rang</a:t>
            </a:r>
          </a:p>
          <a:p>
            <a:r>
              <a:rPr lang="de-DE" b="1" dirty="0"/>
              <a:t>einer Literatursprache erhoben wurde. Opitz war es, der </a:t>
            </a:r>
            <a:r>
              <a:rPr lang="de-DE" b="1" dirty="0" smtClean="0"/>
              <a:t>für </a:t>
            </a:r>
            <a:r>
              <a:rPr lang="de-DE" b="1" dirty="0"/>
              <a:t>eine </a:t>
            </a:r>
            <a:r>
              <a:rPr lang="de-DE" b="1" dirty="0" smtClean="0">
                <a:solidFill>
                  <a:srgbClr val="FFFF00"/>
                </a:solidFill>
              </a:rPr>
              <a:t>deutschsprachige </a:t>
            </a:r>
            <a:r>
              <a:rPr lang="de-DE" b="1" dirty="0">
                <a:solidFill>
                  <a:srgbClr val="FFFF00"/>
                </a:solidFill>
              </a:rPr>
              <a:t>Verskunst </a:t>
            </a:r>
            <a:r>
              <a:rPr lang="de-DE" b="1" dirty="0"/>
              <a:t>das an </a:t>
            </a:r>
            <a:r>
              <a:rPr lang="de-DE" b="1" dirty="0">
                <a:solidFill>
                  <a:srgbClr val="FFFF00"/>
                </a:solidFill>
              </a:rPr>
              <a:t>Langen und </a:t>
            </a:r>
            <a:r>
              <a:rPr lang="de-DE" b="1" dirty="0" smtClean="0">
                <a:solidFill>
                  <a:srgbClr val="FFFF00"/>
                </a:solidFill>
              </a:rPr>
              <a:t>Kurzen </a:t>
            </a:r>
            <a:r>
              <a:rPr lang="de-DE" b="1" dirty="0"/>
              <a:t>ausgerichtete </a:t>
            </a:r>
            <a:r>
              <a:rPr lang="de-DE" b="1" dirty="0" smtClean="0">
                <a:solidFill>
                  <a:srgbClr val="FFFF00"/>
                </a:solidFill>
              </a:rPr>
              <a:t>metrische</a:t>
            </a:r>
            <a:r>
              <a:rPr lang="de-DE" b="1" dirty="0" smtClean="0"/>
              <a:t> System </a:t>
            </a:r>
            <a:r>
              <a:rPr lang="de-DE" b="1" dirty="0"/>
              <a:t>der Griechen und </a:t>
            </a:r>
            <a:r>
              <a:rPr lang="de-DE" b="1" dirty="0" smtClean="0"/>
              <a:t>Römer </a:t>
            </a:r>
            <a:r>
              <a:rPr lang="de-DE" b="1" dirty="0"/>
              <a:t>in ein Betonungsgesetz </a:t>
            </a:r>
            <a:r>
              <a:rPr lang="de-DE" b="1" dirty="0" smtClean="0"/>
              <a:t>plädierte und umformulierte</a:t>
            </a:r>
            <a:r>
              <a:rPr lang="de-DE" b="1" dirty="0" smtClean="0"/>
              <a:t>. Lieferte Fülle </a:t>
            </a:r>
            <a:r>
              <a:rPr lang="de-DE" b="1" dirty="0"/>
              <a:t>von Mustern der unterschiedlichen</a:t>
            </a:r>
          </a:p>
          <a:p>
            <a:r>
              <a:rPr lang="de-DE" b="1" dirty="0"/>
              <a:t>Gattungen - meist eigene Ü</a:t>
            </a:r>
            <a:r>
              <a:rPr lang="de-DE" b="1" dirty="0" smtClean="0"/>
              <a:t>bersetzungen </a:t>
            </a:r>
            <a:r>
              <a:rPr lang="de-DE" b="1" dirty="0"/>
              <a:t>von antiken </a:t>
            </a:r>
            <a:r>
              <a:rPr lang="de-DE" b="1" dirty="0">
                <a:solidFill>
                  <a:srgbClr val="FFFF00"/>
                </a:solidFill>
              </a:rPr>
              <a:t>Oden, Elegien </a:t>
            </a:r>
            <a:r>
              <a:rPr lang="de-DE" b="1" dirty="0" smtClean="0">
                <a:solidFill>
                  <a:srgbClr val="FFFF00"/>
                </a:solidFill>
              </a:rPr>
              <a:t>oder Epigrammen</a:t>
            </a:r>
            <a:r>
              <a:rPr lang="de-DE" b="1" dirty="0">
                <a:solidFill>
                  <a:srgbClr val="FFFF00"/>
                </a:solidFill>
              </a:rPr>
              <a:t>, von Renaissance-Sonetten, </a:t>
            </a:r>
            <a:r>
              <a:rPr lang="de-DE" b="1" dirty="0" err="1" smtClean="0">
                <a:solidFill>
                  <a:srgbClr val="FFFF00"/>
                </a:solidFill>
              </a:rPr>
              <a:t>humanistischn</a:t>
            </a:r>
            <a:r>
              <a:rPr lang="de-DE" b="1" dirty="0" smtClean="0">
                <a:solidFill>
                  <a:srgbClr val="FFFF00"/>
                </a:solidFill>
              </a:rPr>
              <a:t> </a:t>
            </a:r>
            <a:r>
              <a:rPr lang="de-DE" b="1" dirty="0">
                <a:solidFill>
                  <a:srgbClr val="FFFF00"/>
                </a:solidFill>
              </a:rPr>
              <a:t>Romanen </a:t>
            </a:r>
            <a:r>
              <a:rPr lang="de-DE" b="1" dirty="0" smtClean="0"/>
              <a:t>und </a:t>
            </a:r>
            <a:r>
              <a:rPr lang="de-DE" b="1" dirty="0"/>
              <a:t>verschiedenen </a:t>
            </a:r>
            <a:r>
              <a:rPr lang="de-DE" b="1" dirty="0">
                <a:solidFill>
                  <a:srgbClr val="FFFF00"/>
                </a:solidFill>
              </a:rPr>
              <a:t>dramatischen Formen</a:t>
            </a:r>
            <a:r>
              <a:rPr lang="de-DE" b="1" dirty="0"/>
              <a:t>. Die Poetik </a:t>
            </a:r>
            <a:r>
              <a:rPr lang="de-DE" b="1" dirty="0" smtClean="0"/>
              <a:t>Opitz war </a:t>
            </a:r>
            <a:r>
              <a:rPr lang="de-DE" b="1" dirty="0"/>
              <a:t>aber nicht die einzige, die das 17. Jahrhundert </a:t>
            </a:r>
            <a:r>
              <a:rPr lang="de-DE" b="1" dirty="0" smtClean="0"/>
              <a:t>hervorbrachte, über </a:t>
            </a:r>
            <a:r>
              <a:rPr lang="de-DE" b="1" dirty="0"/>
              <a:t>100 </a:t>
            </a:r>
            <a:r>
              <a:rPr lang="de-DE" b="1" dirty="0" err="1" smtClean="0"/>
              <a:t>Poetiken</a:t>
            </a:r>
            <a:r>
              <a:rPr lang="de-DE" b="1" dirty="0" smtClean="0"/>
              <a:t>.</a:t>
            </a:r>
            <a:endParaRPr lang="en-US" b="1" dirty="0"/>
          </a:p>
        </p:txBody>
      </p:sp>
    </p:spTree>
    <p:extLst>
      <p:ext uri="{BB962C8B-B14F-4D97-AF65-F5344CB8AC3E}">
        <p14:creationId xmlns:p14="http://schemas.microsoft.com/office/powerpoint/2010/main" val="3512485289"/>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err="1"/>
              <a:t>Gelegenheitsdichtung</a:t>
            </a:r>
            <a:endParaRPr lang="en-US" dirty="0"/>
          </a:p>
        </p:txBody>
      </p:sp>
      <p:sp>
        <p:nvSpPr>
          <p:cNvPr id="3" name="Θέση περιεχομένου 2"/>
          <p:cNvSpPr>
            <a:spLocks noGrp="1"/>
          </p:cNvSpPr>
          <p:nvPr>
            <p:ph idx="1"/>
          </p:nvPr>
        </p:nvSpPr>
        <p:spPr>
          <a:xfrm>
            <a:off x="680321" y="2336873"/>
            <a:ext cx="11197452" cy="4214756"/>
          </a:xfrm>
        </p:spPr>
        <p:txBody>
          <a:bodyPr>
            <a:normAutofit/>
          </a:bodyPr>
          <a:lstStyle/>
          <a:p>
            <a:r>
              <a:rPr lang="de-DE" dirty="0"/>
              <a:t>Die Gelegenheitsdichtung ist eine meist im</a:t>
            </a:r>
          </a:p>
          <a:p>
            <a:r>
              <a:rPr lang="de-DE" dirty="0"/>
              <a:t>Auftrag des </a:t>
            </a:r>
            <a:r>
              <a:rPr lang="de-DE" dirty="0" smtClean="0"/>
              <a:t>Mäzens </a:t>
            </a:r>
            <a:r>
              <a:rPr lang="de-DE" dirty="0"/>
              <a:t>oder </a:t>
            </a:r>
            <a:r>
              <a:rPr lang="de-DE" dirty="0" smtClean="0"/>
              <a:t>Fürsten </a:t>
            </a:r>
            <a:r>
              <a:rPr lang="de-DE" dirty="0"/>
              <a:t>erstellte schriftstellerische Arbeit, </a:t>
            </a:r>
            <a:r>
              <a:rPr lang="de-DE" dirty="0" smtClean="0"/>
              <a:t>die zu </a:t>
            </a:r>
            <a:r>
              <a:rPr lang="de-DE" dirty="0"/>
              <a:t>konkreten </a:t>
            </a:r>
            <a:r>
              <a:rPr lang="de-DE" dirty="0" err="1"/>
              <a:t>Anlissen</a:t>
            </a:r>
            <a:r>
              <a:rPr lang="de-DE" dirty="0"/>
              <a:t>, zu Hochzeiten, Taufen, Geburtstagen, </a:t>
            </a:r>
            <a:r>
              <a:rPr lang="de-DE" dirty="0" smtClean="0"/>
              <a:t>Beerdigungen </a:t>
            </a:r>
            <a:r>
              <a:rPr lang="de-DE" dirty="0" err="1" smtClean="0"/>
              <a:t>usw</a:t>
            </a:r>
            <a:r>
              <a:rPr lang="de-DE" dirty="0" smtClean="0"/>
              <a:t>, </a:t>
            </a:r>
            <a:r>
              <a:rPr lang="de-DE" dirty="0"/>
              <a:t>entstand, um das jeweilige Fest zu </a:t>
            </a:r>
            <a:r>
              <a:rPr lang="de-DE" dirty="0" smtClean="0"/>
              <a:t>schmücken</a:t>
            </a:r>
            <a:r>
              <a:rPr lang="de-DE" dirty="0"/>
              <a:t>, den </a:t>
            </a:r>
            <a:r>
              <a:rPr lang="de-DE" dirty="0" err="1" smtClean="0"/>
              <a:t>Fiürsten</a:t>
            </a:r>
            <a:r>
              <a:rPr lang="de-DE" dirty="0" smtClean="0"/>
              <a:t> zu </a:t>
            </a:r>
            <a:r>
              <a:rPr lang="de-DE" dirty="0"/>
              <a:t>loben, die </a:t>
            </a:r>
            <a:r>
              <a:rPr lang="de-DE" dirty="0" smtClean="0"/>
              <a:t>königliche </a:t>
            </a:r>
            <a:r>
              <a:rPr lang="de-DE" dirty="0"/>
              <a:t>Leiche zu besingen oder Ähnliches. </a:t>
            </a:r>
            <a:r>
              <a:rPr lang="de-DE" sz="3500" dirty="0" smtClean="0"/>
              <a:t>Lyrik</a:t>
            </a:r>
          </a:p>
          <a:p>
            <a:endParaRPr lang="de-DE" dirty="0"/>
          </a:p>
          <a:p>
            <a:r>
              <a:rPr lang="de-DE" dirty="0"/>
              <a:t>Das Sonett, eine literarische Entwicklung der </a:t>
            </a:r>
            <a:r>
              <a:rPr lang="de-DE" dirty="0" err="1"/>
              <a:t>friihen</a:t>
            </a:r>
            <a:r>
              <a:rPr lang="de-DE" dirty="0"/>
              <a:t> italienischen Re-</a:t>
            </a:r>
          </a:p>
          <a:p>
            <a:r>
              <a:rPr lang="de-DE" dirty="0" err="1"/>
              <a:t>naissance</a:t>
            </a:r>
            <a:r>
              <a:rPr lang="de-DE" dirty="0"/>
              <a:t>, ist die typische lyrische Form des gesamten 17. Jahrhunderts. Verschiedene </a:t>
            </a:r>
            <a:r>
              <a:rPr lang="de-DE" dirty="0" err="1"/>
              <a:t>Odenformen</a:t>
            </a:r>
            <a:r>
              <a:rPr lang="de-DE" dirty="0"/>
              <a:t> und -strophen, Elegien und Epigramme</a:t>
            </a:r>
          </a:p>
          <a:p>
            <a:r>
              <a:rPr lang="de-DE" dirty="0"/>
              <a:t>entstehen in deutscher </a:t>
            </a:r>
            <a:r>
              <a:rPr lang="de-DE" dirty="0" smtClean="0"/>
              <a:t>Sprache.</a:t>
            </a:r>
            <a:endParaRPr lang="en-US" dirty="0"/>
          </a:p>
        </p:txBody>
      </p:sp>
    </p:spTree>
    <p:extLst>
      <p:ext uri="{BB962C8B-B14F-4D97-AF65-F5344CB8AC3E}">
        <p14:creationId xmlns:p14="http://schemas.microsoft.com/office/powerpoint/2010/main" val="2322233549"/>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de-DE" dirty="0"/>
              <a:t>Manierismus:</a:t>
            </a:r>
            <a:endParaRPr lang="en-US" dirty="0"/>
          </a:p>
        </p:txBody>
      </p:sp>
      <p:sp>
        <p:nvSpPr>
          <p:cNvPr id="3" name="Θέση περιεχομένου 2"/>
          <p:cNvSpPr>
            <a:spLocks noGrp="1"/>
          </p:cNvSpPr>
          <p:nvPr>
            <p:ph idx="1"/>
          </p:nvPr>
        </p:nvSpPr>
        <p:spPr>
          <a:xfrm>
            <a:off x="680321" y="2336873"/>
            <a:ext cx="10518722" cy="4195902"/>
          </a:xfrm>
        </p:spPr>
        <p:txBody>
          <a:bodyPr/>
          <a:lstStyle/>
          <a:p>
            <a:r>
              <a:rPr lang="de-DE" b="1" dirty="0" smtClean="0"/>
              <a:t>Mit </a:t>
            </a:r>
            <a:r>
              <a:rPr lang="de-DE" b="1" dirty="0"/>
              <a:t>den letzten Jahrzehnten des 17. Jahrhunderts wird</a:t>
            </a:r>
          </a:p>
          <a:p>
            <a:r>
              <a:rPr lang="de-DE" b="1" dirty="0"/>
              <a:t>die </a:t>
            </a:r>
            <a:r>
              <a:rPr lang="de-DE" b="1" dirty="0" smtClean="0"/>
              <a:t>literarische </a:t>
            </a:r>
            <a:r>
              <a:rPr lang="de-DE" b="1" dirty="0"/>
              <a:t>Sprache der Lyrik immer starker aufgeladen mit </a:t>
            </a:r>
            <a:r>
              <a:rPr lang="de-DE" b="1" dirty="0" smtClean="0"/>
              <a:t>überbordenden </a:t>
            </a:r>
            <a:r>
              <a:rPr lang="de-DE" b="1" dirty="0"/>
              <a:t>Metaphern und anderen stilistischen </a:t>
            </a:r>
            <a:r>
              <a:rPr lang="de-DE" b="1" dirty="0" smtClean="0"/>
              <a:t>Übertreibungen</a:t>
            </a:r>
            <a:r>
              <a:rPr lang="de-DE" b="1" dirty="0"/>
              <a:t>, die </a:t>
            </a:r>
            <a:r>
              <a:rPr lang="de-DE" b="1" dirty="0" smtClean="0"/>
              <a:t>dieser Literatur </a:t>
            </a:r>
            <a:r>
              <a:rPr lang="de-DE" b="1" dirty="0"/>
              <a:t>den Vorwurf des </a:t>
            </a:r>
            <a:r>
              <a:rPr lang="de-DE" b="1" dirty="0">
                <a:solidFill>
                  <a:srgbClr val="00B0F0"/>
                </a:solidFill>
              </a:rPr>
              <a:t>Schwulstes </a:t>
            </a:r>
            <a:r>
              <a:rPr lang="de-DE" b="1" dirty="0"/>
              <a:t>eingebracht haben</a:t>
            </a:r>
            <a:r>
              <a:rPr lang="de-DE" b="1" dirty="0" smtClean="0"/>
              <a:t>.</a:t>
            </a:r>
          </a:p>
          <a:p>
            <a:r>
              <a:rPr lang="de-DE" b="1" dirty="0"/>
              <a:t>Literatur des 18. Jahrhunderts: </a:t>
            </a:r>
            <a:r>
              <a:rPr lang="de-DE" b="1" dirty="0" smtClean="0">
                <a:solidFill>
                  <a:srgbClr val="FFFF00"/>
                </a:solidFill>
              </a:rPr>
              <a:t>Aufklärung 18.Jhd.</a:t>
            </a:r>
          </a:p>
          <a:p>
            <a:r>
              <a:rPr lang="de-DE" b="1" dirty="0" smtClean="0"/>
              <a:t>Strömungen der Aufklärung</a:t>
            </a:r>
          </a:p>
          <a:p>
            <a:r>
              <a:rPr lang="de-DE" b="1" dirty="0">
                <a:solidFill>
                  <a:srgbClr val="FFFF00"/>
                </a:solidFill>
              </a:rPr>
              <a:t>Empfindsamkeit, Sturm und Drang oder der Weimarer Klassizismus</a:t>
            </a:r>
            <a:r>
              <a:rPr lang="de-DE" b="1" dirty="0"/>
              <a:t>.</a:t>
            </a:r>
            <a:endParaRPr lang="en-US" b="1" dirty="0"/>
          </a:p>
        </p:txBody>
      </p:sp>
    </p:spTree>
    <p:extLst>
      <p:ext uri="{BB962C8B-B14F-4D97-AF65-F5344CB8AC3E}">
        <p14:creationId xmlns:p14="http://schemas.microsoft.com/office/powerpoint/2010/main" val="179002680"/>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US"/>
          </a:p>
        </p:txBody>
      </p:sp>
      <p:sp>
        <p:nvSpPr>
          <p:cNvPr id="3" name="Θέση περιεχομένου 2"/>
          <p:cNvSpPr>
            <a:spLocks noGrp="1"/>
          </p:cNvSpPr>
          <p:nvPr>
            <p:ph idx="1"/>
          </p:nvPr>
        </p:nvSpPr>
        <p:spPr>
          <a:xfrm>
            <a:off x="680321" y="2336872"/>
            <a:ext cx="10895794" cy="4186475"/>
          </a:xfrm>
        </p:spPr>
        <p:txBody>
          <a:bodyPr>
            <a:normAutofit/>
          </a:bodyPr>
          <a:lstStyle/>
          <a:p>
            <a:r>
              <a:rPr lang="de-DE" dirty="0"/>
              <a:t>Die </a:t>
            </a:r>
            <a:r>
              <a:rPr lang="de-DE" dirty="0" err="1">
                <a:solidFill>
                  <a:srgbClr val="FFFF00"/>
                </a:solidFill>
              </a:rPr>
              <a:t>friihe</a:t>
            </a:r>
            <a:r>
              <a:rPr lang="de-DE" dirty="0">
                <a:solidFill>
                  <a:srgbClr val="FFFF00"/>
                </a:solidFill>
              </a:rPr>
              <a:t> </a:t>
            </a:r>
            <a:r>
              <a:rPr lang="de-DE" dirty="0" smtClean="0">
                <a:solidFill>
                  <a:srgbClr val="FFFF00"/>
                </a:solidFill>
              </a:rPr>
              <a:t>Aufklärung </a:t>
            </a:r>
            <a:r>
              <a:rPr lang="de-DE" dirty="0">
                <a:solidFill>
                  <a:srgbClr val="FFFF00"/>
                </a:solidFill>
              </a:rPr>
              <a:t>(1680-1740) </a:t>
            </a:r>
            <a:r>
              <a:rPr lang="de-DE" dirty="0"/>
              <a:t>ist wesentlich vom Rationalismus</a:t>
            </a:r>
          </a:p>
          <a:p>
            <a:r>
              <a:rPr lang="de-DE" dirty="0"/>
              <a:t>bestimmt. Die </a:t>
            </a:r>
            <a:r>
              <a:rPr lang="de-DE" dirty="0" smtClean="0"/>
              <a:t>Gedankengebäude </a:t>
            </a:r>
            <a:r>
              <a:rPr lang="de-DE" dirty="0"/>
              <a:t>der rationalistischen Vordenker </a:t>
            </a:r>
            <a:r>
              <a:rPr lang="de-DE" dirty="0" smtClean="0"/>
              <a:t>René </a:t>
            </a:r>
            <a:r>
              <a:rPr lang="de-DE" dirty="0" err="1" smtClean="0"/>
              <a:t>Descarte</a:t>
            </a:r>
            <a:r>
              <a:rPr lang="de-DE" dirty="0" smtClean="0"/>
              <a:t> von Christian </a:t>
            </a:r>
            <a:r>
              <a:rPr lang="de-DE" dirty="0" err="1" smtClean="0"/>
              <a:t>Wollf</a:t>
            </a:r>
            <a:r>
              <a:rPr lang="de-DE" dirty="0" smtClean="0"/>
              <a:t> popularisiert</a:t>
            </a:r>
          </a:p>
          <a:p>
            <a:r>
              <a:rPr lang="de-DE" dirty="0" smtClean="0"/>
              <a:t>In der </a:t>
            </a:r>
            <a:r>
              <a:rPr lang="de-DE" dirty="0">
                <a:solidFill>
                  <a:srgbClr val="FFFF00"/>
                </a:solidFill>
              </a:rPr>
              <a:t>mittleren </a:t>
            </a:r>
            <a:r>
              <a:rPr lang="de-DE" dirty="0" smtClean="0">
                <a:solidFill>
                  <a:srgbClr val="FFFF00"/>
                </a:solidFill>
              </a:rPr>
              <a:t>Aufklärung </a:t>
            </a:r>
            <a:r>
              <a:rPr lang="de-DE" dirty="0">
                <a:solidFill>
                  <a:srgbClr val="FFFF00"/>
                </a:solidFill>
              </a:rPr>
              <a:t>(1740-1780) </a:t>
            </a:r>
            <a:r>
              <a:rPr lang="de-DE" dirty="0"/>
              <a:t>setzen sich die </a:t>
            </a:r>
            <a:r>
              <a:rPr lang="de-DE" dirty="0" err="1"/>
              <a:t>Grundannah</a:t>
            </a:r>
            <a:r>
              <a:rPr lang="de-DE" dirty="0"/>
              <a:t>-</a:t>
            </a:r>
          </a:p>
          <a:p>
            <a:r>
              <a:rPr lang="de-DE" dirty="0" err="1"/>
              <a:t>men</a:t>
            </a:r>
            <a:r>
              <a:rPr lang="de-DE" dirty="0"/>
              <a:t> des Empirismus (und seiner radikalisierten Spielart, des </a:t>
            </a:r>
            <a:r>
              <a:rPr lang="de-DE" dirty="0" err="1"/>
              <a:t>Sensua</a:t>
            </a:r>
            <a:r>
              <a:rPr lang="de-DE" dirty="0"/>
              <a:t>-</a:t>
            </a:r>
          </a:p>
          <a:p>
            <a:r>
              <a:rPr lang="de-DE" dirty="0" err="1"/>
              <a:t>lismus</a:t>
            </a:r>
            <a:r>
              <a:rPr lang="de-DE" dirty="0"/>
              <a:t>) scharf vom rationalistischen Denken ab. </a:t>
            </a:r>
            <a:r>
              <a:rPr lang="de-DE" dirty="0" smtClean="0"/>
              <a:t>In </a:t>
            </a:r>
            <a:r>
              <a:rPr lang="de-DE" dirty="0"/>
              <a:t>der </a:t>
            </a:r>
            <a:r>
              <a:rPr lang="de-DE" dirty="0" err="1" smtClean="0">
                <a:solidFill>
                  <a:srgbClr val="FFFF00"/>
                </a:solidFill>
              </a:rPr>
              <a:t>Spätaufklarung</a:t>
            </a:r>
            <a:r>
              <a:rPr lang="de-DE" dirty="0" smtClean="0">
                <a:solidFill>
                  <a:srgbClr val="FFFF00"/>
                </a:solidFill>
              </a:rPr>
              <a:t> </a:t>
            </a:r>
            <a:r>
              <a:rPr lang="de-DE" dirty="0">
                <a:solidFill>
                  <a:srgbClr val="FFFF00"/>
                </a:solidFill>
              </a:rPr>
              <a:t>(1780-1795) </a:t>
            </a:r>
            <a:r>
              <a:rPr lang="de-DE" dirty="0"/>
              <a:t>bildet der Kritizismus </a:t>
            </a:r>
            <a:r>
              <a:rPr lang="de-DE" dirty="0" smtClean="0"/>
              <a:t>Immanuel Kants </a:t>
            </a:r>
            <a:r>
              <a:rPr lang="de-DE" dirty="0"/>
              <a:t>(1724-1804</a:t>
            </a:r>
            <a:r>
              <a:rPr lang="de-DE" dirty="0" smtClean="0"/>
              <a:t>), eine wichtige Rolle. </a:t>
            </a:r>
            <a:endParaRPr lang="de-DE" dirty="0" smtClean="0"/>
          </a:p>
          <a:p>
            <a:endParaRPr lang="en-US" dirty="0"/>
          </a:p>
        </p:txBody>
      </p:sp>
    </p:spTree>
    <p:extLst>
      <p:ext uri="{BB962C8B-B14F-4D97-AF65-F5344CB8AC3E}">
        <p14:creationId xmlns:p14="http://schemas.microsoft.com/office/powerpoint/2010/main" val="3355278802"/>
      </p:ext>
    </p:extLst>
  </p:cSld>
  <p:clrMapOvr>
    <a:masterClrMapping/>
  </p:clrMapOvr>
  <mc:AlternateContent xmlns:mc="http://schemas.openxmlformats.org/markup-compatibility/2006">
    <mc:Choice xmlns:p14="http://schemas.microsoft.com/office/powerpoint/2010/main" Requires="p14">
      <p:transition spd="slow" p14:dur="1500">
        <p14:ripple/>
        <p:sndAc>
          <p:stSnd>
            <p:snd r:embed="rId2" name="camera.wav"/>
          </p:stSnd>
        </p:sndAc>
      </p:transition>
    </mc:Choice>
    <mc:Fallback>
      <p:transition spd="slow">
        <p:fade/>
        <p:sndAc>
          <p:stSnd>
            <p:snd r:embed="rId2" name="camera.wav"/>
          </p:stSnd>
        </p:sndAc>
      </p:transition>
    </mc:Fallback>
  </mc:AlternateContent>
  <p:timing>
    <p:tnLst>
      <p:par>
        <p:cTn id="1" dur="indefinite" restart="never" nodeType="tmRoot"/>
      </p:par>
    </p:tnLst>
  </p:timing>
</p:sld>
</file>

<file path=ppt/theme/theme1.xml><?xml version="1.0" encoding="utf-8"?>
<a:theme xmlns:a="http://schemas.openxmlformats.org/drawingml/2006/main" name="Βερολίνο">
  <a:themeElements>
    <a:clrScheme name="Berlin">
      <a:dk1>
        <a:sysClr val="windowText" lastClr="000000"/>
      </a:dk1>
      <a:lt1>
        <a:sysClr val="window" lastClr="FFFFFF"/>
      </a:lt1>
      <a:dk2>
        <a:srgbClr val="8D4585"/>
      </a:dk2>
      <a:lt2>
        <a:srgbClr val="E7E6E6"/>
      </a:lt2>
      <a:accent1>
        <a:srgbClr val="F35AE6"/>
      </a:accent1>
      <a:accent2>
        <a:srgbClr val="FC5283"/>
      </a:accent2>
      <a:accent3>
        <a:srgbClr val="F67C64"/>
      </a:accent3>
      <a:accent4>
        <a:srgbClr val="F89F65"/>
      </a:accent4>
      <a:accent5>
        <a:srgbClr val="55C6BA"/>
      </a:accent5>
      <a:accent6>
        <a:srgbClr val="84A3FD"/>
      </a:accent6>
      <a:hlink>
        <a:srgbClr val="6ED4F6"/>
      </a:hlink>
      <a:folHlink>
        <a:srgbClr val="9FECFC"/>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docProps/app.xml><?xml version="1.0" encoding="utf-8"?>
<Properties xmlns="http://schemas.openxmlformats.org/officeDocument/2006/extended-properties" xmlns:vt="http://schemas.openxmlformats.org/officeDocument/2006/docPropsVTypes">
  <Template>TM04033917[[fn=Βερολίνο]]</Template>
  <TotalTime>551</TotalTime>
  <Words>1454</Words>
  <Application>Microsoft Office PowerPoint</Application>
  <PresentationFormat>Ευρεία οθόνη</PresentationFormat>
  <Paragraphs>82</Paragraphs>
  <Slides>18</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18</vt:i4>
      </vt:variant>
    </vt:vector>
  </HeadingPairs>
  <TitlesOfParts>
    <vt:vector size="21" baseType="lpstr">
      <vt:lpstr>Arial</vt:lpstr>
      <vt:lpstr>Trebuchet MS</vt:lpstr>
      <vt:lpstr>Βερολίνο</vt:lpstr>
      <vt:lpstr>ÄSTHETIK UND KUNST</vt:lpstr>
      <vt:lpstr>Periodisierungskriterien</vt:lpstr>
      <vt:lpstr>Die Literatur des 17. Jahrhunderts: Barock</vt:lpstr>
      <vt:lpstr>Neuzeit</vt:lpstr>
      <vt:lpstr>Παρουσίαση του PowerPoint</vt:lpstr>
      <vt:lpstr>Opitz Deutschen Poeterey (1624)</vt:lpstr>
      <vt:lpstr>Gelegenheitsdichtung</vt:lpstr>
      <vt:lpstr>Manierismus:</vt:lpstr>
      <vt:lpstr>Παρουσίαση του PowerPoint</vt:lpstr>
      <vt:lpstr>Sozialgeschichte</vt:lpstr>
      <vt:lpstr> Poetik und Ästhetik</vt:lpstr>
      <vt:lpstr>Klassizismus</vt:lpstr>
      <vt:lpstr>Bildungsroman</vt:lpstr>
      <vt:lpstr>Halten wir fest:</vt:lpstr>
      <vt:lpstr>2. Was versteht man unter Schwulstkritik? Von wem ging sie aus, gegen wen richtete sie sich?</vt:lpstr>
      <vt:lpstr>3. Erörtern Sie die epochale Leistung von Martin Opitz’ Buch von der Deutschen Poeterey!</vt:lpstr>
      <vt:lpstr>4. Was ist unter Autonomieästhetik zu verstehen?</vt:lpstr>
      <vt:lpstr>5. Grenzen Sie die Begriffe ›Klassik‹ und ›Klassizismus‹ voneinander ab!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ÄSTHETIK UND KUNST</dc:title>
  <dc:creator>Agi Blioumi</dc:creator>
  <cp:lastModifiedBy>Agi Blioumi</cp:lastModifiedBy>
  <cp:revision>26</cp:revision>
  <dcterms:created xsi:type="dcterms:W3CDTF">2021-03-14T16:20:39Z</dcterms:created>
  <dcterms:modified xsi:type="dcterms:W3CDTF">2021-03-16T22:37:00Z</dcterms:modified>
</cp:coreProperties>
</file>