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139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67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667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263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356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836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798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98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273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059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t>12/1/2025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965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83" r:id="rId6"/>
    <p:sldLayoutId id="2147483979" r:id="rId7"/>
    <p:sldLayoutId id="2147483980" r:id="rId8"/>
    <p:sldLayoutId id="2147483981" r:id="rId9"/>
    <p:sldLayoutId id="2147483982" r:id="rId10"/>
    <p:sldLayoutId id="2147483984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4" name="Background Fill">
            <a:extLst>
              <a:ext uri="{FF2B5EF4-FFF2-40B4-BE49-F238E27FC236}">
                <a16:creationId xmlns:a16="http://schemas.microsoft.com/office/drawing/2014/main" id="{68CA250C-CF5A-4736-9249-D6111F7C5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1A85303E-1D59-4477-A849-22C7FEACDC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7F7BADD-A98A-3702-104A-CA9E9B78BD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3901736" cy="3130807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l-GR" sz="3600" b="1" dirty="0">
                <a:solidFill>
                  <a:schemeClr val="accent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λογοτεχνία του εργατικού κόσμου στη Γερμανία. </a:t>
            </a:r>
            <a:r>
              <a:rPr lang="en-US" sz="3600" b="1" dirty="0">
                <a:solidFill>
                  <a:schemeClr val="accent1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3600" b="1" dirty="0">
                <a:solidFill>
                  <a:schemeClr val="accent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περ</a:t>
            </a:r>
            <a:r>
              <a:rPr lang="el-GR" sz="3600" b="1" dirty="0">
                <a:solidFill>
                  <a:schemeClr val="accent1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ίπτωση</a:t>
            </a:r>
            <a:r>
              <a:rPr lang="el-GR" sz="3600" b="1" dirty="0">
                <a:solidFill>
                  <a:schemeClr val="accent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</a:t>
            </a:r>
            <a:r>
              <a:rPr lang="el-GR" sz="3600" b="1" dirty="0">
                <a:solidFill>
                  <a:schemeClr val="accent1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ης πρόζας του</a:t>
            </a:r>
            <a:r>
              <a:rPr lang="el-GR" sz="3600" b="1" dirty="0">
                <a:solidFill>
                  <a:schemeClr val="accent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b="1" dirty="0">
                <a:solidFill>
                  <a:schemeClr val="accent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 von der Gr</a:t>
            </a:r>
            <a:r>
              <a:rPr lang="el-GR" sz="3600" b="1" dirty="0">
                <a:solidFill>
                  <a:schemeClr val="accent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de-DE" sz="3600" b="1" dirty="0">
                <a:solidFill>
                  <a:schemeClr val="accent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br>
              <a:rPr lang="el-GR" sz="29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2900" dirty="0">
              <a:solidFill>
                <a:srgbClr val="FFFFFF"/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EBA7E6B-EB47-BCC0-862E-3F30FD558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3901736" cy="224052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l-GR" sz="2400" dirty="0">
                <a:solidFill>
                  <a:srgbClr val="FFFFFF"/>
                </a:solidFill>
              </a:rPr>
              <a:t>Αγλαΐα Μπλιούμη</a:t>
            </a:r>
          </a:p>
          <a:p>
            <a:pPr>
              <a:lnSpc>
                <a:spcPct val="100000"/>
              </a:lnSpc>
            </a:pPr>
            <a:r>
              <a:rPr lang="el-GR" sz="2400" dirty="0">
                <a:solidFill>
                  <a:srgbClr val="FFFFFF"/>
                </a:solidFill>
              </a:rPr>
              <a:t>Αναπληρώτρια </a:t>
            </a:r>
            <a:r>
              <a:rPr lang="el-GR" sz="2400" dirty="0" err="1">
                <a:solidFill>
                  <a:srgbClr val="FFFFFF"/>
                </a:solidFill>
              </a:rPr>
              <a:t>καθ</a:t>
            </a:r>
            <a:r>
              <a:rPr lang="el-GR" sz="2400" dirty="0">
                <a:solidFill>
                  <a:srgbClr val="FFFFFF"/>
                </a:solidFill>
              </a:rPr>
              <a:t>. Γερμανικής Φιλολογίας στο </a:t>
            </a:r>
          </a:p>
          <a:p>
            <a:pPr>
              <a:lnSpc>
                <a:spcPct val="100000"/>
              </a:lnSpc>
            </a:pPr>
            <a:r>
              <a:rPr lang="el-GR" sz="2400" dirty="0">
                <a:solidFill>
                  <a:srgbClr val="FFFFFF"/>
                </a:solidFill>
              </a:rPr>
              <a:t>Εθνικό και Καποδιστριακό Πανεπιστήμιο Αθηνών</a:t>
            </a:r>
          </a:p>
        </p:txBody>
      </p:sp>
      <p:pic>
        <p:nvPicPr>
          <p:cNvPr id="4" name="Picture 3" descr="Πολύχρωμο κυματιστή concept">
            <a:extLst>
              <a:ext uri="{FF2B5EF4-FFF2-40B4-BE49-F238E27FC236}">
                <a16:creationId xmlns:a16="http://schemas.microsoft.com/office/drawing/2014/main" id="{654C60D7-72BD-C813-58BD-C3D46E7523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394" r="16172" b="-1"/>
          <a:stretch/>
        </p:blipFill>
        <p:spPr>
          <a:xfrm>
            <a:off x="4955602" y="10"/>
            <a:ext cx="7236398" cy="6857990"/>
          </a:xfrm>
          <a:custGeom>
            <a:avLst/>
            <a:gdLst/>
            <a:ahLst/>
            <a:cxnLst/>
            <a:rect l="l" t="t" r="r" b="b"/>
            <a:pathLst>
              <a:path w="7726675" h="6858000">
                <a:moveTo>
                  <a:pt x="2975226" y="5978334"/>
                </a:moveTo>
                <a:cubicBezTo>
                  <a:pt x="3002582" y="5978928"/>
                  <a:pt x="3030286" y="5982273"/>
                  <a:pt x="3058007" y="5988576"/>
                </a:cubicBezTo>
                <a:cubicBezTo>
                  <a:pt x="3279778" y="6038998"/>
                  <a:pt x="3418684" y="6259656"/>
                  <a:pt x="3368261" y="6481427"/>
                </a:cubicBezTo>
                <a:cubicBezTo>
                  <a:pt x="3317839" y="6703198"/>
                  <a:pt x="3097182" y="6842104"/>
                  <a:pt x="2875410" y="6791681"/>
                </a:cubicBezTo>
                <a:cubicBezTo>
                  <a:pt x="2653640" y="6741259"/>
                  <a:pt x="2514734" y="6520601"/>
                  <a:pt x="2565157" y="6298830"/>
                </a:cubicBezTo>
                <a:cubicBezTo>
                  <a:pt x="2609276" y="6104780"/>
                  <a:pt x="2783732" y="5974174"/>
                  <a:pt x="2975226" y="5978334"/>
                </a:cubicBezTo>
                <a:close/>
                <a:moveTo>
                  <a:pt x="542891" y="1298362"/>
                </a:moveTo>
                <a:cubicBezTo>
                  <a:pt x="578216" y="1299129"/>
                  <a:pt x="613991" y="1303448"/>
                  <a:pt x="649789" y="1311587"/>
                </a:cubicBezTo>
                <a:cubicBezTo>
                  <a:pt x="936170" y="1376700"/>
                  <a:pt x="1115545" y="1661643"/>
                  <a:pt x="1050432" y="1948025"/>
                </a:cubicBezTo>
                <a:cubicBezTo>
                  <a:pt x="985319" y="2234407"/>
                  <a:pt x="700376" y="2413781"/>
                  <a:pt x="413995" y="2348669"/>
                </a:cubicBezTo>
                <a:cubicBezTo>
                  <a:pt x="127612" y="2283556"/>
                  <a:pt x="-51762" y="1998612"/>
                  <a:pt x="13351" y="1712231"/>
                </a:cubicBezTo>
                <a:cubicBezTo>
                  <a:pt x="70325" y="1461647"/>
                  <a:pt x="295606" y="1292990"/>
                  <a:pt x="542891" y="1298362"/>
                </a:cubicBezTo>
                <a:close/>
                <a:moveTo>
                  <a:pt x="362049" y="446831"/>
                </a:moveTo>
                <a:cubicBezTo>
                  <a:pt x="382746" y="447281"/>
                  <a:pt x="403706" y="449811"/>
                  <a:pt x="424679" y="454579"/>
                </a:cubicBezTo>
                <a:cubicBezTo>
                  <a:pt x="592463" y="492727"/>
                  <a:pt x="697554" y="659668"/>
                  <a:pt x="659405" y="827452"/>
                </a:cubicBezTo>
                <a:cubicBezTo>
                  <a:pt x="621257" y="995236"/>
                  <a:pt x="454318" y="1100327"/>
                  <a:pt x="286534" y="1062179"/>
                </a:cubicBezTo>
                <a:cubicBezTo>
                  <a:pt x="118749" y="1024031"/>
                  <a:pt x="13658" y="857091"/>
                  <a:pt x="51806" y="689306"/>
                </a:cubicBezTo>
                <a:cubicBezTo>
                  <a:pt x="85186" y="542495"/>
                  <a:pt x="217172" y="443684"/>
                  <a:pt x="362049" y="446831"/>
                </a:cubicBezTo>
                <a:close/>
                <a:moveTo>
                  <a:pt x="688320" y="0"/>
                </a:moveTo>
                <a:lnTo>
                  <a:pt x="5442022" y="0"/>
                </a:lnTo>
                <a:lnTo>
                  <a:pt x="7726675" y="0"/>
                </a:lnTo>
                <a:lnTo>
                  <a:pt x="7726675" y="988372"/>
                </a:lnTo>
                <a:lnTo>
                  <a:pt x="7726675" y="6858000"/>
                </a:lnTo>
                <a:lnTo>
                  <a:pt x="4265234" y="6858000"/>
                </a:lnTo>
                <a:lnTo>
                  <a:pt x="4167452" y="6648946"/>
                </a:lnTo>
                <a:cubicBezTo>
                  <a:pt x="4064668" y="6438534"/>
                  <a:pt x="3951418" y="6237194"/>
                  <a:pt x="3802376" y="6067515"/>
                </a:cubicBezTo>
                <a:cubicBezTo>
                  <a:pt x="3433898" y="5648543"/>
                  <a:pt x="2855445" y="5560200"/>
                  <a:pt x="2314714" y="5492960"/>
                </a:cubicBezTo>
                <a:cubicBezTo>
                  <a:pt x="1689319" y="5415368"/>
                  <a:pt x="1105502" y="5269445"/>
                  <a:pt x="626568" y="4822392"/>
                </a:cubicBezTo>
                <a:cubicBezTo>
                  <a:pt x="42544" y="4277286"/>
                  <a:pt x="59772" y="3691233"/>
                  <a:pt x="462831" y="3184007"/>
                </a:cubicBezTo>
                <a:cubicBezTo>
                  <a:pt x="688845" y="2899538"/>
                  <a:pt x="972083" y="2660548"/>
                  <a:pt x="1228189" y="2399566"/>
                </a:cubicBezTo>
                <a:cubicBezTo>
                  <a:pt x="1460698" y="2161897"/>
                  <a:pt x="1522193" y="1866062"/>
                  <a:pt x="1384674" y="1566341"/>
                </a:cubicBezTo>
                <a:cubicBezTo>
                  <a:pt x="1239184" y="1249484"/>
                  <a:pt x="1095206" y="930335"/>
                  <a:pt x="922279" y="628332"/>
                </a:cubicBezTo>
                <a:cubicBezTo>
                  <a:pt x="805583" y="424593"/>
                  <a:pt x="731712" y="225291"/>
                  <a:pt x="693729" y="3334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1197525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A1595F-64DE-205A-DA32-E31860B80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Ορολογικοί προσδιορισμοί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9831276-F995-E940-9FE8-54B3CE4A7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«Λογοτεχνία του εργατικού</a:t>
            </a:r>
            <a:r>
              <a:rPr lang="el-GR" sz="24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κόσμου» (</a:t>
            </a:r>
            <a:r>
              <a:rPr lang="de-DE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 der Arbeitswelt</a:t>
            </a: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   ≠ «Ομάδα ‘47»</a:t>
            </a:r>
          </a:p>
          <a:p>
            <a:endParaRPr lang="el-GR" sz="2400" b="1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Θ</a:t>
            </a: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εματολογίας (λογοτεχνία </a:t>
            </a:r>
            <a:r>
              <a:rPr lang="el-GR" sz="2400" b="1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περί</a:t>
            </a: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των εργατών/</a:t>
            </a:r>
            <a:r>
              <a:rPr lang="de-DE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</a:t>
            </a: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l-GR" sz="2400" b="1" kern="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ü</a:t>
            </a:r>
            <a:r>
              <a:rPr lang="de-DE" sz="2400" b="1" kern="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ber</a:t>
            </a:r>
            <a:r>
              <a:rPr lang="de-DE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Arbeiter</a:t>
            </a: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Α</a:t>
            </a:r>
            <a:r>
              <a:rPr lang="el-GR" sz="2400" b="1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υτοβιογραφίας</a:t>
            </a: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των συγγραφέων (λογοτεχνία από εργάτες </a:t>
            </a:r>
            <a:r>
              <a:rPr lang="de-DE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 </a:t>
            </a:r>
            <a:r>
              <a:rPr lang="de-DE" sz="2400" b="1" kern="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von</a:t>
            </a:r>
            <a:r>
              <a:rPr lang="de-DE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Arbeiter</a:t>
            </a: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l-GR" sz="2400" b="1" kern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sz="24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Ζ</a:t>
            </a: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ητήματα που άπτονται </a:t>
            </a:r>
            <a:r>
              <a:rPr lang="el-GR" sz="24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του</a:t>
            </a: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εργατικού κόσμου (</a:t>
            </a:r>
            <a:r>
              <a:rPr lang="de-DE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</a:t>
            </a:r>
            <a:r>
              <a:rPr lang="de-DE" sz="24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2400" b="1" kern="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l-GR" sz="2400" b="1" kern="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ü</a:t>
            </a:r>
            <a:r>
              <a:rPr lang="de-DE" sz="2400" b="1" kern="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r </a:t>
            </a:r>
            <a:r>
              <a:rPr lang="de-DE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Arbeiter</a:t>
            </a: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1271322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AE8440E-120F-0763-05F4-D6899B831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5"/>
            <a:ext cx="10972800" cy="897390"/>
          </a:xfrm>
        </p:spPr>
        <p:txBody>
          <a:bodyPr>
            <a:noAutofit/>
          </a:bodyPr>
          <a:lstStyle/>
          <a:p>
            <a:r>
              <a:rPr lang="el-GR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el-GR" sz="2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Εργαστηρίο</a:t>
            </a:r>
            <a:r>
              <a:rPr lang="el-GR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της λογοτεχνίας του εργατικού κόσμου» (</a:t>
            </a:r>
            <a:r>
              <a:rPr lang="en-US" sz="2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Werkkreis</a:t>
            </a:r>
            <a:r>
              <a:rPr lang="en-US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</a:t>
            </a:r>
            <a:r>
              <a:rPr lang="en-US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der </a:t>
            </a:r>
            <a:r>
              <a:rPr lang="en-US" sz="2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Arbeitswelt</a:t>
            </a:r>
            <a:r>
              <a:rPr lang="el-GR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sz="28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2C7227F-EC0B-D2CB-E08D-CF8C42CDD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kern="0" dirty="0">
                <a:solidFill>
                  <a:schemeClr val="accent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l-GR" sz="3200" kern="0" dirty="0">
                <a:solidFill>
                  <a:schemeClr val="accent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ü</a:t>
            </a:r>
            <a:r>
              <a:rPr lang="de-DE" sz="3200" kern="0" dirty="0">
                <a:solidFill>
                  <a:schemeClr val="accent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nter </a:t>
            </a:r>
            <a:r>
              <a:rPr lang="en-US" sz="3200" kern="0" dirty="0" err="1">
                <a:solidFill>
                  <a:schemeClr val="accent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Wallraff</a:t>
            </a:r>
            <a:r>
              <a:rPr lang="el-GR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de-DE" sz="3200" kern="0" dirty="0">
                <a:solidFill>
                  <a:schemeClr val="accent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Erasmus </a:t>
            </a:r>
            <a:r>
              <a:rPr lang="de-DE" sz="3200" kern="0" dirty="0" err="1">
                <a:solidFill>
                  <a:schemeClr val="accent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Sch</a:t>
            </a:r>
            <a:r>
              <a:rPr lang="el-GR" sz="3200" kern="0" dirty="0">
                <a:solidFill>
                  <a:schemeClr val="accent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ä</a:t>
            </a:r>
            <a:r>
              <a:rPr lang="de-DE" sz="3200" kern="0" dirty="0" err="1">
                <a:solidFill>
                  <a:schemeClr val="accent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fer</a:t>
            </a:r>
            <a:r>
              <a:rPr lang="de-DE" sz="3200" kern="0" dirty="0">
                <a:solidFill>
                  <a:schemeClr val="accent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l-GR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και </a:t>
            </a:r>
            <a:r>
              <a:rPr lang="en-US" sz="3200" kern="0" dirty="0">
                <a:solidFill>
                  <a:schemeClr val="accent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Max von der Gr</a:t>
            </a:r>
            <a:r>
              <a:rPr lang="el-GR" sz="3200" kern="0" dirty="0">
                <a:solidFill>
                  <a:schemeClr val="accent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ü</a:t>
            </a:r>
            <a:r>
              <a:rPr lang="de-DE" sz="3200" kern="0" dirty="0">
                <a:solidFill>
                  <a:schemeClr val="accent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endParaRPr lang="el-GR" sz="3200" kern="0" dirty="0">
              <a:solidFill>
                <a:schemeClr val="accent4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επίτευξη πολιτικού παρεμβατισμού</a:t>
            </a:r>
            <a:r>
              <a:rPr lang="el-GR" sz="24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με τη βοήθεια λογοτεχνικών κειμένων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λογοτεχνία από εργάτες και για εργάτες</a:t>
            </a:r>
          </a:p>
          <a:p>
            <a:endParaRPr lang="el-GR" sz="2400" b="1" kern="0" dirty="0">
              <a:solidFill>
                <a:schemeClr val="accent4"/>
              </a:solidFill>
              <a:latin typeface="Times New Roman" panose="02020603050405020304" pitchFamily="18" charset="0"/>
            </a:endParaRPr>
          </a:p>
          <a:p>
            <a:endParaRPr lang="el-GR" sz="2400" b="1" kern="0" dirty="0">
              <a:solidFill>
                <a:schemeClr val="accent4"/>
              </a:solidFill>
              <a:latin typeface="Times New Roman" panose="02020603050405020304" pitchFamily="18" charset="0"/>
            </a:endParaRPr>
          </a:p>
          <a:p>
            <a:r>
              <a:rPr lang="el-GR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Σεμινάρια Δημιουργικής γραφής να οδηγήσει εργάτες στην ανάγνωση </a:t>
            </a:r>
          </a:p>
          <a:p>
            <a:r>
              <a:rPr lang="el-GR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συγγραφή της λογοτεχνίας</a:t>
            </a:r>
            <a:endParaRPr lang="el-GR" sz="2800" b="1" dirty="0">
              <a:solidFill>
                <a:schemeClr val="accent4"/>
              </a:solidFill>
            </a:endParaRPr>
          </a:p>
        </p:txBody>
      </p:sp>
      <p:sp>
        <p:nvSpPr>
          <p:cNvPr id="9" name="Βέλος: Κάτω 8">
            <a:extLst>
              <a:ext uri="{FF2B5EF4-FFF2-40B4-BE49-F238E27FC236}">
                <a16:creationId xmlns:a16="http://schemas.microsoft.com/office/drawing/2014/main" id="{17339BC0-77F4-A547-C496-0CA21D0DEC35}"/>
              </a:ext>
            </a:extLst>
          </p:cNvPr>
          <p:cNvSpPr/>
          <p:nvPr/>
        </p:nvSpPr>
        <p:spPr>
          <a:xfrm>
            <a:off x="4807974" y="3942735"/>
            <a:ext cx="599768" cy="80624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7792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0">
            <a:extLst>
              <a:ext uri="{FF2B5EF4-FFF2-40B4-BE49-F238E27FC236}">
                <a16:creationId xmlns:a16="http://schemas.microsoft.com/office/drawing/2014/main" id="{042E603F-28B7-4831-BF23-65FBAB13D5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2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1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6">
            <a:extLst>
              <a:ext uri="{FF2B5EF4-FFF2-40B4-BE49-F238E27FC236}">
                <a16:creationId xmlns:a16="http://schemas.microsoft.com/office/drawing/2014/main" id="{76ADA084-C86B-4F3C-8077-6A8999CC4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56D6D3BB-C0F8-D1A3-3397-56A4E84EF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7494" y="552782"/>
            <a:ext cx="5369169" cy="1531657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l-GR" sz="2800" i="1" kern="0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«Ζωή στην παινεμένη χώρα. Πορτρέτα των </a:t>
            </a:r>
            <a:r>
              <a:rPr lang="el-GR" sz="2800" i="1" kern="0" dirty="0" err="1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γκασταρμάιτερ</a:t>
            </a:r>
            <a:r>
              <a:rPr lang="el-GR" sz="2800" i="1" kern="0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r>
              <a:rPr lang="el-GR" sz="2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2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Leben im gelobten Land</a:t>
            </a:r>
            <a:r>
              <a:rPr lang="el-GR" sz="2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de-DE" sz="2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Gastarbeiterporträts </a:t>
            </a:r>
            <a:r>
              <a:rPr lang="el-GR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(1975)</a:t>
            </a:r>
            <a:endParaRPr lang="en-US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Θέση εικόνας 5" descr="Εικόνα που περιέχει άτομο, ανθρώπινο πρόσωπο, ρυτίδα, ρουχισμός">
            <a:extLst>
              <a:ext uri="{FF2B5EF4-FFF2-40B4-BE49-F238E27FC236}">
                <a16:creationId xmlns:a16="http://schemas.microsoft.com/office/drawing/2014/main" id="{686388F7-4B14-16BF-87A4-4E049D0598D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21" r="-2" b="8320"/>
          <a:stretch/>
        </p:blipFill>
        <p:spPr>
          <a:xfrm>
            <a:off x="-52346" y="10"/>
            <a:ext cx="5827552" cy="6857990"/>
          </a:xfrm>
          <a:custGeom>
            <a:avLst/>
            <a:gdLst/>
            <a:ahLst/>
            <a:cxnLst/>
            <a:rect l="l" t="t" r="r" b="b"/>
            <a:pathLst>
              <a:path w="5827552" h="6858000">
                <a:moveTo>
                  <a:pt x="5436113" y="4232571"/>
                </a:moveTo>
                <a:cubicBezTo>
                  <a:pt x="5625722" y="4232571"/>
                  <a:pt x="5779430" y="4386279"/>
                  <a:pt x="5779430" y="4575888"/>
                </a:cubicBezTo>
                <a:cubicBezTo>
                  <a:pt x="5779430" y="4765497"/>
                  <a:pt x="5625722" y="4919205"/>
                  <a:pt x="5436113" y="4919205"/>
                </a:cubicBezTo>
                <a:cubicBezTo>
                  <a:pt x="5246504" y="4919205"/>
                  <a:pt x="5092796" y="4765497"/>
                  <a:pt x="5092796" y="4575888"/>
                </a:cubicBezTo>
                <a:cubicBezTo>
                  <a:pt x="5092796" y="4386279"/>
                  <a:pt x="5246504" y="4232571"/>
                  <a:pt x="5436113" y="4232571"/>
                </a:cubicBezTo>
                <a:close/>
                <a:moveTo>
                  <a:pt x="5580185" y="1806694"/>
                </a:moveTo>
                <a:cubicBezTo>
                  <a:pt x="5699726" y="1806694"/>
                  <a:pt x="5799461" y="1891487"/>
                  <a:pt x="5822527" y="2004209"/>
                </a:cubicBezTo>
                <a:lnTo>
                  <a:pt x="5827552" y="2054052"/>
                </a:lnTo>
                <a:lnTo>
                  <a:pt x="5827552" y="2054073"/>
                </a:lnTo>
                <a:lnTo>
                  <a:pt x="5822527" y="2103916"/>
                </a:lnTo>
                <a:cubicBezTo>
                  <a:pt x="5799461" y="2216637"/>
                  <a:pt x="5699726" y="2301430"/>
                  <a:pt x="5580185" y="2301430"/>
                </a:cubicBezTo>
                <a:cubicBezTo>
                  <a:pt x="5443567" y="2301430"/>
                  <a:pt x="5332817" y="2190680"/>
                  <a:pt x="5332817" y="2054062"/>
                </a:cubicBezTo>
                <a:cubicBezTo>
                  <a:pt x="5332817" y="1917444"/>
                  <a:pt x="5443567" y="1806694"/>
                  <a:pt x="5580185" y="1806694"/>
                </a:cubicBezTo>
                <a:close/>
                <a:moveTo>
                  <a:pt x="5580184" y="1294715"/>
                </a:moveTo>
                <a:cubicBezTo>
                  <a:pt x="5659753" y="1294715"/>
                  <a:pt x="5724256" y="1359218"/>
                  <a:pt x="5724256" y="1438787"/>
                </a:cubicBezTo>
                <a:cubicBezTo>
                  <a:pt x="5724256" y="1518356"/>
                  <a:pt x="5659753" y="1582859"/>
                  <a:pt x="5580184" y="1582859"/>
                </a:cubicBezTo>
                <a:cubicBezTo>
                  <a:pt x="5500615" y="1582859"/>
                  <a:pt x="5436112" y="1518356"/>
                  <a:pt x="5436112" y="1438787"/>
                </a:cubicBezTo>
                <a:cubicBezTo>
                  <a:pt x="5436112" y="1359218"/>
                  <a:pt x="5500615" y="1294715"/>
                  <a:pt x="5580184" y="1294715"/>
                </a:cubicBezTo>
                <a:close/>
                <a:moveTo>
                  <a:pt x="0" y="0"/>
                </a:moveTo>
                <a:lnTo>
                  <a:pt x="5346882" y="0"/>
                </a:lnTo>
                <a:lnTo>
                  <a:pt x="5396357" y="64140"/>
                </a:lnTo>
                <a:cubicBezTo>
                  <a:pt x="5509528" y="228632"/>
                  <a:pt x="5577723" y="424885"/>
                  <a:pt x="5582550" y="646882"/>
                </a:cubicBezTo>
                <a:cubicBezTo>
                  <a:pt x="5608062" y="1102027"/>
                  <a:pt x="5203194" y="1301070"/>
                  <a:pt x="5151872" y="1809180"/>
                </a:cubicBezTo>
                <a:cubicBezTo>
                  <a:pt x="5104686" y="2276432"/>
                  <a:pt x="5496947" y="2514465"/>
                  <a:pt x="5323965" y="3464278"/>
                </a:cubicBezTo>
                <a:cubicBezTo>
                  <a:pt x="5211960" y="4079388"/>
                  <a:pt x="4297510" y="4259025"/>
                  <a:pt x="5513003" y="5720066"/>
                </a:cubicBezTo>
                <a:cubicBezTo>
                  <a:pt x="5768583" y="6027176"/>
                  <a:pt x="5791560" y="6490332"/>
                  <a:pt x="5601722" y="6841105"/>
                </a:cubicBezTo>
                <a:lnTo>
                  <a:pt x="5590822" y="6858000"/>
                </a:lnTo>
                <a:lnTo>
                  <a:pt x="1735" y="6858000"/>
                </a:lnTo>
                <a:lnTo>
                  <a:pt x="0" y="6858000"/>
                </a:lnTo>
                <a:lnTo>
                  <a:pt x="0" y="6849812"/>
                </a:lnTo>
                <a:lnTo>
                  <a:pt x="0" y="6483067"/>
                </a:lnTo>
                <a:lnTo>
                  <a:pt x="0" y="1250146"/>
                </a:lnTo>
                <a:close/>
              </a:path>
            </a:pathLst>
          </a:custGeom>
        </p:spPr>
      </p:pic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282E4CA-A0DA-C71A-A1CA-303C30A156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092" y="2317397"/>
            <a:ext cx="5756256" cy="4540603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l-GR" sz="2400" i="1" kern="0" dirty="0">
                <a:solidFill>
                  <a:schemeClr val="accent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Γ</a:t>
            </a:r>
            <a:r>
              <a:rPr lang="el-GR" sz="2400" i="1" kern="0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κασταρμπάιτερ</a:t>
            </a:r>
            <a:r>
              <a:rPr lang="el-GR" sz="2400" kern="0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μέσω διακριτικών </a:t>
            </a:r>
          </a:p>
          <a:p>
            <a:r>
              <a:rPr lang="el-GR" sz="2400" kern="0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συμβάσεων εργασίας της γερμανικής κυβέρνησης </a:t>
            </a:r>
          </a:p>
          <a:p>
            <a:r>
              <a:rPr lang="el-GR" sz="2400" kern="0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μεσογειακού Νότου της Ευρώπης</a:t>
            </a:r>
          </a:p>
          <a:p>
            <a:r>
              <a:rPr lang="el-G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Γεννήθηκε το 1925. Το έτος 1944 σε αμερικανική αιχμαλωσία: στη Σκωτία, στην </a:t>
            </a:r>
            <a:r>
              <a:rPr lang="de-DE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Louisiana</a:t>
            </a:r>
            <a:r>
              <a:rPr lang="el-GR" sz="1800" b="1" kern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de-DE" sz="1800" b="1" kern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Texas </a:t>
            </a:r>
            <a:r>
              <a:rPr lang="el-GR" sz="1800" b="1" kern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και </a:t>
            </a:r>
            <a:r>
              <a:rPr lang="de-DE" sz="1800" b="1" kern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New</a:t>
            </a:r>
            <a:r>
              <a:rPr lang="el-GR" sz="1800" b="1" kern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de-DE" sz="1800" b="1" kern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Mexico</a:t>
            </a:r>
            <a:r>
              <a:rPr lang="el-GR" sz="1800" b="1" kern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εργαζόμενος ως εργάτης γης, υλοτόμος, εργάτης ορυχείων κ.ά.</a:t>
            </a:r>
            <a:r>
              <a:rPr lang="el-G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l-GR" sz="2400" i="1" kern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1962 </a:t>
            </a:r>
            <a:r>
              <a:rPr lang="de-DE" sz="2400" i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l-GR" sz="2400" i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ä</a:t>
            </a:r>
            <a:r>
              <a:rPr lang="de-DE" sz="2400" i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nner in zweifacher Nacht</a:t>
            </a:r>
            <a:r>
              <a:rPr lang="de-DE" sz="24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l-GR" sz="2400" kern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(Άντρες μέσα σε διπλή</a:t>
            </a:r>
            <a:r>
              <a:rPr lang="el-GR" sz="24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l-GR" sz="2400" kern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νύχτα) </a:t>
            </a:r>
          </a:p>
          <a:p>
            <a:r>
              <a:rPr lang="el-GR" sz="2400" i="1" kern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1963 </a:t>
            </a:r>
            <a:r>
              <a:rPr lang="de-DE" sz="2400" i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Irrlicht und Feuer </a:t>
            </a:r>
            <a:r>
              <a:rPr lang="el-GR" sz="24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(Τρελό φως και φωτιά)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208836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29893D1-BE50-6D27-9213-918CA7FFF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400" i="1" kern="0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«Ζωή στην παινεμένη χώρα. Πορτρέτα των γκασταρμπάιτερ»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161A486-3C54-36E8-3E53-B3B977A83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κεντρικό μοτίβο της ύπαρξης εργασιακών δικαιωμάτων στη Γερμανία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εργασιακά δικαιώματα, προστασία, ασφάλεια, προοπτική συνταξιοδότησης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επαναδιαπραγμάτευση του διπολικού σχήματος «</a:t>
            </a:r>
            <a:r>
              <a:rPr lang="el-GR" sz="24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προηγμένος</a:t>
            </a:r>
            <a:r>
              <a:rPr lang="el-G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Βορράς </a:t>
            </a: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vs</a:t>
            </a:r>
            <a:r>
              <a:rPr lang="el-G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l-GR" sz="24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καθυστερημένος </a:t>
            </a:r>
            <a:r>
              <a:rPr lang="el-G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Νότος»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sz="2400" kern="0" dirty="0">
              <a:latin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σταδιακή ενσωμάτωσή     δημοκρατικά δικαιώματα  τορπιλίζει τη στατική εικόνα των εργατών της Μεσογείου</a:t>
            </a:r>
            <a:endParaRPr lang="el-GR" sz="2400" b="1" dirty="0"/>
          </a:p>
        </p:txBody>
      </p:sp>
      <p:cxnSp>
        <p:nvCxnSpPr>
          <p:cNvPr id="5" name="Ευθύγραμμο βέλος σύνδεσης 4">
            <a:extLst>
              <a:ext uri="{FF2B5EF4-FFF2-40B4-BE49-F238E27FC236}">
                <a16:creationId xmlns:a16="http://schemas.microsoft.com/office/drawing/2014/main" id="{F148AFE5-70D8-CBF2-506C-84A99282437D}"/>
              </a:ext>
            </a:extLst>
          </p:cNvPr>
          <p:cNvCxnSpPr/>
          <p:nvPr/>
        </p:nvCxnSpPr>
        <p:spPr>
          <a:xfrm flipH="1">
            <a:off x="3333135" y="3854245"/>
            <a:ext cx="1445342" cy="8750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Ευθύγραμμο βέλος σύνδεσης 6">
            <a:extLst>
              <a:ext uri="{FF2B5EF4-FFF2-40B4-BE49-F238E27FC236}">
                <a16:creationId xmlns:a16="http://schemas.microsoft.com/office/drawing/2014/main" id="{00EB35B1-6877-BEB8-AEE4-BF6ED06216ED}"/>
              </a:ext>
            </a:extLst>
          </p:cNvPr>
          <p:cNvCxnSpPr/>
          <p:nvPr/>
        </p:nvCxnSpPr>
        <p:spPr>
          <a:xfrm>
            <a:off x="4847303" y="3854245"/>
            <a:ext cx="1170039" cy="8750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Ευθύγραμμο βέλος σύνδεσης 8">
            <a:extLst>
              <a:ext uri="{FF2B5EF4-FFF2-40B4-BE49-F238E27FC236}">
                <a16:creationId xmlns:a16="http://schemas.microsoft.com/office/drawing/2014/main" id="{B697A9E4-AB56-D6C3-411D-30B713B00026}"/>
              </a:ext>
            </a:extLst>
          </p:cNvPr>
          <p:cNvCxnSpPr/>
          <p:nvPr/>
        </p:nvCxnSpPr>
        <p:spPr>
          <a:xfrm>
            <a:off x="4984955" y="3854245"/>
            <a:ext cx="3982064" cy="766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508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4379C03-4470-D6A7-CEC3-F5D58EEC8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kern="0" dirty="0">
                <a:solidFill>
                  <a:schemeClr val="accent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3600" kern="0" dirty="0">
                <a:solidFill>
                  <a:schemeClr val="accent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ολυπρισματική εικόνα για τους ξένους μετανάστες</a:t>
            </a:r>
            <a:endParaRPr lang="el-GR" sz="3600" dirty="0">
              <a:solidFill>
                <a:schemeClr val="accent4"/>
              </a:solidFill>
            </a:endParaRPr>
          </a:p>
        </p:txBody>
      </p:sp>
      <p:graphicFrame>
        <p:nvGraphicFramePr>
          <p:cNvPr id="8" name="Θέση περιεχομένου 7">
            <a:extLst>
              <a:ext uri="{FF2B5EF4-FFF2-40B4-BE49-F238E27FC236}">
                <a16:creationId xmlns:a16="http://schemas.microsoft.com/office/drawing/2014/main" id="{7951D3B3-4157-92FE-EF56-79F12F486C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0810086"/>
              </p:ext>
            </p:extLst>
          </p:nvPr>
        </p:nvGraphicFramePr>
        <p:xfrm>
          <a:off x="609600" y="2106613"/>
          <a:ext cx="109728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0">
                  <a:extLst>
                    <a:ext uri="{9D8B030D-6E8A-4147-A177-3AD203B41FA5}">
                      <a16:colId xmlns:a16="http://schemas.microsoft.com/office/drawing/2014/main" val="36721545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ΙΤΑΛΟΙ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2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ΙΣΠΑΝΟΙ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661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ΕΛΛΗΝΕΣ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424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ΓΙΟΥΓΚΟΣΛΑΒΟΙ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6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1937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ΤΟΥΡΚΟΙ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264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8552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2B8D98-095D-A16E-4F80-D9630CC4D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Η εικόνα των Γερμανών</a:t>
            </a:r>
            <a:endParaRPr lang="el-GR" sz="28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65D6DC1-085C-5C78-B390-0EA93AD66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Υ</a:t>
            </a:r>
            <a:r>
              <a:rPr lang="el-GR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πονομεύονται και οι δύο πόλοι της αντινομίας «</a:t>
            </a:r>
            <a:r>
              <a:rPr lang="el-GR" sz="28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Βορράς 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vs</a:t>
            </a:r>
            <a:r>
              <a:rPr lang="el-GR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l-GR" sz="28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Νότος</a:t>
            </a:r>
            <a:r>
              <a:rPr lang="el-GR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endParaRPr lang="el-GR" sz="2400" b="1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Max von der Gr</a:t>
            </a: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ü</a:t>
            </a:r>
            <a:r>
              <a:rPr lang="de-DE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σκιαγραφεί την </a:t>
            </a:r>
            <a:r>
              <a:rPr lang="el-GR" sz="24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μετεξέλιξη των ταυτοτήτων</a:t>
            </a: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όπως διαμορφώνεται από την εμπειρία της μετανάστευσης</a:t>
            </a:r>
          </a:p>
          <a:p>
            <a:r>
              <a:rPr lang="el-GR" sz="32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πολιτική ωρίμανση, αυτοπεποίθηση, διαφορετικότητά</a:t>
            </a:r>
          </a:p>
          <a:p>
            <a:endParaRPr lang="el-GR" sz="3200" b="1" kern="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r>
              <a:rPr lang="el-GR" sz="3200" b="1" kern="0" dirty="0">
                <a:solidFill>
                  <a:srgbClr val="FF0000"/>
                </a:solidFill>
                <a:latin typeface="Times New Roman" panose="02020603050405020304" pitchFamily="18" charset="0"/>
              </a:rPr>
              <a:t>Γαλλίδα = έμφυλο πρόβλημα</a:t>
            </a:r>
            <a:endParaRPr lang="el-GR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067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F555EA6-ACB2-0791-015F-451726E1C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848229"/>
          </a:xfrm>
        </p:spPr>
        <p:txBody>
          <a:bodyPr>
            <a:normAutofit/>
          </a:bodyPr>
          <a:lstStyle/>
          <a:p>
            <a:r>
              <a:rPr lang="el-GR" sz="32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Ε</a:t>
            </a:r>
            <a:r>
              <a:rPr lang="el-GR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παναδιαπραγμάτευση της έννοιας του «Μεσογειανισμού»</a:t>
            </a: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D65FCBC-0E7F-25E3-6D13-72EF01004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4839"/>
            <a:ext cx="11346426" cy="5024283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"/>
            </a:pPr>
            <a:r>
              <a:rPr lang="el-G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εκ του σύνεγγυς λογοτεχνική αναπαράσταση της πολυεθνικής εργατικής τάξης στη Γερμανία υπονομεύει την στατική οριοθέτηση της έννοιας του «Μεσογειανισμού»</a:t>
            </a:r>
            <a:endParaRPr lang="el-GR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"/>
            </a:pPr>
            <a:r>
              <a:rPr lang="el-G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Μέσω της λογοτεχνίας παρακολουθούμε με ποιους τρόπους οι κοινωνία μετεξελίσσεται σε πολυπολιτισμική</a:t>
            </a:r>
            <a:endParaRPr lang="el-GR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"/>
            </a:pPr>
            <a:r>
              <a:rPr lang="el-G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λογοτεχνική υπονόμευση της έννοιας του «Μεσογειανισμού» επιτυγχάνεται επιπλέον με «διαφοροποιήσεις εκ των έσω», δηλαδή με διαφορές που επισημαίνει η μία </a:t>
            </a:r>
            <a:r>
              <a:rPr lang="el-GR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εθνοτική</a:t>
            </a:r>
            <a:r>
              <a:rPr lang="el-G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ομάδα για την άλλη.</a:t>
            </a:r>
          </a:p>
          <a:p>
            <a:pPr lvl="0" algn="just">
              <a:lnSpc>
                <a:spcPct val="150000"/>
              </a:lnSpc>
              <a:spcAft>
                <a:spcPts val="600"/>
              </a:spcAft>
            </a:pPr>
            <a:r>
              <a:rPr lang="el-GR" sz="24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Ρολάν </a:t>
            </a:r>
            <a:r>
              <a:rPr lang="el-GR" sz="24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Μπαρτ</a:t>
            </a:r>
            <a:r>
              <a:rPr lang="el-GR" sz="24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el-GR" sz="24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παραμορφωτική λειτουργία του μύθου</a:t>
            </a: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», «</a:t>
            </a:r>
            <a:r>
              <a:rPr lang="el-GR" sz="24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έτερο ανάγεται στο ίδιο</a:t>
            </a:r>
            <a:r>
              <a:rPr lang="el-G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», εφόσον ο Άλλος μετατρέπεται σε καθρέφτη του Εγώ </a:t>
            </a: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200852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042E603F-28B7-4831-BF23-65FBAB13D5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6E15305-164C-44CD-9E0F-420C2DC1B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pic>
        <p:nvPicPr>
          <p:cNvPr id="35" name="Picture 34" descr="Εικόνα που περιέχει ζωγραφιά, διάγραμμα, τέχνη&#10;&#10;Περιγραφή που δημιουργήθηκε αυτόματα">
            <a:extLst>
              <a:ext uri="{FF2B5EF4-FFF2-40B4-BE49-F238E27FC236}">
                <a16:creationId xmlns:a16="http://schemas.microsoft.com/office/drawing/2014/main" id="{639CBCA8-5A39-D7F7-544A-E07796C953F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9247"/>
          <a:stretch/>
        </p:blipFill>
        <p:spPr>
          <a:xfrm>
            <a:off x="837986" y="10"/>
            <a:ext cx="10615629" cy="6857990"/>
          </a:xfrm>
          <a:custGeom>
            <a:avLst/>
            <a:gdLst/>
            <a:ahLst/>
            <a:cxnLst/>
            <a:rect l="l" t="t" r="r" b="b"/>
            <a:pathLst>
              <a:path w="10615629" h="6858000">
                <a:moveTo>
                  <a:pt x="7169276" y="5665107"/>
                </a:moveTo>
                <a:cubicBezTo>
                  <a:pt x="7360157" y="5665107"/>
                  <a:pt x="7514897" y="5819847"/>
                  <a:pt x="7514897" y="6010728"/>
                </a:cubicBezTo>
                <a:cubicBezTo>
                  <a:pt x="7514897" y="6201609"/>
                  <a:pt x="7360157" y="6356349"/>
                  <a:pt x="7169276" y="6356349"/>
                </a:cubicBezTo>
                <a:cubicBezTo>
                  <a:pt x="6978395" y="6356349"/>
                  <a:pt x="6823655" y="6201609"/>
                  <a:pt x="6823655" y="6010728"/>
                </a:cubicBezTo>
                <a:cubicBezTo>
                  <a:pt x="6823655" y="5819847"/>
                  <a:pt x="6978395" y="5665107"/>
                  <a:pt x="7169276" y="5665107"/>
                </a:cubicBezTo>
                <a:close/>
                <a:moveTo>
                  <a:pt x="10010446" y="2285546"/>
                </a:moveTo>
                <a:cubicBezTo>
                  <a:pt x="10256938" y="2285546"/>
                  <a:pt x="10456760" y="2485368"/>
                  <a:pt x="10456760" y="2731860"/>
                </a:cubicBezTo>
                <a:cubicBezTo>
                  <a:pt x="10456760" y="2978352"/>
                  <a:pt x="10256938" y="3178174"/>
                  <a:pt x="10010446" y="3178174"/>
                </a:cubicBezTo>
                <a:cubicBezTo>
                  <a:pt x="9763954" y="3178174"/>
                  <a:pt x="9564132" y="2978352"/>
                  <a:pt x="9564132" y="2731860"/>
                </a:cubicBezTo>
                <a:cubicBezTo>
                  <a:pt x="9564132" y="2485368"/>
                  <a:pt x="9763954" y="2285546"/>
                  <a:pt x="10010446" y="2285546"/>
                </a:cubicBezTo>
                <a:close/>
                <a:moveTo>
                  <a:pt x="10354145" y="1626054"/>
                </a:moveTo>
                <a:cubicBezTo>
                  <a:pt x="10498559" y="1626054"/>
                  <a:pt x="10615629" y="1743124"/>
                  <a:pt x="10615629" y="1887538"/>
                </a:cubicBezTo>
                <a:cubicBezTo>
                  <a:pt x="10615629" y="2031953"/>
                  <a:pt x="10498559" y="2149022"/>
                  <a:pt x="10354145" y="2149022"/>
                </a:cubicBezTo>
                <a:cubicBezTo>
                  <a:pt x="10209731" y="2149022"/>
                  <a:pt x="10092661" y="2031953"/>
                  <a:pt x="10092661" y="1887538"/>
                </a:cubicBezTo>
                <a:cubicBezTo>
                  <a:pt x="10092661" y="1743124"/>
                  <a:pt x="10209731" y="1626054"/>
                  <a:pt x="10354145" y="1626054"/>
                </a:cubicBezTo>
                <a:close/>
                <a:moveTo>
                  <a:pt x="1458900" y="620485"/>
                </a:moveTo>
                <a:cubicBezTo>
                  <a:pt x="1705392" y="620485"/>
                  <a:pt x="1905214" y="820307"/>
                  <a:pt x="1905214" y="1066799"/>
                </a:cubicBezTo>
                <a:cubicBezTo>
                  <a:pt x="1905214" y="1313291"/>
                  <a:pt x="1705392" y="1513113"/>
                  <a:pt x="1458900" y="1513113"/>
                </a:cubicBezTo>
                <a:cubicBezTo>
                  <a:pt x="1212408" y="1513113"/>
                  <a:pt x="1012586" y="1313291"/>
                  <a:pt x="1012586" y="1066799"/>
                </a:cubicBezTo>
                <a:cubicBezTo>
                  <a:pt x="1012586" y="820307"/>
                  <a:pt x="1212408" y="620485"/>
                  <a:pt x="1458900" y="620485"/>
                </a:cubicBezTo>
                <a:close/>
                <a:moveTo>
                  <a:pt x="6634576" y="0"/>
                </a:moveTo>
                <a:lnTo>
                  <a:pt x="10141834" y="0"/>
                </a:lnTo>
                <a:lnTo>
                  <a:pt x="10200260" y="112226"/>
                </a:lnTo>
                <a:cubicBezTo>
                  <a:pt x="10410239" y="575266"/>
                  <a:pt x="10394872" y="1153565"/>
                  <a:pt x="9914575" y="1675662"/>
                </a:cubicBezTo>
                <a:cubicBezTo>
                  <a:pt x="9716856" y="1890645"/>
                  <a:pt x="9539638" y="2125049"/>
                  <a:pt x="9361609" y="2357294"/>
                </a:cubicBezTo>
                <a:cubicBezTo>
                  <a:pt x="9193292" y="2576998"/>
                  <a:pt x="9188572" y="2830553"/>
                  <a:pt x="9334635" y="3068327"/>
                </a:cubicBezTo>
                <a:cubicBezTo>
                  <a:pt x="9495670" y="3329571"/>
                  <a:pt x="9683004" y="3577866"/>
                  <a:pt x="9815042" y="3852732"/>
                </a:cubicBezTo>
                <a:cubicBezTo>
                  <a:pt x="10050525" y="4342848"/>
                  <a:pt x="9955575" y="4825682"/>
                  <a:pt x="9376176" y="5163127"/>
                </a:cubicBezTo>
                <a:cubicBezTo>
                  <a:pt x="8901029" y="5439880"/>
                  <a:pt x="8396077" y="5450670"/>
                  <a:pt x="7869813" y="5397801"/>
                </a:cubicBezTo>
                <a:cubicBezTo>
                  <a:pt x="7414763" y="5352214"/>
                  <a:pt x="6924916" y="5316879"/>
                  <a:pt x="6545392" y="5591203"/>
                </a:cubicBezTo>
                <a:cubicBezTo>
                  <a:pt x="6238293" y="5813469"/>
                  <a:pt x="6024794" y="6166019"/>
                  <a:pt x="5772723" y="6463272"/>
                </a:cubicBezTo>
                <a:cubicBezTo>
                  <a:pt x="5693284" y="6557074"/>
                  <a:pt x="5618532" y="6655326"/>
                  <a:pt x="5542128" y="6751893"/>
                </a:cubicBezTo>
                <a:lnTo>
                  <a:pt x="5455473" y="6858000"/>
                </a:lnTo>
                <a:lnTo>
                  <a:pt x="3884322" y="6858000"/>
                </a:lnTo>
                <a:lnTo>
                  <a:pt x="3874161" y="6844414"/>
                </a:lnTo>
                <a:cubicBezTo>
                  <a:pt x="3769502" y="6682570"/>
                  <a:pt x="3725804" y="6471499"/>
                  <a:pt x="3692625" y="6276207"/>
                </a:cubicBezTo>
                <a:cubicBezTo>
                  <a:pt x="3594979" y="5704764"/>
                  <a:pt x="2996562" y="5529973"/>
                  <a:pt x="2561203" y="5655806"/>
                </a:cubicBezTo>
                <a:cubicBezTo>
                  <a:pt x="1295584" y="6024675"/>
                  <a:pt x="405173" y="5378783"/>
                  <a:pt x="69617" y="4277706"/>
                </a:cubicBezTo>
                <a:cubicBezTo>
                  <a:pt x="12163" y="4089022"/>
                  <a:pt x="22818" y="3880245"/>
                  <a:pt x="1643" y="3679828"/>
                </a:cubicBezTo>
                <a:cubicBezTo>
                  <a:pt x="-11845" y="3246491"/>
                  <a:pt x="53163" y="2840533"/>
                  <a:pt x="368893" y="2516306"/>
                </a:cubicBezTo>
                <a:cubicBezTo>
                  <a:pt x="570254" y="2309550"/>
                  <a:pt x="826642" y="2227145"/>
                  <a:pt x="1113509" y="2192618"/>
                </a:cubicBezTo>
                <a:cubicBezTo>
                  <a:pt x="1425464" y="2154854"/>
                  <a:pt x="1739171" y="2099963"/>
                  <a:pt x="2037232" y="2005555"/>
                </a:cubicBezTo>
                <a:cubicBezTo>
                  <a:pt x="2313447" y="1917888"/>
                  <a:pt x="2430109" y="1649902"/>
                  <a:pt x="2547311" y="1405114"/>
                </a:cubicBezTo>
                <a:cubicBezTo>
                  <a:pt x="2839303" y="794962"/>
                  <a:pt x="3300289" y="490426"/>
                  <a:pt x="3900864" y="578766"/>
                </a:cubicBezTo>
                <a:cubicBezTo>
                  <a:pt x="4133785" y="613023"/>
                  <a:pt x="4362119" y="739800"/>
                  <a:pt x="4571571" y="860778"/>
                </a:cubicBezTo>
                <a:cubicBezTo>
                  <a:pt x="5133169" y="1185276"/>
                  <a:pt x="5641898" y="1029501"/>
                  <a:pt x="6039226" y="631499"/>
                </a:cubicBezTo>
                <a:cubicBezTo>
                  <a:pt x="6180165" y="489886"/>
                  <a:pt x="6313484" y="339979"/>
                  <a:pt x="6449433" y="193257"/>
                </a:cubicBezTo>
                <a:close/>
              </a:path>
            </a:pathLst>
          </a:cu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72918DB1-2FA8-C6E4-359C-A677BA9C1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1743" y="1344594"/>
            <a:ext cx="6458556" cy="26749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4600" dirty="0">
                <a:solidFill>
                  <a:srgbClr val="FFFFFF"/>
                </a:solidFill>
              </a:rPr>
              <a:t>ΕΥΧΑΡΙΣΤΩ ΠΟΛΥ!</a:t>
            </a:r>
            <a:br>
              <a:rPr lang="en-US" sz="4600" dirty="0">
                <a:solidFill>
                  <a:srgbClr val="FFFFFF"/>
                </a:solidFill>
              </a:rPr>
            </a:br>
            <a:r>
              <a:rPr lang="en-US" sz="4600" dirty="0">
                <a:solidFill>
                  <a:srgbClr val="FFFFFF"/>
                </a:solidFill>
              </a:rPr>
              <a:t>Fb: Aglaia Blioumi, Instagram: @aglaiablioumi</a:t>
            </a:r>
          </a:p>
        </p:txBody>
      </p:sp>
    </p:spTree>
    <p:extLst>
      <p:ext uri="{BB962C8B-B14F-4D97-AF65-F5344CB8AC3E}">
        <p14:creationId xmlns:p14="http://schemas.microsoft.com/office/powerpoint/2010/main" val="24520399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SplashVTI">
  <a:themeElements>
    <a:clrScheme name="Custom 11">
      <a:dk1>
        <a:srgbClr val="262626"/>
      </a:dk1>
      <a:lt1>
        <a:sysClr val="window" lastClr="FFFFFF"/>
      </a:lt1>
      <a:dk2>
        <a:srgbClr val="2F333D"/>
      </a:dk2>
      <a:lt2>
        <a:srgbClr val="E9F3F3"/>
      </a:lt2>
      <a:accent1>
        <a:srgbClr val="1EBE9B"/>
      </a:accent1>
      <a:accent2>
        <a:srgbClr val="FD8686"/>
      </a:accent2>
      <a:accent3>
        <a:srgbClr val="0AC8AD"/>
      </a:accent3>
      <a:accent4>
        <a:srgbClr val="E69500"/>
      </a:accent4>
      <a:accent5>
        <a:srgbClr val="EC4E70"/>
      </a:accent5>
      <a:accent6>
        <a:srgbClr val="794DFF"/>
      </a:accent6>
      <a:hlink>
        <a:srgbClr val="3E8FF1"/>
      </a:hlink>
      <a:folHlink>
        <a:srgbClr val="939393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449</Words>
  <Application>Microsoft Office PowerPoint</Application>
  <PresentationFormat>Ευρεία οθόνη</PresentationFormat>
  <Paragraphs>50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6" baseType="lpstr">
      <vt:lpstr>Arial</vt:lpstr>
      <vt:lpstr>Avenir Next LT Pro</vt:lpstr>
      <vt:lpstr>Calibri</vt:lpstr>
      <vt:lpstr>Posterama</vt:lpstr>
      <vt:lpstr>Times New Roman</vt:lpstr>
      <vt:lpstr>Wingdings</vt:lpstr>
      <vt:lpstr>SplashVTI</vt:lpstr>
      <vt:lpstr>Η λογοτεχνία του εργατικού κόσμου στη Γερμανία. H περίπτωση της πρόζας του Max von der Grün </vt:lpstr>
      <vt:lpstr>Ορολογικοί προσδιορισμοί</vt:lpstr>
      <vt:lpstr>«Εργαστηρίο της λογοτεχνίας του εργατικού κόσμου» (Werkkreis Literatur der Arbeitswelt) </vt:lpstr>
      <vt:lpstr>«Ζωή στην παινεμένη χώρα. Πορτρέτα των γκασταρμάιτερ» Leben im gelobten Land. Gastarbeiterporträts (1975)</vt:lpstr>
      <vt:lpstr>«Ζωή στην παινεμένη χώρα. Πορτρέτα των γκασταρμπάιτερ»</vt:lpstr>
      <vt:lpstr>Πολυπρισματική εικόνα για τους ξένους μετανάστες</vt:lpstr>
      <vt:lpstr>Η εικόνα των Γερμανών</vt:lpstr>
      <vt:lpstr>Επαναδιαπραγμάτευση της έννοιας του «Μεσογειανισμού»</vt:lpstr>
      <vt:lpstr>ΕΥΧΑΡΙΣΤΩ ΠΟΛΥ! Fb: Aglaia Blioumi, Instagram: @aglaiablioumi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Aglaia Blioumi</dc:creator>
  <cp:lastModifiedBy>aglaia bliumi</cp:lastModifiedBy>
  <cp:revision>18</cp:revision>
  <dcterms:created xsi:type="dcterms:W3CDTF">2024-06-12T06:45:38Z</dcterms:created>
  <dcterms:modified xsi:type="dcterms:W3CDTF">2025-12-01T21:04:37Z</dcterms:modified>
</cp:coreProperties>
</file>