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dirty="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ng.com/videos/riverview/relatedvideo?q=C.F.+Meyer+Der+r&#246;mische+Brunnen&amp;mid=EE563E6E3F617E585F3EEE563E6E3F617E585F3E&amp;FORM=VI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de-DE" dirty="0"/>
              <a:t>Realismus-Naturalismus</a:t>
            </a:r>
            <a:endParaRPr lang="en-US" dirty="0"/>
          </a:p>
        </p:txBody>
      </p:sp>
      <p:sp>
        <p:nvSpPr>
          <p:cNvPr id="3" name="Υπότιτλος 2"/>
          <p:cNvSpPr>
            <a:spLocks noGrp="1"/>
          </p:cNvSpPr>
          <p:nvPr>
            <p:ph type="subTitle" idx="1"/>
          </p:nvPr>
        </p:nvSpPr>
        <p:spPr/>
        <p:txBody>
          <a:bodyPr>
            <a:normAutofit/>
          </a:bodyPr>
          <a:lstStyle/>
          <a:p>
            <a:r>
              <a:rPr lang="de-DE" sz="3200" dirty="0"/>
              <a:t>Aglaia Blioumi</a:t>
            </a:r>
            <a:endParaRPr lang="en-US" sz="3200" dirty="0"/>
          </a:p>
        </p:txBody>
      </p:sp>
    </p:spTree>
    <p:extLst>
      <p:ext uri="{BB962C8B-B14F-4D97-AF65-F5344CB8AC3E}">
        <p14:creationId xmlns:p14="http://schemas.microsoft.com/office/powerpoint/2010/main" val="1944499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Ästhetizismus</a:t>
            </a:r>
            <a:endParaRPr lang="en-US" dirty="0"/>
          </a:p>
        </p:txBody>
      </p:sp>
      <p:sp>
        <p:nvSpPr>
          <p:cNvPr id="3" name="Θέση περιεχομένου 2"/>
          <p:cNvSpPr>
            <a:spLocks noGrp="1"/>
          </p:cNvSpPr>
          <p:nvPr>
            <p:ph idx="1"/>
          </p:nvPr>
        </p:nvSpPr>
        <p:spPr>
          <a:xfrm>
            <a:off x="677333" y="2160589"/>
            <a:ext cx="9328815" cy="3880773"/>
          </a:xfrm>
        </p:spPr>
        <p:txBody>
          <a:bodyPr>
            <a:normAutofit/>
          </a:bodyPr>
          <a:lstStyle/>
          <a:p>
            <a:r>
              <a:rPr lang="de-DE" b="1" dirty="0"/>
              <a:t>Zum Oberstilisten </a:t>
            </a:r>
            <a:r>
              <a:rPr lang="de-DE" b="1" dirty="0" err="1"/>
              <a:t>erklart</a:t>
            </a:r>
            <a:r>
              <a:rPr lang="de-DE" b="1" dirty="0"/>
              <a:t> sich Stefan George (1868</a:t>
            </a:r>
          </a:p>
          <a:p>
            <a:r>
              <a:rPr lang="de-DE" b="1" dirty="0"/>
              <a:t>1933) in München, der in dem von ihm gegründeten Kreis die strenge </a:t>
            </a:r>
            <a:r>
              <a:rPr lang="de-DE" b="1" dirty="0" err="1"/>
              <a:t>Gedichform</a:t>
            </a:r>
            <a:r>
              <a:rPr lang="de-DE" b="1" dirty="0"/>
              <a:t> kultivierte, Kunst habe nicht zu moralisieren, Stellung zu nehmen oder die Welt zu beglücken, sondern die Worte als Selbstzweck zu nehmen.</a:t>
            </a:r>
          </a:p>
          <a:p>
            <a:r>
              <a:rPr lang="de-DE" b="1" dirty="0"/>
              <a:t>Kunst als Part </a:t>
            </a:r>
            <a:r>
              <a:rPr lang="de-DE" b="1" dirty="0" err="1"/>
              <a:t>pour</a:t>
            </a:r>
            <a:r>
              <a:rPr lang="de-DE" b="1" dirty="0"/>
              <a:t> Part zelebriert, als reine Poesie (</a:t>
            </a:r>
            <a:r>
              <a:rPr lang="de-DE" b="1" dirty="0" err="1"/>
              <a:t>poésie</a:t>
            </a:r>
            <a:r>
              <a:rPr lang="de-DE" b="1" dirty="0"/>
              <a:t> pure), die nicht die</a:t>
            </a:r>
          </a:p>
          <a:p>
            <a:r>
              <a:rPr lang="de-DE" b="1" dirty="0"/>
              <a:t>Welt ausspricht oder andichtet, sondern mit Worten </a:t>
            </a:r>
            <a:r>
              <a:rPr lang="de-DE" b="1" dirty="0" err="1"/>
              <a:t>experimenert</a:t>
            </a:r>
            <a:r>
              <a:rPr lang="de-DE" b="1" dirty="0"/>
              <a:t>, Anders als der zur Umwelt gewandte Naturalismus wird nun das Kunstsystem selbstbezüglich: Lautmalereien und Alliterationen leiten den Blick auf das Sprachmaterial, das betont</a:t>
            </a:r>
          </a:p>
          <a:p>
            <a:r>
              <a:rPr lang="de-DE" b="1" dirty="0"/>
              <a:t>künstlich arrangiert wird.</a:t>
            </a:r>
            <a:endParaRPr lang="en-US" b="1" dirty="0"/>
          </a:p>
        </p:txBody>
      </p:sp>
    </p:spTree>
    <p:extLst>
      <p:ext uri="{BB962C8B-B14F-4D97-AF65-F5344CB8AC3E}">
        <p14:creationId xmlns:p14="http://schemas.microsoft.com/office/powerpoint/2010/main" val="1665587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dirty="0"/>
              <a:t>Welche Antworten hatte die deutschsprachige Literatur auf die Ereignisse der Französischen Revolution?</a:t>
            </a:r>
            <a:endParaRPr lang="en-US" dirty="0"/>
          </a:p>
        </p:txBody>
      </p:sp>
      <p:sp>
        <p:nvSpPr>
          <p:cNvPr id="3" name="Θέση περιεχομένου 2"/>
          <p:cNvSpPr>
            <a:spLocks noGrp="1"/>
          </p:cNvSpPr>
          <p:nvPr>
            <p:ph idx="1"/>
          </p:nvPr>
        </p:nvSpPr>
        <p:spPr/>
        <p:txBody>
          <a:bodyPr>
            <a:normAutofit/>
          </a:bodyPr>
          <a:lstStyle/>
          <a:p>
            <a:r>
              <a:rPr lang="de-DE" sz="2000" b="1" dirty="0"/>
              <a:t>Die folgenreichste Reaktion war die von Goethe und Schiller (aber auch anderen Autoren in ihrem Umfeld), entgegen der vorherrschenden Tagespolitik der Französischen Revolution mit ihren negativen Begleiterscheinungen auf eine ›sanfte‹ Evolution des Individuums und der Gesellschaft durch Kunst zu setzen. Im Vordergrund stand dabei die Ausbildung des ›</a:t>
            </a:r>
            <a:r>
              <a:rPr lang="de-DE" sz="2000" b="1" dirty="0">
                <a:solidFill>
                  <a:srgbClr val="FF0000"/>
                </a:solidFill>
              </a:rPr>
              <a:t>ganzen Menschen</a:t>
            </a:r>
            <a:r>
              <a:rPr lang="de-DE" sz="2000" b="1" dirty="0"/>
              <a:t>‹, die </a:t>
            </a:r>
            <a:r>
              <a:rPr lang="de-DE" sz="2000" b="1" dirty="0">
                <a:solidFill>
                  <a:srgbClr val="FF0000"/>
                </a:solidFill>
              </a:rPr>
              <a:t>Kultivierung der Einbildungskraft </a:t>
            </a:r>
            <a:r>
              <a:rPr lang="de-DE" sz="2000" b="1" dirty="0"/>
              <a:t>und des </a:t>
            </a:r>
            <a:r>
              <a:rPr lang="de-DE" sz="2000" b="1" dirty="0">
                <a:solidFill>
                  <a:srgbClr val="FF0000"/>
                </a:solidFill>
              </a:rPr>
              <a:t>Verstandes</a:t>
            </a:r>
            <a:r>
              <a:rPr lang="de-DE" sz="2000" b="1" dirty="0"/>
              <a:t> (all dies vermittelt durch ein ansonsten </a:t>
            </a:r>
            <a:r>
              <a:rPr lang="de-DE" sz="2000" b="1" dirty="0">
                <a:solidFill>
                  <a:srgbClr val="FF0000"/>
                </a:solidFill>
              </a:rPr>
              <a:t>autonom stehendes Kunstwerk</a:t>
            </a:r>
            <a:r>
              <a:rPr lang="de-DE" sz="2000" b="1" dirty="0"/>
              <a:t>).</a:t>
            </a:r>
            <a:endParaRPr lang="en-US" sz="2000" b="1" dirty="0"/>
          </a:p>
        </p:txBody>
      </p:sp>
    </p:spTree>
    <p:extLst>
      <p:ext uri="{BB962C8B-B14F-4D97-AF65-F5344CB8AC3E}">
        <p14:creationId xmlns:p14="http://schemas.microsoft.com/office/powerpoint/2010/main" val="357774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sz="3100" dirty="0"/>
              <a:t>Benennen und erläutern Sie die Leitbegriffe, die die Romantik für die moderne Ästhetik gegeben ha</a:t>
            </a:r>
            <a:r>
              <a:rPr lang="de-DE" dirty="0"/>
              <a:t>t</a:t>
            </a:r>
            <a:endParaRPr lang="en-US" dirty="0"/>
          </a:p>
        </p:txBody>
      </p:sp>
      <p:sp>
        <p:nvSpPr>
          <p:cNvPr id="3" name="Θέση περιεχομένου 2"/>
          <p:cNvSpPr>
            <a:spLocks noGrp="1"/>
          </p:cNvSpPr>
          <p:nvPr>
            <p:ph idx="1"/>
          </p:nvPr>
        </p:nvSpPr>
        <p:spPr>
          <a:xfrm>
            <a:off x="677334" y="2160589"/>
            <a:ext cx="10112586" cy="4449217"/>
          </a:xfrm>
        </p:spPr>
        <p:txBody>
          <a:bodyPr/>
          <a:lstStyle/>
          <a:p>
            <a:r>
              <a:rPr lang="de-DE" b="1" dirty="0">
                <a:solidFill>
                  <a:srgbClr val="FF0000"/>
                </a:solidFill>
              </a:rPr>
              <a:t>Einbildungskraft</a:t>
            </a:r>
          </a:p>
          <a:p>
            <a:r>
              <a:rPr lang="de-DE" b="1" dirty="0"/>
              <a:t>Übersteigerte Subjektivität der Wahrnehmung, die zunehmend gegen die äußere Welt und damit auch gegen Mimesis-Konzepte gestellt wird.</a:t>
            </a:r>
          </a:p>
          <a:p>
            <a:r>
              <a:rPr lang="de-DE" b="1" dirty="0">
                <a:solidFill>
                  <a:srgbClr val="FF0000"/>
                </a:solidFill>
              </a:rPr>
              <a:t>Autonomie</a:t>
            </a:r>
          </a:p>
          <a:p>
            <a:r>
              <a:rPr lang="de-DE" b="1" i="1" dirty="0"/>
              <a:t>Poesie ist Poesie </a:t>
            </a:r>
            <a:r>
              <a:rPr lang="de-DE" b="1" dirty="0"/>
              <a:t>behauptet Novalis mit einer tautologischen Formel, um damit Dichtung (und allgemein Kunst) gegen Ansprüche anderer Systeme abzugrenzen: Kunst soll sich selbst die Gesetze geben und diese nicht durch andere Wertsphären beziehen (Moral, Pädagogik, Ökonomie, Wissenschaften etc.).</a:t>
            </a:r>
          </a:p>
          <a:p>
            <a:r>
              <a:rPr lang="de-DE" b="1" dirty="0">
                <a:solidFill>
                  <a:srgbClr val="FF0000"/>
                </a:solidFill>
              </a:rPr>
              <a:t>Selbstreferenz</a:t>
            </a:r>
          </a:p>
          <a:p>
            <a:r>
              <a:rPr lang="de-DE" b="1" dirty="0"/>
              <a:t>In je verschiedener Weise sind Kunstwerke in der Lage, über sich selbst bzw. ihre Entstehung zu reflektieren und ihre Konstruktion offenzulegen. Dies kann programmatisch durch Künstleräußerungen, aber auch durch auffällige Formenverwendung im Kunstwerk selbst geschehen.</a:t>
            </a:r>
            <a:endParaRPr lang="en-US" b="1" dirty="0"/>
          </a:p>
        </p:txBody>
      </p:sp>
    </p:spTree>
    <p:extLst>
      <p:ext uri="{BB962C8B-B14F-4D97-AF65-F5344CB8AC3E}">
        <p14:creationId xmlns:p14="http://schemas.microsoft.com/office/powerpoint/2010/main" val="54717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3" y="1132115"/>
            <a:ext cx="9703283" cy="5451566"/>
          </a:xfrm>
        </p:spPr>
        <p:txBody>
          <a:bodyPr>
            <a:normAutofit/>
          </a:bodyPr>
          <a:lstStyle/>
          <a:p>
            <a:r>
              <a:rPr lang="de-DE" b="1" dirty="0">
                <a:solidFill>
                  <a:srgbClr val="FF0000"/>
                </a:solidFill>
              </a:rPr>
              <a:t>Progressive Universalpoesie</a:t>
            </a:r>
          </a:p>
          <a:p>
            <a:r>
              <a:rPr lang="de-DE" b="1" dirty="0"/>
              <a:t>Insbesondere Friedrich Schlegel strebt eine Mischung von kunst- und naturinspirierten Prosaformen an, die dann zusammenwirken und aus Poesie, Prosa, Philosophie oder Rhetorik Mischformen bilden sollen. Beteiligt ist an diesem Kunstwerk im Prozess nicht nur der Autor, sondern im </a:t>
            </a:r>
            <a:r>
              <a:rPr lang="de-DE" b="1" dirty="0" err="1"/>
              <a:t>sympraktischen</a:t>
            </a:r>
            <a:r>
              <a:rPr lang="de-DE" b="1" dirty="0"/>
              <a:t> Verhältnis zu ihm auch der Leser, der nicht nur passiv rezipieren, sondern auf konstruktive Weise lesen und idealerweise das Kunstwerk weiterschreiben soll.</a:t>
            </a:r>
          </a:p>
          <a:p>
            <a:r>
              <a:rPr lang="de-DE" b="1" dirty="0">
                <a:solidFill>
                  <a:srgbClr val="FF0000"/>
                </a:solidFill>
              </a:rPr>
              <a:t>Fragment</a:t>
            </a:r>
          </a:p>
          <a:p>
            <a:r>
              <a:rPr lang="de-DE" b="1" dirty="0" err="1"/>
              <a:t>Ganzheiten</a:t>
            </a:r>
            <a:r>
              <a:rPr lang="de-DE" b="1" dirty="0"/>
              <a:t> werden bezweifelt, die romantische Moderne ist von der Brüchigkeit des Daseins und auch der Kunstformen überzeugt. Die Verbindung von Teil und Ganzem scheint nicht mehr gegeben, das Einzelne scheint vom Allgemeinen getrennt. Nicht das abgeschlossene Werk, sondern das ständige Fortschreiben wird zum Ziel, wodurch eine Reihe offener Formen (Aphorismen, Essays oder im Roman) oder gemischter Gattungen hervorgebracht werden, die als Gegenpol zur klassizistischen Ganzheit verstanden werden. Diese Haltung wird begleitet von der romantischen Ironie, die selbstbezweifelnd, aber humorvoll eigene Tendenzen zur Ganzheitsbildung auflöst.</a:t>
            </a:r>
            <a:endParaRPr lang="en-US" b="1" dirty="0"/>
          </a:p>
        </p:txBody>
      </p:sp>
    </p:spTree>
    <p:extLst>
      <p:ext uri="{BB962C8B-B14F-4D97-AF65-F5344CB8AC3E}">
        <p14:creationId xmlns:p14="http://schemas.microsoft.com/office/powerpoint/2010/main" val="261976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dirty="0"/>
              <a:t>In welchen Punkten unterscheidet sich der poetische Realismus von der Fotografie?</a:t>
            </a:r>
            <a:endParaRPr lang="en-US" dirty="0"/>
          </a:p>
        </p:txBody>
      </p:sp>
      <p:sp>
        <p:nvSpPr>
          <p:cNvPr id="3" name="Θέση περιεχομένου 2"/>
          <p:cNvSpPr>
            <a:spLocks noGrp="1"/>
          </p:cNvSpPr>
          <p:nvPr>
            <p:ph idx="1"/>
          </p:nvPr>
        </p:nvSpPr>
        <p:spPr/>
        <p:txBody>
          <a:bodyPr>
            <a:noAutofit/>
          </a:bodyPr>
          <a:lstStyle/>
          <a:p>
            <a:r>
              <a:rPr lang="de-DE" sz="2400" dirty="0"/>
              <a:t>Von einer deutlichen Medienkonkurrenz motiviert, lautete der Vorwurf der poetischen Realisten gegen die Fotografen, diese würden nur oberflächlich das Sichtbare der Dinge kopieren, ohne an deren Wesentliches oder Inneres zu rühren. Fotografie sei wahllos, zufällig (</a:t>
            </a:r>
            <a:r>
              <a:rPr lang="de-DE" sz="2400" dirty="0" err="1"/>
              <a:t>kontingent</a:t>
            </a:r>
            <a:r>
              <a:rPr lang="de-DE" sz="2400" dirty="0"/>
              <a:t>) und gehe ohne jede ästhetische Motivation vor. Sie könne keinen Zusammenhang stiften, isoliere die Dinge und lasse sie zum Stillleben erstarren, Literatur hingegen könne diese lebendig ausgestalten und überformen. Das Mimesis Verständnis der Literatur wird hier gerade nicht fotografisch, sondern konstruktiv-überformend verstanden. </a:t>
            </a:r>
            <a:endParaRPr lang="en-US" sz="2400" dirty="0"/>
          </a:p>
        </p:txBody>
      </p:sp>
    </p:spTree>
    <p:extLst>
      <p:ext uri="{BB962C8B-B14F-4D97-AF65-F5344CB8AC3E}">
        <p14:creationId xmlns:p14="http://schemas.microsoft.com/office/powerpoint/2010/main" val="2415108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596668" cy="1219200"/>
          </a:xfrm>
        </p:spPr>
        <p:txBody>
          <a:bodyPr>
            <a:normAutofit/>
          </a:bodyPr>
          <a:lstStyle/>
          <a:p>
            <a:r>
              <a:rPr lang="de-DE" sz="2400" dirty="0"/>
              <a:t>In welcher Strömung wird ausdrücklich die soziale Umwelt zum Thema – und welches sind die Grundsätze, unter denen man sie darstellen will? </a:t>
            </a:r>
            <a:endParaRPr lang="en-US" sz="2400" dirty="0"/>
          </a:p>
        </p:txBody>
      </p:sp>
      <p:sp>
        <p:nvSpPr>
          <p:cNvPr id="3" name="Θέση περιεχομένου 2"/>
          <p:cNvSpPr>
            <a:spLocks noGrp="1"/>
          </p:cNvSpPr>
          <p:nvPr>
            <p:ph idx="1"/>
          </p:nvPr>
        </p:nvSpPr>
        <p:spPr>
          <a:xfrm>
            <a:off x="677333" y="1828800"/>
            <a:ext cx="10130004" cy="4650377"/>
          </a:xfrm>
        </p:spPr>
        <p:txBody>
          <a:bodyPr>
            <a:normAutofit/>
          </a:bodyPr>
          <a:lstStyle/>
          <a:p>
            <a:r>
              <a:rPr lang="de-DE" b="1" dirty="0"/>
              <a:t>Die politische Welt in einem allgemeineren Sinn wird bereits im Jungen Deutschland thematisiert, mit deutlichen Wendungen ins Sozialpolitische besonders bei Georg Büchner.</a:t>
            </a:r>
          </a:p>
          <a:p>
            <a:r>
              <a:rPr lang="de-DE" b="1" dirty="0"/>
              <a:t> Dieser wird in den 1880er Jahren wiederum zum Vorbild für die Naturalisten, bei denen die soziale Frage in den Mittelpunkt gerät. Deren Konzept lässt sich wie folgt beschreiben:</a:t>
            </a:r>
          </a:p>
          <a:p>
            <a:pPr>
              <a:buFont typeface="Wingdings" panose="05000000000000000000" pitchFamily="2" charset="2"/>
              <a:buChar char="q"/>
            </a:pPr>
            <a:r>
              <a:rPr lang="de-DE" b="1" dirty="0"/>
              <a:t> vorherrschend ist ein wissenschaftlich-empirisches Selbstverständnis mit Aufzeichnung von ›Fakten‹, die auf ihre Gesetzmäßigkeit hin untersucht werden; </a:t>
            </a:r>
          </a:p>
          <a:p>
            <a:pPr>
              <a:buFont typeface="Wingdings" panose="05000000000000000000" pitchFamily="2" charset="2"/>
              <a:buChar char="q"/>
            </a:pPr>
            <a:r>
              <a:rPr lang="de-DE" b="1" dirty="0"/>
              <a:t>die Determination des Individuums durch das Milieu soll gezeigt werden;</a:t>
            </a:r>
          </a:p>
          <a:p>
            <a:pPr>
              <a:buFont typeface="Wingdings" panose="05000000000000000000" pitchFamily="2" charset="2"/>
              <a:buChar char="q"/>
            </a:pPr>
            <a:r>
              <a:rPr lang="de-DE" b="1" dirty="0"/>
              <a:t> gesucht wird die Nähe zur fotografischen (auch phonographischen) Detailaufzeichnung, um Großstadtrealitäten ungeschminkt und möglichst getreu darzustellen </a:t>
            </a:r>
            <a:r>
              <a:rPr lang="de-DE" b="1" dirty="0">
                <a:solidFill>
                  <a:srgbClr val="FF0000"/>
                </a:solidFill>
              </a:rPr>
              <a:t>(Arno Holz: »Kunst = Natur – x«); </a:t>
            </a:r>
          </a:p>
          <a:p>
            <a:r>
              <a:rPr lang="de-DE" b="1" dirty="0"/>
              <a:t>Sprachregister werden erweitert durch Soziolekt, Dialekt, Fachsprache, Imitation der situationellen gesprochenen Sprache oder spontane Rede. </a:t>
            </a:r>
            <a:endParaRPr lang="en-US" b="1" dirty="0"/>
          </a:p>
        </p:txBody>
      </p:sp>
    </p:spTree>
    <p:extLst>
      <p:ext uri="{BB962C8B-B14F-4D97-AF65-F5344CB8AC3E}">
        <p14:creationId xmlns:p14="http://schemas.microsoft.com/office/powerpoint/2010/main" val="2764960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596668" cy="1236618"/>
          </a:xfrm>
        </p:spPr>
        <p:txBody>
          <a:bodyPr>
            <a:normAutofit/>
          </a:bodyPr>
          <a:lstStyle/>
          <a:p>
            <a:r>
              <a:rPr lang="de-DE" sz="2400" dirty="0"/>
              <a:t>Gibt es einen Zusammenhang der Lebensbedingungen um 1900 und der teilweise radikalen Wendung der Literatur auf sich selbst (Ästhetizismus, Symbolismus)? </a:t>
            </a:r>
            <a:endParaRPr lang="en-US" sz="2400" dirty="0"/>
          </a:p>
        </p:txBody>
      </p:sp>
      <p:sp>
        <p:nvSpPr>
          <p:cNvPr id="3" name="Θέση περιεχομένου 2"/>
          <p:cNvSpPr>
            <a:spLocks noGrp="1"/>
          </p:cNvSpPr>
          <p:nvPr>
            <p:ph idx="1"/>
          </p:nvPr>
        </p:nvSpPr>
        <p:spPr>
          <a:xfrm>
            <a:off x="677334" y="2160589"/>
            <a:ext cx="9781660" cy="4292462"/>
          </a:xfrm>
        </p:spPr>
        <p:txBody>
          <a:bodyPr/>
          <a:lstStyle/>
          <a:p>
            <a:r>
              <a:rPr lang="de-DE" b="1" dirty="0"/>
              <a:t>Die zweite Phase der Industrialisierung ist abgeschlossen (Landflucht, starkes Wachstum der Großstädte); technische Erfindungen (Phonograph, Telefon, Fotografie, Kino, Röntgenstrahlung) prägen das Alltagsleben, das auch durch Verkehrsmittel zunehmend beschleunigt wird. Der Soziologe Georg Simmel hat dies zusammengefasst mit der Wendung von der »Steigerung des Nervenlebens«</a:t>
            </a:r>
          </a:p>
          <a:p>
            <a:r>
              <a:rPr lang="de-DE" b="1" dirty="0"/>
              <a:t>Der Druck dieser Lebensverhältnisse hat in den Künsten auf verschiedene Weise einen antimimetischen Impuls bewirkt: Einige Autoren ziehen die Sprache ganz aus dem </a:t>
            </a:r>
            <a:r>
              <a:rPr lang="de-DE" b="1" dirty="0">
                <a:solidFill>
                  <a:srgbClr val="FF0000"/>
                </a:solidFill>
              </a:rPr>
              <a:t>Wirklichkeitsbezug</a:t>
            </a:r>
            <a:r>
              <a:rPr lang="de-DE" b="1" dirty="0"/>
              <a:t> ab und richten sie auf sich selbst, sie experimentieren mit Sprachzeichen, </a:t>
            </a:r>
            <a:r>
              <a:rPr lang="de-DE" b="1" dirty="0">
                <a:solidFill>
                  <a:srgbClr val="FF0000"/>
                </a:solidFill>
              </a:rPr>
              <a:t>die aus ihren gewohnten Zusammenhängen gerissen </a:t>
            </a:r>
            <a:r>
              <a:rPr lang="de-DE" b="1" dirty="0"/>
              <a:t>und in neue Kontexte überführt werden. Die </a:t>
            </a:r>
            <a:r>
              <a:rPr lang="de-DE" b="1" dirty="0">
                <a:solidFill>
                  <a:srgbClr val="FF0000"/>
                </a:solidFill>
              </a:rPr>
              <a:t>Sprachskepsis</a:t>
            </a:r>
            <a:r>
              <a:rPr lang="de-DE" b="1" dirty="0"/>
              <a:t>, die einige Autoren kultivieren, wird dann zur Suche nach einer </a:t>
            </a:r>
            <a:r>
              <a:rPr lang="de-DE" b="1" dirty="0">
                <a:solidFill>
                  <a:srgbClr val="FF0000"/>
                </a:solidFill>
              </a:rPr>
              <a:t>neuen Sprache</a:t>
            </a:r>
            <a:r>
              <a:rPr lang="de-DE" b="1" dirty="0"/>
              <a:t>, aus der Kunstwelt heraus sollen neue Perspektiven auf die Wirklichkeit gegeben werden.</a:t>
            </a:r>
            <a:endParaRPr lang="en-US" b="1" dirty="0"/>
          </a:p>
        </p:txBody>
      </p:sp>
    </p:spTree>
    <p:extLst>
      <p:ext uri="{BB962C8B-B14F-4D97-AF65-F5344CB8AC3E}">
        <p14:creationId xmlns:p14="http://schemas.microsoft.com/office/powerpoint/2010/main" val="1571437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xfrm>
            <a:off x="677863" y="592138"/>
            <a:ext cx="9850437" cy="5449887"/>
          </a:xfrm>
        </p:spPr>
        <p:txBody>
          <a:bodyPr/>
          <a:lstStyle/>
          <a:p>
            <a:endParaRPr lang="de-DE" dirty="0"/>
          </a:p>
          <a:p>
            <a:r>
              <a:rPr lang="de-DE" sz="2400" b="1" dirty="0"/>
              <a:t>C.F. Meyer</a:t>
            </a:r>
          </a:p>
          <a:p>
            <a:r>
              <a:rPr lang="de-DE" sz="2400" b="1" dirty="0"/>
              <a:t>Der römische Brunnen</a:t>
            </a:r>
          </a:p>
          <a:p>
            <a:pPr marL="0" lvl="0" indent="0" defTabSz="914400" eaLnBrk="0" fontAlgn="base" hangingPunct="0">
              <a:spcBef>
                <a:spcPct val="0"/>
              </a:spcBef>
              <a:spcAft>
                <a:spcPct val="0"/>
              </a:spcAft>
              <a:buClrTx/>
              <a:buSzTx/>
              <a:buNone/>
            </a:pPr>
            <a:endParaRPr lang="en-US" altLang="en-US" sz="2400" b="1" dirty="0">
              <a:solidFill>
                <a:srgbClr val="232110"/>
              </a:solidFill>
              <a:latin typeface="Noto Serif"/>
            </a:endParaRPr>
          </a:p>
          <a:p>
            <a:pPr marL="0" lvl="0" indent="0" defTabSz="914400" eaLnBrk="0" fontAlgn="base" hangingPunct="0">
              <a:spcBef>
                <a:spcPct val="0"/>
              </a:spcBef>
              <a:spcAft>
                <a:spcPct val="0"/>
              </a:spcAft>
              <a:buClrTx/>
              <a:buSzTx/>
              <a:buNone/>
            </a:pPr>
            <a:r>
              <a:rPr lang="en-US" altLang="en-US" sz="2400" b="1" dirty="0" err="1">
                <a:solidFill>
                  <a:srgbClr val="232110"/>
                </a:solidFill>
                <a:latin typeface="Noto Serif"/>
              </a:rPr>
              <a:t>Aufsteigt</a:t>
            </a:r>
            <a:r>
              <a:rPr lang="en-US" altLang="en-US" sz="2400" b="1" dirty="0">
                <a:solidFill>
                  <a:srgbClr val="232110"/>
                </a:solidFill>
                <a:latin typeface="Noto Serif"/>
              </a:rPr>
              <a:t> der </a:t>
            </a:r>
            <a:r>
              <a:rPr lang="en-US" altLang="en-US" sz="2400" b="1" dirty="0" err="1">
                <a:solidFill>
                  <a:srgbClr val="232110"/>
                </a:solidFill>
                <a:latin typeface="Noto Serif"/>
              </a:rPr>
              <a:t>Strahl</a:t>
            </a:r>
            <a:r>
              <a:rPr lang="en-US" altLang="en-US" sz="2400" b="1" dirty="0">
                <a:solidFill>
                  <a:srgbClr val="232110"/>
                </a:solidFill>
                <a:latin typeface="Noto Serif"/>
              </a:rPr>
              <a:t> und </a:t>
            </a:r>
            <a:r>
              <a:rPr lang="en-US" altLang="en-US" sz="2400" b="1" dirty="0" err="1">
                <a:solidFill>
                  <a:srgbClr val="232110"/>
                </a:solidFill>
                <a:latin typeface="Noto Serif"/>
              </a:rPr>
              <a:t>fallend</a:t>
            </a:r>
            <a:r>
              <a:rPr lang="en-US" altLang="en-US" sz="2400" b="1" dirty="0">
                <a:solidFill>
                  <a:srgbClr val="232110"/>
                </a:solidFill>
                <a:latin typeface="Noto Serif"/>
              </a:rPr>
              <a:t> </a:t>
            </a:r>
            <a:r>
              <a:rPr lang="en-US" altLang="en-US" sz="2400" b="1" dirty="0" err="1">
                <a:solidFill>
                  <a:srgbClr val="232110"/>
                </a:solidFill>
                <a:latin typeface="Noto Serif"/>
              </a:rPr>
              <a:t>gießt</a:t>
            </a:r>
            <a:r>
              <a:rPr lang="en-US" altLang="en-US" sz="2400" b="1" dirty="0">
                <a:solidFill>
                  <a:srgbClr val="232110"/>
                </a:solidFill>
                <a:latin typeface="Noto Serif"/>
              </a:rPr>
              <a:t> </a:t>
            </a:r>
          </a:p>
          <a:p>
            <a:pPr marL="0" lvl="0" indent="0" defTabSz="914400" eaLnBrk="0" fontAlgn="base" hangingPunct="0">
              <a:spcBef>
                <a:spcPct val="0"/>
              </a:spcBef>
              <a:spcAft>
                <a:spcPct val="0"/>
              </a:spcAft>
              <a:buClrTx/>
              <a:buSzTx/>
              <a:buNone/>
            </a:pPr>
            <a:r>
              <a:rPr lang="en-US" altLang="en-US" sz="2400" b="1" dirty="0" err="1">
                <a:solidFill>
                  <a:srgbClr val="232110"/>
                </a:solidFill>
                <a:latin typeface="Noto Serif"/>
              </a:rPr>
              <a:t>Er</a:t>
            </a:r>
            <a:r>
              <a:rPr lang="en-US" altLang="en-US" sz="2400" b="1" dirty="0">
                <a:solidFill>
                  <a:srgbClr val="232110"/>
                </a:solidFill>
                <a:latin typeface="Noto Serif"/>
              </a:rPr>
              <a:t> </a:t>
            </a:r>
            <a:r>
              <a:rPr lang="en-US" altLang="en-US" sz="2400" b="1" dirty="0" err="1">
                <a:solidFill>
                  <a:srgbClr val="232110"/>
                </a:solidFill>
                <a:latin typeface="Noto Serif"/>
              </a:rPr>
              <a:t>voll</a:t>
            </a:r>
            <a:r>
              <a:rPr lang="en-US" altLang="en-US" sz="2400" b="1" dirty="0">
                <a:solidFill>
                  <a:srgbClr val="232110"/>
                </a:solidFill>
                <a:latin typeface="Noto Serif"/>
              </a:rPr>
              <a:t> der </a:t>
            </a:r>
            <a:r>
              <a:rPr lang="en-US" altLang="en-US" sz="2400" b="1" dirty="0" err="1">
                <a:solidFill>
                  <a:srgbClr val="232110"/>
                </a:solidFill>
                <a:latin typeface="Noto Serif"/>
              </a:rPr>
              <a:t>Marmorschalen</a:t>
            </a:r>
            <a:r>
              <a:rPr lang="en-US" altLang="en-US" sz="2400" b="1" dirty="0">
                <a:solidFill>
                  <a:srgbClr val="232110"/>
                </a:solidFill>
                <a:latin typeface="Noto Serif"/>
              </a:rPr>
              <a:t> </a:t>
            </a:r>
            <a:r>
              <a:rPr lang="en-US" altLang="en-US" sz="2400" b="1" dirty="0" err="1">
                <a:solidFill>
                  <a:srgbClr val="232110"/>
                </a:solidFill>
                <a:latin typeface="Noto Serif"/>
              </a:rPr>
              <a:t>Rund</a:t>
            </a:r>
            <a:r>
              <a:rPr lang="en-US" altLang="en-US" sz="2400" b="1" dirty="0">
                <a:solidFill>
                  <a:srgbClr val="232110"/>
                </a:solidFill>
                <a:latin typeface="Noto Serif"/>
              </a:rPr>
              <a:t>, </a:t>
            </a:r>
          </a:p>
          <a:p>
            <a:pPr marL="0" lvl="0" indent="0" defTabSz="914400" eaLnBrk="0" fontAlgn="base" hangingPunct="0">
              <a:spcBef>
                <a:spcPct val="0"/>
              </a:spcBef>
              <a:spcAft>
                <a:spcPct val="0"/>
              </a:spcAft>
              <a:buClrTx/>
              <a:buSzTx/>
              <a:buNone/>
            </a:pPr>
            <a:r>
              <a:rPr lang="en-US" altLang="en-US" sz="2400" b="1" dirty="0">
                <a:solidFill>
                  <a:srgbClr val="232110"/>
                </a:solidFill>
                <a:latin typeface="Noto Serif"/>
              </a:rPr>
              <a:t>Die </a:t>
            </a:r>
            <a:r>
              <a:rPr lang="en-US" altLang="en-US" sz="2400" b="1" dirty="0" err="1">
                <a:solidFill>
                  <a:srgbClr val="232110"/>
                </a:solidFill>
                <a:latin typeface="Noto Serif"/>
              </a:rPr>
              <a:t>sich</a:t>
            </a:r>
            <a:r>
              <a:rPr lang="en-US" altLang="en-US" sz="2400" b="1" dirty="0">
                <a:solidFill>
                  <a:srgbClr val="232110"/>
                </a:solidFill>
                <a:latin typeface="Noto Serif"/>
              </a:rPr>
              <a:t> </a:t>
            </a:r>
            <a:r>
              <a:rPr lang="en-US" altLang="en-US" sz="2400" b="1" dirty="0" err="1">
                <a:solidFill>
                  <a:srgbClr val="232110"/>
                </a:solidFill>
                <a:latin typeface="Noto Serif"/>
              </a:rPr>
              <a:t>verschleiernd</a:t>
            </a:r>
            <a:r>
              <a:rPr lang="en-US" altLang="en-US" sz="2400" b="1" dirty="0">
                <a:solidFill>
                  <a:srgbClr val="232110"/>
                </a:solidFill>
                <a:latin typeface="Noto Serif"/>
              </a:rPr>
              <a:t>, </a:t>
            </a:r>
            <a:r>
              <a:rPr lang="en-US" altLang="en-US" sz="2400" b="1" dirty="0" err="1">
                <a:solidFill>
                  <a:srgbClr val="232110"/>
                </a:solidFill>
                <a:latin typeface="Noto Serif"/>
              </a:rPr>
              <a:t>überfließt</a:t>
            </a:r>
            <a:r>
              <a:rPr lang="en-US" altLang="en-US" sz="2400" b="1" dirty="0">
                <a:solidFill>
                  <a:srgbClr val="232110"/>
                </a:solidFill>
                <a:latin typeface="Noto Serif"/>
              </a:rPr>
              <a:t> </a:t>
            </a:r>
          </a:p>
          <a:p>
            <a:pPr marL="0" lvl="0" indent="0" defTabSz="914400" eaLnBrk="0" fontAlgn="base" hangingPunct="0">
              <a:spcBef>
                <a:spcPct val="0"/>
              </a:spcBef>
              <a:spcAft>
                <a:spcPct val="0"/>
              </a:spcAft>
              <a:buClrTx/>
              <a:buSzTx/>
              <a:buNone/>
            </a:pPr>
            <a:r>
              <a:rPr lang="en-US" altLang="en-US" sz="2400" b="1" dirty="0">
                <a:solidFill>
                  <a:srgbClr val="232110"/>
                </a:solidFill>
                <a:latin typeface="Noto Serif"/>
              </a:rPr>
              <a:t>In </a:t>
            </a:r>
            <a:r>
              <a:rPr lang="en-US" altLang="en-US" sz="2400" b="1" dirty="0" err="1">
                <a:solidFill>
                  <a:srgbClr val="232110"/>
                </a:solidFill>
                <a:latin typeface="Noto Serif"/>
              </a:rPr>
              <a:t>einer</a:t>
            </a:r>
            <a:r>
              <a:rPr lang="en-US" altLang="en-US" sz="2400" b="1" dirty="0">
                <a:solidFill>
                  <a:srgbClr val="232110"/>
                </a:solidFill>
                <a:latin typeface="Noto Serif"/>
              </a:rPr>
              <a:t> </a:t>
            </a:r>
            <a:r>
              <a:rPr lang="en-US" altLang="en-US" sz="2400" b="1" dirty="0" err="1">
                <a:solidFill>
                  <a:srgbClr val="232110"/>
                </a:solidFill>
                <a:latin typeface="Noto Serif"/>
              </a:rPr>
              <a:t>zweiten</a:t>
            </a:r>
            <a:r>
              <a:rPr lang="en-US" altLang="en-US" sz="2400" b="1" dirty="0">
                <a:solidFill>
                  <a:srgbClr val="232110"/>
                </a:solidFill>
                <a:latin typeface="Noto Serif"/>
              </a:rPr>
              <a:t> </a:t>
            </a:r>
            <a:r>
              <a:rPr lang="en-US" altLang="en-US" sz="2400" b="1" dirty="0" err="1">
                <a:solidFill>
                  <a:srgbClr val="232110"/>
                </a:solidFill>
                <a:latin typeface="Noto Serif"/>
              </a:rPr>
              <a:t>Schale</a:t>
            </a:r>
            <a:r>
              <a:rPr lang="en-US" altLang="en-US" sz="2400" b="1" dirty="0">
                <a:solidFill>
                  <a:srgbClr val="232110"/>
                </a:solidFill>
                <a:latin typeface="Noto Serif"/>
              </a:rPr>
              <a:t> </a:t>
            </a:r>
            <a:r>
              <a:rPr lang="en-US" altLang="en-US" sz="2400" b="1" dirty="0" err="1">
                <a:solidFill>
                  <a:srgbClr val="232110"/>
                </a:solidFill>
                <a:latin typeface="Noto Serif"/>
              </a:rPr>
              <a:t>Grund</a:t>
            </a:r>
            <a:r>
              <a:rPr lang="en-US" altLang="en-US" sz="2400" b="1" dirty="0">
                <a:solidFill>
                  <a:srgbClr val="232110"/>
                </a:solidFill>
                <a:latin typeface="Noto Serif"/>
              </a:rPr>
              <a:t>; </a:t>
            </a:r>
          </a:p>
          <a:p>
            <a:pPr marL="0" lvl="0" indent="0" defTabSz="914400" eaLnBrk="0" fontAlgn="base" hangingPunct="0">
              <a:spcBef>
                <a:spcPct val="0"/>
              </a:spcBef>
              <a:spcAft>
                <a:spcPct val="0"/>
              </a:spcAft>
              <a:buClrTx/>
              <a:buSzTx/>
              <a:buNone/>
            </a:pPr>
            <a:r>
              <a:rPr lang="en-US" altLang="en-US" sz="2400" b="1" dirty="0">
                <a:solidFill>
                  <a:srgbClr val="232110"/>
                </a:solidFill>
                <a:latin typeface="Noto Serif"/>
              </a:rPr>
              <a:t>Die </a:t>
            </a:r>
            <a:r>
              <a:rPr lang="en-US" altLang="en-US" sz="2400" b="1" dirty="0" err="1">
                <a:solidFill>
                  <a:srgbClr val="232110"/>
                </a:solidFill>
                <a:latin typeface="Noto Serif"/>
              </a:rPr>
              <a:t>zweite</a:t>
            </a:r>
            <a:r>
              <a:rPr lang="en-US" altLang="en-US" sz="2400" b="1" dirty="0">
                <a:solidFill>
                  <a:srgbClr val="232110"/>
                </a:solidFill>
                <a:latin typeface="Noto Serif"/>
              </a:rPr>
              <a:t> </a:t>
            </a:r>
            <a:r>
              <a:rPr lang="en-US" altLang="en-US" sz="2400" b="1" dirty="0" err="1">
                <a:solidFill>
                  <a:srgbClr val="232110"/>
                </a:solidFill>
                <a:latin typeface="Noto Serif"/>
              </a:rPr>
              <a:t>gibt</a:t>
            </a:r>
            <a:r>
              <a:rPr lang="en-US" altLang="en-US" sz="2400" b="1" dirty="0">
                <a:solidFill>
                  <a:srgbClr val="232110"/>
                </a:solidFill>
                <a:latin typeface="Noto Serif"/>
              </a:rPr>
              <a:t>, </a:t>
            </a:r>
            <a:r>
              <a:rPr lang="en-US" altLang="en-US" sz="2400" b="1" dirty="0" err="1">
                <a:solidFill>
                  <a:srgbClr val="232110"/>
                </a:solidFill>
                <a:latin typeface="Noto Serif"/>
              </a:rPr>
              <a:t>sie</a:t>
            </a:r>
            <a:r>
              <a:rPr lang="en-US" altLang="en-US" sz="2400" b="1" dirty="0">
                <a:solidFill>
                  <a:srgbClr val="232110"/>
                </a:solidFill>
                <a:latin typeface="Noto Serif"/>
              </a:rPr>
              <a:t> </a:t>
            </a:r>
            <a:r>
              <a:rPr lang="en-US" altLang="en-US" sz="2400" b="1" dirty="0" err="1">
                <a:solidFill>
                  <a:srgbClr val="232110"/>
                </a:solidFill>
                <a:latin typeface="Noto Serif"/>
              </a:rPr>
              <a:t>wird</a:t>
            </a:r>
            <a:r>
              <a:rPr lang="en-US" altLang="en-US" sz="2400" b="1" dirty="0">
                <a:solidFill>
                  <a:srgbClr val="232110"/>
                </a:solidFill>
                <a:latin typeface="Noto Serif"/>
              </a:rPr>
              <a:t> </a:t>
            </a:r>
            <a:r>
              <a:rPr lang="en-US" altLang="en-US" sz="2400" b="1" dirty="0" err="1">
                <a:solidFill>
                  <a:srgbClr val="232110"/>
                </a:solidFill>
                <a:latin typeface="Noto Serif"/>
              </a:rPr>
              <a:t>zu</a:t>
            </a:r>
            <a:r>
              <a:rPr lang="en-US" altLang="en-US" sz="2400" b="1" dirty="0">
                <a:solidFill>
                  <a:srgbClr val="232110"/>
                </a:solidFill>
                <a:latin typeface="Noto Serif"/>
              </a:rPr>
              <a:t> </a:t>
            </a:r>
            <a:r>
              <a:rPr lang="en-US" altLang="en-US" sz="2400" b="1" dirty="0" err="1">
                <a:solidFill>
                  <a:srgbClr val="232110"/>
                </a:solidFill>
                <a:latin typeface="Noto Serif"/>
              </a:rPr>
              <a:t>reich</a:t>
            </a:r>
            <a:r>
              <a:rPr lang="en-US" altLang="en-US" sz="2400" b="1" dirty="0">
                <a:solidFill>
                  <a:srgbClr val="232110"/>
                </a:solidFill>
                <a:latin typeface="Noto Serif"/>
              </a:rPr>
              <a:t>, </a:t>
            </a:r>
          </a:p>
          <a:p>
            <a:pPr marL="0" lvl="0" indent="0" defTabSz="914400" eaLnBrk="0" fontAlgn="base" hangingPunct="0">
              <a:spcBef>
                <a:spcPct val="0"/>
              </a:spcBef>
              <a:spcAft>
                <a:spcPct val="0"/>
              </a:spcAft>
              <a:buClrTx/>
              <a:buSzTx/>
              <a:buNone/>
            </a:pPr>
            <a:r>
              <a:rPr lang="en-US" altLang="en-US" sz="2400" b="1" dirty="0">
                <a:solidFill>
                  <a:srgbClr val="232110"/>
                </a:solidFill>
                <a:latin typeface="Noto Serif"/>
              </a:rPr>
              <a:t>Der </a:t>
            </a:r>
            <a:r>
              <a:rPr lang="en-US" altLang="en-US" sz="2400" b="1" dirty="0" err="1">
                <a:solidFill>
                  <a:srgbClr val="232110"/>
                </a:solidFill>
                <a:latin typeface="Noto Serif"/>
              </a:rPr>
              <a:t>Dritten</a:t>
            </a:r>
            <a:r>
              <a:rPr lang="en-US" altLang="en-US" sz="2400" b="1" dirty="0">
                <a:solidFill>
                  <a:srgbClr val="232110"/>
                </a:solidFill>
                <a:latin typeface="Noto Serif"/>
              </a:rPr>
              <a:t> </a:t>
            </a:r>
            <a:r>
              <a:rPr lang="en-US" altLang="en-US" sz="2400" b="1" dirty="0" err="1">
                <a:solidFill>
                  <a:srgbClr val="232110"/>
                </a:solidFill>
                <a:latin typeface="Noto Serif"/>
              </a:rPr>
              <a:t>wallend</a:t>
            </a:r>
            <a:r>
              <a:rPr lang="en-US" altLang="en-US" sz="2400" b="1" dirty="0">
                <a:solidFill>
                  <a:srgbClr val="232110"/>
                </a:solidFill>
                <a:latin typeface="Noto Serif"/>
              </a:rPr>
              <a:t> </a:t>
            </a:r>
            <a:r>
              <a:rPr lang="en-US" altLang="en-US" sz="2400" b="1" dirty="0" err="1">
                <a:solidFill>
                  <a:srgbClr val="232110"/>
                </a:solidFill>
                <a:latin typeface="Noto Serif"/>
              </a:rPr>
              <a:t>ihre</a:t>
            </a:r>
            <a:r>
              <a:rPr lang="en-US" altLang="en-US" sz="2400" b="1" dirty="0">
                <a:solidFill>
                  <a:srgbClr val="232110"/>
                </a:solidFill>
                <a:latin typeface="Noto Serif"/>
              </a:rPr>
              <a:t> </a:t>
            </a:r>
            <a:r>
              <a:rPr lang="en-US" altLang="en-US" sz="2400" b="1" dirty="0" err="1">
                <a:solidFill>
                  <a:srgbClr val="232110"/>
                </a:solidFill>
                <a:latin typeface="Noto Serif"/>
              </a:rPr>
              <a:t>Flut</a:t>
            </a:r>
            <a:r>
              <a:rPr lang="en-US" altLang="en-US" sz="2400" b="1" dirty="0">
                <a:solidFill>
                  <a:srgbClr val="232110"/>
                </a:solidFill>
                <a:latin typeface="Noto Serif"/>
              </a:rPr>
              <a:t>, </a:t>
            </a:r>
          </a:p>
          <a:p>
            <a:pPr marL="0" lvl="0" indent="0" defTabSz="914400" eaLnBrk="0" fontAlgn="base" hangingPunct="0">
              <a:spcBef>
                <a:spcPct val="0"/>
              </a:spcBef>
              <a:spcAft>
                <a:spcPct val="0"/>
              </a:spcAft>
              <a:buClrTx/>
              <a:buSzTx/>
              <a:buNone/>
            </a:pPr>
            <a:r>
              <a:rPr lang="en-US" altLang="en-US" sz="2400" b="1" dirty="0">
                <a:solidFill>
                  <a:srgbClr val="232110"/>
                </a:solidFill>
                <a:latin typeface="Noto Serif"/>
              </a:rPr>
              <a:t>Und </a:t>
            </a:r>
            <a:r>
              <a:rPr lang="en-US" altLang="en-US" sz="2400" b="1" dirty="0" err="1">
                <a:solidFill>
                  <a:srgbClr val="232110"/>
                </a:solidFill>
                <a:latin typeface="Noto Serif"/>
              </a:rPr>
              <a:t>jene</a:t>
            </a:r>
            <a:r>
              <a:rPr lang="en-US" altLang="en-US" sz="2400" b="1" dirty="0">
                <a:solidFill>
                  <a:srgbClr val="232110"/>
                </a:solidFill>
                <a:latin typeface="Noto Serif"/>
              </a:rPr>
              <a:t> </a:t>
            </a:r>
            <a:r>
              <a:rPr lang="en-US" altLang="en-US" sz="2400" b="1" dirty="0" err="1">
                <a:solidFill>
                  <a:srgbClr val="232110"/>
                </a:solidFill>
                <a:latin typeface="Noto Serif"/>
              </a:rPr>
              <a:t>nimmt</a:t>
            </a:r>
            <a:r>
              <a:rPr lang="en-US" altLang="en-US" sz="2400" b="1" dirty="0">
                <a:solidFill>
                  <a:srgbClr val="232110"/>
                </a:solidFill>
                <a:latin typeface="Noto Serif"/>
              </a:rPr>
              <a:t> und </a:t>
            </a:r>
            <a:r>
              <a:rPr lang="en-US" altLang="en-US" sz="2400" b="1" dirty="0" err="1">
                <a:solidFill>
                  <a:srgbClr val="232110"/>
                </a:solidFill>
                <a:latin typeface="Noto Serif"/>
              </a:rPr>
              <a:t>gibt</a:t>
            </a:r>
            <a:r>
              <a:rPr lang="en-US" altLang="en-US" sz="2400" b="1" dirty="0">
                <a:solidFill>
                  <a:srgbClr val="232110"/>
                </a:solidFill>
                <a:latin typeface="Noto Serif"/>
              </a:rPr>
              <a:t> </a:t>
            </a:r>
            <a:r>
              <a:rPr lang="en-US" altLang="en-US" sz="2400" b="1" dirty="0" err="1">
                <a:solidFill>
                  <a:srgbClr val="232110"/>
                </a:solidFill>
                <a:latin typeface="Noto Serif"/>
              </a:rPr>
              <a:t>zugleich</a:t>
            </a:r>
            <a:r>
              <a:rPr lang="en-US" altLang="en-US" sz="2400" b="1" dirty="0">
                <a:solidFill>
                  <a:srgbClr val="232110"/>
                </a:solidFill>
                <a:latin typeface="Noto Serif"/>
              </a:rPr>
              <a:t>, </a:t>
            </a:r>
          </a:p>
          <a:p>
            <a:pPr marL="0" lvl="0" indent="0" defTabSz="914400" eaLnBrk="0" fontAlgn="base" hangingPunct="0">
              <a:spcBef>
                <a:spcPct val="0"/>
              </a:spcBef>
              <a:spcAft>
                <a:spcPct val="0"/>
              </a:spcAft>
              <a:buClrTx/>
              <a:buSzTx/>
              <a:buNone/>
            </a:pPr>
            <a:r>
              <a:rPr lang="en-US" altLang="en-US" sz="2400" b="1" dirty="0">
                <a:solidFill>
                  <a:srgbClr val="232110"/>
                </a:solidFill>
                <a:latin typeface="Noto Serif"/>
              </a:rPr>
              <a:t>	Und </a:t>
            </a:r>
            <a:r>
              <a:rPr lang="en-US" altLang="en-US" sz="2400" b="1" dirty="0" err="1">
                <a:solidFill>
                  <a:srgbClr val="232110"/>
                </a:solidFill>
                <a:latin typeface="Noto Serif"/>
              </a:rPr>
              <a:t>strömt</a:t>
            </a:r>
            <a:r>
              <a:rPr lang="en-US" altLang="en-US" sz="2400" b="1" dirty="0">
                <a:solidFill>
                  <a:srgbClr val="232110"/>
                </a:solidFill>
                <a:latin typeface="Noto Serif"/>
              </a:rPr>
              <a:t> und </a:t>
            </a:r>
            <a:r>
              <a:rPr lang="en-US" altLang="en-US" sz="2400" b="1" dirty="0" err="1">
                <a:solidFill>
                  <a:srgbClr val="232110"/>
                </a:solidFill>
                <a:latin typeface="Noto Serif"/>
              </a:rPr>
              <a:t>ruht</a:t>
            </a:r>
            <a:r>
              <a:rPr lang="en-US" altLang="en-US" sz="2400" b="1" dirty="0">
                <a:solidFill>
                  <a:srgbClr val="232110"/>
                </a:solidFill>
                <a:latin typeface="Noto Serif"/>
              </a:rPr>
              <a:t>.</a:t>
            </a:r>
            <a:r>
              <a:rPr lang="en-US" altLang="en-US" sz="2400" b="1" dirty="0">
                <a:solidFill>
                  <a:schemeClr val="tx1"/>
                </a:solidFill>
              </a:rPr>
              <a:t> </a:t>
            </a:r>
            <a:endParaRPr lang="en-US" altLang="en-US" sz="2400" b="1" dirty="0">
              <a:solidFill>
                <a:schemeClr val="tx1"/>
              </a:solidFill>
              <a:latin typeface="Arial" panose="020B0604020202020204" pitchFamily="34" charset="0"/>
            </a:endParaRPr>
          </a:p>
        </p:txBody>
      </p:sp>
      <p:sp>
        <p:nvSpPr>
          <p:cNvPr id="5" name="Rectangle 1"/>
          <p:cNvSpPr>
            <a:spLocks noChangeArrowheads="1"/>
          </p:cNvSpPr>
          <p:nvPr/>
        </p:nvSpPr>
        <p:spPr bwMode="auto">
          <a:xfrm>
            <a:off x="0" y="26000"/>
            <a:ext cx="65" cy="405199"/>
          </a:xfrm>
          <a:prstGeom prst="rect">
            <a:avLst/>
          </a:prstGeom>
          <a:solidFill>
            <a:srgbClr val="FEFD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3629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FB8CE-57C0-6118-58BD-8EF2577B6923}"/>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2919F36B-70B2-859F-663F-12C807239D0F}"/>
              </a:ext>
            </a:extLst>
          </p:cNvPr>
          <p:cNvSpPr>
            <a:spLocks noGrp="1"/>
          </p:cNvSpPr>
          <p:nvPr>
            <p:ph idx="1"/>
          </p:nvPr>
        </p:nvSpPr>
        <p:spPr/>
        <p:txBody>
          <a:bodyPr/>
          <a:lstStyle/>
          <a:p>
            <a:r>
              <a:rPr lang="de-DE" dirty="0">
                <a:hlinkClick r:id="rId2"/>
              </a:rPr>
              <a:t>https://www.bing.com/</a:t>
            </a:r>
            <a:r>
              <a:rPr lang="de-DE" dirty="0" err="1">
                <a:hlinkClick r:id="rId2"/>
              </a:rPr>
              <a:t>videos</a:t>
            </a:r>
            <a:r>
              <a:rPr lang="de-DE" dirty="0">
                <a:hlinkClick r:id="rId2"/>
              </a:rPr>
              <a:t>/</a:t>
            </a:r>
            <a:r>
              <a:rPr lang="de-DE" dirty="0" err="1">
                <a:hlinkClick r:id="rId2"/>
              </a:rPr>
              <a:t>riverview</a:t>
            </a:r>
            <a:r>
              <a:rPr lang="de-DE" dirty="0">
                <a:hlinkClick r:id="rId2"/>
              </a:rPr>
              <a:t>/</a:t>
            </a:r>
            <a:r>
              <a:rPr lang="de-DE" dirty="0" err="1">
                <a:hlinkClick r:id="rId2"/>
              </a:rPr>
              <a:t>relatedvideo?q</a:t>
            </a:r>
            <a:r>
              <a:rPr lang="de-DE" dirty="0">
                <a:hlinkClick r:id="rId2"/>
              </a:rPr>
              <a:t>=C.F.+</a:t>
            </a:r>
            <a:r>
              <a:rPr lang="de-DE" dirty="0" err="1">
                <a:hlinkClick r:id="rId2"/>
              </a:rPr>
              <a:t>Meyer+Der+römische+Brunnen&amp;mid</a:t>
            </a:r>
            <a:r>
              <a:rPr lang="de-DE" dirty="0">
                <a:hlinkClick r:id="rId2"/>
              </a:rPr>
              <a:t>=EE563E6E3F617E585F3EEE563E6E3F617E585F3E&amp;FORM=VIRE</a:t>
            </a:r>
            <a:endParaRPr lang="de-DE" dirty="0"/>
          </a:p>
          <a:p>
            <a:endParaRPr lang="el-GR" dirty="0"/>
          </a:p>
        </p:txBody>
      </p:sp>
    </p:spTree>
    <p:extLst>
      <p:ext uri="{BB962C8B-B14F-4D97-AF65-F5344CB8AC3E}">
        <p14:creationId xmlns:p14="http://schemas.microsoft.com/office/powerpoint/2010/main" val="288081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E6E43D-FC44-4F15-89C6-7C08E9BDC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21115E6-3640-4179-A252-686A27B75B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68D2ABE-CDFA-4BEB-AF45-E43862265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108FB8B-558B-4F9E-970F-72D2EE57F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4" name="Rectangle 25">
              <a:extLst>
                <a:ext uri="{FF2B5EF4-FFF2-40B4-BE49-F238E27FC236}">
                  <a16:creationId xmlns:a16="http://schemas.microsoft.com/office/drawing/2014/main" id="{481E92F1-5BD2-4422-B875-90578CEAA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Isosceles Triangle 14">
              <a:extLst>
                <a:ext uri="{FF2B5EF4-FFF2-40B4-BE49-F238E27FC236}">
                  <a16:creationId xmlns:a16="http://schemas.microsoft.com/office/drawing/2014/main" id="{9D9630F3-9488-4F58-9098-F6B8552B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Rectangle 27">
              <a:extLst>
                <a:ext uri="{FF2B5EF4-FFF2-40B4-BE49-F238E27FC236}">
                  <a16:creationId xmlns:a16="http://schemas.microsoft.com/office/drawing/2014/main" id="{A82B105D-E7A6-4F3A-AFDA-B9133F6BD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8">
              <a:extLst>
                <a:ext uri="{FF2B5EF4-FFF2-40B4-BE49-F238E27FC236}">
                  <a16:creationId xmlns:a16="http://schemas.microsoft.com/office/drawing/2014/main" id="{592262AB-546B-41A7-99DE-EC034F072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9">
              <a:extLst>
                <a:ext uri="{FF2B5EF4-FFF2-40B4-BE49-F238E27FC236}">
                  <a16:creationId xmlns:a16="http://schemas.microsoft.com/office/drawing/2014/main" id="{D878A1F7-F404-41A0-BD7C-9739499B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Isosceles Triangle 18">
              <a:extLst>
                <a:ext uri="{FF2B5EF4-FFF2-40B4-BE49-F238E27FC236}">
                  <a16:creationId xmlns:a16="http://schemas.microsoft.com/office/drawing/2014/main" id="{0076BF32-29FF-4C3A-B1AF-91A28EFD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0A4C29F3-B3A2-40B9-8670-ADA39B0C4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pic>
        <p:nvPicPr>
          <p:cNvPr id="5" name="Θέση περιεχομένου 4" descr="Εικόνα που περιέχει εξωτερικός χώρος/ύπαιθρος, δέντρο, σιντριβάνι, ουρανός&#10;&#10;Το περιεχόμενο που δημιουργείται από AI ενδέχεται να είναι εσφαλμένο.">
            <a:extLst>
              <a:ext uri="{FF2B5EF4-FFF2-40B4-BE49-F238E27FC236}">
                <a16:creationId xmlns:a16="http://schemas.microsoft.com/office/drawing/2014/main" id="{4316D8DE-3529-CB29-05CA-17FE9A92FA79}"/>
              </a:ext>
            </a:extLst>
          </p:cNvPr>
          <p:cNvPicPr>
            <a:picLocks noGrp="1" noChangeAspect="1"/>
          </p:cNvPicPr>
          <p:nvPr>
            <p:ph idx="1"/>
          </p:nvPr>
        </p:nvPicPr>
        <p:blipFill>
          <a:blip r:embed="rId2"/>
          <a:srcRect b="25000"/>
          <a:stretch>
            <a:fillRect/>
          </a:stretch>
        </p:blipFill>
        <p:spPr>
          <a:xfrm>
            <a:off x="20" y="10"/>
            <a:ext cx="12191980" cy="6857990"/>
          </a:xfrm>
          <a:prstGeom prst="rect">
            <a:avLst/>
          </a:prstGeom>
        </p:spPr>
      </p:pic>
      <p:sp>
        <p:nvSpPr>
          <p:cNvPr id="22" name="Freeform: Shape 21">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4" name="Straight Connector 23">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89473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Poetischer Realismus</a:t>
            </a:r>
            <a:endParaRPr lang="en-US" dirty="0"/>
          </a:p>
        </p:txBody>
      </p:sp>
      <p:sp>
        <p:nvSpPr>
          <p:cNvPr id="3" name="Θέση περιεχομένου 2"/>
          <p:cNvSpPr>
            <a:spLocks noGrp="1"/>
          </p:cNvSpPr>
          <p:nvPr>
            <p:ph idx="1"/>
          </p:nvPr>
        </p:nvSpPr>
        <p:spPr>
          <a:xfrm>
            <a:off x="677334" y="1428207"/>
            <a:ext cx="8596668" cy="4613156"/>
          </a:xfrm>
        </p:spPr>
        <p:txBody>
          <a:bodyPr>
            <a:normAutofit/>
          </a:bodyPr>
          <a:lstStyle/>
          <a:p>
            <a:pPr marL="0" indent="0">
              <a:buNone/>
            </a:pPr>
            <a:r>
              <a:rPr lang="de-DE" sz="2000" b="1" dirty="0"/>
              <a:t>Entsteht inmitten einer konservativen und von Nationalmythen aufgeladenen politischen Landschaft, die zunehmend auch von sozialen Verwerfungen geprägt ist.</a:t>
            </a:r>
          </a:p>
          <a:p>
            <a:pPr marL="0" indent="0">
              <a:buNone/>
            </a:pPr>
            <a:r>
              <a:rPr lang="de-DE" sz="2000" b="1" dirty="0"/>
              <a:t>Literarisch – </a:t>
            </a:r>
            <a:r>
              <a:rPr lang="de-DE" sz="2000" b="1" dirty="0" err="1"/>
              <a:t>Idyllenbildung</a:t>
            </a:r>
            <a:r>
              <a:rPr lang="de-DE" sz="2000" b="1" dirty="0"/>
              <a:t> auch ironisch gebrochen)</a:t>
            </a:r>
          </a:p>
          <a:p>
            <a:pPr marL="0" indent="0">
              <a:buNone/>
            </a:pPr>
            <a:r>
              <a:rPr lang="de-DE" sz="2000" b="1" dirty="0"/>
              <a:t>In der Prosa Illusionismus bis zur sozialen Stellungnahme in den 1880er Jahren </a:t>
            </a:r>
          </a:p>
          <a:p>
            <a:pPr marL="0" indent="0">
              <a:buNone/>
            </a:pPr>
            <a:endParaRPr lang="de-DE" sz="2000" b="1" dirty="0"/>
          </a:p>
          <a:p>
            <a:pPr marL="0" indent="0">
              <a:buNone/>
            </a:pPr>
            <a:r>
              <a:rPr lang="de-DE" sz="2000" b="1" dirty="0"/>
              <a:t>Nicht fotographische Abbildung der Wirklichkeit, sondern als deren wesenhafte Ausgestaltung und Überformung. </a:t>
            </a:r>
          </a:p>
          <a:p>
            <a:pPr marL="0" indent="0">
              <a:buNone/>
            </a:pPr>
            <a:endParaRPr lang="en-US" sz="2000" dirty="0"/>
          </a:p>
        </p:txBody>
      </p:sp>
    </p:spTree>
    <p:extLst>
      <p:ext uri="{BB962C8B-B14F-4D97-AF65-F5344CB8AC3E}">
        <p14:creationId xmlns:p14="http://schemas.microsoft.com/office/powerpoint/2010/main" val="3754552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Natur- und Kunstdarstellung</a:t>
            </a:r>
            <a:endParaRPr lang="en-US" dirty="0"/>
          </a:p>
        </p:txBody>
      </p:sp>
      <p:sp>
        <p:nvSpPr>
          <p:cNvPr id="3" name="Θέση περιεχομένου 2"/>
          <p:cNvSpPr>
            <a:spLocks noGrp="1"/>
          </p:cNvSpPr>
          <p:nvPr>
            <p:ph idx="1"/>
          </p:nvPr>
        </p:nvSpPr>
        <p:spPr/>
        <p:txBody>
          <a:bodyPr>
            <a:normAutofit fontScale="92500" lnSpcReduction="20000"/>
          </a:bodyPr>
          <a:lstStyle/>
          <a:p>
            <a:r>
              <a:rPr lang="de-DE" sz="2000" b="1" dirty="0"/>
              <a:t>Landschaften: Lokal identifizierbaren, provinzielle Gegenden</a:t>
            </a:r>
          </a:p>
          <a:p>
            <a:r>
              <a:rPr lang="de-DE" sz="2000" b="1" dirty="0"/>
              <a:t>Ideal-Realismus: von konservativen Gestaltungs- und Ordnungswillen beseelt ist</a:t>
            </a:r>
          </a:p>
          <a:p>
            <a:r>
              <a:rPr lang="de-DE" sz="2000" b="1" dirty="0"/>
              <a:t>Adalbert-Stifters Novelle: Bunte Steine zeigt, wie politische Revolution Angst erzeugt, die sich in einer bedrohlichen Natur widerspiegelt und die Idylle gefährdet.</a:t>
            </a:r>
          </a:p>
          <a:p>
            <a:r>
              <a:rPr lang="de-DE" sz="2000" b="1" dirty="0"/>
              <a:t>Gottfried Keller: Hang zum ländlichen Leben, Abneigung gegen das großstädtische </a:t>
            </a:r>
            <a:r>
              <a:rPr lang="de-DE" sz="2000" b="1" dirty="0" err="1"/>
              <a:t>Millieu</a:t>
            </a:r>
            <a:endParaRPr lang="de-DE" sz="2000" b="1" dirty="0"/>
          </a:p>
          <a:p>
            <a:r>
              <a:rPr lang="de-DE" sz="2000" b="1" dirty="0"/>
              <a:t>Theodor Fontane: Eine schöne Verklärung der Wirklichkeit. Wie Wirklichkeit idealerweise sein könnte</a:t>
            </a:r>
          </a:p>
          <a:p>
            <a:endParaRPr lang="de-DE" sz="2000" b="1" dirty="0"/>
          </a:p>
          <a:p>
            <a:r>
              <a:rPr lang="de-DE" sz="2000" b="1" dirty="0"/>
              <a:t>Lyrik: Nebenrolle</a:t>
            </a:r>
            <a:endParaRPr lang="en-US" sz="2000" b="1" dirty="0"/>
          </a:p>
        </p:txBody>
      </p:sp>
    </p:spTree>
    <p:extLst>
      <p:ext uri="{BB962C8B-B14F-4D97-AF65-F5344CB8AC3E}">
        <p14:creationId xmlns:p14="http://schemas.microsoft.com/office/powerpoint/2010/main" val="2404987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Naturalismus</a:t>
            </a:r>
            <a:endParaRPr lang="en-US" dirty="0"/>
          </a:p>
        </p:txBody>
      </p:sp>
      <p:sp>
        <p:nvSpPr>
          <p:cNvPr id="3" name="Θέση περιεχομένου 2"/>
          <p:cNvSpPr>
            <a:spLocks noGrp="1"/>
          </p:cNvSpPr>
          <p:nvPr>
            <p:ph idx="1"/>
          </p:nvPr>
        </p:nvSpPr>
        <p:spPr>
          <a:xfrm>
            <a:off x="677334" y="1515291"/>
            <a:ext cx="8596668" cy="4526071"/>
          </a:xfrm>
        </p:spPr>
        <p:txBody>
          <a:bodyPr/>
          <a:lstStyle/>
          <a:p>
            <a:r>
              <a:rPr lang="de-DE" dirty="0"/>
              <a:t>Der Naturalismus, der in Deutschland in den 1880er Jahren begann und etwa zehn Jahre dauerte, im 20. Jahrhundert aber immer wieder als Darstellungsform auftauchte, stellt eine Gegenposition zum Realismus da.</a:t>
            </a:r>
          </a:p>
          <a:p>
            <a:r>
              <a:rPr lang="de-DE" dirty="0"/>
              <a:t> Dagegen wenden sich die Naturalisten ausdrücklich den sozialen Themen der Großstadt zu und nehmen sich vor, soziale Verhältnisse ungeschminkt zu zeigen, </a:t>
            </a:r>
            <a:r>
              <a:rPr lang="de-DE" dirty="0" err="1"/>
              <a:t>Großstadtrealitäiten</a:t>
            </a:r>
            <a:r>
              <a:rPr lang="de-DE" dirty="0"/>
              <a:t> darzustellen und Möglichst detailgetreu auf Probleme und Verwerfungen hinzuweisen.</a:t>
            </a:r>
          </a:p>
          <a:p>
            <a:r>
              <a:rPr lang="de-DE" dirty="0">
                <a:solidFill>
                  <a:srgbClr val="FF0000"/>
                </a:solidFill>
              </a:rPr>
              <a:t>Ein wissenschaftliches Selbstverständnis </a:t>
            </a:r>
            <a:r>
              <a:rPr lang="de-DE" dirty="0"/>
              <a:t>kennzeichnet die Arbeitsweise der Naturalisten: Kunst und Literatur werden zu Aufzeichnungsträgern von Fakten in einem positivistischen Verfahren.</a:t>
            </a:r>
          </a:p>
          <a:p>
            <a:endParaRPr lang="en-US" dirty="0"/>
          </a:p>
        </p:txBody>
      </p:sp>
    </p:spTree>
    <p:extLst>
      <p:ext uri="{BB962C8B-B14F-4D97-AF65-F5344CB8AC3E}">
        <p14:creationId xmlns:p14="http://schemas.microsoft.com/office/powerpoint/2010/main" val="502396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Arno Holz: Kunst </a:t>
            </a:r>
            <a:r>
              <a:rPr lang="en-US" dirty="0"/>
              <a:t>= </a:t>
            </a:r>
            <a:r>
              <a:rPr lang="en-US" dirty="0" err="1"/>
              <a:t>Natur</a:t>
            </a:r>
            <a:r>
              <a:rPr lang="en-US" dirty="0"/>
              <a:t> - x</a:t>
            </a:r>
          </a:p>
        </p:txBody>
      </p:sp>
      <p:sp>
        <p:nvSpPr>
          <p:cNvPr id="3" name="Θέση περιεχομένου 2"/>
          <p:cNvSpPr>
            <a:spLocks noGrp="1"/>
          </p:cNvSpPr>
          <p:nvPr>
            <p:ph idx="1"/>
          </p:nvPr>
        </p:nvSpPr>
        <p:spPr>
          <a:xfrm>
            <a:off x="677333" y="1384663"/>
            <a:ext cx="9764243" cy="4656699"/>
          </a:xfrm>
        </p:spPr>
        <p:txBody>
          <a:bodyPr/>
          <a:lstStyle/>
          <a:p>
            <a:r>
              <a:rPr lang="de-DE" b="1" dirty="0"/>
              <a:t>Kunst und Natur möglichst identisch sein sollten, die Störgröße „x“</a:t>
            </a:r>
          </a:p>
          <a:p>
            <a:r>
              <a:rPr lang="de-DE" b="1" dirty="0"/>
              <a:t>also Klein zu halten sei (Die Kunst. </a:t>
            </a:r>
            <a:r>
              <a:rPr lang="de-DE" b="1" dirty="0" err="1"/>
              <a:t>Inr</a:t>
            </a:r>
            <a:r>
              <a:rPr lang="de-DE" b="1" dirty="0"/>
              <a:t> Wesen und ihre Gesetze, 1891). Das</a:t>
            </a:r>
          </a:p>
          <a:p>
            <a:r>
              <a:rPr lang="de-DE" b="1" dirty="0"/>
              <a:t>„X“ steht dabei für das subjektive Temperament des Künstlers, aber auch</a:t>
            </a:r>
          </a:p>
          <a:p>
            <a:r>
              <a:rPr lang="de-DE" b="1" dirty="0"/>
              <a:t>für den jeweiligen Eigenwert des Kunstmediums, das die Dinge niemals</a:t>
            </a:r>
          </a:p>
          <a:p>
            <a:r>
              <a:rPr lang="de-DE" b="1" dirty="0"/>
              <a:t>vollkommen identisch wiedergeben kann. In möglichst geringen Abweichungen soll sich die Kunst der Natur annähern, also im Kunstsystem die </a:t>
            </a:r>
          </a:p>
          <a:p>
            <a:r>
              <a:rPr lang="de-DE" b="1" dirty="0"/>
              <a:t>fassliche Umwelt wiedergeben.</a:t>
            </a:r>
          </a:p>
          <a:p>
            <a:r>
              <a:rPr lang="de-DE" b="1" dirty="0">
                <a:solidFill>
                  <a:srgbClr val="FF0000"/>
                </a:solidFill>
              </a:rPr>
              <a:t>Die Sprachregister der Literatur werden erweitert</a:t>
            </a:r>
            <a:r>
              <a:rPr lang="de-DE" b="1" dirty="0"/>
              <a:t>: Zum wichtigen</a:t>
            </a:r>
          </a:p>
          <a:p>
            <a:r>
              <a:rPr lang="de-DE" b="1" dirty="0"/>
              <a:t>Darstellungsmittel wird der Gebrauch von Dialekt und Soziolekt, mit</a:t>
            </a:r>
          </a:p>
          <a:p>
            <a:r>
              <a:rPr lang="de-DE" b="1" dirty="0"/>
              <a:t>deren Hilfe die Wirklichkeit seziert und wiedergegeben werden sollte in</a:t>
            </a:r>
          </a:p>
          <a:p>
            <a:r>
              <a:rPr lang="de-DE" b="1" dirty="0"/>
              <a:t>unverstellter Alltagssprache, zeitdeckender Darstellung, mit Satzbrüchen,</a:t>
            </a:r>
          </a:p>
          <a:p>
            <a:r>
              <a:rPr lang="de-DE" b="1" dirty="0"/>
              <a:t>Ausrufen oder Stimmungswiedergaben.</a:t>
            </a:r>
            <a:endParaRPr lang="en-US" b="1" dirty="0"/>
          </a:p>
        </p:txBody>
      </p:sp>
    </p:spTree>
    <p:extLst>
      <p:ext uri="{BB962C8B-B14F-4D97-AF65-F5344CB8AC3E}">
        <p14:creationId xmlns:p14="http://schemas.microsoft.com/office/powerpoint/2010/main" val="519300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Moderne Lebensbedingungen in der Großstadt</a:t>
            </a:r>
            <a:endParaRPr lang="en-US" dirty="0"/>
          </a:p>
        </p:txBody>
      </p:sp>
      <p:sp>
        <p:nvSpPr>
          <p:cNvPr id="3" name="Θέση περιεχομένου 2"/>
          <p:cNvSpPr>
            <a:spLocks noGrp="1"/>
          </p:cNvSpPr>
          <p:nvPr>
            <p:ph idx="1"/>
          </p:nvPr>
        </p:nvSpPr>
        <p:spPr>
          <a:xfrm>
            <a:off x="677334" y="1930400"/>
            <a:ext cx="8596668" cy="4487817"/>
          </a:xfrm>
        </p:spPr>
        <p:txBody>
          <a:bodyPr>
            <a:normAutofit fontScale="92500" lnSpcReduction="10000"/>
          </a:bodyPr>
          <a:lstStyle/>
          <a:p>
            <a:r>
              <a:rPr lang="de-DE" sz="2000" b="1" dirty="0">
                <a:solidFill>
                  <a:srgbClr val="7030A0"/>
                </a:solidFill>
              </a:rPr>
              <a:t>Landflucht</a:t>
            </a:r>
          </a:p>
          <a:p>
            <a:r>
              <a:rPr lang="de-DE" sz="2000" b="1" dirty="0"/>
              <a:t>Technische Erfindungen</a:t>
            </a:r>
          </a:p>
          <a:p>
            <a:r>
              <a:rPr lang="de-DE" sz="2000" b="1" dirty="0"/>
              <a:t>Schallaufzeichnung  Grammophon, </a:t>
            </a:r>
            <a:r>
              <a:rPr lang="de-DE" sz="2000" b="1" dirty="0" err="1"/>
              <a:t>Telephon</a:t>
            </a:r>
            <a:endParaRPr lang="de-DE" sz="2000" b="1" dirty="0"/>
          </a:p>
          <a:p>
            <a:r>
              <a:rPr lang="de-DE" sz="2000" b="1" dirty="0"/>
              <a:t>Rotationsdruck fortgeschrittene Drucktechnik</a:t>
            </a:r>
          </a:p>
          <a:p>
            <a:r>
              <a:rPr lang="de-DE" sz="2000" b="1" dirty="0"/>
              <a:t>Kinematographie, Film: Ferner wird aus der Serienfotografie</a:t>
            </a:r>
          </a:p>
          <a:p>
            <a:r>
              <a:rPr lang="de-DE" sz="2000" b="1" dirty="0"/>
              <a:t>der Film entwickelt. 1895 veranstalten die Gebrüder </a:t>
            </a:r>
            <a:r>
              <a:rPr lang="de-DE" sz="2000" b="1" dirty="0" err="1"/>
              <a:t>Lumiére</a:t>
            </a:r>
            <a:endParaRPr lang="de-DE" sz="2000" b="1" dirty="0"/>
          </a:p>
          <a:p>
            <a:r>
              <a:rPr lang="de-DE" sz="2000" b="1" dirty="0"/>
              <a:t>in Paris die erste öffentliche Kinovorstellung, womit sie eine</a:t>
            </a:r>
          </a:p>
          <a:p>
            <a:r>
              <a:rPr lang="de-DE" sz="2000" b="1" dirty="0"/>
              <a:t>Kulturbranche ins Leben rufen, die weit mehr Aufmerksam-</a:t>
            </a:r>
          </a:p>
          <a:p>
            <a:r>
              <a:rPr lang="de-DE" sz="2000" b="1" dirty="0" err="1"/>
              <a:t>keit</a:t>
            </a:r>
            <a:r>
              <a:rPr lang="de-DE" sz="2000" b="1" dirty="0"/>
              <a:t> als die anderen Künste auf sich zieht; das Kino ist es auch,</a:t>
            </a:r>
          </a:p>
          <a:p>
            <a:r>
              <a:rPr lang="de-DE" sz="2000" b="1" dirty="0"/>
              <a:t>das neue Literaturformen inspirieren wird.</a:t>
            </a:r>
          </a:p>
          <a:p>
            <a:r>
              <a:rPr lang="de-DE" sz="2000" b="1" dirty="0">
                <a:solidFill>
                  <a:srgbClr val="FF0000"/>
                </a:solidFill>
              </a:rPr>
              <a:t>Sozialpsychologische Wirkungen</a:t>
            </a:r>
            <a:r>
              <a:rPr lang="de-DE" sz="2000" b="1" dirty="0"/>
              <a:t>: </a:t>
            </a:r>
            <a:r>
              <a:rPr lang="de-DE" sz="2000" b="1" dirty="0" err="1"/>
              <a:t>akzeleriertes</a:t>
            </a:r>
            <a:r>
              <a:rPr lang="de-DE" sz="2000" b="1" dirty="0"/>
              <a:t> Lebenstempo</a:t>
            </a:r>
          </a:p>
          <a:p>
            <a:endParaRPr lang="en-US" b="1" dirty="0"/>
          </a:p>
        </p:txBody>
      </p:sp>
    </p:spTree>
    <p:extLst>
      <p:ext uri="{BB962C8B-B14F-4D97-AF65-F5344CB8AC3E}">
        <p14:creationId xmlns:p14="http://schemas.microsoft.com/office/powerpoint/2010/main" val="2201495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Weitere literarische Strömungen um 1900</a:t>
            </a:r>
            <a:endParaRPr lang="en-US" dirty="0"/>
          </a:p>
        </p:txBody>
      </p:sp>
      <p:sp>
        <p:nvSpPr>
          <p:cNvPr id="3" name="Θέση περιεχομένου 2"/>
          <p:cNvSpPr>
            <a:spLocks noGrp="1"/>
          </p:cNvSpPr>
          <p:nvPr>
            <p:ph idx="1"/>
          </p:nvPr>
        </p:nvSpPr>
        <p:spPr>
          <a:xfrm>
            <a:off x="677333" y="2160589"/>
            <a:ext cx="10156129" cy="4405674"/>
          </a:xfrm>
        </p:spPr>
        <p:txBody>
          <a:bodyPr/>
          <a:lstStyle/>
          <a:p>
            <a:r>
              <a:rPr lang="de-DE" b="1" dirty="0"/>
              <a:t>In der </a:t>
            </a:r>
            <a:r>
              <a:rPr lang="de-DE" b="1" dirty="0">
                <a:solidFill>
                  <a:srgbClr val="FF0000"/>
                </a:solidFill>
              </a:rPr>
              <a:t>Heimatliteratur</a:t>
            </a:r>
            <a:r>
              <a:rPr lang="de-DE" b="1" dirty="0"/>
              <a:t> zeigt er sich von seiner gefährlichen Seite, </a:t>
            </a:r>
            <a:r>
              <a:rPr lang="de-DE" b="1" dirty="0" err="1"/>
              <a:t>inso</a:t>
            </a:r>
            <a:r>
              <a:rPr lang="de-DE" b="1" dirty="0"/>
              <a:t>-</a:t>
            </a:r>
          </a:p>
          <a:p>
            <a:r>
              <a:rPr lang="de-DE" b="1" dirty="0"/>
              <a:t>fern diese mit dem Appell an „Blut und Boden“ gefährliche Tendenzen eines</a:t>
            </a:r>
          </a:p>
          <a:p>
            <a:r>
              <a:rPr lang="de-DE" b="1" dirty="0"/>
              <a:t>Deutschtums heraufbeschwört, das sich gegen alles Schwache wendet,</a:t>
            </a:r>
          </a:p>
          <a:p>
            <a:r>
              <a:rPr lang="de-DE" b="1" dirty="0"/>
              <a:t>einem Kult der Stärke preist und dies in Heimatgeschichten und </a:t>
            </a:r>
            <a:r>
              <a:rPr lang="de-DE" b="1" dirty="0" err="1"/>
              <a:t>Bauernro</a:t>
            </a:r>
            <a:r>
              <a:rPr lang="de-DE" b="1" dirty="0"/>
              <a:t>-</a:t>
            </a:r>
          </a:p>
          <a:p>
            <a:r>
              <a:rPr lang="de-DE" b="1" dirty="0" err="1"/>
              <a:t>manen</a:t>
            </a:r>
            <a:r>
              <a:rPr lang="de-DE" b="1" dirty="0"/>
              <a:t> ausbreitet, die sich </a:t>
            </a:r>
            <a:r>
              <a:rPr lang="de-DE" b="1" dirty="0" err="1"/>
              <a:t>spater</a:t>
            </a:r>
            <a:r>
              <a:rPr lang="de-DE" b="1" dirty="0"/>
              <a:t> der Nationalsozialismus aneignen sollte</a:t>
            </a:r>
          </a:p>
          <a:p>
            <a:r>
              <a:rPr lang="de-DE" b="1" dirty="0"/>
              <a:t>(Gustav </a:t>
            </a:r>
            <a:r>
              <a:rPr lang="de-DE" b="1" dirty="0" err="1"/>
              <a:t>Frenssen</a:t>
            </a:r>
            <a:r>
              <a:rPr lang="de-DE" b="1" dirty="0"/>
              <a:t>: </a:t>
            </a:r>
            <a:r>
              <a:rPr lang="de-DE" b="1" dirty="0" err="1"/>
              <a:t>Jérn</a:t>
            </a:r>
            <a:r>
              <a:rPr lang="de-DE" b="1" dirty="0"/>
              <a:t> Uhl, 1901; Hermann </a:t>
            </a:r>
            <a:r>
              <a:rPr lang="de-DE" b="1" dirty="0" err="1"/>
              <a:t>Léns</a:t>
            </a:r>
            <a:r>
              <a:rPr lang="de-DE" b="1" dirty="0"/>
              <a:t>: Der </a:t>
            </a:r>
            <a:r>
              <a:rPr lang="de-DE" b="1" dirty="0" err="1"/>
              <a:t>Wehrwolf</a:t>
            </a:r>
            <a:r>
              <a:rPr lang="de-DE" b="1" dirty="0"/>
              <a:t>, 1910).</a:t>
            </a:r>
          </a:p>
          <a:p>
            <a:r>
              <a:rPr lang="de-DE" b="1" dirty="0">
                <a:solidFill>
                  <a:srgbClr val="FF0000"/>
                </a:solidFill>
              </a:rPr>
              <a:t>Dekadenz</a:t>
            </a:r>
            <a:r>
              <a:rPr lang="de-DE" b="1" dirty="0"/>
              <a:t>: Dem Lebensthema gesellt sich als Komplement das Todes-</a:t>
            </a:r>
          </a:p>
          <a:p>
            <a:r>
              <a:rPr lang="de-DE" b="1" dirty="0" err="1"/>
              <a:t>motiv</a:t>
            </a:r>
            <a:r>
              <a:rPr lang="de-DE" b="1" dirty="0"/>
              <a:t> zu, das in den seriösen Formen von Literatur und Kunst 1900 eine</a:t>
            </a:r>
          </a:p>
          <a:p>
            <a:r>
              <a:rPr lang="de-DE" b="1" dirty="0"/>
              <a:t>wichtige Rolle spielt. Dieses Zusammenwirken zeigt sich in der Deka-</a:t>
            </a:r>
          </a:p>
          <a:p>
            <a:r>
              <a:rPr lang="de-DE" b="1" dirty="0" err="1"/>
              <a:t>denz</a:t>
            </a:r>
            <a:r>
              <a:rPr lang="de-DE" b="1" dirty="0"/>
              <a:t> (vgl. Klein 2001), dem Kult der Schwache, der Krankheit oder Zer-</a:t>
            </a:r>
          </a:p>
          <a:p>
            <a:r>
              <a:rPr lang="de-DE" b="1" dirty="0" err="1"/>
              <a:t>brechlichkeit</a:t>
            </a:r>
            <a:endParaRPr lang="en-US" b="1" dirty="0"/>
          </a:p>
        </p:txBody>
      </p:sp>
    </p:spTree>
    <p:extLst>
      <p:ext uri="{BB962C8B-B14F-4D97-AF65-F5344CB8AC3E}">
        <p14:creationId xmlns:p14="http://schemas.microsoft.com/office/powerpoint/2010/main" val="2662603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Bewusstseinsliteratur</a:t>
            </a:r>
            <a:r>
              <a:rPr lang="en-US" dirty="0"/>
              <a:t>: </a:t>
            </a:r>
          </a:p>
        </p:txBody>
      </p:sp>
      <p:sp>
        <p:nvSpPr>
          <p:cNvPr id="3" name="Θέση περιεχομένου 2"/>
          <p:cNvSpPr>
            <a:spLocks noGrp="1"/>
          </p:cNvSpPr>
          <p:nvPr>
            <p:ph idx="1"/>
          </p:nvPr>
        </p:nvSpPr>
        <p:spPr/>
        <p:txBody>
          <a:bodyPr>
            <a:normAutofit/>
          </a:bodyPr>
          <a:lstStyle/>
          <a:p>
            <a:r>
              <a:rPr lang="de-DE" sz="2400" dirty="0"/>
              <a:t>Der Verbund der Komplexe »Leben und »Großstadt-</a:t>
            </a:r>
            <a:r>
              <a:rPr lang="de-DE" sz="2400" dirty="0" err="1"/>
              <a:t>Nervositat</a:t>
            </a:r>
            <a:r>
              <a:rPr lang="de-DE" sz="2400" dirty="0"/>
              <a:t> lenkt den Blick der Autoren zwangsläufig auf die zahlreichen Ansichten des Innenlebens, die vor allem in der Prosa das Ich und seine Wahrnehmungen selbst zum Thema haben</a:t>
            </a:r>
            <a:endParaRPr lang="en-US" sz="2400" dirty="0"/>
          </a:p>
          <a:p>
            <a:r>
              <a:rPr lang="de-DE" sz="2400" dirty="0"/>
              <a:t>Fließend sind hier die Übergange zwischen </a:t>
            </a:r>
            <a:r>
              <a:rPr lang="de-DE" sz="2400" dirty="0">
                <a:solidFill>
                  <a:srgbClr val="FF0000"/>
                </a:solidFill>
              </a:rPr>
              <a:t>Impressionismus und Neuromantik</a:t>
            </a:r>
            <a:r>
              <a:rPr lang="de-DE" sz="2400" dirty="0"/>
              <a:t>, die sich gegen die </a:t>
            </a:r>
            <a:r>
              <a:rPr lang="de-DE" sz="2400" dirty="0">
                <a:solidFill>
                  <a:srgbClr val="FF0000"/>
                </a:solidFill>
              </a:rPr>
              <a:t>Sachlichkeit des Naturalismus </a:t>
            </a:r>
            <a:r>
              <a:rPr lang="de-DE" sz="2400" dirty="0"/>
              <a:t>stellt und die Sinne mit möglichst vielen Reizen, Metaphern oder frühlingshaften, </a:t>
            </a:r>
            <a:r>
              <a:rPr lang="de-DE" sz="2400" dirty="0" err="1"/>
              <a:t>synästhetisehen</a:t>
            </a:r>
            <a:r>
              <a:rPr lang="de-DE" sz="2400" dirty="0"/>
              <a:t> Bildern anreichert</a:t>
            </a:r>
            <a:endParaRPr lang="en-US" sz="2400" dirty="0"/>
          </a:p>
        </p:txBody>
      </p:sp>
    </p:spTree>
    <p:extLst>
      <p:ext uri="{BB962C8B-B14F-4D97-AF65-F5344CB8AC3E}">
        <p14:creationId xmlns:p14="http://schemas.microsoft.com/office/powerpoint/2010/main" val="299990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Symbolismus</a:t>
            </a:r>
            <a:endParaRPr lang="en-US" dirty="0"/>
          </a:p>
        </p:txBody>
      </p:sp>
      <p:sp>
        <p:nvSpPr>
          <p:cNvPr id="3" name="Θέση περιεχομένου 2"/>
          <p:cNvSpPr>
            <a:spLocks noGrp="1"/>
          </p:cNvSpPr>
          <p:nvPr>
            <p:ph idx="1"/>
          </p:nvPr>
        </p:nvSpPr>
        <p:spPr/>
        <p:txBody>
          <a:bodyPr/>
          <a:lstStyle/>
          <a:p>
            <a:pPr marL="0" indent="0">
              <a:buNone/>
            </a:pPr>
            <a:r>
              <a:rPr lang="de-DE" dirty="0"/>
              <a:t> </a:t>
            </a:r>
            <a:r>
              <a:rPr lang="de-DE" sz="2000" dirty="0"/>
              <a:t>Symbolismus, von Frankreich ausgehend Jean </a:t>
            </a:r>
            <a:r>
              <a:rPr lang="de-DE" sz="2000" dirty="0" err="1"/>
              <a:t>Moréas</a:t>
            </a:r>
            <a:r>
              <a:rPr lang="de-DE" sz="2000" dirty="0"/>
              <a:t>, Stéphane</a:t>
            </a:r>
          </a:p>
          <a:p>
            <a:r>
              <a:rPr lang="de-DE" sz="2000" dirty="0"/>
              <a:t>Mallarmé), lenkt die Impressionen des Ich ganz in die dichterische Form</a:t>
            </a:r>
          </a:p>
          <a:p>
            <a:r>
              <a:rPr lang="de-DE" sz="2000" dirty="0"/>
              <a:t>und versucht, sie darin zu objektivieren oder zu versachlichen </a:t>
            </a:r>
          </a:p>
          <a:p>
            <a:r>
              <a:rPr lang="de-DE" sz="2000" dirty="0"/>
              <a:t>Die grundlegende Einsicht ist, dass man </a:t>
            </a:r>
            <a:r>
              <a:rPr lang="de-DE" sz="2000" u="sng" dirty="0"/>
              <a:t>weder ein Ding </a:t>
            </a:r>
            <a:r>
              <a:rPr lang="de-DE" sz="2000" dirty="0"/>
              <a:t>direkt benennen noch eine innere Stimmung </a:t>
            </a:r>
            <a:r>
              <a:rPr lang="de-DE" sz="2000" u="sng" dirty="0"/>
              <a:t>geradewegs</a:t>
            </a:r>
            <a:r>
              <a:rPr lang="de-DE" sz="2000" dirty="0"/>
              <a:t> aussprechen kann: Man sagt nicht »Angst« oder »Enthusiasmus«, sondern »schwarze Blume oder »blauer Kranz«.</a:t>
            </a:r>
            <a:endParaRPr lang="en-US" sz="2000" dirty="0"/>
          </a:p>
        </p:txBody>
      </p:sp>
    </p:spTree>
    <p:extLst>
      <p:ext uri="{BB962C8B-B14F-4D97-AF65-F5344CB8AC3E}">
        <p14:creationId xmlns:p14="http://schemas.microsoft.com/office/powerpoint/2010/main" val="1965446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307</TotalTime>
  <Words>1716</Words>
  <Application>Microsoft Office PowerPoint</Application>
  <PresentationFormat>Ευρεία οθόνη</PresentationFormat>
  <Paragraphs>108</Paragraphs>
  <Slides>19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Noto Serif</vt:lpstr>
      <vt:lpstr>Trebuchet MS</vt:lpstr>
      <vt:lpstr>Wingdings</vt:lpstr>
      <vt:lpstr>Wingdings 3</vt:lpstr>
      <vt:lpstr>Όψη</vt:lpstr>
      <vt:lpstr>Realismus-Naturalismus</vt:lpstr>
      <vt:lpstr>Poetischer Realismus</vt:lpstr>
      <vt:lpstr>Natur- und Kunstdarstellung</vt:lpstr>
      <vt:lpstr>Naturalismus</vt:lpstr>
      <vt:lpstr>Arno Holz: Kunst = Natur - x</vt:lpstr>
      <vt:lpstr>Moderne Lebensbedingungen in der Großstadt</vt:lpstr>
      <vt:lpstr>Weitere literarische Strömungen um 1900</vt:lpstr>
      <vt:lpstr>Bewusstseinsliteratur: </vt:lpstr>
      <vt:lpstr>Symbolismus</vt:lpstr>
      <vt:lpstr>Ästhetizismus</vt:lpstr>
      <vt:lpstr>Welche Antworten hatte die deutschsprachige Literatur auf die Ereignisse der Französischen Revolution?</vt:lpstr>
      <vt:lpstr>Benennen und erläutern Sie die Leitbegriffe, die die Romantik für die moderne Ästhetik gegeben hat</vt:lpstr>
      <vt:lpstr>Παρουσίαση του PowerPoint</vt:lpstr>
      <vt:lpstr>In welchen Punkten unterscheidet sich der poetische Realismus von der Fotografie?</vt:lpstr>
      <vt:lpstr>In welcher Strömung wird ausdrücklich die soziale Umwelt zum Thema – und welches sind die Grundsätze, unter denen man sie darstellen will? </vt:lpstr>
      <vt:lpstr>Gibt es einen Zusammenhang der Lebensbedingungen um 1900 und der teilweise radikalen Wendung der Literatur auf sich selbst (Ästhetizismus, Symbolismus)?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Realismus-Naturalismus-Expressionismus</dc:title>
  <dc:creator>Agi Blioumi</dc:creator>
  <cp:lastModifiedBy>aglaia bliumi</cp:lastModifiedBy>
  <cp:revision>22</cp:revision>
  <dcterms:created xsi:type="dcterms:W3CDTF">2021-03-23T19:42:15Z</dcterms:created>
  <dcterms:modified xsi:type="dcterms:W3CDTF">2025-11-10T16:04:42Z</dcterms:modified>
</cp:coreProperties>
</file>