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1" r:id="rId5"/>
    <p:sldId id="258" r:id="rId6"/>
    <p:sldId id="259" r:id="rId7"/>
    <p:sldId id="260" r:id="rId8"/>
    <p:sldId id="262" r:id="rId9"/>
    <p:sldId id="263" r:id="rId10"/>
    <p:sldId id="264" r:id="rId11"/>
    <p:sldId id="265"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11/24/2025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379082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11/24/2025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17721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11/24/2025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5866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11/24/2025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527263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11/24/2025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7462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11/24/2025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27869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11/24/2025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84332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11/24/2025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973198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11/24/2025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360529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11/24/2025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299551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11/24/2025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393643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11/24/2025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57899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CJJWmQoFmOE?feature=oembe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pic>
        <p:nvPicPr>
          <p:cNvPr id="4" name="Picture 3" descr="Ροζ λουλούδια και φύλλα σε λευκό φόντο">
            <a:extLst>
              <a:ext uri="{FF2B5EF4-FFF2-40B4-BE49-F238E27FC236}">
                <a16:creationId xmlns:a16="http://schemas.microsoft.com/office/drawing/2014/main" id="{E47D90C7-BDF7-2354-2CDA-7041A403D31C}"/>
              </a:ext>
            </a:extLst>
          </p:cNvPr>
          <p:cNvPicPr>
            <a:picLocks noChangeAspect="1"/>
          </p:cNvPicPr>
          <p:nvPr/>
        </p:nvPicPr>
        <p:blipFill>
          <a:blip r:embed="rId2"/>
          <a:srcRect t="12110"/>
          <a:stretch>
            <a:fillRect/>
          </a:stretch>
        </p:blipFill>
        <p:spPr>
          <a:xfrm>
            <a:off x="1" y="10"/>
            <a:ext cx="12192000" cy="6857990"/>
          </a:xfrm>
          <a:prstGeom prst="rect">
            <a:avLst/>
          </a:prstGeom>
        </p:spPr>
      </p:pic>
      <p:sp>
        <p:nvSpPr>
          <p:cNvPr id="11" name="Rectangle 10">
            <a:extLst>
              <a:ext uri="{FF2B5EF4-FFF2-40B4-BE49-F238E27FC236}">
                <a16:creationId xmlns:a16="http://schemas.microsoft.com/office/drawing/2014/main" id="{36136311-C81B-47C5-AE0A-5641A5A595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6600" y="1066800"/>
            <a:ext cx="4681728" cy="4724400"/>
          </a:xfrm>
          <a:prstGeom prst="rect">
            <a:avLst/>
          </a:prstGeom>
          <a:solidFill>
            <a:schemeClr val="bg1">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sp>
        <p:nvSpPr>
          <p:cNvPr id="2" name="Τίτλος 1">
            <a:extLst>
              <a:ext uri="{FF2B5EF4-FFF2-40B4-BE49-F238E27FC236}">
                <a16:creationId xmlns:a16="http://schemas.microsoft.com/office/drawing/2014/main" id="{C6B1360B-ED99-4044-879C-8D5AC94FC453}"/>
              </a:ext>
            </a:extLst>
          </p:cNvPr>
          <p:cNvSpPr>
            <a:spLocks noGrp="1"/>
          </p:cNvSpPr>
          <p:nvPr>
            <p:ph type="ctrTitle"/>
          </p:nvPr>
        </p:nvSpPr>
        <p:spPr>
          <a:xfrm>
            <a:off x="7769722" y="1562101"/>
            <a:ext cx="3884568" cy="2738530"/>
          </a:xfrm>
        </p:spPr>
        <p:txBody>
          <a:bodyPr anchor="t">
            <a:normAutofit/>
          </a:bodyPr>
          <a:lstStyle/>
          <a:p>
            <a:r>
              <a:rPr lang="en-US" sz="4800" dirty="0"/>
              <a:t>EXPRESSIONISMUS </a:t>
            </a:r>
            <a:br>
              <a:rPr lang="en-US" sz="4800" dirty="0"/>
            </a:br>
            <a:r>
              <a:rPr lang="en-US" sz="4800" dirty="0"/>
              <a:t>BENN</a:t>
            </a:r>
            <a:endParaRPr lang="el-GR" sz="4800" dirty="0"/>
          </a:p>
        </p:txBody>
      </p:sp>
      <p:sp>
        <p:nvSpPr>
          <p:cNvPr id="3" name="Υπότιτλος 2">
            <a:extLst>
              <a:ext uri="{FF2B5EF4-FFF2-40B4-BE49-F238E27FC236}">
                <a16:creationId xmlns:a16="http://schemas.microsoft.com/office/drawing/2014/main" id="{DAD5090D-87B7-7A4A-B4BB-17A2E9FAB33F}"/>
              </a:ext>
            </a:extLst>
          </p:cNvPr>
          <p:cNvSpPr>
            <a:spLocks noGrp="1"/>
          </p:cNvSpPr>
          <p:nvPr>
            <p:ph type="subTitle" idx="1"/>
          </p:nvPr>
        </p:nvSpPr>
        <p:spPr>
          <a:xfrm>
            <a:off x="7769722" y="4321622"/>
            <a:ext cx="3813048" cy="941832"/>
          </a:xfrm>
        </p:spPr>
        <p:txBody>
          <a:bodyPr>
            <a:normAutofit/>
          </a:bodyPr>
          <a:lstStyle/>
          <a:p>
            <a:endParaRPr lang="el-GR" sz="2000"/>
          </a:p>
        </p:txBody>
      </p:sp>
      <p:cxnSp>
        <p:nvCxnSpPr>
          <p:cNvPr id="13" name="Straight Connector 12">
            <a:extLst>
              <a:ext uri="{FF2B5EF4-FFF2-40B4-BE49-F238E27FC236}">
                <a16:creationId xmlns:a16="http://schemas.microsoft.com/office/drawing/2014/main" id="{7CC73A33-65FF-41A9-A3B0-006753CD10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9619035" y="3435440"/>
            <a:ext cx="0" cy="4690872"/>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594477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D589D69-D572-92AE-0F00-C361362D83D4}"/>
              </a:ext>
            </a:extLst>
          </p:cNvPr>
          <p:cNvSpPr>
            <a:spLocks noGrp="1"/>
          </p:cNvSpPr>
          <p:nvPr>
            <p:ph idx="1"/>
          </p:nvPr>
        </p:nvSpPr>
        <p:spPr>
          <a:xfrm>
            <a:off x="640080" y="1219200"/>
            <a:ext cx="10890928" cy="4980432"/>
          </a:xfrm>
        </p:spPr>
        <p:txBody>
          <a:bodyPr>
            <a:normAutofit fontScale="77500" lnSpcReduction="20000"/>
          </a:bodyPr>
          <a:lstStyle/>
          <a:p>
            <a:r>
              <a:rPr lang="de-DE" dirty="0"/>
              <a:t>Dann dröhnt der Boden plötzlich wie ein Meer:</a:t>
            </a:r>
            <a:br>
              <a:rPr lang="de-DE" dirty="0"/>
            </a:br>
            <a:r>
              <a:rPr lang="de-DE" dirty="0"/>
              <a:t>Wir fliegen, aufgehoben,</a:t>
            </a:r>
            <a:br>
              <a:rPr lang="de-DE" dirty="0"/>
            </a:br>
            <a:r>
              <a:rPr lang="de-DE" dirty="0"/>
              <a:t>königlich durch </a:t>
            </a:r>
            <a:r>
              <a:rPr lang="de-DE" dirty="0" err="1"/>
              <a:t>nachtentrissne</a:t>
            </a:r>
            <a:r>
              <a:rPr lang="de-DE" dirty="0"/>
              <a:t> Luft, hoch übern Strom.</a:t>
            </a:r>
            <a:br>
              <a:rPr lang="de-DE" dirty="0"/>
            </a:br>
            <a:r>
              <a:rPr lang="de-DE" dirty="0"/>
              <a:t>O Biegung der Millionen Lichter, stumme Wacht,</a:t>
            </a:r>
            <a:br>
              <a:rPr lang="de-DE" dirty="0"/>
            </a:br>
            <a:r>
              <a:rPr lang="de-DE" dirty="0"/>
              <a:t>Vor deren blitzender Parade</a:t>
            </a:r>
            <a:br>
              <a:rPr lang="de-DE" dirty="0"/>
            </a:br>
            <a:r>
              <a:rPr lang="de-DE" dirty="0"/>
              <a:t>schwer die Wasser abwärts rollen.</a:t>
            </a:r>
            <a:br>
              <a:rPr lang="de-DE" dirty="0"/>
            </a:br>
            <a:r>
              <a:rPr lang="de-DE" dirty="0"/>
              <a:t>Endloses Spalier, zum Gruß gestellt bei Nacht!</a:t>
            </a:r>
            <a:br>
              <a:rPr lang="de-DE" dirty="0"/>
            </a:br>
            <a:r>
              <a:rPr lang="de-DE" dirty="0"/>
              <a:t>Wie Fackeln stürmend! Freudiges!</a:t>
            </a:r>
          </a:p>
          <a:p>
            <a:r>
              <a:rPr lang="de-DE" dirty="0"/>
              <a:t>Salut von Schiffen über blauer See! Bestirntes Fest!</a:t>
            </a:r>
            <a:br>
              <a:rPr lang="de-DE" dirty="0"/>
            </a:br>
            <a:r>
              <a:rPr lang="de-DE" dirty="0"/>
              <a:t>Wimmelnd, mit hellen Augen hingedrängt!</a:t>
            </a:r>
            <a:br>
              <a:rPr lang="de-DE" dirty="0"/>
            </a:br>
            <a:r>
              <a:rPr lang="de-DE" dirty="0"/>
              <a:t>Bis wo die Stadt</a:t>
            </a:r>
            <a:br>
              <a:rPr lang="de-DE" dirty="0"/>
            </a:br>
            <a:r>
              <a:rPr lang="de-DE" dirty="0"/>
              <a:t>mit letzten Häusern ihren Gast </a:t>
            </a:r>
            <a:r>
              <a:rPr lang="de-DE" dirty="0" err="1"/>
              <a:t>entläßt</a:t>
            </a:r>
            <a:r>
              <a:rPr lang="de-DE" dirty="0"/>
              <a:t>.</a:t>
            </a:r>
            <a:br>
              <a:rPr lang="de-DE" dirty="0"/>
            </a:br>
            <a:r>
              <a:rPr lang="de-DE" dirty="0"/>
              <a:t>Und dann die langen Einsamkeiten. Nackte Ufer.</a:t>
            </a:r>
            <a:br>
              <a:rPr lang="de-DE" dirty="0"/>
            </a:br>
            <a:r>
              <a:rPr lang="de-DE" dirty="0"/>
              <a:t>Stille. Nacht. Besinnung. Einkehr. Kommunion.</a:t>
            </a:r>
            <a:br>
              <a:rPr lang="de-DE" dirty="0"/>
            </a:br>
            <a:r>
              <a:rPr lang="de-DE" dirty="0"/>
              <a:t>Und Glut und Drang</a:t>
            </a:r>
            <a:br>
              <a:rPr lang="de-DE" dirty="0"/>
            </a:br>
            <a:r>
              <a:rPr lang="de-DE" dirty="0"/>
              <a:t>Zum Letzten, Segnenden. Zum Zeugungsfest.</a:t>
            </a:r>
          </a:p>
          <a:p>
            <a:r>
              <a:rPr lang="de-DE" dirty="0"/>
              <a:t>Zur Wollust. Zum Gebet. Zum Meer.</a:t>
            </a:r>
            <a:br>
              <a:rPr lang="de-DE" dirty="0"/>
            </a:br>
            <a:r>
              <a:rPr lang="de-DE" dirty="0"/>
              <a:t>Zum Untergang.</a:t>
            </a:r>
          </a:p>
          <a:p>
            <a:endParaRPr lang="el-GR" dirty="0"/>
          </a:p>
        </p:txBody>
      </p:sp>
    </p:spTree>
    <p:extLst>
      <p:ext uri="{BB962C8B-B14F-4D97-AF65-F5344CB8AC3E}">
        <p14:creationId xmlns:p14="http://schemas.microsoft.com/office/powerpoint/2010/main" val="2075005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B54810-74B7-74A7-1B9F-EE20FE8E6B6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1DA1FA18-4848-2240-25BF-F054B2D8CF2B}"/>
              </a:ext>
            </a:extLst>
          </p:cNvPr>
          <p:cNvSpPr>
            <a:spLocks noGrp="1"/>
          </p:cNvSpPr>
          <p:nvPr>
            <p:ph idx="1"/>
          </p:nvPr>
        </p:nvSpPr>
        <p:spPr/>
        <p:txBody>
          <a:bodyPr>
            <a:normAutofit/>
          </a:bodyPr>
          <a:lstStyle/>
          <a:p>
            <a:r>
              <a:rPr lang="de-DE" sz="2800" dirty="0"/>
              <a:t>Stadler: Reihungsstil, Wahrnehmungsprotokoll der Assoziationen und Einzelbilder, die übersteigert werden, ebenso der neue Gebrauch von Satzzeichen: Ausrufezeichen, auch Auslassungspunkte werden </a:t>
            </a:r>
            <a:r>
              <a:rPr lang="de-DE" sz="2800" dirty="0" err="1"/>
              <a:t>gestuell</a:t>
            </a:r>
            <a:r>
              <a:rPr lang="de-DE" sz="2800" dirty="0"/>
              <a:t> aufgeladen, haben weniger grammatische Aufgaben. </a:t>
            </a:r>
            <a:endParaRPr lang="el-GR" sz="2800" dirty="0"/>
          </a:p>
        </p:txBody>
      </p:sp>
    </p:spTree>
    <p:extLst>
      <p:ext uri="{BB962C8B-B14F-4D97-AF65-F5344CB8AC3E}">
        <p14:creationId xmlns:p14="http://schemas.microsoft.com/office/powerpoint/2010/main" val="2928778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AA2F366-CC71-9094-98EE-C233455E9EC6}"/>
              </a:ext>
            </a:extLst>
          </p:cNvPr>
          <p:cNvSpPr>
            <a:spLocks noGrp="1"/>
          </p:cNvSpPr>
          <p:nvPr>
            <p:ph idx="1"/>
          </p:nvPr>
        </p:nvSpPr>
        <p:spPr>
          <a:xfrm>
            <a:off x="640080" y="1229032"/>
            <a:ext cx="10890928" cy="4970600"/>
          </a:xfrm>
        </p:spPr>
        <p:txBody>
          <a:bodyPr numCol="2">
            <a:normAutofit/>
          </a:bodyPr>
          <a:lstStyle/>
          <a:p>
            <a:r>
              <a:rPr lang="de-DE" dirty="0"/>
              <a:t>Das Gedicht „</a:t>
            </a:r>
            <a:r>
              <a:rPr lang="de-DE" b="1" dirty="0"/>
              <a:t>Kleine Astern</a:t>
            </a:r>
            <a:r>
              <a:rPr lang="de-DE" dirty="0"/>
              <a:t>“ stammt aus der Feder von </a:t>
            </a:r>
            <a:r>
              <a:rPr lang="de-DE" i="1" dirty="0"/>
              <a:t>Gottfried Benn</a:t>
            </a:r>
            <a:r>
              <a:rPr lang="de-DE" dirty="0"/>
              <a:t>.</a:t>
            </a:r>
          </a:p>
          <a:p>
            <a:r>
              <a:rPr lang="de-DE" b="1" dirty="0"/>
              <a:t>Ein ersoffener Bierfahrer wurde auf den Tisch gestemmt.</a:t>
            </a:r>
            <a:br>
              <a:rPr lang="de-DE" b="1" dirty="0"/>
            </a:br>
            <a:r>
              <a:rPr lang="de-DE" b="1" dirty="0" err="1"/>
              <a:t>lrgendeiner</a:t>
            </a:r>
            <a:r>
              <a:rPr lang="de-DE" b="1" dirty="0"/>
              <a:t> hatte ihm eine </a:t>
            </a:r>
            <a:r>
              <a:rPr lang="de-DE" b="1" dirty="0" err="1"/>
              <a:t>dunkelhellila</a:t>
            </a:r>
            <a:r>
              <a:rPr lang="de-DE" b="1" dirty="0"/>
              <a:t> Aster</a:t>
            </a:r>
            <a:br>
              <a:rPr lang="de-DE" b="1" dirty="0"/>
            </a:br>
            <a:r>
              <a:rPr lang="de-DE" b="1" dirty="0"/>
              <a:t>zwischen die Zähne geklemmt.</a:t>
            </a:r>
            <a:br>
              <a:rPr lang="de-DE" b="1" dirty="0"/>
            </a:br>
            <a:r>
              <a:rPr lang="de-DE" b="1" dirty="0"/>
              <a:t>Als ich von der Brust aus</a:t>
            </a:r>
            <a:br>
              <a:rPr lang="de-DE" b="1" dirty="0"/>
            </a:br>
            <a:r>
              <a:rPr lang="de-DE" b="1" dirty="0"/>
              <a:t>unter der Haut</a:t>
            </a:r>
            <a:br>
              <a:rPr lang="de-DE" b="1" dirty="0"/>
            </a:br>
            <a:r>
              <a:rPr lang="de-DE" b="1" dirty="0"/>
              <a:t>mit einem langen Messer</a:t>
            </a:r>
            <a:br>
              <a:rPr lang="de-DE" b="1" dirty="0"/>
            </a:br>
            <a:r>
              <a:rPr lang="de-DE" b="1" dirty="0"/>
              <a:t>Zunge und Gaumen herausschnitt,</a:t>
            </a:r>
            <a:br>
              <a:rPr lang="de-DE" b="1" dirty="0"/>
            </a:br>
            <a:r>
              <a:rPr lang="de-DE" b="1" dirty="0" err="1"/>
              <a:t>muß</a:t>
            </a:r>
            <a:r>
              <a:rPr lang="de-DE" b="1" dirty="0"/>
              <a:t> ich sie angestoßen haben, denn sie glitt</a:t>
            </a:r>
            <a:br>
              <a:rPr lang="de-DE" b="1" dirty="0"/>
            </a:br>
            <a:r>
              <a:rPr lang="de-DE" b="1" dirty="0"/>
              <a:t>in das nebenliegende Gehirn.</a:t>
            </a:r>
            <a:br>
              <a:rPr lang="de-DE" dirty="0"/>
            </a:br>
            <a:r>
              <a:rPr lang="de-DE" b="1" dirty="0"/>
              <a:t>Ich packte sie ihm in die Brusthöhle</a:t>
            </a:r>
            <a:br>
              <a:rPr lang="de-DE" b="1" dirty="0"/>
            </a:br>
            <a:r>
              <a:rPr lang="de-DE" b="1" dirty="0"/>
              <a:t>zwischen die Holzwolle,</a:t>
            </a:r>
            <a:br>
              <a:rPr lang="de-DE" b="1" dirty="0"/>
            </a:br>
            <a:r>
              <a:rPr lang="de-DE" b="1" dirty="0"/>
              <a:t>als man zunähte.</a:t>
            </a:r>
            <a:br>
              <a:rPr lang="de-DE" b="1" dirty="0"/>
            </a:br>
            <a:r>
              <a:rPr lang="de-DE" b="1" dirty="0"/>
              <a:t>Trinke dich satt in deiner Vase!</a:t>
            </a:r>
            <a:br>
              <a:rPr lang="de-DE" b="1" dirty="0"/>
            </a:br>
            <a:r>
              <a:rPr lang="de-DE" b="1" dirty="0"/>
              <a:t>Ruhe sanft,</a:t>
            </a:r>
            <a:br>
              <a:rPr lang="de-DE" b="1" dirty="0"/>
            </a:br>
            <a:r>
              <a:rPr lang="de-DE" b="1" dirty="0"/>
              <a:t>kleine Aster!</a:t>
            </a:r>
          </a:p>
          <a:p>
            <a:endParaRPr lang="el-GR" dirty="0"/>
          </a:p>
        </p:txBody>
      </p:sp>
    </p:spTree>
    <p:extLst>
      <p:ext uri="{BB962C8B-B14F-4D97-AF65-F5344CB8AC3E}">
        <p14:creationId xmlns:p14="http://schemas.microsoft.com/office/powerpoint/2010/main" val="1495648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DADA03-57A3-4149-E059-18531172BE99}"/>
              </a:ext>
            </a:extLst>
          </p:cNvPr>
          <p:cNvSpPr>
            <a:spLocks noGrp="1"/>
          </p:cNvSpPr>
          <p:nvPr>
            <p:ph type="title"/>
          </p:nvPr>
        </p:nvSpPr>
        <p:spPr/>
        <p:txBody>
          <a:bodyPr/>
          <a:lstStyle/>
          <a:p>
            <a:endParaRPr lang="el-GR"/>
          </a:p>
        </p:txBody>
      </p:sp>
      <p:pic>
        <p:nvPicPr>
          <p:cNvPr id="4" name="Ηλεκτρονικά πολυμέσα 3" title="Gottfried Benn: Kleine Aster | Hörbuch deutsch">
            <a:hlinkClick r:id="" action="ppaction://media"/>
            <a:extLst>
              <a:ext uri="{FF2B5EF4-FFF2-40B4-BE49-F238E27FC236}">
                <a16:creationId xmlns:a16="http://schemas.microsoft.com/office/drawing/2014/main" id="{CA77D707-0E67-7B32-5296-9D5682AE556A}"/>
              </a:ext>
            </a:extLst>
          </p:cNvPr>
          <p:cNvPicPr>
            <a:picLocks noGrp="1" noRot="1" noChangeAspect="1"/>
          </p:cNvPicPr>
          <p:nvPr>
            <p:ph idx="1"/>
            <a:videoFile r:link="rId1"/>
          </p:nvPr>
        </p:nvPicPr>
        <p:blipFill>
          <a:blip r:embed="rId3"/>
          <a:stretch>
            <a:fillRect/>
          </a:stretch>
        </p:blipFill>
        <p:spPr>
          <a:xfrm>
            <a:off x="2927350" y="2633663"/>
            <a:ext cx="6315075" cy="3565525"/>
          </a:xfrm>
          <a:prstGeom prst="rect">
            <a:avLst/>
          </a:prstGeom>
        </p:spPr>
      </p:pic>
    </p:spTree>
    <p:extLst>
      <p:ext uri="{BB962C8B-B14F-4D97-AF65-F5344CB8AC3E}">
        <p14:creationId xmlns:p14="http://schemas.microsoft.com/office/powerpoint/2010/main" val="371944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02A083-55DF-620D-588E-804AEB33CCA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117BB3EF-A281-5B51-2290-3FE15B67807C}"/>
              </a:ext>
            </a:extLst>
          </p:cNvPr>
          <p:cNvSpPr>
            <a:spLocks noGrp="1"/>
          </p:cNvSpPr>
          <p:nvPr>
            <p:ph idx="1"/>
          </p:nvPr>
        </p:nvSpPr>
        <p:spPr/>
        <p:txBody>
          <a:bodyPr>
            <a:normAutofit/>
          </a:bodyPr>
          <a:lstStyle/>
          <a:p>
            <a:r>
              <a:rPr lang="de-DE" sz="2800" dirty="0"/>
              <a:t>Benn: ›Sektionslyrik‹ – Sektion menschlicher Organe als Thema, aber auch Schnitt durch die Zeilen und Bilder, Umwertung aller Werte, Verdinglichung des toten Menschen, Personifikation von Dingen (Aster), Ästhetik des Hässlichen. </a:t>
            </a:r>
            <a:endParaRPr lang="el-GR" sz="2800" dirty="0"/>
          </a:p>
        </p:txBody>
      </p:sp>
    </p:spTree>
    <p:extLst>
      <p:ext uri="{BB962C8B-B14F-4D97-AF65-F5344CB8AC3E}">
        <p14:creationId xmlns:p14="http://schemas.microsoft.com/office/powerpoint/2010/main" val="644989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5458249-C4AC-9B2B-FA2B-4E11B5C8287E}"/>
              </a:ext>
            </a:extLst>
          </p:cNvPr>
          <p:cNvSpPr>
            <a:spLocks noGrp="1"/>
          </p:cNvSpPr>
          <p:nvPr>
            <p:ph idx="1"/>
          </p:nvPr>
        </p:nvSpPr>
        <p:spPr>
          <a:xfrm>
            <a:off x="640080" y="1406013"/>
            <a:ext cx="10890928" cy="4793619"/>
          </a:xfrm>
        </p:spPr>
        <p:txBody>
          <a:bodyPr/>
          <a:lstStyle/>
          <a:p>
            <a:r>
              <a:rPr lang="de-DE" b="1" dirty="0"/>
              <a:t>Als es nach dem Krieg um die Wiederbelebung der Preußischen Dichterakademie (deren Leitung er ab 1933 einige Jahre innehatte) geht, schreibt Benn an seinen Brieffreund Oelze in Bremen:</a:t>
            </a:r>
            <a:br>
              <a:rPr lang="de-DE" b="1" dirty="0"/>
            </a:br>
            <a:r>
              <a:rPr lang="de-DE" b="1" dirty="0"/>
              <a:t>"Meine Frage, welchen Sinn und Inhalt diese Akademie heute haben solle, wird mit „Repräsentation“ beantwortet. Gelächter, sage ich! Wer, für wen und was? 1933 wurden die Mitglieder auf Befehl der Faschisten gestrichen, heute auf Befehl der Antifaschisten, kommen morgen die Katholiken zur Macht, hängen wir eine Madonna an die Wand und legen Rosenkränze vor die Sitzungsteilnehmer – also: entweder es gibt die Kunst, dann ist sie autonom, oder es gibt sie nicht, dann wollen wir nach Hause </a:t>
            </a:r>
            <a:r>
              <a:rPr lang="de-DE" b="1" dirty="0" err="1"/>
              <a:t>gehn</a:t>
            </a:r>
            <a:r>
              <a:rPr lang="de-DE" b="1" dirty="0"/>
              <a:t>."</a:t>
            </a:r>
          </a:p>
          <a:p>
            <a:endParaRPr lang="el-GR" dirty="0"/>
          </a:p>
        </p:txBody>
      </p:sp>
    </p:spTree>
    <p:extLst>
      <p:ext uri="{BB962C8B-B14F-4D97-AF65-F5344CB8AC3E}">
        <p14:creationId xmlns:p14="http://schemas.microsoft.com/office/powerpoint/2010/main" val="596915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5543439-FEA8-1855-6952-63767FA2AB11}"/>
              </a:ext>
            </a:extLst>
          </p:cNvPr>
          <p:cNvSpPr>
            <a:spLocks noGrp="1"/>
          </p:cNvSpPr>
          <p:nvPr>
            <p:ph idx="1"/>
          </p:nvPr>
        </p:nvSpPr>
        <p:spPr>
          <a:xfrm>
            <a:off x="640080" y="1347019"/>
            <a:ext cx="10890928" cy="4852613"/>
          </a:xfrm>
        </p:spPr>
        <p:txBody>
          <a:bodyPr numCol="2">
            <a:normAutofit/>
          </a:bodyPr>
          <a:lstStyle/>
          <a:p>
            <a:r>
              <a:rPr lang="de-DE" dirty="0"/>
              <a:t>Das Gedicht „</a:t>
            </a:r>
            <a:r>
              <a:rPr lang="de-DE" b="1" dirty="0"/>
              <a:t>Der Gott der Stadt</a:t>
            </a:r>
            <a:r>
              <a:rPr lang="de-DE" dirty="0"/>
              <a:t>“ stammt aus der Feder von </a:t>
            </a:r>
            <a:r>
              <a:rPr lang="de-DE" i="1" dirty="0"/>
              <a:t>Georg Heym</a:t>
            </a:r>
            <a:r>
              <a:rPr lang="de-DE" dirty="0"/>
              <a:t>.</a:t>
            </a:r>
          </a:p>
          <a:p>
            <a:r>
              <a:rPr lang="de-DE" dirty="0"/>
              <a:t>Auf einem Häuserblocke sitzt er breit.</a:t>
            </a:r>
            <a:br>
              <a:rPr lang="de-DE" dirty="0"/>
            </a:br>
            <a:r>
              <a:rPr lang="de-DE" dirty="0"/>
              <a:t>Die Winde lagern schwarz um seine Stirn.</a:t>
            </a:r>
            <a:br>
              <a:rPr lang="de-DE" dirty="0"/>
            </a:br>
            <a:r>
              <a:rPr lang="de-DE" dirty="0"/>
              <a:t>Er schaut voll Wut, wo fern in Einsamkeit</a:t>
            </a:r>
            <a:br>
              <a:rPr lang="de-DE" dirty="0"/>
            </a:br>
            <a:r>
              <a:rPr lang="de-DE" dirty="0"/>
              <a:t>Die letzten Häuser in das Land </a:t>
            </a:r>
            <a:r>
              <a:rPr lang="de-DE" dirty="0" err="1"/>
              <a:t>verirrn</a:t>
            </a:r>
            <a:r>
              <a:rPr lang="de-DE" dirty="0"/>
              <a:t>.</a:t>
            </a:r>
          </a:p>
          <a:p>
            <a:r>
              <a:rPr lang="de-DE" dirty="0"/>
              <a:t>Vom Abend glänzt der rote Bauch dem Baal,</a:t>
            </a:r>
            <a:br>
              <a:rPr lang="de-DE" dirty="0"/>
            </a:br>
            <a:r>
              <a:rPr lang="de-DE" dirty="0"/>
              <a:t>Die großen Städte knieen um ihn her.</a:t>
            </a:r>
            <a:br>
              <a:rPr lang="de-DE" dirty="0"/>
            </a:br>
            <a:r>
              <a:rPr lang="de-DE" dirty="0"/>
              <a:t>Der Kirchenglocken ungeheure Zahl</a:t>
            </a:r>
            <a:br>
              <a:rPr lang="de-DE" dirty="0"/>
            </a:br>
            <a:r>
              <a:rPr lang="de-DE" dirty="0"/>
              <a:t>Wogt auf zu ihm aus schwarzer Türme Meer.</a:t>
            </a:r>
          </a:p>
          <a:p>
            <a:r>
              <a:rPr lang="de-DE" dirty="0"/>
              <a:t>Wie Korybanten-Tanz dröhnt die Musik</a:t>
            </a:r>
            <a:br>
              <a:rPr lang="de-DE" dirty="0"/>
            </a:br>
            <a:r>
              <a:rPr lang="de-DE" dirty="0"/>
              <a:t>Der Millionen durch die Straßen laut.</a:t>
            </a:r>
            <a:br>
              <a:rPr lang="de-DE" dirty="0"/>
            </a:br>
            <a:r>
              <a:rPr lang="de-DE" dirty="0"/>
              <a:t>Der Schlote Rauch, die Wolken der Fabrik</a:t>
            </a:r>
            <a:br>
              <a:rPr lang="de-DE" dirty="0"/>
            </a:br>
            <a:r>
              <a:rPr lang="de-DE" dirty="0" err="1"/>
              <a:t>Ziehn</a:t>
            </a:r>
            <a:r>
              <a:rPr lang="de-DE" dirty="0"/>
              <a:t> auf zu ihm, wie Duft von Weihrauch blaut.</a:t>
            </a:r>
          </a:p>
          <a:p>
            <a:r>
              <a:rPr lang="de-DE" dirty="0"/>
              <a:t>Das Wetter schwelt in seinen Augenbrauen.</a:t>
            </a:r>
            <a:br>
              <a:rPr lang="de-DE" dirty="0"/>
            </a:br>
            <a:r>
              <a:rPr lang="de-DE" dirty="0"/>
              <a:t>Der dunkle Abend wird in Nacht betäubt.</a:t>
            </a:r>
            <a:br>
              <a:rPr lang="de-DE" dirty="0"/>
            </a:br>
            <a:r>
              <a:rPr lang="de-DE" dirty="0"/>
              <a:t>Die Stürme flattern, die wie Geier schauen</a:t>
            </a:r>
            <a:br>
              <a:rPr lang="de-DE" dirty="0"/>
            </a:br>
            <a:r>
              <a:rPr lang="de-DE" dirty="0"/>
              <a:t>Von seinem Haupthaar, das im Zorne sträubt.</a:t>
            </a:r>
          </a:p>
          <a:p>
            <a:r>
              <a:rPr lang="de-DE" dirty="0"/>
              <a:t>Er streckt ins Dunkel seine Fleischerfaust.</a:t>
            </a:r>
            <a:br>
              <a:rPr lang="de-DE" dirty="0"/>
            </a:br>
            <a:r>
              <a:rPr lang="de-DE" dirty="0"/>
              <a:t>Er schüttelt sie. Ein Meer von Feuer jagt</a:t>
            </a:r>
            <a:br>
              <a:rPr lang="de-DE" dirty="0"/>
            </a:br>
            <a:r>
              <a:rPr lang="de-DE" dirty="0"/>
              <a:t>Durch eine Straße. Und der Glutqualm braust</a:t>
            </a:r>
            <a:br>
              <a:rPr lang="de-DE" dirty="0"/>
            </a:br>
            <a:r>
              <a:rPr lang="de-DE" dirty="0"/>
              <a:t>Und frisst sie auf, bis spät der Morgen tagt.</a:t>
            </a:r>
          </a:p>
          <a:p>
            <a:endParaRPr lang="el-GR" dirty="0"/>
          </a:p>
        </p:txBody>
      </p:sp>
    </p:spTree>
    <p:extLst>
      <p:ext uri="{BB962C8B-B14F-4D97-AF65-F5344CB8AC3E}">
        <p14:creationId xmlns:p14="http://schemas.microsoft.com/office/powerpoint/2010/main" val="1766622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FDCB9D-AD0D-1563-A58B-0F0F50C02EA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35A11959-1B21-9695-9BCF-DA60BBE8198F}"/>
              </a:ext>
            </a:extLst>
          </p:cNvPr>
          <p:cNvSpPr>
            <a:spLocks noGrp="1"/>
          </p:cNvSpPr>
          <p:nvPr>
            <p:ph idx="1"/>
          </p:nvPr>
        </p:nvSpPr>
        <p:spPr/>
        <p:txBody>
          <a:bodyPr/>
          <a:lstStyle/>
          <a:p>
            <a:r>
              <a:rPr lang="de-DE" b="1" dirty="0"/>
              <a:t>Analyse</a:t>
            </a:r>
          </a:p>
          <a:p>
            <a:r>
              <a:rPr lang="de-DE" dirty="0"/>
              <a:t>Das Gedicht "Der Gott der Stadt" (1910; Epoche des Expressionismus) besteht aus 5 Strophen mit je 4 Versen in einem Wechselreim (</a:t>
            </a:r>
            <a:r>
              <a:rPr lang="de-DE" dirty="0" err="1"/>
              <a:t>abab</a:t>
            </a:r>
            <a:r>
              <a:rPr lang="de-DE" dirty="0"/>
              <a:t>). Das Metrum ist ein regelmäßiger fünfhebiger Jambus mit Ausnahme von Vers 10.</a:t>
            </a:r>
            <a:br>
              <a:rPr lang="de-DE" dirty="0"/>
            </a:br>
            <a:r>
              <a:rPr lang="de-DE" dirty="0"/>
              <a:t>Auffällig ist das Übergreifen der Sätze in den nächsten Vers (Enjambement) in den jeweils letzten 2 Versen aller Strophen, bis auf Strophe 5.</a:t>
            </a:r>
            <a:br>
              <a:rPr lang="de-DE" dirty="0"/>
            </a:br>
            <a:r>
              <a:rPr lang="de-DE" dirty="0"/>
              <a:t>Die äußere Form ist ansonsten sehr strikt gehalten, so dass sie - wie häufig in expressionistischen Gedichten - den dynamischen Inhalt kontrastiert.</a:t>
            </a:r>
          </a:p>
          <a:p>
            <a:endParaRPr lang="el-GR" dirty="0"/>
          </a:p>
        </p:txBody>
      </p:sp>
    </p:spTree>
    <p:extLst>
      <p:ext uri="{BB962C8B-B14F-4D97-AF65-F5344CB8AC3E}">
        <p14:creationId xmlns:p14="http://schemas.microsoft.com/office/powerpoint/2010/main" val="1433054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0A1852-F38F-7FE4-C63B-6131F6F6855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DC39BF5E-4F9B-6A9B-2E56-F30474E1F245}"/>
              </a:ext>
            </a:extLst>
          </p:cNvPr>
          <p:cNvSpPr>
            <a:spLocks noGrp="1"/>
          </p:cNvSpPr>
          <p:nvPr>
            <p:ph idx="1"/>
          </p:nvPr>
        </p:nvSpPr>
        <p:spPr/>
        <p:txBody>
          <a:bodyPr>
            <a:normAutofit/>
          </a:bodyPr>
          <a:lstStyle/>
          <a:p>
            <a:r>
              <a:rPr lang="de-DE" sz="3600" dirty="0"/>
              <a:t>Heym: Mythologeme (Baal, Korybanten/Priester) versinnbildlichen die Dynamik des Stadtlebens; die regelmäßige Form des Gedichts (fünfhebige Jamben in vierzeiligen Strophen) steht komplementär zum chaotischen Inhalt. </a:t>
            </a:r>
            <a:endParaRPr lang="el-GR" sz="3600" dirty="0"/>
          </a:p>
        </p:txBody>
      </p:sp>
    </p:spTree>
    <p:extLst>
      <p:ext uri="{BB962C8B-B14F-4D97-AF65-F5344CB8AC3E}">
        <p14:creationId xmlns:p14="http://schemas.microsoft.com/office/powerpoint/2010/main" val="2683565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406E948-AF82-FC08-6551-6FA16A1DF394}"/>
              </a:ext>
            </a:extLst>
          </p:cNvPr>
          <p:cNvSpPr>
            <a:spLocks noGrp="1"/>
          </p:cNvSpPr>
          <p:nvPr>
            <p:ph idx="1"/>
          </p:nvPr>
        </p:nvSpPr>
        <p:spPr>
          <a:xfrm>
            <a:off x="640080" y="1396181"/>
            <a:ext cx="10890928" cy="4803451"/>
          </a:xfrm>
        </p:spPr>
        <p:txBody>
          <a:bodyPr>
            <a:normAutofit fontScale="85000" lnSpcReduction="20000"/>
          </a:bodyPr>
          <a:lstStyle/>
          <a:p>
            <a:r>
              <a:rPr lang="de-DE" dirty="0"/>
              <a:t>Das Gedicht „</a:t>
            </a:r>
            <a:r>
              <a:rPr lang="de-DE" b="1" dirty="0"/>
              <a:t>Fahrt über die Kölner Rheinbrücke bei Nacht</a:t>
            </a:r>
            <a:r>
              <a:rPr lang="de-DE" dirty="0"/>
              <a:t>“ stammt aus der Feder von </a:t>
            </a:r>
            <a:r>
              <a:rPr lang="de-DE" i="1" dirty="0"/>
              <a:t>Ernst Stadler</a:t>
            </a:r>
            <a:r>
              <a:rPr lang="de-DE" dirty="0"/>
              <a:t>.</a:t>
            </a:r>
          </a:p>
          <a:p>
            <a:r>
              <a:rPr lang="de-DE" dirty="0"/>
              <a:t>Der Schnellzug tastet sich</a:t>
            </a:r>
            <a:br>
              <a:rPr lang="de-DE" dirty="0"/>
            </a:br>
            <a:r>
              <a:rPr lang="de-DE" dirty="0"/>
              <a:t>und stößt die Dunkelheit entlang.</a:t>
            </a:r>
            <a:br>
              <a:rPr lang="de-DE" dirty="0"/>
            </a:br>
            <a:r>
              <a:rPr lang="de-DE" dirty="0"/>
              <a:t>Kein Stern will vor. Die ganze Welt ist nur ein enger,</a:t>
            </a:r>
            <a:br>
              <a:rPr lang="de-DE" dirty="0"/>
            </a:br>
            <a:r>
              <a:rPr lang="de-DE" dirty="0" err="1"/>
              <a:t>nachtumschienter</a:t>
            </a:r>
            <a:r>
              <a:rPr lang="de-DE" dirty="0"/>
              <a:t> Minengang,</a:t>
            </a:r>
            <a:br>
              <a:rPr lang="de-DE" dirty="0"/>
            </a:br>
            <a:r>
              <a:rPr lang="de-DE" dirty="0"/>
              <a:t>Darein zuweilen Förderstellen</a:t>
            </a:r>
            <a:br>
              <a:rPr lang="de-DE" dirty="0"/>
            </a:br>
            <a:r>
              <a:rPr lang="de-DE" dirty="0"/>
              <a:t>blauen Lichtes jähe Horizonte reißen: Feuerkreis</a:t>
            </a:r>
            <a:br>
              <a:rPr lang="de-DE" dirty="0"/>
            </a:br>
            <a:r>
              <a:rPr lang="de-DE" dirty="0"/>
              <a:t>Von Kugellampen, Dächern, Schloten,</a:t>
            </a:r>
            <a:br>
              <a:rPr lang="de-DE" dirty="0"/>
            </a:br>
            <a:r>
              <a:rPr lang="de-DE" dirty="0"/>
              <a:t>dampfend, strömend … nur sekundenweis …</a:t>
            </a:r>
          </a:p>
          <a:p>
            <a:r>
              <a:rPr lang="de-DE" dirty="0"/>
              <a:t>Und wieder alles schwarz.</a:t>
            </a:r>
            <a:br>
              <a:rPr lang="de-DE" dirty="0"/>
            </a:br>
            <a:r>
              <a:rPr lang="de-DE" dirty="0"/>
              <a:t>Als führen wir ins </a:t>
            </a:r>
            <a:r>
              <a:rPr lang="de-DE" dirty="0" err="1"/>
              <a:t>Eingeweid</a:t>
            </a:r>
            <a:r>
              <a:rPr lang="de-DE" dirty="0"/>
              <a:t> der Nacht zur Schicht.</a:t>
            </a:r>
            <a:br>
              <a:rPr lang="de-DE" dirty="0"/>
            </a:br>
            <a:r>
              <a:rPr lang="de-DE" dirty="0"/>
              <a:t>Nun taumeln Lichter her … verirrt, trostlos vereinsamt …</a:t>
            </a:r>
            <a:br>
              <a:rPr lang="de-DE" dirty="0"/>
            </a:br>
            <a:r>
              <a:rPr lang="de-DE" dirty="0"/>
              <a:t>mehr … und sammeln sich … und werden dicht.</a:t>
            </a:r>
            <a:br>
              <a:rPr lang="de-DE" dirty="0"/>
            </a:br>
            <a:r>
              <a:rPr lang="de-DE" dirty="0"/>
              <a:t>Gerippe grauer Häuserfronten liegen bloß,</a:t>
            </a:r>
            <a:br>
              <a:rPr lang="de-DE" dirty="0"/>
            </a:br>
            <a:r>
              <a:rPr lang="de-DE" dirty="0"/>
              <a:t>im Zwielicht bleichend, tot –</a:t>
            </a:r>
            <a:br>
              <a:rPr lang="de-DE" dirty="0"/>
            </a:br>
            <a:r>
              <a:rPr lang="de-DE" dirty="0"/>
              <a:t>etwas </a:t>
            </a:r>
            <a:r>
              <a:rPr lang="de-DE" dirty="0" err="1"/>
              <a:t>muß</a:t>
            </a:r>
            <a:r>
              <a:rPr lang="de-DE" dirty="0"/>
              <a:t> kommen … o, ich fühl es schwer</a:t>
            </a:r>
            <a:br>
              <a:rPr lang="de-DE" dirty="0"/>
            </a:br>
            <a:r>
              <a:rPr lang="de-DE" dirty="0"/>
              <a:t>Im Hirn. Eine Beklemmung singt im Blut.</a:t>
            </a:r>
          </a:p>
          <a:p>
            <a:endParaRPr lang="el-GR" dirty="0"/>
          </a:p>
        </p:txBody>
      </p:sp>
    </p:spTree>
    <p:extLst>
      <p:ext uri="{BB962C8B-B14F-4D97-AF65-F5344CB8AC3E}">
        <p14:creationId xmlns:p14="http://schemas.microsoft.com/office/powerpoint/2010/main" val="1107180360"/>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17</TotalTime>
  <Words>927</Words>
  <Application>Microsoft Office PowerPoint</Application>
  <PresentationFormat>Ευρεία οθόνη</PresentationFormat>
  <Paragraphs>21</Paragraphs>
  <Slides>11</Slides>
  <Notes>0</Notes>
  <HiddenSlides>0</HiddenSlides>
  <MMClips>1</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11</vt:i4>
      </vt:variant>
    </vt:vector>
  </HeadingPairs>
  <TitlesOfParts>
    <vt:vector size="14" baseType="lpstr">
      <vt:lpstr>Arial</vt:lpstr>
      <vt:lpstr>Grandview Display</vt:lpstr>
      <vt:lpstr>DashVTI</vt:lpstr>
      <vt:lpstr>EXPRESSIONISMUS  BENN</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aglaia bliumi</dc:creator>
  <cp:lastModifiedBy>aglaia bliumi</cp:lastModifiedBy>
  <cp:revision>3</cp:revision>
  <dcterms:created xsi:type="dcterms:W3CDTF">2025-11-24T17:57:19Z</dcterms:created>
  <dcterms:modified xsi:type="dcterms:W3CDTF">2025-11-24T18:14:38Z</dcterms:modified>
</cp:coreProperties>
</file>