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4/14/2021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4/14/2021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4/14/2021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p:push dir="u"/>
    <p:sndAc>
      <p:stSnd>
        <p:snd r:embed="rId1" name="typ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4/14/2021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dirty="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dirty="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4/14/2021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smtClean="0"/>
              <a:t>Στυλ κύριου τίτλου</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4/14/2021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85800" y="3132666"/>
            <a:ext cx="5311775" cy="3086019"/>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72200" y="3132666"/>
            <a:ext cx="5334000" cy="3086019"/>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sndAc>
      <p:stSnd>
        <p:snd r:embed="rId1" name="typ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4/14/2021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p:push dir="u"/>
    <p:sndAc>
      <p:stSnd>
        <p:snd r:embed="rId19" name="type.wav"/>
      </p:stSnd>
    </p:sndAc>
  </p:transition>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unst-zeiten.de/Timeline-1911-1920/#1919"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kunst-zeiten.de/Marcel_Duchamp"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www.kunst-zeiten.de/Kubismus" TargetMode="External"/><Relationship Id="rId5" Type="http://schemas.openxmlformats.org/officeDocument/2006/relationships/hyperlink" Target="https://www.kunst-zeiten.de/Georges_Braque" TargetMode="External"/><Relationship Id="rId4" Type="http://schemas.openxmlformats.org/officeDocument/2006/relationships/hyperlink" Target="https://www.kunst-zeiten.de/Pablo_Picass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de-DE" dirty="0" err="1" smtClean="0"/>
              <a:t>dada</a:t>
            </a:r>
            <a:endParaRPr lang="en-US" dirty="0"/>
          </a:p>
        </p:txBody>
      </p:sp>
      <p:sp>
        <p:nvSpPr>
          <p:cNvPr id="3" name="Υπότιτλος 2"/>
          <p:cNvSpPr>
            <a:spLocks noGrp="1"/>
          </p:cNvSpPr>
          <p:nvPr>
            <p:ph type="subTitle" idx="1"/>
          </p:nvPr>
        </p:nvSpPr>
        <p:spPr/>
        <p:txBody>
          <a:bodyPr/>
          <a:lstStyle/>
          <a:p>
            <a:r>
              <a:rPr lang="de-DE" dirty="0" smtClean="0"/>
              <a:t>AGLAIA BLIOUMI</a:t>
            </a:r>
            <a:endParaRPr lang="en-US" dirty="0"/>
          </a:p>
        </p:txBody>
      </p:sp>
    </p:spTree>
    <p:extLst>
      <p:ext uri="{BB962C8B-B14F-4D97-AF65-F5344CB8AC3E}">
        <p14:creationId xmlns:p14="http://schemas.microsoft.com/office/powerpoint/2010/main" val="960771508"/>
      </p:ext>
    </p:extLst>
  </p:cSld>
  <p:clrMapOvr>
    <a:masterClrMapping/>
  </p:clrMapOvr>
  <p:transition spd="slow">
    <p:push dir="u"/>
    <p:sndAc>
      <p:stSnd>
        <p:snd r:embed="rId2" name="typ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smtClean="0"/>
              <a:t>Parallelgedichte, inhaltlich und sprachlich</a:t>
            </a:r>
            <a:endParaRPr lang="en-US" dirty="0"/>
          </a:p>
        </p:txBody>
      </p:sp>
      <p:sp>
        <p:nvSpPr>
          <p:cNvPr id="3" name="Θέση περιεχομένου 2"/>
          <p:cNvSpPr>
            <a:spLocks noGrp="1"/>
          </p:cNvSpPr>
          <p:nvPr>
            <p:ph idx="1"/>
          </p:nvPr>
        </p:nvSpPr>
        <p:spPr/>
        <p:txBody>
          <a:bodyPr/>
          <a:lstStyle/>
          <a:p>
            <a:r>
              <a:rPr lang="de-DE" b="1" dirty="0"/>
              <a:t>Du, komm, </a:t>
            </a:r>
            <a:endParaRPr lang="de-DE" b="1" dirty="0" smtClean="0"/>
          </a:p>
          <a:p>
            <a:r>
              <a:rPr lang="de-DE" b="1" dirty="0" err="1" smtClean="0"/>
              <a:t>laß</a:t>
            </a:r>
            <a:r>
              <a:rPr lang="de-DE" b="1" dirty="0" smtClean="0"/>
              <a:t> </a:t>
            </a:r>
            <a:r>
              <a:rPr lang="de-DE" b="1" dirty="0"/>
              <a:t>uns zusammen spielen, </a:t>
            </a:r>
            <a:endParaRPr lang="de-DE" b="1" dirty="0" smtClean="0"/>
          </a:p>
          <a:p>
            <a:r>
              <a:rPr lang="de-DE" b="1" dirty="0" smtClean="0"/>
              <a:t>zusammen </a:t>
            </a:r>
            <a:r>
              <a:rPr lang="de-DE" b="1" dirty="0"/>
              <a:t>sprechen </a:t>
            </a:r>
            <a:endParaRPr lang="de-DE" b="1" dirty="0" smtClean="0"/>
          </a:p>
          <a:p>
            <a:r>
              <a:rPr lang="de-DE" b="1" dirty="0" smtClean="0"/>
              <a:t>zusammen </a:t>
            </a:r>
            <a:r>
              <a:rPr lang="de-DE" b="1" dirty="0"/>
              <a:t>singen, </a:t>
            </a:r>
            <a:endParaRPr lang="de-DE" b="1" dirty="0" smtClean="0"/>
          </a:p>
          <a:p>
            <a:r>
              <a:rPr lang="de-DE" b="1" dirty="0" smtClean="0"/>
              <a:t>zusammen </a:t>
            </a:r>
            <a:r>
              <a:rPr lang="de-DE" b="1" dirty="0"/>
              <a:t>trinken </a:t>
            </a:r>
            <a:endParaRPr lang="de-DE" b="1" dirty="0" smtClean="0"/>
          </a:p>
          <a:p>
            <a:r>
              <a:rPr lang="de-DE" b="1" dirty="0" smtClean="0"/>
              <a:t>und </a:t>
            </a:r>
            <a:r>
              <a:rPr lang="de-DE" b="1" dirty="0"/>
              <a:t>zusammen leben, </a:t>
            </a:r>
            <a:endParaRPr lang="de-DE" b="1" dirty="0" smtClean="0"/>
          </a:p>
          <a:p>
            <a:r>
              <a:rPr lang="de-DE" b="1" dirty="0" smtClean="0"/>
              <a:t>damit </a:t>
            </a:r>
            <a:r>
              <a:rPr lang="de-DE" b="1" dirty="0"/>
              <a:t>wir </a:t>
            </a:r>
            <a:endParaRPr lang="de-DE" b="1" dirty="0" smtClean="0"/>
          </a:p>
          <a:p>
            <a:r>
              <a:rPr lang="de-DE" b="1" dirty="0" smtClean="0"/>
              <a:t>leben.</a:t>
            </a:r>
            <a:endParaRPr lang="en-US" b="1" dirty="0"/>
          </a:p>
        </p:txBody>
      </p:sp>
    </p:spTree>
    <p:extLst>
      <p:ext uri="{BB962C8B-B14F-4D97-AF65-F5344CB8AC3E}">
        <p14:creationId xmlns:p14="http://schemas.microsoft.com/office/powerpoint/2010/main" val="553903290"/>
      </p:ext>
    </p:extLst>
  </p:cSld>
  <p:clrMapOvr>
    <a:masterClrMapping/>
  </p:clrMapOvr>
  <p:transition spd="slow">
    <p:push dir="u"/>
    <p:sndAc>
      <p:stSnd>
        <p:snd r:embed="rId2" name="type.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endParaRPr lang="en-US" dirty="0"/>
          </a:p>
        </p:txBody>
      </p:sp>
    </p:spTree>
    <p:extLst>
      <p:ext uri="{BB962C8B-B14F-4D97-AF65-F5344CB8AC3E}">
        <p14:creationId xmlns:p14="http://schemas.microsoft.com/office/powerpoint/2010/main" val="1315189766"/>
      </p:ext>
    </p:extLst>
  </p:cSld>
  <p:clrMapOvr>
    <a:masterClrMapping/>
  </p:clrMapOvr>
  <p:transition spd="slow">
    <p:push dir="u"/>
    <p:sndAc>
      <p:stSnd>
        <p:snd r:embed="rId2" name="type.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de-DE" dirty="0" smtClean="0"/>
              <a:t>DADA ALS ERFINDUNG, 1916</a:t>
            </a:r>
            <a:endParaRPr lang="en-US" dirty="0"/>
          </a:p>
        </p:txBody>
      </p:sp>
      <p:sp>
        <p:nvSpPr>
          <p:cNvPr id="3" name="Θέση περιεχομένου 2"/>
          <p:cNvSpPr>
            <a:spLocks noGrp="1"/>
          </p:cNvSpPr>
          <p:nvPr>
            <p:ph idx="1"/>
          </p:nvPr>
        </p:nvSpPr>
        <p:spPr/>
        <p:txBody>
          <a:bodyPr>
            <a:normAutofit/>
          </a:bodyPr>
          <a:lstStyle/>
          <a:p>
            <a:r>
              <a:rPr lang="de-DE" sz="2800" b="1" dirty="0"/>
              <a:t>Die Künstler </a:t>
            </a:r>
            <a:r>
              <a:rPr lang="de-DE" sz="2800" b="1" dirty="0">
                <a:solidFill>
                  <a:srgbClr val="FF0000"/>
                </a:solidFill>
              </a:rPr>
              <a:t>Hugo Ball </a:t>
            </a:r>
            <a:r>
              <a:rPr lang="de-DE" sz="2800" b="1" dirty="0"/>
              <a:t>und </a:t>
            </a:r>
            <a:r>
              <a:rPr lang="de-DE" sz="2800" b="1" dirty="0">
                <a:solidFill>
                  <a:srgbClr val="FF0000"/>
                </a:solidFill>
              </a:rPr>
              <a:t>Richard </a:t>
            </a:r>
            <a:r>
              <a:rPr lang="de-DE" sz="2800" b="1" dirty="0" err="1">
                <a:solidFill>
                  <a:srgbClr val="FF0000"/>
                </a:solidFill>
              </a:rPr>
              <a:t>Huelsenbeck</a:t>
            </a:r>
            <a:r>
              <a:rPr lang="de-DE" sz="2800" b="1" dirty="0">
                <a:solidFill>
                  <a:srgbClr val="FF0000"/>
                </a:solidFill>
              </a:rPr>
              <a:t> </a:t>
            </a:r>
            <a:r>
              <a:rPr lang="de-DE" sz="2800" b="1" dirty="0"/>
              <a:t>sitzen im </a:t>
            </a:r>
            <a:r>
              <a:rPr lang="de-DE" sz="2800" b="1" dirty="0">
                <a:solidFill>
                  <a:srgbClr val="FF0000"/>
                </a:solidFill>
              </a:rPr>
              <a:t>Cabaret Voltaire </a:t>
            </a:r>
            <a:r>
              <a:rPr lang="de-DE" sz="2800" b="1" dirty="0"/>
              <a:t>zusammen. </a:t>
            </a:r>
            <a:r>
              <a:rPr lang="de-DE" sz="2800" b="1" dirty="0" smtClean="0"/>
              <a:t>Sie </a:t>
            </a:r>
            <a:r>
              <a:rPr lang="de-DE" sz="2800" b="1" dirty="0"/>
              <a:t>nehmen dafür ein </a:t>
            </a:r>
            <a:r>
              <a:rPr lang="de-DE" sz="2800" b="1" dirty="0">
                <a:solidFill>
                  <a:srgbClr val="FFFF00"/>
                </a:solidFill>
              </a:rPr>
              <a:t>Deutsch/Französisch- Wörterbuch </a:t>
            </a:r>
            <a:r>
              <a:rPr lang="de-DE" sz="2800" b="1" dirty="0"/>
              <a:t>zur Hilfe und tippen schließlich mit einem Messer auf das Wort </a:t>
            </a:r>
            <a:r>
              <a:rPr lang="de-DE" sz="2800" b="1" dirty="0">
                <a:solidFill>
                  <a:srgbClr val="FFFF00"/>
                </a:solidFill>
              </a:rPr>
              <a:t>„Dada“ </a:t>
            </a:r>
            <a:r>
              <a:rPr lang="de-DE" sz="2800" b="1" dirty="0"/>
              <a:t>(französisch für Holzpferdchen). Spontan entscheiden sie sich dazu, diesen Namen lieber dem </a:t>
            </a:r>
            <a:r>
              <a:rPr lang="de-DE" sz="2800" b="1" dirty="0">
                <a:solidFill>
                  <a:srgbClr val="92D050"/>
                </a:solidFill>
              </a:rPr>
              <a:t>Kunststil </a:t>
            </a:r>
            <a:r>
              <a:rPr lang="de-DE" sz="2800" b="1" dirty="0"/>
              <a:t>zu widmen, dem sie sich seit neuem verschrieben haben.</a:t>
            </a:r>
            <a:endParaRPr lang="en-US" sz="2800" b="1" dirty="0"/>
          </a:p>
        </p:txBody>
      </p:sp>
    </p:spTree>
    <p:extLst>
      <p:ext uri="{BB962C8B-B14F-4D97-AF65-F5344CB8AC3E}">
        <p14:creationId xmlns:p14="http://schemas.microsoft.com/office/powerpoint/2010/main" val="1576713271"/>
      </p:ext>
    </p:extLst>
  </p:cSld>
  <p:clrMapOvr>
    <a:masterClrMapping/>
  </p:clrMapOvr>
  <p:transition spd="slow">
    <p:push dir="u"/>
    <p:sndAc>
      <p:stSnd>
        <p:snd r:embed="rId2" name="typ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de-DE" dirty="0" smtClean="0"/>
              <a:t>Zentrale </a:t>
            </a:r>
            <a:r>
              <a:rPr lang="de-DE" dirty="0" err="1" smtClean="0"/>
              <a:t>konzepte</a:t>
            </a:r>
            <a:endParaRPr lang="en-US" dirty="0"/>
          </a:p>
        </p:txBody>
      </p:sp>
      <p:sp>
        <p:nvSpPr>
          <p:cNvPr id="3" name="Θέση περιεχομένου 2"/>
          <p:cNvSpPr>
            <a:spLocks noGrp="1"/>
          </p:cNvSpPr>
          <p:nvPr>
            <p:ph idx="1"/>
          </p:nvPr>
        </p:nvSpPr>
        <p:spPr/>
        <p:txBody>
          <a:bodyPr>
            <a:normAutofit/>
          </a:bodyPr>
          <a:lstStyle/>
          <a:p>
            <a:r>
              <a:rPr lang="de-DE" sz="2400" b="1" dirty="0" smtClean="0"/>
              <a:t>Kein zentrales Konzept gegen Kunstkonzepte</a:t>
            </a:r>
            <a:endParaRPr lang="en-US" sz="2400" b="1" dirty="0"/>
          </a:p>
          <a:p>
            <a:r>
              <a:rPr lang="de-DE" sz="2400" b="1" dirty="0" smtClean="0"/>
              <a:t>Gegen Krieg</a:t>
            </a:r>
          </a:p>
          <a:p>
            <a:r>
              <a:rPr lang="de-DE" sz="2400" b="1" dirty="0" smtClean="0"/>
              <a:t>Protest und Provokation stehen im Vordergrund</a:t>
            </a:r>
          </a:p>
          <a:p>
            <a:r>
              <a:rPr lang="de-DE" sz="2400" b="1" dirty="0" smtClean="0"/>
              <a:t>Malerei                                     Collagetechnik,</a:t>
            </a:r>
          </a:p>
          <a:p>
            <a:r>
              <a:rPr lang="de-DE" sz="2400" b="1" dirty="0" smtClean="0"/>
              <a:t>Kurt </a:t>
            </a:r>
            <a:r>
              <a:rPr lang="de-DE" sz="2400" b="1" dirty="0" err="1" smtClean="0"/>
              <a:t>Schwitterst</a:t>
            </a:r>
            <a:r>
              <a:rPr lang="de-DE" sz="2400" b="1" dirty="0" smtClean="0"/>
              <a:t> </a:t>
            </a:r>
          </a:p>
          <a:p>
            <a:r>
              <a:rPr lang="de-DE" sz="2400" b="1" dirty="0" smtClean="0"/>
              <a:t>Werbung</a:t>
            </a:r>
          </a:p>
          <a:p>
            <a:r>
              <a:rPr lang="de-DE" sz="2400" b="1" dirty="0" err="1" smtClean="0"/>
              <a:t>Photomontage</a:t>
            </a:r>
            <a:endParaRPr lang="de-DE" sz="2400" b="1" dirty="0" smtClean="0"/>
          </a:p>
          <a:p>
            <a:r>
              <a:rPr lang="en-US" dirty="0"/>
              <a:t> </a:t>
            </a:r>
            <a:r>
              <a:rPr lang="en-US" b="1" dirty="0"/>
              <a:t>John </a:t>
            </a:r>
            <a:r>
              <a:rPr lang="en-US" b="1" dirty="0" err="1"/>
              <a:t>Heartfield</a:t>
            </a:r>
            <a:endParaRPr lang="en-US" sz="2400" b="1" dirty="0"/>
          </a:p>
          <a:p>
            <a:endParaRPr lang="en-US" sz="2400" b="1" dirty="0"/>
          </a:p>
        </p:txBody>
      </p:sp>
      <p:sp>
        <p:nvSpPr>
          <p:cNvPr id="4" name="Δεξί βέλος 3"/>
          <p:cNvSpPr/>
          <p:nvPr/>
        </p:nvSpPr>
        <p:spPr>
          <a:xfrm>
            <a:off x="2481943" y="3518263"/>
            <a:ext cx="2325188" cy="609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155" y="2648275"/>
            <a:ext cx="2496317" cy="2737110"/>
          </a:xfrm>
          <a:prstGeom prst="rect">
            <a:avLst/>
          </a:prstGeom>
        </p:spPr>
      </p:pic>
    </p:spTree>
    <p:extLst>
      <p:ext uri="{BB962C8B-B14F-4D97-AF65-F5344CB8AC3E}">
        <p14:creationId xmlns:p14="http://schemas.microsoft.com/office/powerpoint/2010/main" val="1126143523"/>
      </p:ext>
    </p:extLst>
  </p:cSld>
  <p:clrMapOvr>
    <a:masterClrMapping/>
  </p:clrMapOvr>
  <p:transition spd="slow">
    <p:push dir="u"/>
    <p:sndAc>
      <p:stSnd>
        <p:snd r:embed="rId2" name="typ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400" b="1" dirty="0"/>
              <a:t>Hannah </a:t>
            </a:r>
            <a:r>
              <a:rPr lang="en-US" sz="2400" b="1" dirty="0" err="1"/>
              <a:t>Höch</a:t>
            </a:r>
            <a:r>
              <a:rPr lang="en-US" sz="2400" b="1" dirty="0"/>
              <a:t>, Cut with the Kitchen Knife Dada</a:t>
            </a:r>
            <a:br>
              <a:rPr lang="en-US" sz="2400" b="1" dirty="0"/>
            </a:br>
            <a:r>
              <a:rPr lang="en-US" sz="2400" b="1" dirty="0"/>
              <a:t>through the Beer-Belly of the Weimar Republic,</a:t>
            </a:r>
            <a:br>
              <a:rPr lang="en-US" sz="2400" b="1" dirty="0"/>
            </a:br>
            <a:r>
              <a:rPr lang="en-US" sz="2400" b="1" dirty="0">
                <a:hlinkClick r:id="rId3"/>
              </a:rPr>
              <a:t>1919</a:t>
            </a:r>
            <a:endParaRPr lang="en-US" sz="2400" b="1" dirty="0"/>
          </a:p>
        </p:txBody>
      </p:sp>
      <p:pic>
        <p:nvPicPr>
          <p:cNvPr id="4" name="Θέση περιεχομένου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93074" y="1698170"/>
            <a:ext cx="9196251" cy="4606835"/>
          </a:xfrm>
        </p:spPr>
      </p:pic>
    </p:spTree>
    <p:extLst>
      <p:ext uri="{BB962C8B-B14F-4D97-AF65-F5344CB8AC3E}">
        <p14:creationId xmlns:p14="http://schemas.microsoft.com/office/powerpoint/2010/main" val="863400853"/>
      </p:ext>
    </p:extLst>
  </p:cSld>
  <p:clrMapOvr>
    <a:masterClrMapping/>
  </p:clrMapOvr>
  <p:transition spd="slow">
    <p:push dir="u"/>
    <p:sndAc>
      <p:stSnd>
        <p:snd r:embed="rId2" name="typ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n-US" dirty="0">
                <a:solidFill>
                  <a:srgbClr val="92D050"/>
                </a:solidFill>
              </a:rPr>
              <a:t>Das "Ready Made"</a:t>
            </a:r>
          </a:p>
        </p:txBody>
      </p:sp>
      <p:sp>
        <p:nvSpPr>
          <p:cNvPr id="3" name="Θέση περιεχομένου 2"/>
          <p:cNvSpPr>
            <a:spLocks noGrp="1"/>
          </p:cNvSpPr>
          <p:nvPr>
            <p:ph idx="1"/>
          </p:nvPr>
        </p:nvSpPr>
        <p:spPr/>
        <p:txBody>
          <a:bodyPr>
            <a:normAutofit/>
          </a:bodyPr>
          <a:lstStyle/>
          <a:p>
            <a:r>
              <a:rPr lang="de-DE" sz="2800" dirty="0"/>
              <a:t>Ein weiterer großer Aspekt dadaistischer Kunst, stellt das </a:t>
            </a:r>
            <a:r>
              <a:rPr lang="de-DE" sz="2800" dirty="0" err="1"/>
              <a:t>Ready</a:t>
            </a:r>
            <a:r>
              <a:rPr lang="de-DE" sz="2800" dirty="0"/>
              <a:t> Made dar. Es wird geschaffen auf dem Hintergrund, das Konzept der Kunst und das traditionelle Kunstverständnis in Frage zu stellen. Als „</a:t>
            </a:r>
            <a:r>
              <a:rPr lang="de-DE" sz="2800" dirty="0" err="1"/>
              <a:t>Ready</a:t>
            </a:r>
            <a:r>
              <a:rPr lang="de-DE" sz="2800" dirty="0"/>
              <a:t> </a:t>
            </a:r>
            <a:r>
              <a:rPr lang="de-DE" sz="2800" dirty="0" err="1"/>
              <a:t>Mades</a:t>
            </a:r>
            <a:r>
              <a:rPr lang="de-DE" sz="2800" dirty="0"/>
              <a:t>“ kommen schlichte Alltagsgegenstände und bewusst gewählte Industrie-Massenprodukte in die Museen der Modernen Kunst: auf einem Sockel und mit Signatur des Künstlers versehen.</a:t>
            </a:r>
            <a:endParaRPr lang="en-US" sz="2800" dirty="0"/>
          </a:p>
        </p:txBody>
      </p:sp>
    </p:spTree>
    <p:extLst>
      <p:ext uri="{BB962C8B-B14F-4D97-AF65-F5344CB8AC3E}">
        <p14:creationId xmlns:p14="http://schemas.microsoft.com/office/powerpoint/2010/main" val="1636449448"/>
      </p:ext>
    </p:extLst>
  </p:cSld>
  <p:clrMapOvr>
    <a:masterClrMapping/>
  </p:clrMapOvr>
  <p:transition spd="slow">
    <p:push dir="u"/>
    <p:sndAc>
      <p:stSnd>
        <p:snd r:embed="rId2" name="typ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5800" y="313510"/>
            <a:ext cx="10820400" cy="5791199"/>
          </a:xfrm>
        </p:spPr>
        <p:txBody>
          <a:bodyPr/>
          <a:lstStyle/>
          <a:p>
            <a:r>
              <a:rPr lang="de-DE" dirty="0" smtClean="0"/>
              <a:t>Es geht nicht nur um Provokation. Kunst ist nicht </a:t>
            </a:r>
            <a:r>
              <a:rPr lang="de-DE" dirty="0"/>
              <a:t>der eigentliche </a:t>
            </a:r>
            <a:r>
              <a:rPr lang="de-DE" dirty="0" smtClean="0"/>
              <a:t>Gegenstand, </a:t>
            </a:r>
            <a:r>
              <a:rPr lang="de-DE" dirty="0"/>
              <a:t>sondern die „Wahl“. Die Wahl die jeder Betrachter trifft, wenn er entscheidet, was für ihn konkret ein Kunstgegenstand ist und was nicht</a:t>
            </a:r>
            <a:r>
              <a:rPr lang="de-DE" dirty="0" smtClean="0"/>
              <a:t>.</a:t>
            </a:r>
          </a:p>
          <a:p>
            <a:r>
              <a:rPr lang="en-US" b="1" u="sng" dirty="0">
                <a:hlinkClick r:id="rId3" tooltip="Marcel Duchamp: sein Leben und sein Werk"/>
              </a:rPr>
              <a:t>Marcel Duchamp</a:t>
            </a:r>
            <a:r>
              <a:rPr lang="en-US" dirty="0">
                <a:hlinkClick r:id="rId3" tooltip="Marcel Duchamp: sein Leben und sein Werk"/>
              </a:rPr>
              <a:t> </a:t>
            </a:r>
            <a:endParaRPr lang="en-US" dirty="0" smtClean="0"/>
          </a:p>
          <a:p>
            <a:r>
              <a:rPr lang="en-US" dirty="0"/>
              <a:t>Das </a:t>
            </a:r>
            <a:r>
              <a:rPr lang="en-US" dirty="0" err="1"/>
              <a:t>Pissoir</a:t>
            </a:r>
            <a:endParaRPr lang="en-US" dirty="0"/>
          </a:p>
          <a:p>
            <a:endParaRPr lang="en-US" dirty="0" smtClean="0"/>
          </a:p>
          <a:p>
            <a:endParaRPr lang="en-US" dirty="0"/>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9075" y="1994263"/>
            <a:ext cx="4133850" cy="3884023"/>
          </a:xfrm>
          <a:prstGeom prst="rect">
            <a:avLst/>
          </a:prstGeom>
        </p:spPr>
      </p:pic>
    </p:spTree>
    <p:extLst>
      <p:ext uri="{BB962C8B-B14F-4D97-AF65-F5344CB8AC3E}">
        <p14:creationId xmlns:p14="http://schemas.microsoft.com/office/powerpoint/2010/main" val="1026817105"/>
      </p:ext>
    </p:extLst>
  </p:cSld>
  <p:clrMapOvr>
    <a:masterClrMapping/>
  </p:clrMapOvr>
  <p:transition spd="slow">
    <p:push dir="u"/>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Plastik, Hans Arp, Schlüssel des Stundenschlägers</a:t>
            </a:r>
            <a:endParaRPr lang="en-US" dirty="0"/>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9063" y="3969603"/>
            <a:ext cx="7211332" cy="2329548"/>
          </a:xfrm>
        </p:spPr>
      </p:pic>
      <p:sp>
        <p:nvSpPr>
          <p:cNvPr id="5" name="Ορθογώνιο 4"/>
          <p:cNvSpPr/>
          <p:nvPr/>
        </p:nvSpPr>
        <p:spPr>
          <a:xfrm>
            <a:off x="592183" y="2274838"/>
            <a:ext cx="11234057" cy="1477328"/>
          </a:xfrm>
          <a:prstGeom prst="rect">
            <a:avLst/>
          </a:prstGeom>
        </p:spPr>
        <p:txBody>
          <a:bodyPr wrap="square">
            <a:spAutoFit/>
          </a:bodyPr>
          <a:lstStyle/>
          <a:p>
            <a:r>
              <a:rPr lang="de-DE" b="1" dirty="0">
                <a:latin typeface="Lato"/>
              </a:rPr>
              <a:t>Arp nimmt die kubistischen Ideen von </a:t>
            </a:r>
            <a:r>
              <a:rPr lang="de-DE" b="1" u="sng" dirty="0">
                <a:latin typeface="Lato"/>
                <a:hlinkClick r:id="rId4" tooltip="Pablo Picasso: sein Leben und sein Werk"/>
              </a:rPr>
              <a:t>Pablo Picasso</a:t>
            </a:r>
            <a:r>
              <a:rPr lang="de-DE" b="1" u="sng" dirty="0">
                <a:latin typeface="Lato"/>
              </a:rPr>
              <a:t> </a:t>
            </a:r>
            <a:r>
              <a:rPr lang="de-DE" b="1" dirty="0">
                <a:latin typeface="Lato"/>
              </a:rPr>
              <a:t>und </a:t>
            </a:r>
            <a:r>
              <a:rPr lang="de-DE" b="1" dirty="0">
                <a:latin typeface="Lato"/>
                <a:hlinkClick r:id="rId5" tooltip="Georges Braque: sein Leben und sein Werk"/>
              </a:rPr>
              <a:t>Georges Braque</a:t>
            </a:r>
            <a:r>
              <a:rPr lang="de-DE" b="1" dirty="0">
                <a:latin typeface="Lato"/>
              </a:rPr>
              <a:t> in seine Werke auf, ohne sich dabei streng an die Regeln des </a:t>
            </a:r>
            <a:r>
              <a:rPr lang="de-DE" b="1" dirty="0">
                <a:latin typeface="Lato"/>
                <a:hlinkClick r:id="rId6" tooltip="Kubismus: Grundidee und Zeitgeschehen"/>
              </a:rPr>
              <a:t>Kubismus</a:t>
            </a:r>
            <a:r>
              <a:rPr lang="de-DE" b="1" dirty="0">
                <a:latin typeface="Lato"/>
              </a:rPr>
              <a:t> zu halten. Er will eine abstrakte und nicht gegenständliche Kunst erschaffen. In seinen Werken sind die Landschaften und Figuren abstrakt. Im nachhinein wird Arp seine Kunst der „Konkreten Kunst“ zuordnen, was eine Abkehr von seiner Hervorhebung der abstrakten Kunst darstellt.</a:t>
            </a:r>
            <a:endParaRPr lang="en-US" b="1" dirty="0"/>
          </a:p>
        </p:txBody>
      </p:sp>
    </p:spTree>
    <p:extLst>
      <p:ext uri="{BB962C8B-B14F-4D97-AF65-F5344CB8AC3E}">
        <p14:creationId xmlns:p14="http://schemas.microsoft.com/office/powerpoint/2010/main" val="4231441778"/>
      </p:ext>
    </p:extLst>
  </p:cSld>
  <p:clrMapOvr>
    <a:masterClrMapping/>
  </p:clrMapOvr>
  <p:transition spd="slow">
    <p:push dir="u"/>
    <p:sndAc>
      <p:stSnd>
        <p:snd r:embed="rId2" name="typ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234" y="2943497"/>
            <a:ext cx="10868296" cy="2699657"/>
          </a:xfrm>
          <a:prstGeom prst="rect">
            <a:avLst/>
          </a:prstGeom>
        </p:spPr>
      </p:pic>
      <p:sp>
        <p:nvSpPr>
          <p:cNvPr id="2" name="Τίτλος 1"/>
          <p:cNvSpPr>
            <a:spLocks noGrp="1"/>
          </p:cNvSpPr>
          <p:nvPr>
            <p:ph type="title"/>
          </p:nvPr>
        </p:nvSpPr>
        <p:spPr>
          <a:xfrm>
            <a:off x="2895600" y="764373"/>
            <a:ext cx="8610600" cy="1029593"/>
          </a:xfrm>
        </p:spPr>
        <p:txBody>
          <a:bodyPr>
            <a:normAutofit fontScale="90000"/>
          </a:bodyPr>
          <a:lstStyle/>
          <a:p>
            <a:pPr algn="l"/>
            <a:r>
              <a:rPr lang="de-DE" dirty="0" smtClean="0">
                <a:solidFill>
                  <a:srgbClr val="92D050"/>
                </a:solidFill>
              </a:rPr>
              <a:t>Max ernst</a:t>
            </a:r>
            <a:r>
              <a:rPr lang="de-DE" dirty="0" smtClean="0"/>
              <a:t>, </a:t>
            </a:r>
            <a:r>
              <a:rPr lang="de-DE" dirty="0">
                <a:solidFill>
                  <a:schemeClr val="accent2"/>
                </a:solidFill>
              </a:rPr>
              <a:t>Der Assistent, der Frosch und die Schildkröte</a:t>
            </a:r>
            <a:r>
              <a:rPr lang="de-DE" dirty="0"/>
              <a:t>, 1967</a:t>
            </a:r>
            <a:endParaRPr lang="en-US" dirty="0"/>
          </a:p>
        </p:txBody>
      </p:sp>
      <p:sp>
        <p:nvSpPr>
          <p:cNvPr id="3" name="Θέση περιεχομένου 2"/>
          <p:cNvSpPr>
            <a:spLocks noGrp="1"/>
          </p:cNvSpPr>
          <p:nvPr>
            <p:ph idx="1"/>
          </p:nvPr>
        </p:nvSpPr>
        <p:spPr>
          <a:xfrm>
            <a:off x="685799" y="1924595"/>
            <a:ext cx="11131731" cy="4197532"/>
          </a:xfrm>
        </p:spPr>
        <p:txBody>
          <a:bodyPr/>
          <a:lstStyle/>
          <a:p>
            <a:r>
              <a:rPr lang="de-DE" sz="2400" b="1" dirty="0">
                <a:solidFill>
                  <a:srgbClr val="FFFF00"/>
                </a:solidFill>
              </a:rPr>
              <a:t>In vielen Werken zeigt Max Ernst seine politischen Ansichten gegen das Hierarchische und Konventionelle in Kunst und Gesellschaft und seine Ablehnung gegen den für ihn sinnlosen Krieg</a:t>
            </a:r>
            <a:r>
              <a:rPr lang="de-DE" dirty="0" smtClean="0">
                <a:solidFill>
                  <a:srgbClr val="FFFF00"/>
                </a:solidFill>
              </a:rPr>
              <a:t>. </a:t>
            </a:r>
            <a:r>
              <a:rPr lang="de-DE" b="1" dirty="0">
                <a:solidFill>
                  <a:srgbClr val="FFFF00"/>
                </a:solidFill>
              </a:rPr>
              <a:t>Die Werke von Max Ernst wirken traumhaft und sind mit Traum- </a:t>
            </a:r>
            <a:r>
              <a:rPr lang="de-DE" b="1" dirty="0"/>
              <a:t>und verschieden Mischwesen gefüllt, so </a:t>
            </a:r>
            <a:r>
              <a:rPr lang="de-DE" b="1" dirty="0">
                <a:solidFill>
                  <a:srgbClr val="FFFF00"/>
                </a:solidFill>
              </a:rPr>
              <a:t>z.B.</a:t>
            </a:r>
            <a:r>
              <a:rPr lang="de-DE" b="1" dirty="0">
                <a:solidFill>
                  <a:schemeClr val="bg1"/>
                </a:solidFill>
              </a:rPr>
              <a:t> </a:t>
            </a:r>
            <a:r>
              <a:rPr lang="de-DE" b="1" dirty="0"/>
              <a:t>Mensch-Tier-Gestalten</a:t>
            </a:r>
            <a:r>
              <a:rPr lang="de-DE" b="1" dirty="0">
                <a:solidFill>
                  <a:srgbClr val="FFFF00"/>
                </a:solidFill>
              </a:rPr>
              <a:t>.</a:t>
            </a:r>
            <a:endParaRPr lang="de-DE" b="1" dirty="0" smtClean="0">
              <a:solidFill>
                <a:srgbClr val="FFFF00"/>
              </a:solidFill>
            </a:endParaRPr>
          </a:p>
          <a:p>
            <a:endParaRPr lang="en-US" dirty="0"/>
          </a:p>
        </p:txBody>
      </p:sp>
    </p:spTree>
    <p:extLst>
      <p:ext uri="{BB962C8B-B14F-4D97-AF65-F5344CB8AC3E}">
        <p14:creationId xmlns:p14="http://schemas.microsoft.com/office/powerpoint/2010/main" val="38430275"/>
      </p:ext>
    </p:extLst>
  </p:cSld>
  <p:clrMapOvr>
    <a:masterClrMapping/>
  </p:clrMapOvr>
  <p:transition spd="slow">
    <p:push dir="u"/>
    <p:sndAc>
      <p:stSnd>
        <p:snd r:embed="rId2" name="typ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8571" y="609601"/>
            <a:ext cx="10641875" cy="5608638"/>
          </a:xfrm>
        </p:spPr>
      </p:pic>
      <p:sp>
        <p:nvSpPr>
          <p:cNvPr id="2" name="Τίτλος 1"/>
          <p:cNvSpPr>
            <a:spLocks noGrp="1"/>
          </p:cNvSpPr>
          <p:nvPr>
            <p:ph type="title"/>
          </p:nvPr>
        </p:nvSpPr>
        <p:spPr/>
        <p:txBody>
          <a:bodyPr/>
          <a:lstStyle/>
          <a:p>
            <a:r>
              <a:rPr lang="de-DE" dirty="0" smtClean="0"/>
              <a:t>Vielen dank!!!</a:t>
            </a:r>
            <a:endParaRPr lang="en-US" dirty="0"/>
          </a:p>
        </p:txBody>
      </p:sp>
    </p:spTree>
    <p:extLst>
      <p:ext uri="{BB962C8B-B14F-4D97-AF65-F5344CB8AC3E}">
        <p14:creationId xmlns:p14="http://schemas.microsoft.com/office/powerpoint/2010/main" val="2221353884"/>
      </p:ext>
    </p:extLst>
  </p:cSld>
  <p:clrMapOvr>
    <a:masterClrMapping/>
  </p:clrMapOvr>
  <p:transition spd="slow">
    <p:push dir="u"/>
    <p:sndAc>
      <p:stSnd>
        <p:snd r:embed="rId2" name="type.wav"/>
      </p:stSnd>
    </p:sndAc>
  </p:transition>
  <p:timing>
    <p:tnLst>
      <p:par>
        <p:cTn id="1" dur="indefinite" restart="never" nodeType="tmRoot"/>
      </p:par>
    </p:tnLst>
  </p:timing>
</p:sld>
</file>

<file path=ppt/theme/theme1.xml><?xml version="1.0" encoding="utf-8"?>
<a:theme xmlns:a="http://schemas.openxmlformats.org/drawingml/2006/main" name="Ίχνος ατμού">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TM04033937[[fn=ΙΧΝΟΣ ΑΤΜΟΥ]]</Template>
  <TotalTime>189</TotalTime>
  <Words>317</Words>
  <Application>Microsoft Office PowerPoint</Application>
  <PresentationFormat>Ευρεία οθόνη</PresentationFormat>
  <Paragraphs>33</Paragraphs>
  <Slides>11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vt:i4>
      </vt:variant>
    </vt:vector>
  </HeadingPairs>
  <TitlesOfParts>
    <vt:vector size="15" baseType="lpstr">
      <vt:lpstr>Arial</vt:lpstr>
      <vt:lpstr>Century Gothic</vt:lpstr>
      <vt:lpstr>Lato</vt:lpstr>
      <vt:lpstr>Ίχνος ατμού</vt:lpstr>
      <vt:lpstr>dada</vt:lpstr>
      <vt:lpstr>DADA ALS ERFINDUNG, 1916</vt:lpstr>
      <vt:lpstr>Zentrale konzepte</vt:lpstr>
      <vt:lpstr>Hannah Höch, Cut with the Kitchen Knife Dada through the Beer-Belly of the Weimar Republic, 1919</vt:lpstr>
      <vt:lpstr>Das "Ready Made"</vt:lpstr>
      <vt:lpstr>Παρουσίαση του PowerPoint</vt:lpstr>
      <vt:lpstr>Plastik, Hans Arp, Schlüssel des Stundenschlägers</vt:lpstr>
      <vt:lpstr>Max ernst, Der Assistent, der Frosch und die Schildkröte, 1967</vt:lpstr>
      <vt:lpstr>Vielen dank!!!</vt:lpstr>
      <vt:lpstr>Parallelgedichte, inhaltlich und sprachlich</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dada</dc:title>
  <dc:creator>Agi Blioumi</dc:creator>
  <cp:lastModifiedBy>Agi Blioumi</cp:lastModifiedBy>
  <cp:revision>15</cp:revision>
  <dcterms:created xsi:type="dcterms:W3CDTF">2021-04-01T09:21:13Z</dcterms:created>
  <dcterms:modified xsi:type="dcterms:W3CDTF">2021-04-14T14:12:20Z</dcterms:modified>
</cp:coreProperties>
</file>