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0" r:id="rId4"/>
    <p:sldId id="259" r:id="rId5"/>
    <p:sldId id="284" r:id="rId6"/>
    <p:sldId id="287" r:id="rId7"/>
    <p:sldId id="288" r:id="rId8"/>
    <p:sldId id="289" r:id="rId9"/>
    <p:sldId id="290" r:id="rId10"/>
    <p:sldId id="291" r:id="rId11"/>
    <p:sldId id="285" r:id="rId12"/>
    <p:sldId id="292" r:id="rId13"/>
    <p:sldId id="263" r:id="rId14"/>
    <p:sldId id="293" r:id="rId15"/>
    <p:sldId id="294" r:id="rId16"/>
    <p:sldId id="295" r:id="rId17"/>
    <p:sldId id="296" r:id="rId18"/>
    <p:sldId id="300" r:id="rId19"/>
    <p:sldId id="257" r:id="rId20"/>
    <p:sldId id="262"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749A8-8AF7-4232-B860-2473961715F4}"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CE2ED9D8-FDDC-4B83-9B51-CF6821EF5A4E}">
      <dgm:prSet/>
      <dgm:spPr/>
      <dgm:t>
        <a:bodyPr/>
        <a:lstStyle/>
        <a:p>
          <a:r>
            <a:rPr lang="en-US"/>
            <a:t>Phonetik &amp; Phonologie</a:t>
          </a:r>
        </a:p>
      </dgm:t>
    </dgm:pt>
    <dgm:pt modelId="{6B1B502E-62D0-4FE4-B2FF-DC9C67FD43DA}" type="parTrans" cxnId="{600A355C-83A5-49CC-81EC-B0C4C84CB3D9}">
      <dgm:prSet/>
      <dgm:spPr/>
      <dgm:t>
        <a:bodyPr/>
        <a:lstStyle/>
        <a:p>
          <a:endParaRPr lang="en-US"/>
        </a:p>
      </dgm:t>
    </dgm:pt>
    <dgm:pt modelId="{455A5C2C-6F43-4792-A012-ED94276EC43A}" type="sibTrans" cxnId="{600A355C-83A5-49CC-81EC-B0C4C84CB3D9}">
      <dgm:prSet/>
      <dgm:spPr/>
      <dgm:t>
        <a:bodyPr/>
        <a:lstStyle/>
        <a:p>
          <a:endParaRPr lang="en-US"/>
        </a:p>
      </dgm:t>
    </dgm:pt>
    <dgm:pt modelId="{FEEE8C97-E71A-41C7-9C7F-B6985DE30059}">
      <dgm:prSet/>
      <dgm:spPr/>
      <dgm:t>
        <a:bodyPr/>
        <a:lstStyle/>
        <a:p>
          <a:r>
            <a:rPr lang="en-US"/>
            <a:t>Morphologie</a:t>
          </a:r>
        </a:p>
      </dgm:t>
    </dgm:pt>
    <dgm:pt modelId="{2861CEEC-936D-4107-BA51-B9E8C18C748C}" type="parTrans" cxnId="{3AB09F54-D279-4BE7-A923-560C5111F2D6}">
      <dgm:prSet/>
      <dgm:spPr/>
      <dgm:t>
        <a:bodyPr/>
        <a:lstStyle/>
        <a:p>
          <a:endParaRPr lang="en-US"/>
        </a:p>
      </dgm:t>
    </dgm:pt>
    <dgm:pt modelId="{70D8603B-DA60-4BFD-93C4-2201134D4BA9}" type="sibTrans" cxnId="{3AB09F54-D279-4BE7-A923-560C5111F2D6}">
      <dgm:prSet/>
      <dgm:spPr/>
      <dgm:t>
        <a:bodyPr/>
        <a:lstStyle/>
        <a:p>
          <a:endParaRPr lang="en-US"/>
        </a:p>
      </dgm:t>
    </dgm:pt>
    <dgm:pt modelId="{634898C4-6EA6-40EE-B113-0517FA2F039F}">
      <dgm:prSet/>
      <dgm:spPr/>
      <dgm:t>
        <a:bodyPr/>
        <a:lstStyle/>
        <a:p>
          <a:r>
            <a:rPr lang="en-US"/>
            <a:t>Syntax</a:t>
          </a:r>
        </a:p>
      </dgm:t>
    </dgm:pt>
    <dgm:pt modelId="{C0471B9C-2860-4DF7-89C6-2E2CC0919DC6}" type="parTrans" cxnId="{7298A14C-588D-4FE4-8561-24B9CFC36464}">
      <dgm:prSet/>
      <dgm:spPr/>
      <dgm:t>
        <a:bodyPr/>
        <a:lstStyle/>
        <a:p>
          <a:endParaRPr lang="en-US"/>
        </a:p>
      </dgm:t>
    </dgm:pt>
    <dgm:pt modelId="{C58F719E-11F4-4AA0-A344-3D0DED559D5C}" type="sibTrans" cxnId="{7298A14C-588D-4FE4-8561-24B9CFC36464}">
      <dgm:prSet/>
      <dgm:spPr/>
      <dgm:t>
        <a:bodyPr/>
        <a:lstStyle/>
        <a:p>
          <a:endParaRPr lang="en-US"/>
        </a:p>
      </dgm:t>
    </dgm:pt>
    <dgm:pt modelId="{017E6AF0-A456-4BF6-AE24-162C9F06778D}">
      <dgm:prSet/>
      <dgm:spPr/>
      <dgm:t>
        <a:bodyPr/>
        <a:lstStyle/>
        <a:p>
          <a:r>
            <a:rPr lang="en-US"/>
            <a:t>Semantik</a:t>
          </a:r>
        </a:p>
      </dgm:t>
    </dgm:pt>
    <dgm:pt modelId="{415737C2-F560-4B26-874E-6CFBB093E63A}" type="parTrans" cxnId="{F75C68E6-7858-4834-BDE2-32A152C54313}">
      <dgm:prSet/>
      <dgm:spPr/>
      <dgm:t>
        <a:bodyPr/>
        <a:lstStyle/>
        <a:p>
          <a:endParaRPr lang="en-US"/>
        </a:p>
      </dgm:t>
    </dgm:pt>
    <dgm:pt modelId="{2013F902-06E3-44F1-B568-AB7F3AE2CDF6}" type="sibTrans" cxnId="{F75C68E6-7858-4834-BDE2-32A152C54313}">
      <dgm:prSet/>
      <dgm:spPr/>
      <dgm:t>
        <a:bodyPr/>
        <a:lstStyle/>
        <a:p>
          <a:endParaRPr lang="en-US"/>
        </a:p>
      </dgm:t>
    </dgm:pt>
    <dgm:pt modelId="{79D8C59F-B8A3-480E-A369-423798911A68}">
      <dgm:prSet/>
      <dgm:spPr/>
      <dgm:t>
        <a:bodyPr/>
        <a:lstStyle/>
        <a:p>
          <a:r>
            <a:rPr lang="en-US"/>
            <a:t>Pragmatik</a:t>
          </a:r>
        </a:p>
      </dgm:t>
    </dgm:pt>
    <dgm:pt modelId="{04976464-BBF8-4683-80F4-2E9C9C1C63C9}" type="parTrans" cxnId="{474538EF-0E46-4AA2-86DC-C6DF397BEE8D}">
      <dgm:prSet/>
      <dgm:spPr/>
      <dgm:t>
        <a:bodyPr/>
        <a:lstStyle/>
        <a:p>
          <a:endParaRPr lang="en-US"/>
        </a:p>
      </dgm:t>
    </dgm:pt>
    <dgm:pt modelId="{F9D3C978-DE03-4C0B-A4A5-6C97FD83CCF1}" type="sibTrans" cxnId="{474538EF-0E46-4AA2-86DC-C6DF397BEE8D}">
      <dgm:prSet/>
      <dgm:spPr/>
      <dgm:t>
        <a:bodyPr/>
        <a:lstStyle/>
        <a:p>
          <a:endParaRPr lang="en-US"/>
        </a:p>
      </dgm:t>
    </dgm:pt>
    <dgm:pt modelId="{1F812361-6244-45D1-918E-FB714EAA8CCE}">
      <dgm:prSet/>
      <dgm:spPr/>
      <dgm:t>
        <a:bodyPr/>
        <a:lstStyle/>
        <a:p>
          <a:r>
            <a:rPr lang="en-US"/>
            <a:t>Text- und Diskurslinguistik</a:t>
          </a:r>
        </a:p>
      </dgm:t>
    </dgm:pt>
    <dgm:pt modelId="{68E0D414-C408-4A3C-B65F-9105B6E7890E}" type="parTrans" cxnId="{B8CCC850-5006-493E-809D-7722CDEEC159}">
      <dgm:prSet/>
      <dgm:spPr/>
      <dgm:t>
        <a:bodyPr/>
        <a:lstStyle/>
        <a:p>
          <a:endParaRPr lang="en-US"/>
        </a:p>
      </dgm:t>
    </dgm:pt>
    <dgm:pt modelId="{F3B2D1DC-729A-479E-82E7-FA28ABF1F197}" type="sibTrans" cxnId="{B8CCC850-5006-493E-809D-7722CDEEC159}">
      <dgm:prSet/>
      <dgm:spPr/>
      <dgm:t>
        <a:bodyPr/>
        <a:lstStyle/>
        <a:p>
          <a:endParaRPr lang="en-US"/>
        </a:p>
      </dgm:t>
    </dgm:pt>
    <dgm:pt modelId="{B5E6F96E-E054-4EAA-BFD5-4B9E5B51B1AE}">
      <dgm:prSet/>
      <dgm:spPr/>
      <dgm:t>
        <a:bodyPr/>
        <a:lstStyle/>
        <a:p>
          <a:r>
            <a:rPr lang="en-US"/>
            <a:t>Soziolinguistik &amp; Psycholinguistik</a:t>
          </a:r>
        </a:p>
      </dgm:t>
    </dgm:pt>
    <dgm:pt modelId="{34A79479-EC3A-4EDE-BCBF-FED33AE7B4C4}" type="parTrans" cxnId="{C4A99111-A9B8-406A-9D66-80B5E36CD16B}">
      <dgm:prSet/>
      <dgm:spPr/>
      <dgm:t>
        <a:bodyPr/>
        <a:lstStyle/>
        <a:p>
          <a:endParaRPr lang="en-US"/>
        </a:p>
      </dgm:t>
    </dgm:pt>
    <dgm:pt modelId="{EF88A951-D43C-4D56-BFB1-58C02C7DA52A}" type="sibTrans" cxnId="{C4A99111-A9B8-406A-9D66-80B5E36CD16B}">
      <dgm:prSet/>
      <dgm:spPr/>
      <dgm:t>
        <a:bodyPr/>
        <a:lstStyle/>
        <a:p>
          <a:endParaRPr lang="en-US"/>
        </a:p>
      </dgm:t>
    </dgm:pt>
    <dgm:pt modelId="{21E84372-47D9-4615-B0B9-2792D47469C7}">
      <dgm:prSet/>
      <dgm:spPr/>
      <dgm:t>
        <a:bodyPr/>
        <a:lstStyle/>
        <a:p>
          <a:r>
            <a:rPr lang="en-US"/>
            <a:t>Angewandte Linguistik</a:t>
          </a:r>
        </a:p>
      </dgm:t>
    </dgm:pt>
    <dgm:pt modelId="{BE24DF13-DC70-4014-9B71-9A654F1BC1ED}" type="parTrans" cxnId="{D7B638DB-1DCE-48B6-A60B-92836D51F665}">
      <dgm:prSet/>
      <dgm:spPr/>
      <dgm:t>
        <a:bodyPr/>
        <a:lstStyle/>
        <a:p>
          <a:endParaRPr lang="en-US"/>
        </a:p>
      </dgm:t>
    </dgm:pt>
    <dgm:pt modelId="{F60C70D0-FBCF-4C21-9C38-EE4F129D319C}" type="sibTrans" cxnId="{D7B638DB-1DCE-48B6-A60B-92836D51F665}">
      <dgm:prSet/>
      <dgm:spPr/>
      <dgm:t>
        <a:bodyPr/>
        <a:lstStyle/>
        <a:p>
          <a:endParaRPr lang="en-US"/>
        </a:p>
      </dgm:t>
    </dgm:pt>
    <dgm:pt modelId="{B848A530-C356-401A-AA0D-444385DED702}" type="pres">
      <dgm:prSet presAssocID="{9D4749A8-8AF7-4232-B860-2473961715F4}" presName="vert0" presStyleCnt="0">
        <dgm:presLayoutVars>
          <dgm:dir/>
          <dgm:animOne val="branch"/>
          <dgm:animLvl val="lvl"/>
        </dgm:presLayoutVars>
      </dgm:prSet>
      <dgm:spPr/>
    </dgm:pt>
    <dgm:pt modelId="{A08CE13A-0E44-4A91-A0D1-D8775D0BB29F}" type="pres">
      <dgm:prSet presAssocID="{CE2ED9D8-FDDC-4B83-9B51-CF6821EF5A4E}" presName="thickLine" presStyleLbl="alignNode1" presStyleIdx="0" presStyleCnt="8"/>
      <dgm:spPr/>
    </dgm:pt>
    <dgm:pt modelId="{04D6A690-E3BD-49D0-9C49-74DD320E21E6}" type="pres">
      <dgm:prSet presAssocID="{CE2ED9D8-FDDC-4B83-9B51-CF6821EF5A4E}" presName="horz1" presStyleCnt="0"/>
      <dgm:spPr/>
    </dgm:pt>
    <dgm:pt modelId="{9FFE4E47-94FE-4608-8377-2D875EFD4BCA}" type="pres">
      <dgm:prSet presAssocID="{CE2ED9D8-FDDC-4B83-9B51-CF6821EF5A4E}" presName="tx1" presStyleLbl="revTx" presStyleIdx="0" presStyleCnt="8"/>
      <dgm:spPr/>
    </dgm:pt>
    <dgm:pt modelId="{382AC247-A942-42B1-A0CD-0AD1C6E98339}" type="pres">
      <dgm:prSet presAssocID="{CE2ED9D8-FDDC-4B83-9B51-CF6821EF5A4E}" presName="vert1" presStyleCnt="0"/>
      <dgm:spPr/>
    </dgm:pt>
    <dgm:pt modelId="{A7C9B801-CAE5-4D2B-B88D-B12951575391}" type="pres">
      <dgm:prSet presAssocID="{FEEE8C97-E71A-41C7-9C7F-B6985DE30059}" presName="thickLine" presStyleLbl="alignNode1" presStyleIdx="1" presStyleCnt="8"/>
      <dgm:spPr/>
    </dgm:pt>
    <dgm:pt modelId="{3CAA5AD4-F691-4B1D-A3A2-45C55809499B}" type="pres">
      <dgm:prSet presAssocID="{FEEE8C97-E71A-41C7-9C7F-B6985DE30059}" presName="horz1" presStyleCnt="0"/>
      <dgm:spPr/>
    </dgm:pt>
    <dgm:pt modelId="{345A1B2B-9346-4A71-A08F-B2722892D18B}" type="pres">
      <dgm:prSet presAssocID="{FEEE8C97-E71A-41C7-9C7F-B6985DE30059}" presName="tx1" presStyleLbl="revTx" presStyleIdx="1" presStyleCnt="8"/>
      <dgm:spPr/>
    </dgm:pt>
    <dgm:pt modelId="{F7F9D203-294B-4213-B038-20B9CBCFF5B3}" type="pres">
      <dgm:prSet presAssocID="{FEEE8C97-E71A-41C7-9C7F-B6985DE30059}" presName="vert1" presStyleCnt="0"/>
      <dgm:spPr/>
    </dgm:pt>
    <dgm:pt modelId="{93E3D5EB-51D3-485D-82AC-B72D11649CF9}" type="pres">
      <dgm:prSet presAssocID="{634898C4-6EA6-40EE-B113-0517FA2F039F}" presName="thickLine" presStyleLbl="alignNode1" presStyleIdx="2" presStyleCnt="8"/>
      <dgm:spPr/>
    </dgm:pt>
    <dgm:pt modelId="{0A40BBA3-1AA7-4250-B675-E4C4EC5A09CC}" type="pres">
      <dgm:prSet presAssocID="{634898C4-6EA6-40EE-B113-0517FA2F039F}" presName="horz1" presStyleCnt="0"/>
      <dgm:spPr/>
    </dgm:pt>
    <dgm:pt modelId="{9D9C70EE-B03F-4BF8-BBC7-35597876D482}" type="pres">
      <dgm:prSet presAssocID="{634898C4-6EA6-40EE-B113-0517FA2F039F}" presName="tx1" presStyleLbl="revTx" presStyleIdx="2" presStyleCnt="8"/>
      <dgm:spPr/>
    </dgm:pt>
    <dgm:pt modelId="{801B22F7-2FEF-4BF0-8D8E-B8922E57FC15}" type="pres">
      <dgm:prSet presAssocID="{634898C4-6EA6-40EE-B113-0517FA2F039F}" presName="vert1" presStyleCnt="0"/>
      <dgm:spPr/>
    </dgm:pt>
    <dgm:pt modelId="{14784F5B-AD91-463B-98D9-35ED0C59A5FB}" type="pres">
      <dgm:prSet presAssocID="{017E6AF0-A456-4BF6-AE24-162C9F06778D}" presName="thickLine" presStyleLbl="alignNode1" presStyleIdx="3" presStyleCnt="8"/>
      <dgm:spPr/>
    </dgm:pt>
    <dgm:pt modelId="{2E9E9EB0-3EBF-4BB5-BAA0-F2A626A6612C}" type="pres">
      <dgm:prSet presAssocID="{017E6AF0-A456-4BF6-AE24-162C9F06778D}" presName="horz1" presStyleCnt="0"/>
      <dgm:spPr/>
    </dgm:pt>
    <dgm:pt modelId="{7CD19806-3BA6-48F1-838E-D09DD2987821}" type="pres">
      <dgm:prSet presAssocID="{017E6AF0-A456-4BF6-AE24-162C9F06778D}" presName="tx1" presStyleLbl="revTx" presStyleIdx="3" presStyleCnt="8"/>
      <dgm:spPr/>
    </dgm:pt>
    <dgm:pt modelId="{992FAD10-C8A8-4A9F-876E-0E4555E01530}" type="pres">
      <dgm:prSet presAssocID="{017E6AF0-A456-4BF6-AE24-162C9F06778D}" presName="vert1" presStyleCnt="0"/>
      <dgm:spPr/>
    </dgm:pt>
    <dgm:pt modelId="{84EB799B-6F59-4CD3-9BC6-E14CAD12BE22}" type="pres">
      <dgm:prSet presAssocID="{79D8C59F-B8A3-480E-A369-423798911A68}" presName="thickLine" presStyleLbl="alignNode1" presStyleIdx="4" presStyleCnt="8"/>
      <dgm:spPr/>
    </dgm:pt>
    <dgm:pt modelId="{EB26A2DD-D785-450C-9183-22BE5B96A0EC}" type="pres">
      <dgm:prSet presAssocID="{79D8C59F-B8A3-480E-A369-423798911A68}" presName="horz1" presStyleCnt="0"/>
      <dgm:spPr/>
    </dgm:pt>
    <dgm:pt modelId="{7A640E96-C3F4-4133-AA56-F0E44EDBA50A}" type="pres">
      <dgm:prSet presAssocID="{79D8C59F-B8A3-480E-A369-423798911A68}" presName="tx1" presStyleLbl="revTx" presStyleIdx="4" presStyleCnt="8"/>
      <dgm:spPr/>
    </dgm:pt>
    <dgm:pt modelId="{CE2209DF-7E55-4E88-8715-3515BB48A5CA}" type="pres">
      <dgm:prSet presAssocID="{79D8C59F-B8A3-480E-A369-423798911A68}" presName="vert1" presStyleCnt="0"/>
      <dgm:spPr/>
    </dgm:pt>
    <dgm:pt modelId="{6EBCD62D-D2E4-43E1-B12F-B8CE7F1C1D16}" type="pres">
      <dgm:prSet presAssocID="{1F812361-6244-45D1-918E-FB714EAA8CCE}" presName="thickLine" presStyleLbl="alignNode1" presStyleIdx="5" presStyleCnt="8"/>
      <dgm:spPr/>
    </dgm:pt>
    <dgm:pt modelId="{2A31245D-E02E-4443-95B0-2AA8017BBB22}" type="pres">
      <dgm:prSet presAssocID="{1F812361-6244-45D1-918E-FB714EAA8CCE}" presName="horz1" presStyleCnt="0"/>
      <dgm:spPr/>
    </dgm:pt>
    <dgm:pt modelId="{A9396ADE-0BF8-4DB6-A604-97E2DC0B97CF}" type="pres">
      <dgm:prSet presAssocID="{1F812361-6244-45D1-918E-FB714EAA8CCE}" presName="tx1" presStyleLbl="revTx" presStyleIdx="5" presStyleCnt="8"/>
      <dgm:spPr/>
    </dgm:pt>
    <dgm:pt modelId="{CADD675B-13F0-4651-8D70-155016DB1C2D}" type="pres">
      <dgm:prSet presAssocID="{1F812361-6244-45D1-918E-FB714EAA8CCE}" presName="vert1" presStyleCnt="0"/>
      <dgm:spPr/>
    </dgm:pt>
    <dgm:pt modelId="{BAD3D0F8-B358-4EDD-B9BA-871280A9CD3F}" type="pres">
      <dgm:prSet presAssocID="{B5E6F96E-E054-4EAA-BFD5-4B9E5B51B1AE}" presName="thickLine" presStyleLbl="alignNode1" presStyleIdx="6" presStyleCnt="8"/>
      <dgm:spPr/>
    </dgm:pt>
    <dgm:pt modelId="{37BA81DF-3AAE-465E-ADF3-362E0CAB77D3}" type="pres">
      <dgm:prSet presAssocID="{B5E6F96E-E054-4EAA-BFD5-4B9E5B51B1AE}" presName="horz1" presStyleCnt="0"/>
      <dgm:spPr/>
    </dgm:pt>
    <dgm:pt modelId="{9EA79D5C-0765-4D7B-8BB7-4B466196DB07}" type="pres">
      <dgm:prSet presAssocID="{B5E6F96E-E054-4EAA-BFD5-4B9E5B51B1AE}" presName="tx1" presStyleLbl="revTx" presStyleIdx="6" presStyleCnt="8"/>
      <dgm:spPr/>
    </dgm:pt>
    <dgm:pt modelId="{86A3872D-24C3-4EE6-AE31-41CCF5E81C0F}" type="pres">
      <dgm:prSet presAssocID="{B5E6F96E-E054-4EAA-BFD5-4B9E5B51B1AE}" presName="vert1" presStyleCnt="0"/>
      <dgm:spPr/>
    </dgm:pt>
    <dgm:pt modelId="{5FA80960-E7BE-40B9-BBE6-CD99B717F7ED}" type="pres">
      <dgm:prSet presAssocID="{21E84372-47D9-4615-B0B9-2792D47469C7}" presName="thickLine" presStyleLbl="alignNode1" presStyleIdx="7" presStyleCnt="8"/>
      <dgm:spPr/>
    </dgm:pt>
    <dgm:pt modelId="{96F261FB-25D4-4E4D-805B-5CF61F442ACC}" type="pres">
      <dgm:prSet presAssocID="{21E84372-47D9-4615-B0B9-2792D47469C7}" presName="horz1" presStyleCnt="0"/>
      <dgm:spPr/>
    </dgm:pt>
    <dgm:pt modelId="{E94833DE-09D7-4C7D-9318-5DFAD91940F8}" type="pres">
      <dgm:prSet presAssocID="{21E84372-47D9-4615-B0B9-2792D47469C7}" presName="tx1" presStyleLbl="revTx" presStyleIdx="7" presStyleCnt="8"/>
      <dgm:spPr/>
    </dgm:pt>
    <dgm:pt modelId="{049AE8DA-3C04-4250-A341-92E41D536C75}" type="pres">
      <dgm:prSet presAssocID="{21E84372-47D9-4615-B0B9-2792D47469C7}" presName="vert1" presStyleCnt="0"/>
      <dgm:spPr/>
    </dgm:pt>
  </dgm:ptLst>
  <dgm:cxnLst>
    <dgm:cxn modelId="{C4A99111-A9B8-406A-9D66-80B5E36CD16B}" srcId="{9D4749A8-8AF7-4232-B860-2473961715F4}" destId="{B5E6F96E-E054-4EAA-BFD5-4B9E5B51B1AE}" srcOrd="6" destOrd="0" parTransId="{34A79479-EC3A-4EDE-BCBF-FED33AE7B4C4}" sibTransId="{EF88A951-D43C-4D56-BFB1-58C02C7DA52A}"/>
    <dgm:cxn modelId="{A0B3CE19-5775-46B9-A69D-4159A46B1A5F}" type="presOf" srcId="{9D4749A8-8AF7-4232-B860-2473961715F4}" destId="{B848A530-C356-401A-AA0D-444385DED702}" srcOrd="0" destOrd="0" presId="urn:microsoft.com/office/officeart/2008/layout/LinedList"/>
    <dgm:cxn modelId="{1E4F0228-28CA-4E43-B6FE-1EB7652C8B99}" type="presOf" srcId="{017E6AF0-A456-4BF6-AE24-162C9F06778D}" destId="{7CD19806-3BA6-48F1-838E-D09DD2987821}" srcOrd="0" destOrd="0" presId="urn:microsoft.com/office/officeart/2008/layout/LinedList"/>
    <dgm:cxn modelId="{600A355C-83A5-49CC-81EC-B0C4C84CB3D9}" srcId="{9D4749A8-8AF7-4232-B860-2473961715F4}" destId="{CE2ED9D8-FDDC-4B83-9B51-CF6821EF5A4E}" srcOrd="0" destOrd="0" parTransId="{6B1B502E-62D0-4FE4-B2FF-DC9C67FD43DA}" sibTransId="{455A5C2C-6F43-4792-A012-ED94276EC43A}"/>
    <dgm:cxn modelId="{37FE9E6A-1E95-4422-9D9A-CFA9E68EB530}" type="presOf" srcId="{1F812361-6244-45D1-918E-FB714EAA8CCE}" destId="{A9396ADE-0BF8-4DB6-A604-97E2DC0B97CF}" srcOrd="0" destOrd="0" presId="urn:microsoft.com/office/officeart/2008/layout/LinedList"/>
    <dgm:cxn modelId="{7298A14C-588D-4FE4-8561-24B9CFC36464}" srcId="{9D4749A8-8AF7-4232-B860-2473961715F4}" destId="{634898C4-6EA6-40EE-B113-0517FA2F039F}" srcOrd="2" destOrd="0" parTransId="{C0471B9C-2860-4DF7-89C6-2E2CC0919DC6}" sibTransId="{C58F719E-11F4-4AA0-A344-3D0DED559D5C}"/>
    <dgm:cxn modelId="{CC4BE96E-956F-4AC5-A17C-27CBBDA02FAC}" type="presOf" srcId="{FEEE8C97-E71A-41C7-9C7F-B6985DE30059}" destId="{345A1B2B-9346-4A71-A08F-B2722892D18B}" srcOrd="0" destOrd="0" presId="urn:microsoft.com/office/officeart/2008/layout/LinedList"/>
    <dgm:cxn modelId="{B8CCC850-5006-493E-809D-7722CDEEC159}" srcId="{9D4749A8-8AF7-4232-B860-2473961715F4}" destId="{1F812361-6244-45D1-918E-FB714EAA8CCE}" srcOrd="5" destOrd="0" parTransId="{68E0D414-C408-4A3C-B65F-9105B6E7890E}" sibTransId="{F3B2D1DC-729A-479E-82E7-FA28ABF1F197}"/>
    <dgm:cxn modelId="{3D0A5153-D3AF-4CE1-B878-EAA3F9B8438D}" type="presOf" srcId="{B5E6F96E-E054-4EAA-BFD5-4B9E5B51B1AE}" destId="{9EA79D5C-0765-4D7B-8BB7-4B466196DB07}" srcOrd="0" destOrd="0" presId="urn:microsoft.com/office/officeart/2008/layout/LinedList"/>
    <dgm:cxn modelId="{3AB09F54-D279-4BE7-A923-560C5111F2D6}" srcId="{9D4749A8-8AF7-4232-B860-2473961715F4}" destId="{FEEE8C97-E71A-41C7-9C7F-B6985DE30059}" srcOrd="1" destOrd="0" parTransId="{2861CEEC-936D-4107-BA51-B9E8C18C748C}" sibTransId="{70D8603B-DA60-4BFD-93C4-2201134D4BA9}"/>
    <dgm:cxn modelId="{FEA97177-7D1A-459D-9A7F-3BB168ABB4B4}" type="presOf" srcId="{21E84372-47D9-4615-B0B9-2792D47469C7}" destId="{E94833DE-09D7-4C7D-9318-5DFAD91940F8}" srcOrd="0" destOrd="0" presId="urn:microsoft.com/office/officeart/2008/layout/LinedList"/>
    <dgm:cxn modelId="{4D3A868D-736B-4FDA-805A-8A03E99D2699}" type="presOf" srcId="{79D8C59F-B8A3-480E-A369-423798911A68}" destId="{7A640E96-C3F4-4133-AA56-F0E44EDBA50A}" srcOrd="0" destOrd="0" presId="urn:microsoft.com/office/officeart/2008/layout/LinedList"/>
    <dgm:cxn modelId="{B98DB49E-AE19-4D23-BBA1-4603C076521C}" type="presOf" srcId="{634898C4-6EA6-40EE-B113-0517FA2F039F}" destId="{9D9C70EE-B03F-4BF8-BBC7-35597876D482}" srcOrd="0" destOrd="0" presId="urn:microsoft.com/office/officeart/2008/layout/LinedList"/>
    <dgm:cxn modelId="{D7B638DB-1DCE-48B6-A60B-92836D51F665}" srcId="{9D4749A8-8AF7-4232-B860-2473961715F4}" destId="{21E84372-47D9-4615-B0B9-2792D47469C7}" srcOrd="7" destOrd="0" parTransId="{BE24DF13-DC70-4014-9B71-9A654F1BC1ED}" sibTransId="{F60C70D0-FBCF-4C21-9C38-EE4F129D319C}"/>
    <dgm:cxn modelId="{F75C68E6-7858-4834-BDE2-32A152C54313}" srcId="{9D4749A8-8AF7-4232-B860-2473961715F4}" destId="{017E6AF0-A456-4BF6-AE24-162C9F06778D}" srcOrd="3" destOrd="0" parTransId="{415737C2-F560-4B26-874E-6CFBB093E63A}" sibTransId="{2013F902-06E3-44F1-B568-AB7F3AE2CDF6}"/>
    <dgm:cxn modelId="{F7475AE8-CF4F-4485-8311-C70275B78F98}" type="presOf" srcId="{CE2ED9D8-FDDC-4B83-9B51-CF6821EF5A4E}" destId="{9FFE4E47-94FE-4608-8377-2D875EFD4BCA}" srcOrd="0" destOrd="0" presId="urn:microsoft.com/office/officeart/2008/layout/LinedList"/>
    <dgm:cxn modelId="{474538EF-0E46-4AA2-86DC-C6DF397BEE8D}" srcId="{9D4749A8-8AF7-4232-B860-2473961715F4}" destId="{79D8C59F-B8A3-480E-A369-423798911A68}" srcOrd="4" destOrd="0" parTransId="{04976464-BBF8-4683-80F4-2E9C9C1C63C9}" sibTransId="{F9D3C978-DE03-4C0B-A4A5-6C97FD83CCF1}"/>
    <dgm:cxn modelId="{489E73BA-E057-474B-9DB3-51D5252A323A}" type="presParOf" srcId="{B848A530-C356-401A-AA0D-444385DED702}" destId="{A08CE13A-0E44-4A91-A0D1-D8775D0BB29F}" srcOrd="0" destOrd="0" presId="urn:microsoft.com/office/officeart/2008/layout/LinedList"/>
    <dgm:cxn modelId="{BFA0B1FF-A300-4C8E-AD48-E04AFD2B3B5C}" type="presParOf" srcId="{B848A530-C356-401A-AA0D-444385DED702}" destId="{04D6A690-E3BD-49D0-9C49-74DD320E21E6}" srcOrd="1" destOrd="0" presId="urn:microsoft.com/office/officeart/2008/layout/LinedList"/>
    <dgm:cxn modelId="{F29640B0-3DA0-43E9-AE64-C1B078596B4B}" type="presParOf" srcId="{04D6A690-E3BD-49D0-9C49-74DD320E21E6}" destId="{9FFE4E47-94FE-4608-8377-2D875EFD4BCA}" srcOrd="0" destOrd="0" presId="urn:microsoft.com/office/officeart/2008/layout/LinedList"/>
    <dgm:cxn modelId="{9A96FD2C-AF5A-4981-9CA8-94F4E2BF29B9}" type="presParOf" srcId="{04D6A690-E3BD-49D0-9C49-74DD320E21E6}" destId="{382AC247-A942-42B1-A0CD-0AD1C6E98339}" srcOrd="1" destOrd="0" presId="urn:microsoft.com/office/officeart/2008/layout/LinedList"/>
    <dgm:cxn modelId="{26F1C955-8FE6-444C-9C7B-2D6074544C52}" type="presParOf" srcId="{B848A530-C356-401A-AA0D-444385DED702}" destId="{A7C9B801-CAE5-4D2B-B88D-B12951575391}" srcOrd="2" destOrd="0" presId="urn:microsoft.com/office/officeart/2008/layout/LinedList"/>
    <dgm:cxn modelId="{B03FE817-9DFF-4488-B7FD-5AA158E77158}" type="presParOf" srcId="{B848A530-C356-401A-AA0D-444385DED702}" destId="{3CAA5AD4-F691-4B1D-A3A2-45C55809499B}" srcOrd="3" destOrd="0" presId="urn:microsoft.com/office/officeart/2008/layout/LinedList"/>
    <dgm:cxn modelId="{209F93F9-F82F-4183-A9E6-C7DE7635C0A7}" type="presParOf" srcId="{3CAA5AD4-F691-4B1D-A3A2-45C55809499B}" destId="{345A1B2B-9346-4A71-A08F-B2722892D18B}" srcOrd="0" destOrd="0" presId="urn:microsoft.com/office/officeart/2008/layout/LinedList"/>
    <dgm:cxn modelId="{FD4FEB78-C39F-45EC-98D6-6B512D013DE3}" type="presParOf" srcId="{3CAA5AD4-F691-4B1D-A3A2-45C55809499B}" destId="{F7F9D203-294B-4213-B038-20B9CBCFF5B3}" srcOrd="1" destOrd="0" presId="urn:microsoft.com/office/officeart/2008/layout/LinedList"/>
    <dgm:cxn modelId="{D3B5E20C-D884-48F5-9E52-F01AD8576A1E}" type="presParOf" srcId="{B848A530-C356-401A-AA0D-444385DED702}" destId="{93E3D5EB-51D3-485D-82AC-B72D11649CF9}" srcOrd="4" destOrd="0" presId="urn:microsoft.com/office/officeart/2008/layout/LinedList"/>
    <dgm:cxn modelId="{1272D9EF-0DB2-4F9D-90AE-B85944E06B7D}" type="presParOf" srcId="{B848A530-C356-401A-AA0D-444385DED702}" destId="{0A40BBA3-1AA7-4250-B675-E4C4EC5A09CC}" srcOrd="5" destOrd="0" presId="urn:microsoft.com/office/officeart/2008/layout/LinedList"/>
    <dgm:cxn modelId="{BBE92FC7-73FD-419D-807D-0BFEAE332EE0}" type="presParOf" srcId="{0A40BBA3-1AA7-4250-B675-E4C4EC5A09CC}" destId="{9D9C70EE-B03F-4BF8-BBC7-35597876D482}" srcOrd="0" destOrd="0" presId="urn:microsoft.com/office/officeart/2008/layout/LinedList"/>
    <dgm:cxn modelId="{B41D5E46-DF65-449F-B299-4DC67236A5D5}" type="presParOf" srcId="{0A40BBA3-1AA7-4250-B675-E4C4EC5A09CC}" destId="{801B22F7-2FEF-4BF0-8D8E-B8922E57FC15}" srcOrd="1" destOrd="0" presId="urn:microsoft.com/office/officeart/2008/layout/LinedList"/>
    <dgm:cxn modelId="{F535ED44-36BC-4560-B1D6-15EDB73C6991}" type="presParOf" srcId="{B848A530-C356-401A-AA0D-444385DED702}" destId="{14784F5B-AD91-463B-98D9-35ED0C59A5FB}" srcOrd="6" destOrd="0" presId="urn:microsoft.com/office/officeart/2008/layout/LinedList"/>
    <dgm:cxn modelId="{9C6850E9-B539-472C-A1C2-7C85D35ED3BD}" type="presParOf" srcId="{B848A530-C356-401A-AA0D-444385DED702}" destId="{2E9E9EB0-3EBF-4BB5-BAA0-F2A626A6612C}" srcOrd="7" destOrd="0" presId="urn:microsoft.com/office/officeart/2008/layout/LinedList"/>
    <dgm:cxn modelId="{E3F62A40-425D-4300-8FD0-7F8DB5508AA2}" type="presParOf" srcId="{2E9E9EB0-3EBF-4BB5-BAA0-F2A626A6612C}" destId="{7CD19806-3BA6-48F1-838E-D09DD2987821}" srcOrd="0" destOrd="0" presId="urn:microsoft.com/office/officeart/2008/layout/LinedList"/>
    <dgm:cxn modelId="{F3AF8CB2-8F96-402E-9397-3780173B8515}" type="presParOf" srcId="{2E9E9EB0-3EBF-4BB5-BAA0-F2A626A6612C}" destId="{992FAD10-C8A8-4A9F-876E-0E4555E01530}" srcOrd="1" destOrd="0" presId="urn:microsoft.com/office/officeart/2008/layout/LinedList"/>
    <dgm:cxn modelId="{72D27DB2-D929-4907-9025-04949A2A0832}" type="presParOf" srcId="{B848A530-C356-401A-AA0D-444385DED702}" destId="{84EB799B-6F59-4CD3-9BC6-E14CAD12BE22}" srcOrd="8" destOrd="0" presId="urn:microsoft.com/office/officeart/2008/layout/LinedList"/>
    <dgm:cxn modelId="{269D84EA-4ED7-43BA-AF0A-E1A4F75BE58F}" type="presParOf" srcId="{B848A530-C356-401A-AA0D-444385DED702}" destId="{EB26A2DD-D785-450C-9183-22BE5B96A0EC}" srcOrd="9" destOrd="0" presId="urn:microsoft.com/office/officeart/2008/layout/LinedList"/>
    <dgm:cxn modelId="{19240FF3-AA25-48B3-9AE4-30DA390F3D9D}" type="presParOf" srcId="{EB26A2DD-D785-450C-9183-22BE5B96A0EC}" destId="{7A640E96-C3F4-4133-AA56-F0E44EDBA50A}" srcOrd="0" destOrd="0" presId="urn:microsoft.com/office/officeart/2008/layout/LinedList"/>
    <dgm:cxn modelId="{EAEF75F6-F447-48DD-8130-56FC2E6B6620}" type="presParOf" srcId="{EB26A2DD-D785-450C-9183-22BE5B96A0EC}" destId="{CE2209DF-7E55-4E88-8715-3515BB48A5CA}" srcOrd="1" destOrd="0" presId="urn:microsoft.com/office/officeart/2008/layout/LinedList"/>
    <dgm:cxn modelId="{DCF06E64-3415-4533-B34A-B4DEFBF9751F}" type="presParOf" srcId="{B848A530-C356-401A-AA0D-444385DED702}" destId="{6EBCD62D-D2E4-43E1-B12F-B8CE7F1C1D16}" srcOrd="10" destOrd="0" presId="urn:microsoft.com/office/officeart/2008/layout/LinedList"/>
    <dgm:cxn modelId="{EFE3FBFE-057B-4E01-B93C-E916B501CEE1}" type="presParOf" srcId="{B848A530-C356-401A-AA0D-444385DED702}" destId="{2A31245D-E02E-4443-95B0-2AA8017BBB22}" srcOrd="11" destOrd="0" presId="urn:microsoft.com/office/officeart/2008/layout/LinedList"/>
    <dgm:cxn modelId="{D41B8509-0B57-4FB3-901A-629712438F49}" type="presParOf" srcId="{2A31245D-E02E-4443-95B0-2AA8017BBB22}" destId="{A9396ADE-0BF8-4DB6-A604-97E2DC0B97CF}" srcOrd="0" destOrd="0" presId="urn:microsoft.com/office/officeart/2008/layout/LinedList"/>
    <dgm:cxn modelId="{4BB854DB-BF76-4B78-907E-93F903443C05}" type="presParOf" srcId="{2A31245D-E02E-4443-95B0-2AA8017BBB22}" destId="{CADD675B-13F0-4651-8D70-155016DB1C2D}" srcOrd="1" destOrd="0" presId="urn:microsoft.com/office/officeart/2008/layout/LinedList"/>
    <dgm:cxn modelId="{1572F1B9-CCFE-447F-B6BC-42F4818CFD65}" type="presParOf" srcId="{B848A530-C356-401A-AA0D-444385DED702}" destId="{BAD3D0F8-B358-4EDD-B9BA-871280A9CD3F}" srcOrd="12" destOrd="0" presId="urn:microsoft.com/office/officeart/2008/layout/LinedList"/>
    <dgm:cxn modelId="{5690CBB5-BCD0-4EEB-B2E6-E759D3E33C44}" type="presParOf" srcId="{B848A530-C356-401A-AA0D-444385DED702}" destId="{37BA81DF-3AAE-465E-ADF3-362E0CAB77D3}" srcOrd="13" destOrd="0" presId="urn:microsoft.com/office/officeart/2008/layout/LinedList"/>
    <dgm:cxn modelId="{D5231ADE-6840-4D1A-A638-8675AE5835A1}" type="presParOf" srcId="{37BA81DF-3AAE-465E-ADF3-362E0CAB77D3}" destId="{9EA79D5C-0765-4D7B-8BB7-4B466196DB07}" srcOrd="0" destOrd="0" presId="urn:microsoft.com/office/officeart/2008/layout/LinedList"/>
    <dgm:cxn modelId="{0883716A-31A2-45F6-AFD8-4175B842C1E9}" type="presParOf" srcId="{37BA81DF-3AAE-465E-ADF3-362E0CAB77D3}" destId="{86A3872D-24C3-4EE6-AE31-41CCF5E81C0F}" srcOrd="1" destOrd="0" presId="urn:microsoft.com/office/officeart/2008/layout/LinedList"/>
    <dgm:cxn modelId="{C50958C6-1F42-4E85-AB21-CE69F1205BDD}" type="presParOf" srcId="{B848A530-C356-401A-AA0D-444385DED702}" destId="{5FA80960-E7BE-40B9-BBE6-CD99B717F7ED}" srcOrd="14" destOrd="0" presId="urn:microsoft.com/office/officeart/2008/layout/LinedList"/>
    <dgm:cxn modelId="{4F68C60D-C0E9-4589-A560-499B75180867}" type="presParOf" srcId="{B848A530-C356-401A-AA0D-444385DED702}" destId="{96F261FB-25D4-4E4D-805B-5CF61F442ACC}" srcOrd="15" destOrd="0" presId="urn:microsoft.com/office/officeart/2008/layout/LinedList"/>
    <dgm:cxn modelId="{126BFB10-C795-42A3-821F-04A5F975E0C7}" type="presParOf" srcId="{96F261FB-25D4-4E4D-805B-5CF61F442ACC}" destId="{E94833DE-09D7-4C7D-9318-5DFAD91940F8}" srcOrd="0" destOrd="0" presId="urn:microsoft.com/office/officeart/2008/layout/LinedList"/>
    <dgm:cxn modelId="{0DF08D81-0878-411C-879C-F465689C362B}" type="presParOf" srcId="{96F261FB-25D4-4E4D-805B-5CF61F442ACC}" destId="{049AE8DA-3C04-4250-A341-92E41D536C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99A530-920F-4FC7-8938-08A956DA7C0E}"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1FE201B-7006-4741-A039-1833C8346599}">
      <dgm:prSet/>
      <dgm:spPr/>
      <dgm:t>
        <a:bodyPr/>
        <a:lstStyle/>
        <a:p>
          <a:r>
            <a:rPr lang="de-DE"/>
            <a:t>Lerntypen, Lernstile</a:t>
          </a:r>
          <a:endParaRPr lang="en-US"/>
        </a:p>
      </dgm:t>
    </dgm:pt>
    <dgm:pt modelId="{4732A061-8EED-4638-8E70-2CF0E1F377A3}" type="parTrans" cxnId="{4695579E-2CA4-4AF2-B5FF-988C4597CDBE}">
      <dgm:prSet/>
      <dgm:spPr/>
      <dgm:t>
        <a:bodyPr/>
        <a:lstStyle/>
        <a:p>
          <a:endParaRPr lang="en-US"/>
        </a:p>
      </dgm:t>
    </dgm:pt>
    <dgm:pt modelId="{751AD4E8-7F5F-4706-83C1-271FF58E1003}" type="sibTrans" cxnId="{4695579E-2CA4-4AF2-B5FF-988C4597CDBE}">
      <dgm:prSet/>
      <dgm:spPr/>
      <dgm:t>
        <a:bodyPr/>
        <a:lstStyle/>
        <a:p>
          <a:endParaRPr lang="en-US"/>
        </a:p>
      </dgm:t>
    </dgm:pt>
    <dgm:pt modelId="{158BA706-B550-4841-B3B0-9F591F815A84}">
      <dgm:prSet/>
      <dgm:spPr/>
      <dgm:t>
        <a:bodyPr/>
        <a:lstStyle/>
        <a:p>
          <a:r>
            <a:rPr lang="de-DE"/>
            <a:t>Fossilierung im Sprachgebrauch</a:t>
          </a:r>
          <a:endParaRPr lang="en-US"/>
        </a:p>
      </dgm:t>
    </dgm:pt>
    <dgm:pt modelId="{5016B657-2183-43B7-B9A0-BFC60978FFCC}" type="parTrans" cxnId="{9A0BDDC1-B6F0-40DE-BFA1-0577D88DEC05}">
      <dgm:prSet/>
      <dgm:spPr/>
      <dgm:t>
        <a:bodyPr/>
        <a:lstStyle/>
        <a:p>
          <a:endParaRPr lang="en-US"/>
        </a:p>
      </dgm:t>
    </dgm:pt>
    <dgm:pt modelId="{636F7A71-9005-43C4-8B7C-0AA1BE205588}" type="sibTrans" cxnId="{9A0BDDC1-B6F0-40DE-BFA1-0577D88DEC05}">
      <dgm:prSet/>
      <dgm:spPr/>
      <dgm:t>
        <a:bodyPr/>
        <a:lstStyle/>
        <a:p>
          <a:endParaRPr lang="en-US"/>
        </a:p>
      </dgm:t>
    </dgm:pt>
    <dgm:pt modelId="{44877C4D-F7D8-4E0E-B26B-6413522C76CD}">
      <dgm:prSet/>
      <dgm:spPr/>
      <dgm:t>
        <a:bodyPr/>
        <a:lstStyle/>
        <a:p>
          <a:r>
            <a:rPr lang="de-DE"/>
            <a:t>Fehleranalyse</a:t>
          </a:r>
          <a:endParaRPr lang="en-US"/>
        </a:p>
      </dgm:t>
    </dgm:pt>
    <dgm:pt modelId="{3A1DE53D-717B-45E2-8037-5824D6C4FF7D}" type="parTrans" cxnId="{A57BA309-053F-40DC-96B5-3CA50E09C351}">
      <dgm:prSet/>
      <dgm:spPr/>
      <dgm:t>
        <a:bodyPr/>
        <a:lstStyle/>
        <a:p>
          <a:endParaRPr lang="en-US"/>
        </a:p>
      </dgm:t>
    </dgm:pt>
    <dgm:pt modelId="{361FDB61-DD1D-4C30-BD03-9616BF9D6ADB}" type="sibTrans" cxnId="{A57BA309-053F-40DC-96B5-3CA50E09C351}">
      <dgm:prSet/>
      <dgm:spPr/>
      <dgm:t>
        <a:bodyPr/>
        <a:lstStyle/>
        <a:p>
          <a:endParaRPr lang="en-US"/>
        </a:p>
      </dgm:t>
    </dgm:pt>
    <dgm:pt modelId="{775187B1-BD3B-4EE3-85AD-EFD5D14D2801}">
      <dgm:prSet/>
      <dgm:spPr/>
      <dgm:t>
        <a:bodyPr/>
        <a:lstStyle/>
        <a:p>
          <a:r>
            <a:rPr lang="de-DE"/>
            <a:t>Das richtige Grammatikverständnis kann nur der Unterricht liefern</a:t>
          </a:r>
          <a:endParaRPr lang="en-US"/>
        </a:p>
      </dgm:t>
    </dgm:pt>
    <dgm:pt modelId="{814C7E53-BC07-454F-83A3-4E34160F8F6C}" type="parTrans" cxnId="{57908491-6721-4AFD-8801-1776DD89F02F}">
      <dgm:prSet/>
      <dgm:spPr/>
      <dgm:t>
        <a:bodyPr/>
        <a:lstStyle/>
        <a:p>
          <a:endParaRPr lang="en-US"/>
        </a:p>
      </dgm:t>
    </dgm:pt>
    <dgm:pt modelId="{E5CEF328-B416-4409-ABD4-0EBB96D32725}" type="sibTrans" cxnId="{57908491-6721-4AFD-8801-1776DD89F02F}">
      <dgm:prSet/>
      <dgm:spPr/>
      <dgm:t>
        <a:bodyPr/>
        <a:lstStyle/>
        <a:p>
          <a:endParaRPr lang="en-US"/>
        </a:p>
      </dgm:t>
    </dgm:pt>
    <dgm:pt modelId="{514F8198-FA9D-49C9-BFC6-43889F65E0C5}" type="pres">
      <dgm:prSet presAssocID="{8799A530-920F-4FC7-8938-08A956DA7C0E}" presName="vert0" presStyleCnt="0">
        <dgm:presLayoutVars>
          <dgm:dir/>
          <dgm:animOne val="branch"/>
          <dgm:animLvl val="lvl"/>
        </dgm:presLayoutVars>
      </dgm:prSet>
      <dgm:spPr/>
    </dgm:pt>
    <dgm:pt modelId="{A79D4EDD-5C78-442D-AE7B-62BFA586673D}" type="pres">
      <dgm:prSet presAssocID="{31FE201B-7006-4741-A039-1833C8346599}" presName="thickLine" presStyleLbl="alignNode1" presStyleIdx="0" presStyleCnt="4"/>
      <dgm:spPr/>
    </dgm:pt>
    <dgm:pt modelId="{25DE776F-24A8-40AA-9E29-2100DD964903}" type="pres">
      <dgm:prSet presAssocID="{31FE201B-7006-4741-A039-1833C8346599}" presName="horz1" presStyleCnt="0"/>
      <dgm:spPr/>
    </dgm:pt>
    <dgm:pt modelId="{38E03E26-7AF6-4DE2-A875-2A9E567CD706}" type="pres">
      <dgm:prSet presAssocID="{31FE201B-7006-4741-A039-1833C8346599}" presName="tx1" presStyleLbl="revTx" presStyleIdx="0" presStyleCnt="4"/>
      <dgm:spPr/>
    </dgm:pt>
    <dgm:pt modelId="{FFE38DB5-004D-4A33-A614-BB5E5BF2EA7A}" type="pres">
      <dgm:prSet presAssocID="{31FE201B-7006-4741-A039-1833C8346599}" presName="vert1" presStyleCnt="0"/>
      <dgm:spPr/>
    </dgm:pt>
    <dgm:pt modelId="{9E436324-FFAA-41F2-B657-134066892600}" type="pres">
      <dgm:prSet presAssocID="{158BA706-B550-4841-B3B0-9F591F815A84}" presName="thickLine" presStyleLbl="alignNode1" presStyleIdx="1" presStyleCnt="4"/>
      <dgm:spPr/>
    </dgm:pt>
    <dgm:pt modelId="{9AFDD377-9C36-4A33-895E-3305A49F0EC8}" type="pres">
      <dgm:prSet presAssocID="{158BA706-B550-4841-B3B0-9F591F815A84}" presName="horz1" presStyleCnt="0"/>
      <dgm:spPr/>
    </dgm:pt>
    <dgm:pt modelId="{A96F8374-2C1E-49C9-9689-DA6E4C2B0EFD}" type="pres">
      <dgm:prSet presAssocID="{158BA706-B550-4841-B3B0-9F591F815A84}" presName="tx1" presStyleLbl="revTx" presStyleIdx="1" presStyleCnt="4"/>
      <dgm:spPr/>
    </dgm:pt>
    <dgm:pt modelId="{2871E457-5846-407E-8EA3-4C9AC8E57BEF}" type="pres">
      <dgm:prSet presAssocID="{158BA706-B550-4841-B3B0-9F591F815A84}" presName="vert1" presStyleCnt="0"/>
      <dgm:spPr/>
    </dgm:pt>
    <dgm:pt modelId="{1571F882-35A3-4A70-A640-CB850D6927D1}" type="pres">
      <dgm:prSet presAssocID="{44877C4D-F7D8-4E0E-B26B-6413522C76CD}" presName="thickLine" presStyleLbl="alignNode1" presStyleIdx="2" presStyleCnt="4"/>
      <dgm:spPr/>
    </dgm:pt>
    <dgm:pt modelId="{8432793D-59A3-4663-827D-9A0346F01FE6}" type="pres">
      <dgm:prSet presAssocID="{44877C4D-F7D8-4E0E-B26B-6413522C76CD}" presName="horz1" presStyleCnt="0"/>
      <dgm:spPr/>
    </dgm:pt>
    <dgm:pt modelId="{766BE20D-B04A-4858-9D70-43C9187BBD41}" type="pres">
      <dgm:prSet presAssocID="{44877C4D-F7D8-4E0E-B26B-6413522C76CD}" presName="tx1" presStyleLbl="revTx" presStyleIdx="2" presStyleCnt="4"/>
      <dgm:spPr/>
    </dgm:pt>
    <dgm:pt modelId="{5DCC6DBD-5F72-4801-8771-B46ADC8C3326}" type="pres">
      <dgm:prSet presAssocID="{44877C4D-F7D8-4E0E-B26B-6413522C76CD}" presName="vert1" presStyleCnt="0"/>
      <dgm:spPr/>
    </dgm:pt>
    <dgm:pt modelId="{D5198FAE-0EA8-415B-92F5-9C4950642F80}" type="pres">
      <dgm:prSet presAssocID="{775187B1-BD3B-4EE3-85AD-EFD5D14D2801}" presName="thickLine" presStyleLbl="alignNode1" presStyleIdx="3" presStyleCnt="4"/>
      <dgm:spPr/>
    </dgm:pt>
    <dgm:pt modelId="{A72891F5-3FA0-4435-A6FA-9359FA07288B}" type="pres">
      <dgm:prSet presAssocID="{775187B1-BD3B-4EE3-85AD-EFD5D14D2801}" presName="horz1" presStyleCnt="0"/>
      <dgm:spPr/>
    </dgm:pt>
    <dgm:pt modelId="{A2446100-317D-4917-94AA-57F1266CDFF2}" type="pres">
      <dgm:prSet presAssocID="{775187B1-BD3B-4EE3-85AD-EFD5D14D2801}" presName="tx1" presStyleLbl="revTx" presStyleIdx="3" presStyleCnt="4"/>
      <dgm:spPr/>
    </dgm:pt>
    <dgm:pt modelId="{93C4E4D9-C573-401B-9642-DDE5A31BACC2}" type="pres">
      <dgm:prSet presAssocID="{775187B1-BD3B-4EE3-85AD-EFD5D14D2801}" presName="vert1" presStyleCnt="0"/>
      <dgm:spPr/>
    </dgm:pt>
  </dgm:ptLst>
  <dgm:cxnLst>
    <dgm:cxn modelId="{A57BA309-053F-40DC-96B5-3CA50E09C351}" srcId="{8799A530-920F-4FC7-8938-08A956DA7C0E}" destId="{44877C4D-F7D8-4E0E-B26B-6413522C76CD}" srcOrd="2" destOrd="0" parTransId="{3A1DE53D-717B-45E2-8037-5824D6C4FF7D}" sibTransId="{361FDB61-DD1D-4C30-BD03-9616BF9D6ADB}"/>
    <dgm:cxn modelId="{90CAB31D-B537-410F-A0E4-2A5D71507C9B}" type="presOf" srcId="{775187B1-BD3B-4EE3-85AD-EFD5D14D2801}" destId="{A2446100-317D-4917-94AA-57F1266CDFF2}" srcOrd="0" destOrd="0" presId="urn:microsoft.com/office/officeart/2008/layout/LinedList"/>
    <dgm:cxn modelId="{F4A06E23-995E-480E-A4CF-66F5789B2000}" type="presOf" srcId="{31FE201B-7006-4741-A039-1833C8346599}" destId="{38E03E26-7AF6-4DE2-A875-2A9E567CD706}" srcOrd="0" destOrd="0" presId="urn:microsoft.com/office/officeart/2008/layout/LinedList"/>
    <dgm:cxn modelId="{58902772-864E-4513-9456-F657CD1088A3}" type="presOf" srcId="{8799A530-920F-4FC7-8938-08A956DA7C0E}" destId="{514F8198-FA9D-49C9-BFC6-43889F65E0C5}" srcOrd="0" destOrd="0" presId="urn:microsoft.com/office/officeart/2008/layout/LinedList"/>
    <dgm:cxn modelId="{57908491-6721-4AFD-8801-1776DD89F02F}" srcId="{8799A530-920F-4FC7-8938-08A956DA7C0E}" destId="{775187B1-BD3B-4EE3-85AD-EFD5D14D2801}" srcOrd="3" destOrd="0" parTransId="{814C7E53-BC07-454F-83A3-4E34160F8F6C}" sibTransId="{E5CEF328-B416-4409-ABD4-0EBB96D32725}"/>
    <dgm:cxn modelId="{4695579E-2CA4-4AF2-B5FF-988C4597CDBE}" srcId="{8799A530-920F-4FC7-8938-08A956DA7C0E}" destId="{31FE201B-7006-4741-A039-1833C8346599}" srcOrd="0" destOrd="0" parTransId="{4732A061-8EED-4638-8E70-2CF0E1F377A3}" sibTransId="{751AD4E8-7F5F-4706-83C1-271FF58E1003}"/>
    <dgm:cxn modelId="{9A0BDDC1-B6F0-40DE-BFA1-0577D88DEC05}" srcId="{8799A530-920F-4FC7-8938-08A956DA7C0E}" destId="{158BA706-B550-4841-B3B0-9F591F815A84}" srcOrd="1" destOrd="0" parTransId="{5016B657-2183-43B7-B9A0-BFC60978FFCC}" sibTransId="{636F7A71-9005-43C4-8B7C-0AA1BE205588}"/>
    <dgm:cxn modelId="{EFDC8DC6-2E73-4E66-B839-C5FE1BC5BB00}" type="presOf" srcId="{158BA706-B550-4841-B3B0-9F591F815A84}" destId="{A96F8374-2C1E-49C9-9689-DA6E4C2B0EFD}" srcOrd="0" destOrd="0" presId="urn:microsoft.com/office/officeart/2008/layout/LinedList"/>
    <dgm:cxn modelId="{9C7EC6D3-0BA9-4B9F-8F53-9B825700E9A0}" type="presOf" srcId="{44877C4D-F7D8-4E0E-B26B-6413522C76CD}" destId="{766BE20D-B04A-4858-9D70-43C9187BBD41}" srcOrd="0" destOrd="0" presId="urn:microsoft.com/office/officeart/2008/layout/LinedList"/>
    <dgm:cxn modelId="{FF61D2B7-C472-4E5E-A096-9CB6B62F3D9B}" type="presParOf" srcId="{514F8198-FA9D-49C9-BFC6-43889F65E0C5}" destId="{A79D4EDD-5C78-442D-AE7B-62BFA586673D}" srcOrd="0" destOrd="0" presId="urn:microsoft.com/office/officeart/2008/layout/LinedList"/>
    <dgm:cxn modelId="{305CC393-0610-4753-8F55-87AD09F9CED6}" type="presParOf" srcId="{514F8198-FA9D-49C9-BFC6-43889F65E0C5}" destId="{25DE776F-24A8-40AA-9E29-2100DD964903}" srcOrd="1" destOrd="0" presId="urn:microsoft.com/office/officeart/2008/layout/LinedList"/>
    <dgm:cxn modelId="{6D28901C-3178-44ED-8792-892830EA65F1}" type="presParOf" srcId="{25DE776F-24A8-40AA-9E29-2100DD964903}" destId="{38E03E26-7AF6-4DE2-A875-2A9E567CD706}" srcOrd="0" destOrd="0" presId="urn:microsoft.com/office/officeart/2008/layout/LinedList"/>
    <dgm:cxn modelId="{7B0639A1-5D60-4C1E-8D0D-90816A7376BE}" type="presParOf" srcId="{25DE776F-24A8-40AA-9E29-2100DD964903}" destId="{FFE38DB5-004D-4A33-A614-BB5E5BF2EA7A}" srcOrd="1" destOrd="0" presId="urn:microsoft.com/office/officeart/2008/layout/LinedList"/>
    <dgm:cxn modelId="{5965D08B-FDC5-43FA-922B-0B06D1FECEC0}" type="presParOf" srcId="{514F8198-FA9D-49C9-BFC6-43889F65E0C5}" destId="{9E436324-FFAA-41F2-B657-134066892600}" srcOrd="2" destOrd="0" presId="urn:microsoft.com/office/officeart/2008/layout/LinedList"/>
    <dgm:cxn modelId="{270AE873-F1BB-4D59-AB48-16ECB95FE851}" type="presParOf" srcId="{514F8198-FA9D-49C9-BFC6-43889F65E0C5}" destId="{9AFDD377-9C36-4A33-895E-3305A49F0EC8}" srcOrd="3" destOrd="0" presId="urn:microsoft.com/office/officeart/2008/layout/LinedList"/>
    <dgm:cxn modelId="{6D8FFC44-8826-471E-89D6-67558F58A293}" type="presParOf" srcId="{9AFDD377-9C36-4A33-895E-3305A49F0EC8}" destId="{A96F8374-2C1E-49C9-9689-DA6E4C2B0EFD}" srcOrd="0" destOrd="0" presId="urn:microsoft.com/office/officeart/2008/layout/LinedList"/>
    <dgm:cxn modelId="{9B2CA66D-C08A-4CC9-BA56-9B9B5FF8375A}" type="presParOf" srcId="{9AFDD377-9C36-4A33-895E-3305A49F0EC8}" destId="{2871E457-5846-407E-8EA3-4C9AC8E57BEF}" srcOrd="1" destOrd="0" presId="urn:microsoft.com/office/officeart/2008/layout/LinedList"/>
    <dgm:cxn modelId="{A970107F-8840-4FBB-850F-6D011D19545C}" type="presParOf" srcId="{514F8198-FA9D-49C9-BFC6-43889F65E0C5}" destId="{1571F882-35A3-4A70-A640-CB850D6927D1}" srcOrd="4" destOrd="0" presId="urn:microsoft.com/office/officeart/2008/layout/LinedList"/>
    <dgm:cxn modelId="{F85A1CE8-E741-4073-B6A5-ADAA363EFFC7}" type="presParOf" srcId="{514F8198-FA9D-49C9-BFC6-43889F65E0C5}" destId="{8432793D-59A3-4663-827D-9A0346F01FE6}" srcOrd="5" destOrd="0" presId="urn:microsoft.com/office/officeart/2008/layout/LinedList"/>
    <dgm:cxn modelId="{C2C86CB0-1D91-4562-AA76-A01285B9237B}" type="presParOf" srcId="{8432793D-59A3-4663-827D-9A0346F01FE6}" destId="{766BE20D-B04A-4858-9D70-43C9187BBD41}" srcOrd="0" destOrd="0" presId="urn:microsoft.com/office/officeart/2008/layout/LinedList"/>
    <dgm:cxn modelId="{3F785221-1430-4D1E-94E5-CCF770F6532E}" type="presParOf" srcId="{8432793D-59A3-4663-827D-9A0346F01FE6}" destId="{5DCC6DBD-5F72-4801-8771-B46ADC8C3326}" srcOrd="1" destOrd="0" presId="urn:microsoft.com/office/officeart/2008/layout/LinedList"/>
    <dgm:cxn modelId="{E7895685-DE80-48CE-A9BB-E37A7D990A71}" type="presParOf" srcId="{514F8198-FA9D-49C9-BFC6-43889F65E0C5}" destId="{D5198FAE-0EA8-415B-92F5-9C4950642F80}" srcOrd="6" destOrd="0" presId="urn:microsoft.com/office/officeart/2008/layout/LinedList"/>
    <dgm:cxn modelId="{D4C4E828-3C77-4338-A7AD-A186F60C95DA}" type="presParOf" srcId="{514F8198-FA9D-49C9-BFC6-43889F65E0C5}" destId="{A72891F5-3FA0-4435-A6FA-9359FA07288B}" srcOrd="7" destOrd="0" presId="urn:microsoft.com/office/officeart/2008/layout/LinedList"/>
    <dgm:cxn modelId="{F9C81E5C-7052-4615-B17C-CCF300833B96}" type="presParOf" srcId="{A72891F5-3FA0-4435-A6FA-9359FA07288B}" destId="{A2446100-317D-4917-94AA-57F1266CDFF2}" srcOrd="0" destOrd="0" presId="urn:microsoft.com/office/officeart/2008/layout/LinedList"/>
    <dgm:cxn modelId="{32523F32-0C36-4CD9-A655-2E4DA6731611}" type="presParOf" srcId="{A72891F5-3FA0-4435-A6FA-9359FA07288B}" destId="{93C4E4D9-C573-401B-9642-DDE5A31BAC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7CD75-6DD0-4C9D-9ED2-F699C2FC866C}"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8FB58785-BC6B-4CAD-9354-F039775053DD}">
      <dgm:prSet/>
      <dgm:spPr/>
      <dgm:t>
        <a:bodyPr/>
        <a:lstStyle/>
        <a:p>
          <a:r>
            <a:rPr lang="en-US" b="1"/>
            <a:t>Strukturalismus</a:t>
          </a:r>
          <a:r>
            <a:rPr lang="en-US"/>
            <a:t> (Saussure, Jakobson)</a:t>
          </a:r>
        </a:p>
      </dgm:t>
    </dgm:pt>
    <dgm:pt modelId="{A76F6D5F-CBA9-464E-9CF0-222011E352BE}" type="parTrans" cxnId="{2A5D1FBC-1C01-40A3-A84F-AF48A9ACE620}">
      <dgm:prSet/>
      <dgm:spPr/>
      <dgm:t>
        <a:bodyPr/>
        <a:lstStyle/>
        <a:p>
          <a:endParaRPr lang="en-US"/>
        </a:p>
      </dgm:t>
    </dgm:pt>
    <dgm:pt modelId="{A46DE49D-1424-43BA-8999-E67EA9B17FED}" type="sibTrans" cxnId="{2A5D1FBC-1C01-40A3-A84F-AF48A9ACE620}">
      <dgm:prSet/>
      <dgm:spPr/>
      <dgm:t>
        <a:bodyPr/>
        <a:lstStyle/>
        <a:p>
          <a:endParaRPr lang="en-US"/>
        </a:p>
      </dgm:t>
    </dgm:pt>
    <dgm:pt modelId="{F93E1D66-DBAC-4275-9C3C-43F847230F34}">
      <dgm:prSet/>
      <dgm:spPr/>
      <dgm:t>
        <a:bodyPr/>
        <a:lstStyle/>
        <a:p>
          <a:r>
            <a:rPr lang="en-US" b="1"/>
            <a:t>Generative Grammatik</a:t>
          </a:r>
          <a:r>
            <a:rPr lang="en-US"/>
            <a:t> (Chomsky)</a:t>
          </a:r>
        </a:p>
      </dgm:t>
    </dgm:pt>
    <dgm:pt modelId="{2276FE2D-402D-4ADA-A328-CF4CCD05E6EB}" type="parTrans" cxnId="{F9A363BE-D6FF-4C8F-91B6-2DFE095B4CB6}">
      <dgm:prSet/>
      <dgm:spPr/>
      <dgm:t>
        <a:bodyPr/>
        <a:lstStyle/>
        <a:p>
          <a:endParaRPr lang="en-US"/>
        </a:p>
      </dgm:t>
    </dgm:pt>
    <dgm:pt modelId="{802AFE15-1630-4405-8732-326DCCC63474}" type="sibTrans" cxnId="{F9A363BE-D6FF-4C8F-91B6-2DFE095B4CB6}">
      <dgm:prSet/>
      <dgm:spPr/>
      <dgm:t>
        <a:bodyPr/>
        <a:lstStyle/>
        <a:p>
          <a:endParaRPr lang="en-US"/>
        </a:p>
      </dgm:t>
    </dgm:pt>
    <dgm:pt modelId="{3A8A72B0-54E2-472B-AC2F-B0D6A9ACF5B8}">
      <dgm:prSet/>
      <dgm:spPr/>
      <dgm:t>
        <a:bodyPr/>
        <a:lstStyle/>
        <a:p>
          <a:r>
            <a:rPr lang="de-DE" b="1"/>
            <a:t>Funktionalismus / Systemisch-funktionale Linguistik</a:t>
          </a:r>
          <a:r>
            <a:rPr lang="de-DE"/>
            <a:t> (Halliday)</a:t>
          </a:r>
          <a:endParaRPr lang="en-US"/>
        </a:p>
      </dgm:t>
    </dgm:pt>
    <dgm:pt modelId="{DD2245B9-C8A2-40C8-BE15-842337F3E89C}" type="parTrans" cxnId="{E6B05734-3E03-4752-93F7-37C7D0F9ADE6}">
      <dgm:prSet/>
      <dgm:spPr/>
      <dgm:t>
        <a:bodyPr/>
        <a:lstStyle/>
        <a:p>
          <a:endParaRPr lang="en-US"/>
        </a:p>
      </dgm:t>
    </dgm:pt>
    <dgm:pt modelId="{1CE1DFBD-B21F-41E8-BA13-C970E868A7ED}" type="sibTrans" cxnId="{E6B05734-3E03-4752-93F7-37C7D0F9ADE6}">
      <dgm:prSet/>
      <dgm:spPr/>
      <dgm:t>
        <a:bodyPr/>
        <a:lstStyle/>
        <a:p>
          <a:endParaRPr lang="en-US"/>
        </a:p>
      </dgm:t>
    </dgm:pt>
    <dgm:pt modelId="{592F81B1-2BBF-4797-B684-06DF8E4253BE}" type="pres">
      <dgm:prSet presAssocID="{F3C7CD75-6DD0-4C9D-9ED2-F699C2FC866C}" presName="diagram" presStyleCnt="0">
        <dgm:presLayoutVars>
          <dgm:dir/>
          <dgm:resizeHandles val="exact"/>
        </dgm:presLayoutVars>
      </dgm:prSet>
      <dgm:spPr/>
    </dgm:pt>
    <dgm:pt modelId="{6C841BB3-3E9F-43F3-AF79-EDC32D90C9A3}" type="pres">
      <dgm:prSet presAssocID="{8FB58785-BC6B-4CAD-9354-F039775053DD}" presName="node" presStyleLbl="node1" presStyleIdx="0" presStyleCnt="3">
        <dgm:presLayoutVars>
          <dgm:bulletEnabled val="1"/>
        </dgm:presLayoutVars>
      </dgm:prSet>
      <dgm:spPr/>
    </dgm:pt>
    <dgm:pt modelId="{CE4DA8F4-E310-4CAF-8B24-38B2443B63DD}" type="pres">
      <dgm:prSet presAssocID="{A46DE49D-1424-43BA-8999-E67EA9B17FED}" presName="sibTrans" presStyleCnt="0"/>
      <dgm:spPr/>
    </dgm:pt>
    <dgm:pt modelId="{9CE87CF7-6318-4C92-A4F7-6BD99181A883}" type="pres">
      <dgm:prSet presAssocID="{F93E1D66-DBAC-4275-9C3C-43F847230F34}" presName="node" presStyleLbl="node1" presStyleIdx="1" presStyleCnt="3">
        <dgm:presLayoutVars>
          <dgm:bulletEnabled val="1"/>
        </dgm:presLayoutVars>
      </dgm:prSet>
      <dgm:spPr/>
    </dgm:pt>
    <dgm:pt modelId="{B4E07B19-954F-456C-BD0C-46B39E964AC0}" type="pres">
      <dgm:prSet presAssocID="{802AFE15-1630-4405-8732-326DCCC63474}" presName="sibTrans" presStyleCnt="0"/>
      <dgm:spPr/>
    </dgm:pt>
    <dgm:pt modelId="{9B137201-2020-448C-9CEE-61FED330A723}" type="pres">
      <dgm:prSet presAssocID="{3A8A72B0-54E2-472B-AC2F-B0D6A9ACF5B8}" presName="node" presStyleLbl="node1" presStyleIdx="2" presStyleCnt="3">
        <dgm:presLayoutVars>
          <dgm:bulletEnabled val="1"/>
        </dgm:presLayoutVars>
      </dgm:prSet>
      <dgm:spPr/>
    </dgm:pt>
  </dgm:ptLst>
  <dgm:cxnLst>
    <dgm:cxn modelId="{E6B05734-3E03-4752-93F7-37C7D0F9ADE6}" srcId="{F3C7CD75-6DD0-4C9D-9ED2-F699C2FC866C}" destId="{3A8A72B0-54E2-472B-AC2F-B0D6A9ACF5B8}" srcOrd="2" destOrd="0" parTransId="{DD2245B9-C8A2-40C8-BE15-842337F3E89C}" sibTransId="{1CE1DFBD-B21F-41E8-BA13-C970E868A7ED}"/>
    <dgm:cxn modelId="{3E320B89-A199-4B70-929F-F1A44179BEEB}" type="presOf" srcId="{8FB58785-BC6B-4CAD-9354-F039775053DD}" destId="{6C841BB3-3E9F-43F3-AF79-EDC32D90C9A3}" srcOrd="0" destOrd="0" presId="urn:microsoft.com/office/officeart/2005/8/layout/default"/>
    <dgm:cxn modelId="{9BA30AB4-F27E-4ED3-A4B5-2498365A5698}" type="presOf" srcId="{3A8A72B0-54E2-472B-AC2F-B0D6A9ACF5B8}" destId="{9B137201-2020-448C-9CEE-61FED330A723}" srcOrd="0" destOrd="0" presId="urn:microsoft.com/office/officeart/2005/8/layout/default"/>
    <dgm:cxn modelId="{2A5D1FBC-1C01-40A3-A84F-AF48A9ACE620}" srcId="{F3C7CD75-6DD0-4C9D-9ED2-F699C2FC866C}" destId="{8FB58785-BC6B-4CAD-9354-F039775053DD}" srcOrd="0" destOrd="0" parTransId="{A76F6D5F-CBA9-464E-9CF0-222011E352BE}" sibTransId="{A46DE49D-1424-43BA-8999-E67EA9B17FED}"/>
    <dgm:cxn modelId="{F9A363BE-D6FF-4C8F-91B6-2DFE095B4CB6}" srcId="{F3C7CD75-6DD0-4C9D-9ED2-F699C2FC866C}" destId="{F93E1D66-DBAC-4275-9C3C-43F847230F34}" srcOrd="1" destOrd="0" parTransId="{2276FE2D-402D-4ADA-A328-CF4CCD05E6EB}" sibTransId="{802AFE15-1630-4405-8732-326DCCC63474}"/>
    <dgm:cxn modelId="{CBC63EE1-ACE8-4094-A108-5CDD213AA505}" type="presOf" srcId="{F93E1D66-DBAC-4275-9C3C-43F847230F34}" destId="{9CE87CF7-6318-4C92-A4F7-6BD99181A883}" srcOrd="0" destOrd="0" presId="urn:microsoft.com/office/officeart/2005/8/layout/default"/>
    <dgm:cxn modelId="{496671E7-4FAE-41A2-BCE7-F49DAC0B7572}" type="presOf" srcId="{F3C7CD75-6DD0-4C9D-9ED2-F699C2FC866C}" destId="{592F81B1-2BBF-4797-B684-06DF8E4253BE}" srcOrd="0" destOrd="0" presId="urn:microsoft.com/office/officeart/2005/8/layout/default"/>
    <dgm:cxn modelId="{E0AA2FF3-A7BA-489F-A2A0-96E3901D91C7}" type="presParOf" srcId="{592F81B1-2BBF-4797-B684-06DF8E4253BE}" destId="{6C841BB3-3E9F-43F3-AF79-EDC32D90C9A3}" srcOrd="0" destOrd="0" presId="urn:microsoft.com/office/officeart/2005/8/layout/default"/>
    <dgm:cxn modelId="{93EDA98B-C110-4DE9-9523-C1CCF9741423}" type="presParOf" srcId="{592F81B1-2BBF-4797-B684-06DF8E4253BE}" destId="{CE4DA8F4-E310-4CAF-8B24-38B2443B63DD}" srcOrd="1" destOrd="0" presId="urn:microsoft.com/office/officeart/2005/8/layout/default"/>
    <dgm:cxn modelId="{3ED752E6-D94E-4F86-AB63-E1B065115468}" type="presParOf" srcId="{592F81B1-2BBF-4797-B684-06DF8E4253BE}" destId="{9CE87CF7-6318-4C92-A4F7-6BD99181A883}" srcOrd="2" destOrd="0" presId="urn:microsoft.com/office/officeart/2005/8/layout/default"/>
    <dgm:cxn modelId="{926B2320-DABE-45B1-B793-B1D6F1630E0F}" type="presParOf" srcId="{592F81B1-2BBF-4797-B684-06DF8E4253BE}" destId="{B4E07B19-954F-456C-BD0C-46B39E964AC0}" srcOrd="3" destOrd="0" presId="urn:microsoft.com/office/officeart/2005/8/layout/default"/>
    <dgm:cxn modelId="{27EA3F82-6E10-40D4-A2DD-236E3C731D4A}" type="presParOf" srcId="{592F81B1-2BBF-4797-B684-06DF8E4253BE}" destId="{9B137201-2020-448C-9CEE-61FED330A72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DEE9B-52C9-48DA-8647-E6063D3BB4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76BEF8-F1DA-4843-8CE4-102DC7F0912C}">
      <dgm:prSet/>
      <dgm:spPr/>
      <dgm:t>
        <a:bodyPr/>
        <a:lstStyle/>
        <a:p>
          <a:r>
            <a:rPr lang="de-DE" b="1"/>
            <a:t>Grundidee:</a:t>
          </a:r>
          <a:r>
            <a:rPr lang="de-DE"/>
            <a:t> Sprache als System von Zeichen (Zeichen = Signifikant + Signifikat)</a:t>
          </a:r>
          <a:endParaRPr lang="en-US"/>
        </a:p>
      </dgm:t>
    </dgm:pt>
    <dgm:pt modelId="{E23E6F3A-F642-4A0A-8D49-DD8250297251}" type="parTrans" cxnId="{3DD4F18F-FC72-41AD-96E9-A3B5ACDD7EB0}">
      <dgm:prSet/>
      <dgm:spPr/>
      <dgm:t>
        <a:bodyPr/>
        <a:lstStyle/>
        <a:p>
          <a:endParaRPr lang="en-US"/>
        </a:p>
      </dgm:t>
    </dgm:pt>
    <dgm:pt modelId="{CC027FDB-B9EC-4273-9D7D-50D1901AB1AC}" type="sibTrans" cxnId="{3DD4F18F-FC72-41AD-96E9-A3B5ACDD7EB0}">
      <dgm:prSet/>
      <dgm:spPr/>
      <dgm:t>
        <a:bodyPr/>
        <a:lstStyle/>
        <a:p>
          <a:endParaRPr lang="en-US"/>
        </a:p>
      </dgm:t>
    </dgm:pt>
    <dgm:pt modelId="{D7BF7ACF-B246-4C68-A096-447D1C2915E4}">
      <dgm:prSet/>
      <dgm:spPr/>
      <dgm:t>
        <a:bodyPr/>
        <a:lstStyle/>
        <a:p>
          <a:r>
            <a:rPr lang="de-DE" b="1"/>
            <a:t>Strukturelle Prinzipien:</a:t>
          </a:r>
          <a:r>
            <a:rPr lang="de-DE"/>
            <a:t> Relationen zwischen Elementen, Synchrone vs. diachrone Analyse</a:t>
          </a:r>
          <a:endParaRPr lang="en-US"/>
        </a:p>
      </dgm:t>
    </dgm:pt>
    <dgm:pt modelId="{2481BF48-65F6-4B53-AC2A-5FB69E6D126F}" type="parTrans" cxnId="{FDD1D294-2842-464F-B1B9-2873D573606C}">
      <dgm:prSet/>
      <dgm:spPr/>
      <dgm:t>
        <a:bodyPr/>
        <a:lstStyle/>
        <a:p>
          <a:endParaRPr lang="en-US"/>
        </a:p>
      </dgm:t>
    </dgm:pt>
    <dgm:pt modelId="{72EA0D5C-39BC-45EF-B2F2-64ADECC7BB87}" type="sibTrans" cxnId="{FDD1D294-2842-464F-B1B9-2873D573606C}">
      <dgm:prSet/>
      <dgm:spPr/>
      <dgm:t>
        <a:bodyPr/>
        <a:lstStyle/>
        <a:p>
          <a:endParaRPr lang="en-US"/>
        </a:p>
      </dgm:t>
    </dgm:pt>
    <dgm:pt modelId="{52D6A24A-6C5D-459B-8351-0405B61DFF44}">
      <dgm:prSet/>
      <dgm:spPr/>
      <dgm:t>
        <a:bodyPr/>
        <a:lstStyle/>
        <a:p>
          <a:r>
            <a:rPr lang="de-DE" b="1"/>
            <a:t>Zentrale Konzepte:</a:t>
          </a:r>
          <a:r>
            <a:rPr lang="de-DE"/>
            <a:t> Paradigmatisch / Syntagmatisch, Signifikant / Signifikat</a:t>
          </a:r>
          <a:endParaRPr lang="en-US"/>
        </a:p>
      </dgm:t>
    </dgm:pt>
    <dgm:pt modelId="{9EFA0025-9C3D-4146-ABA9-89CB19E80C10}" type="parTrans" cxnId="{5A3DB9B7-9870-4D81-8A0C-7A9EBAF0C543}">
      <dgm:prSet/>
      <dgm:spPr/>
      <dgm:t>
        <a:bodyPr/>
        <a:lstStyle/>
        <a:p>
          <a:endParaRPr lang="en-US"/>
        </a:p>
      </dgm:t>
    </dgm:pt>
    <dgm:pt modelId="{EAF40414-D35D-48AE-B4B8-AFD808BD40F6}" type="sibTrans" cxnId="{5A3DB9B7-9870-4D81-8A0C-7A9EBAF0C543}">
      <dgm:prSet/>
      <dgm:spPr/>
      <dgm:t>
        <a:bodyPr/>
        <a:lstStyle/>
        <a:p>
          <a:endParaRPr lang="en-US"/>
        </a:p>
      </dgm:t>
    </dgm:pt>
    <dgm:pt modelId="{4D78A682-E45C-4C3F-A2D1-2A66F68471A1}">
      <dgm:prSet/>
      <dgm:spPr/>
      <dgm:t>
        <a:bodyPr/>
        <a:lstStyle/>
        <a:p>
          <a:r>
            <a:rPr lang="en-US" b="1"/>
            <a:t>Bezug zur Didaktik:</a:t>
          </a:r>
          <a:endParaRPr lang="en-US"/>
        </a:p>
      </dgm:t>
    </dgm:pt>
    <dgm:pt modelId="{7BED705C-460A-4BEA-B353-B0AF04829F59}" type="parTrans" cxnId="{4C9C0EF1-0741-412C-884A-E17A1B8F897E}">
      <dgm:prSet/>
      <dgm:spPr/>
      <dgm:t>
        <a:bodyPr/>
        <a:lstStyle/>
        <a:p>
          <a:endParaRPr lang="en-US"/>
        </a:p>
      </dgm:t>
    </dgm:pt>
    <dgm:pt modelId="{06DF7B6E-63E2-4C9E-93AA-DBA1DB7DD9FB}" type="sibTrans" cxnId="{4C9C0EF1-0741-412C-884A-E17A1B8F897E}">
      <dgm:prSet/>
      <dgm:spPr/>
      <dgm:t>
        <a:bodyPr/>
        <a:lstStyle/>
        <a:p>
          <a:endParaRPr lang="en-US"/>
        </a:p>
      </dgm:t>
    </dgm:pt>
    <dgm:pt modelId="{237A178B-F0C5-44EE-852F-89BB91C4C898}">
      <dgm:prSet/>
      <dgm:spPr/>
      <dgm:t>
        <a:bodyPr/>
        <a:lstStyle/>
        <a:p>
          <a:r>
            <a:rPr lang="de-DE"/>
            <a:t>Fokus auf Struktur und Muster in der Sprache</a:t>
          </a:r>
          <a:endParaRPr lang="en-US"/>
        </a:p>
      </dgm:t>
    </dgm:pt>
    <dgm:pt modelId="{7255F32C-75FD-4F4C-BBB3-01E6EF9E84B2}" type="parTrans" cxnId="{FA725836-D61E-4AD2-9DFC-4C71D772504B}">
      <dgm:prSet/>
      <dgm:spPr/>
      <dgm:t>
        <a:bodyPr/>
        <a:lstStyle/>
        <a:p>
          <a:endParaRPr lang="en-US"/>
        </a:p>
      </dgm:t>
    </dgm:pt>
    <dgm:pt modelId="{A20DE512-4FC3-4032-958C-8702EF62E737}" type="sibTrans" cxnId="{FA725836-D61E-4AD2-9DFC-4C71D772504B}">
      <dgm:prSet/>
      <dgm:spPr/>
      <dgm:t>
        <a:bodyPr/>
        <a:lstStyle/>
        <a:p>
          <a:endParaRPr lang="en-US"/>
        </a:p>
      </dgm:t>
    </dgm:pt>
    <dgm:pt modelId="{1CB977AD-1878-4141-838F-8AF5ACF4FF81}">
      <dgm:prSet/>
      <dgm:spPr/>
      <dgm:t>
        <a:bodyPr/>
        <a:lstStyle/>
        <a:p>
          <a:r>
            <a:rPr lang="de-DE"/>
            <a:t>Analyse von Sprachbeispielen zur Förderung des Sprachbewusstseins</a:t>
          </a:r>
          <a:br>
            <a:rPr lang="de-DE"/>
          </a:br>
          <a:endParaRPr lang="en-US"/>
        </a:p>
      </dgm:t>
    </dgm:pt>
    <dgm:pt modelId="{BD682B97-4324-4293-A2AD-7AEBAE6BD55C}" type="parTrans" cxnId="{052F5B0F-10DD-4539-816E-F4F0589CC6DE}">
      <dgm:prSet/>
      <dgm:spPr/>
      <dgm:t>
        <a:bodyPr/>
        <a:lstStyle/>
        <a:p>
          <a:endParaRPr lang="en-US"/>
        </a:p>
      </dgm:t>
    </dgm:pt>
    <dgm:pt modelId="{93A30AA3-3AFF-474C-86B9-33FE635A1C88}" type="sibTrans" cxnId="{052F5B0F-10DD-4539-816E-F4F0589CC6DE}">
      <dgm:prSet/>
      <dgm:spPr/>
      <dgm:t>
        <a:bodyPr/>
        <a:lstStyle/>
        <a:p>
          <a:endParaRPr lang="en-US"/>
        </a:p>
      </dgm:t>
    </dgm:pt>
    <dgm:pt modelId="{77761394-FD20-456D-8568-3888EF461F0D}" type="pres">
      <dgm:prSet presAssocID="{277DEE9B-52C9-48DA-8647-E6063D3BB4E2}" presName="linear" presStyleCnt="0">
        <dgm:presLayoutVars>
          <dgm:animLvl val="lvl"/>
          <dgm:resizeHandles val="exact"/>
        </dgm:presLayoutVars>
      </dgm:prSet>
      <dgm:spPr/>
    </dgm:pt>
    <dgm:pt modelId="{00CD593F-E35A-4E38-B2DF-2118BB2D40F8}" type="pres">
      <dgm:prSet presAssocID="{3676BEF8-F1DA-4843-8CE4-102DC7F0912C}" presName="parentText" presStyleLbl="node1" presStyleIdx="0" presStyleCnt="4">
        <dgm:presLayoutVars>
          <dgm:chMax val="0"/>
          <dgm:bulletEnabled val="1"/>
        </dgm:presLayoutVars>
      </dgm:prSet>
      <dgm:spPr/>
    </dgm:pt>
    <dgm:pt modelId="{85A1C6E8-3870-4831-9688-D74FA1AE9131}" type="pres">
      <dgm:prSet presAssocID="{CC027FDB-B9EC-4273-9D7D-50D1901AB1AC}" presName="spacer" presStyleCnt="0"/>
      <dgm:spPr/>
    </dgm:pt>
    <dgm:pt modelId="{63F51C65-BDE4-4A17-88D1-47B6A2D0704A}" type="pres">
      <dgm:prSet presAssocID="{D7BF7ACF-B246-4C68-A096-447D1C2915E4}" presName="parentText" presStyleLbl="node1" presStyleIdx="1" presStyleCnt="4">
        <dgm:presLayoutVars>
          <dgm:chMax val="0"/>
          <dgm:bulletEnabled val="1"/>
        </dgm:presLayoutVars>
      </dgm:prSet>
      <dgm:spPr/>
    </dgm:pt>
    <dgm:pt modelId="{20D1A9AA-D59B-4FC9-A339-B747657F1663}" type="pres">
      <dgm:prSet presAssocID="{72EA0D5C-39BC-45EF-B2F2-64ADECC7BB87}" presName="spacer" presStyleCnt="0"/>
      <dgm:spPr/>
    </dgm:pt>
    <dgm:pt modelId="{07E4F26E-F351-48F7-8D54-974739B40481}" type="pres">
      <dgm:prSet presAssocID="{52D6A24A-6C5D-459B-8351-0405B61DFF44}" presName="parentText" presStyleLbl="node1" presStyleIdx="2" presStyleCnt="4">
        <dgm:presLayoutVars>
          <dgm:chMax val="0"/>
          <dgm:bulletEnabled val="1"/>
        </dgm:presLayoutVars>
      </dgm:prSet>
      <dgm:spPr/>
    </dgm:pt>
    <dgm:pt modelId="{E3F55385-5838-4068-920D-EAD11249F3F8}" type="pres">
      <dgm:prSet presAssocID="{EAF40414-D35D-48AE-B4B8-AFD808BD40F6}" presName="spacer" presStyleCnt="0"/>
      <dgm:spPr/>
    </dgm:pt>
    <dgm:pt modelId="{3817D6B5-B657-4E4E-8DCA-6F67A2F8E6BA}" type="pres">
      <dgm:prSet presAssocID="{4D78A682-E45C-4C3F-A2D1-2A66F68471A1}" presName="parentText" presStyleLbl="node1" presStyleIdx="3" presStyleCnt="4">
        <dgm:presLayoutVars>
          <dgm:chMax val="0"/>
          <dgm:bulletEnabled val="1"/>
        </dgm:presLayoutVars>
      </dgm:prSet>
      <dgm:spPr/>
    </dgm:pt>
    <dgm:pt modelId="{5865C66F-51E8-43C3-A7D0-868036A7E049}" type="pres">
      <dgm:prSet presAssocID="{4D78A682-E45C-4C3F-A2D1-2A66F68471A1}" presName="childText" presStyleLbl="revTx" presStyleIdx="0" presStyleCnt="1">
        <dgm:presLayoutVars>
          <dgm:bulletEnabled val="1"/>
        </dgm:presLayoutVars>
      </dgm:prSet>
      <dgm:spPr/>
    </dgm:pt>
  </dgm:ptLst>
  <dgm:cxnLst>
    <dgm:cxn modelId="{052F5B0F-10DD-4539-816E-F4F0589CC6DE}" srcId="{4D78A682-E45C-4C3F-A2D1-2A66F68471A1}" destId="{1CB977AD-1878-4141-838F-8AF5ACF4FF81}" srcOrd="1" destOrd="0" parTransId="{BD682B97-4324-4293-A2AD-7AEBAE6BD55C}" sibTransId="{93A30AA3-3AFF-474C-86B9-33FE635A1C88}"/>
    <dgm:cxn modelId="{83F0CE23-E2CA-4635-BFFB-242C1BFE343C}" type="presOf" srcId="{3676BEF8-F1DA-4843-8CE4-102DC7F0912C}" destId="{00CD593F-E35A-4E38-B2DF-2118BB2D40F8}" srcOrd="0" destOrd="0" presId="urn:microsoft.com/office/officeart/2005/8/layout/vList2"/>
    <dgm:cxn modelId="{DF514624-4AD4-4079-8074-5EBF51F8344C}" type="presOf" srcId="{52D6A24A-6C5D-459B-8351-0405B61DFF44}" destId="{07E4F26E-F351-48F7-8D54-974739B40481}" srcOrd="0" destOrd="0" presId="urn:microsoft.com/office/officeart/2005/8/layout/vList2"/>
    <dgm:cxn modelId="{FA725836-D61E-4AD2-9DFC-4C71D772504B}" srcId="{4D78A682-E45C-4C3F-A2D1-2A66F68471A1}" destId="{237A178B-F0C5-44EE-852F-89BB91C4C898}" srcOrd="0" destOrd="0" parTransId="{7255F32C-75FD-4F4C-BBB3-01E6EF9E84B2}" sibTransId="{A20DE512-4FC3-4032-958C-8702EF62E737}"/>
    <dgm:cxn modelId="{6A18E63C-75B0-4BA4-AD95-E4BAA3D0AD5D}" type="presOf" srcId="{4D78A682-E45C-4C3F-A2D1-2A66F68471A1}" destId="{3817D6B5-B657-4E4E-8DCA-6F67A2F8E6BA}" srcOrd="0" destOrd="0" presId="urn:microsoft.com/office/officeart/2005/8/layout/vList2"/>
    <dgm:cxn modelId="{8DFC153D-73CC-48CF-B2DC-0B81B4193781}" type="presOf" srcId="{277DEE9B-52C9-48DA-8647-E6063D3BB4E2}" destId="{77761394-FD20-456D-8568-3888EF461F0D}" srcOrd="0" destOrd="0" presId="urn:microsoft.com/office/officeart/2005/8/layout/vList2"/>
    <dgm:cxn modelId="{748A2573-0224-4C03-A3DF-8F54C3B2955A}" type="presOf" srcId="{D7BF7ACF-B246-4C68-A096-447D1C2915E4}" destId="{63F51C65-BDE4-4A17-88D1-47B6A2D0704A}" srcOrd="0" destOrd="0" presId="urn:microsoft.com/office/officeart/2005/8/layout/vList2"/>
    <dgm:cxn modelId="{3DD4F18F-FC72-41AD-96E9-A3B5ACDD7EB0}" srcId="{277DEE9B-52C9-48DA-8647-E6063D3BB4E2}" destId="{3676BEF8-F1DA-4843-8CE4-102DC7F0912C}" srcOrd="0" destOrd="0" parTransId="{E23E6F3A-F642-4A0A-8D49-DD8250297251}" sibTransId="{CC027FDB-B9EC-4273-9D7D-50D1901AB1AC}"/>
    <dgm:cxn modelId="{FDD1D294-2842-464F-B1B9-2873D573606C}" srcId="{277DEE9B-52C9-48DA-8647-E6063D3BB4E2}" destId="{D7BF7ACF-B246-4C68-A096-447D1C2915E4}" srcOrd="1" destOrd="0" parTransId="{2481BF48-65F6-4B53-AC2A-5FB69E6D126F}" sibTransId="{72EA0D5C-39BC-45EF-B2F2-64ADECC7BB87}"/>
    <dgm:cxn modelId="{5A3DB9B7-9870-4D81-8A0C-7A9EBAF0C543}" srcId="{277DEE9B-52C9-48DA-8647-E6063D3BB4E2}" destId="{52D6A24A-6C5D-459B-8351-0405B61DFF44}" srcOrd="2" destOrd="0" parTransId="{9EFA0025-9C3D-4146-ABA9-89CB19E80C10}" sibTransId="{EAF40414-D35D-48AE-B4B8-AFD808BD40F6}"/>
    <dgm:cxn modelId="{9F8660D3-5A75-47DB-B6DF-BE138C99223A}" type="presOf" srcId="{1CB977AD-1878-4141-838F-8AF5ACF4FF81}" destId="{5865C66F-51E8-43C3-A7D0-868036A7E049}" srcOrd="0" destOrd="1" presId="urn:microsoft.com/office/officeart/2005/8/layout/vList2"/>
    <dgm:cxn modelId="{BA5C82EB-BDCB-48D2-AF5C-E01BE65B0A1F}" type="presOf" srcId="{237A178B-F0C5-44EE-852F-89BB91C4C898}" destId="{5865C66F-51E8-43C3-A7D0-868036A7E049}" srcOrd="0" destOrd="0" presId="urn:microsoft.com/office/officeart/2005/8/layout/vList2"/>
    <dgm:cxn modelId="{4C9C0EF1-0741-412C-884A-E17A1B8F897E}" srcId="{277DEE9B-52C9-48DA-8647-E6063D3BB4E2}" destId="{4D78A682-E45C-4C3F-A2D1-2A66F68471A1}" srcOrd="3" destOrd="0" parTransId="{7BED705C-460A-4BEA-B353-B0AF04829F59}" sibTransId="{06DF7B6E-63E2-4C9E-93AA-DBA1DB7DD9FB}"/>
    <dgm:cxn modelId="{63DFB706-16C2-43F9-AF0E-7F31A621D919}" type="presParOf" srcId="{77761394-FD20-456D-8568-3888EF461F0D}" destId="{00CD593F-E35A-4E38-B2DF-2118BB2D40F8}" srcOrd="0" destOrd="0" presId="urn:microsoft.com/office/officeart/2005/8/layout/vList2"/>
    <dgm:cxn modelId="{D5BA9DEB-D341-4C64-8E41-41C0F6819AF5}" type="presParOf" srcId="{77761394-FD20-456D-8568-3888EF461F0D}" destId="{85A1C6E8-3870-4831-9688-D74FA1AE9131}" srcOrd="1" destOrd="0" presId="urn:microsoft.com/office/officeart/2005/8/layout/vList2"/>
    <dgm:cxn modelId="{61927D08-8EEC-4B53-A58B-A275E24EE62E}" type="presParOf" srcId="{77761394-FD20-456D-8568-3888EF461F0D}" destId="{63F51C65-BDE4-4A17-88D1-47B6A2D0704A}" srcOrd="2" destOrd="0" presId="urn:microsoft.com/office/officeart/2005/8/layout/vList2"/>
    <dgm:cxn modelId="{ECA4C35F-7DED-4219-98A2-68567B0E1C55}" type="presParOf" srcId="{77761394-FD20-456D-8568-3888EF461F0D}" destId="{20D1A9AA-D59B-4FC9-A339-B747657F1663}" srcOrd="3" destOrd="0" presId="urn:microsoft.com/office/officeart/2005/8/layout/vList2"/>
    <dgm:cxn modelId="{00F0DD7D-3390-4510-85CD-F8CFAA22844C}" type="presParOf" srcId="{77761394-FD20-456D-8568-3888EF461F0D}" destId="{07E4F26E-F351-48F7-8D54-974739B40481}" srcOrd="4" destOrd="0" presId="urn:microsoft.com/office/officeart/2005/8/layout/vList2"/>
    <dgm:cxn modelId="{0A0F8F3F-9E5A-4847-833D-C72F52592002}" type="presParOf" srcId="{77761394-FD20-456D-8568-3888EF461F0D}" destId="{E3F55385-5838-4068-920D-EAD11249F3F8}" srcOrd="5" destOrd="0" presId="urn:microsoft.com/office/officeart/2005/8/layout/vList2"/>
    <dgm:cxn modelId="{A1B9EEA5-624A-42FA-9973-065CDBF1C27E}" type="presParOf" srcId="{77761394-FD20-456D-8568-3888EF461F0D}" destId="{3817D6B5-B657-4E4E-8DCA-6F67A2F8E6BA}" srcOrd="6" destOrd="0" presId="urn:microsoft.com/office/officeart/2005/8/layout/vList2"/>
    <dgm:cxn modelId="{C210C196-963C-43A9-ADCC-D811D804588D}" type="presParOf" srcId="{77761394-FD20-456D-8568-3888EF461F0D}" destId="{5865C66F-51E8-43C3-A7D0-868036A7E04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CFDA18-E639-412D-9238-D7AACDCD8185}"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D3009A2D-06EF-472B-93F5-14D300931F5C}">
      <dgm:prSet/>
      <dgm:spPr/>
      <dgm:t>
        <a:bodyPr/>
        <a:lstStyle/>
        <a:p>
          <a:r>
            <a:rPr lang="de-DE" b="1"/>
            <a:t>Strukturalismus:</a:t>
          </a:r>
          <a:r>
            <a:rPr lang="de-DE"/>
            <a:t> Fokus auf Struktur und Zeichenbeziehungen</a:t>
          </a:r>
          <a:endParaRPr lang="en-US"/>
        </a:p>
      </dgm:t>
    </dgm:pt>
    <dgm:pt modelId="{ED0CE1AA-BF7D-426A-9D39-F67331658216}" type="parTrans" cxnId="{B40245F3-FD53-4D25-9FE8-45C85FC11F55}">
      <dgm:prSet/>
      <dgm:spPr/>
      <dgm:t>
        <a:bodyPr/>
        <a:lstStyle/>
        <a:p>
          <a:endParaRPr lang="en-US"/>
        </a:p>
      </dgm:t>
    </dgm:pt>
    <dgm:pt modelId="{26911388-8D71-48ED-9281-4B8564E7587E}" type="sibTrans" cxnId="{B40245F3-FD53-4D25-9FE8-45C85FC11F55}">
      <dgm:prSet/>
      <dgm:spPr/>
      <dgm:t>
        <a:bodyPr/>
        <a:lstStyle/>
        <a:p>
          <a:endParaRPr lang="en-US"/>
        </a:p>
      </dgm:t>
    </dgm:pt>
    <dgm:pt modelId="{8070E234-ED76-4FC4-8292-AAB487CB8387}">
      <dgm:prSet/>
      <dgm:spPr/>
      <dgm:t>
        <a:bodyPr/>
        <a:lstStyle/>
        <a:p>
          <a:r>
            <a:rPr lang="de-DE" b="1"/>
            <a:t>Generative Grammatik:</a:t>
          </a:r>
          <a:r>
            <a:rPr lang="de-DE"/>
            <a:t> Fokus auf angeborene Strukturen und Regeln</a:t>
          </a:r>
          <a:endParaRPr lang="en-US"/>
        </a:p>
      </dgm:t>
    </dgm:pt>
    <dgm:pt modelId="{024C1614-65A5-43EE-9D91-E90C40913D66}" type="parTrans" cxnId="{89384772-7EE2-489D-997A-CD8A0276A343}">
      <dgm:prSet/>
      <dgm:spPr/>
      <dgm:t>
        <a:bodyPr/>
        <a:lstStyle/>
        <a:p>
          <a:endParaRPr lang="en-US"/>
        </a:p>
      </dgm:t>
    </dgm:pt>
    <dgm:pt modelId="{B75BE78D-EACD-468F-A513-E44E01A26B47}" type="sibTrans" cxnId="{89384772-7EE2-489D-997A-CD8A0276A343}">
      <dgm:prSet/>
      <dgm:spPr/>
      <dgm:t>
        <a:bodyPr/>
        <a:lstStyle/>
        <a:p>
          <a:endParaRPr lang="en-US"/>
        </a:p>
      </dgm:t>
    </dgm:pt>
    <dgm:pt modelId="{0D9992E3-9590-445A-B09D-CFE5C410A244}">
      <dgm:prSet/>
      <dgm:spPr/>
      <dgm:t>
        <a:bodyPr/>
        <a:lstStyle/>
        <a:p>
          <a:r>
            <a:rPr lang="de-DE" b="1"/>
            <a:t>Funktionalismus:</a:t>
          </a:r>
          <a:r>
            <a:rPr lang="de-DE"/>
            <a:t> Fokus auf Kommunikation, Funktion und Kontext</a:t>
          </a:r>
          <a:endParaRPr lang="en-US"/>
        </a:p>
      </dgm:t>
    </dgm:pt>
    <dgm:pt modelId="{D7917688-E1B3-48CA-B6DE-D95461D7C557}" type="parTrans" cxnId="{556D45B4-AFEA-4CCE-9EC2-0F490A67467D}">
      <dgm:prSet/>
      <dgm:spPr/>
      <dgm:t>
        <a:bodyPr/>
        <a:lstStyle/>
        <a:p>
          <a:endParaRPr lang="en-US"/>
        </a:p>
      </dgm:t>
    </dgm:pt>
    <dgm:pt modelId="{CDE9A9DF-D7E9-4785-AB50-22CB46293277}" type="sibTrans" cxnId="{556D45B4-AFEA-4CCE-9EC2-0F490A67467D}">
      <dgm:prSet/>
      <dgm:spPr/>
      <dgm:t>
        <a:bodyPr/>
        <a:lstStyle/>
        <a:p>
          <a:endParaRPr lang="en-US"/>
        </a:p>
      </dgm:t>
    </dgm:pt>
    <dgm:pt modelId="{16CEB69F-FA69-4CAA-9543-C4C56EDBA92B}">
      <dgm:prSet/>
      <dgm:spPr/>
      <dgm:t>
        <a:bodyPr/>
        <a:lstStyle/>
        <a:p>
          <a:r>
            <a:rPr lang="de-DE" b="1"/>
            <a:t>Didaktische Implikationen:</a:t>
          </a:r>
          <a:r>
            <a:rPr lang="de-DE"/>
            <a:t> Kombination der Ansätze für Unterrichtsplanung</a:t>
          </a:r>
          <a:br>
            <a:rPr lang="de-DE"/>
          </a:br>
          <a:endParaRPr lang="en-US"/>
        </a:p>
      </dgm:t>
    </dgm:pt>
    <dgm:pt modelId="{CEA9CC88-EAD9-4926-801C-6B7CF6DFA90B}" type="parTrans" cxnId="{ACC6623B-16A4-400C-AAF6-D9B8B3620585}">
      <dgm:prSet/>
      <dgm:spPr/>
      <dgm:t>
        <a:bodyPr/>
        <a:lstStyle/>
        <a:p>
          <a:endParaRPr lang="en-US"/>
        </a:p>
      </dgm:t>
    </dgm:pt>
    <dgm:pt modelId="{20EA3695-0A78-4580-9253-9E50122BBB56}" type="sibTrans" cxnId="{ACC6623B-16A4-400C-AAF6-D9B8B3620585}">
      <dgm:prSet/>
      <dgm:spPr/>
      <dgm:t>
        <a:bodyPr/>
        <a:lstStyle/>
        <a:p>
          <a:endParaRPr lang="en-US"/>
        </a:p>
      </dgm:t>
    </dgm:pt>
    <dgm:pt modelId="{ED5CA938-C4E0-47AB-A6B5-8358A7945641}" type="pres">
      <dgm:prSet presAssocID="{ADCFDA18-E639-412D-9238-D7AACDCD8185}" presName="vert0" presStyleCnt="0">
        <dgm:presLayoutVars>
          <dgm:dir/>
          <dgm:animOne val="branch"/>
          <dgm:animLvl val="lvl"/>
        </dgm:presLayoutVars>
      </dgm:prSet>
      <dgm:spPr/>
    </dgm:pt>
    <dgm:pt modelId="{30B725AF-FF0B-48BF-9F54-C60B7A88E3EF}" type="pres">
      <dgm:prSet presAssocID="{D3009A2D-06EF-472B-93F5-14D300931F5C}" presName="thickLine" presStyleLbl="alignNode1" presStyleIdx="0" presStyleCnt="4"/>
      <dgm:spPr/>
    </dgm:pt>
    <dgm:pt modelId="{89DD4186-88A0-444D-B032-9C2E84424BE5}" type="pres">
      <dgm:prSet presAssocID="{D3009A2D-06EF-472B-93F5-14D300931F5C}" presName="horz1" presStyleCnt="0"/>
      <dgm:spPr/>
    </dgm:pt>
    <dgm:pt modelId="{923E3E0D-5924-40CC-A3B6-D110987965E7}" type="pres">
      <dgm:prSet presAssocID="{D3009A2D-06EF-472B-93F5-14D300931F5C}" presName="tx1" presStyleLbl="revTx" presStyleIdx="0" presStyleCnt="4"/>
      <dgm:spPr/>
    </dgm:pt>
    <dgm:pt modelId="{3EAC56B8-6449-4DD4-9647-DE6CB1B50EBE}" type="pres">
      <dgm:prSet presAssocID="{D3009A2D-06EF-472B-93F5-14D300931F5C}" presName="vert1" presStyleCnt="0"/>
      <dgm:spPr/>
    </dgm:pt>
    <dgm:pt modelId="{1F4C3F14-D2A9-4716-B241-5EB5D66209B1}" type="pres">
      <dgm:prSet presAssocID="{8070E234-ED76-4FC4-8292-AAB487CB8387}" presName="thickLine" presStyleLbl="alignNode1" presStyleIdx="1" presStyleCnt="4"/>
      <dgm:spPr/>
    </dgm:pt>
    <dgm:pt modelId="{8D63C37E-260A-4894-BCA9-227EBB04AAE2}" type="pres">
      <dgm:prSet presAssocID="{8070E234-ED76-4FC4-8292-AAB487CB8387}" presName="horz1" presStyleCnt="0"/>
      <dgm:spPr/>
    </dgm:pt>
    <dgm:pt modelId="{9B4F2B6A-E587-428E-9550-5596F2E314BF}" type="pres">
      <dgm:prSet presAssocID="{8070E234-ED76-4FC4-8292-AAB487CB8387}" presName="tx1" presStyleLbl="revTx" presStyleIdx="1" presStyleCnt="4"/>
      <dgm:spPr/>
    </dgm:pt>
    <dgm:pt modelId="{64F0BB1C-B3D5-43D7-BE6B-FB625B23D023}" type="pres">
      <dgm:prSet presAssocID="{8070E234-ED76-4FC4-8292-AAB487CB8387}" presName="vert1" presStyleCnt="0"/>
      <dgm:spPr/>
    </dgm:pt>
    <dgm:pt modelId="{1F56AB16-8B9C-460B-8497-C86C0703014F}" type="pres">
      <dgm:prSet presAssocID="{0D9992E3-9590-445A-B09D-CFE5C410A244}" presName="thickLine" presStyleLbl="alignNode1" presStyleIdx="2" presStyleCnt="4"/>
      <dgm:spPr/>
    </dgm:pt>
    <dgm:pt modelId="{6FA90CDF-FB35-4D83-BE0B-3C69DEBB2BA5}" type="pres">
      <dgm:prSet presAssocID="{0D9992E3-9590-445A-B09D-CFE5C410A244}" presName="horz1" presStyleCnt="0"/>
      <dgm:spPr/>
    </dgm:pt>
    <dgm:pt modelId="{83E80F25-8A8C-4417-BABF-9B34C2DD9526}" type="pres">
      <dgm:prSet presAssocID="{0D9992E3-9590-445A-B09D-CFE5C410A244}" presName="tx1" presStyleLbl="revTx" presStyleIdx="2" presStyleCnt="4"/>
      <dgm:spPr/>
    </dgm:pt>
    <dgm:pt modelId="{AD39EC42-1E2A-4777-8BD5-F3E1F64E4363}" type="pres">
      <dgm:prSet presAssocID="{0D9992E3-9590-445A-B09D-CFE5C410A244}" presName="vert1" presStyleCnt="0"/>
      <dgm:spPr/>
    </dgm:pt>
    <dgm:pt modelId="{5EB316E4-202C-4309-98DC-93C0D6DCDDE8}" type="pres">
      <dgm:prSet presAssocID="{16CEB69F-FA69-4CAA-9543-C4C56EDBA92B}" presName="thickLine" presStyleLbl="alignNode1" presStyleIdx="3" presStyleCnt="4"/>
      <dgm:spPr/>
    </dgm:pt>
    <dgm:pt modelId="{F2E5D5AB-D5EA-444A-A42E-30BF2D2C636E}" type="pres">
      <dgm:prSet presAssocID="{16CEB69F-FA69-4CAA-9543-C4C56EDBA92B}" presName="horz1" presStyleCnt="0"/>
      <dgm:spPr/>
    </dgm:pt>
    <dgm:pt modelId="{CCAE4062-9923-40D1-92A5-3A582347D205}" type="pres">
      <dgm:prSet presAssocID="{16CEB69F-FA69-4CAA-9543-C4C56EDBA92B}" presName="tx1" presStyleLbl="revTx" presStyleIdx="3" presStyleCnt="4"/>
      <dgm:spPr/>
    </dgm:pt>
    <dgm:pt modelId="{1B5ED381-E809-4F9E-9619-24B22B91A2B9}" type="pres">
      <dgm:prSet presAssocID="{16CEB69F-FA69-4CAA-9543-C4C56EDBA92B}" presName="vert1" presStyleCnt="0"/>
      <dgm:spPr/>
    </dgm:pt>
  </dgm:ptLst>
  <dgm:cxnLst>
    <dgm:cxn modelId="{ECEA131F-7124-4E05-A2CA-B9D4835F8FEE}" type="presOf" srcId="{8070E234-ED76-4FC4-8292-AAB487CB8387}" destId="{9B4F2B6A-E587-428E-9550-5596F2E314BF}" srcOrd="0" destOrd="0" presId="urn:microsoft.com/office/officeart/2008/layout/LinedList"/>
    <dgm:cxn modelId="{44B82F1F-A1A0-40E7-8D0A-838E3499A7CC}" type="presOf" srcId="{ADCFDA18-E639-412D-9238-D7AACDCD8185}" destId="{ED5CA938-C4E0-47AB-A6B5-8358A7945641}" srcOrd="0" destOrd="0" presId="urn:microsoft.com/office/officeart/2008/layout/LinedList"/>
    <dgm:cxn modelId="{4622FC1F-2BF3-4E39-A419-0EA8CD335942}" type="presOf" srcId="{16CEB69F-FA69-4CAA-9543-C4C56EDBA92B}" destId="{CCAE4062-9923-40D1-92A5-3A582347D205}" srcOrd="0" destOrd="0" presId="urn:microsoft.com/office/officeart/2008/layout/LinedList"/>
    <dgm:cxn modelId="{E6539F39-68E5-41CD-9706-A521C6079049}" type="presOf" srcId="{D3009A2D-06EF-472B-93F5-14D300931F5C}" destId="{923E3E0D-5924-40CC-A3B6-D110987965E7}" srcOrd="0" destOrd="0" presId="urn:microsoft.com/office/officeart/2008/layout/LinedList"/>
    <dgm:cxn modelId="{ACC6623B-16A4-400C-AAF6-D9B8B3620585}" srcId="{ADCFDA18-E639-412D-9238-D7AACDCD8185}" destId="{16CEB69F-FA69-4CAA-9543-C4C56EDBA92B}" srcOrd="3" destOrd="0" parTransId="{CEA9CC88-EAD9-4926-801C-6B7CF6DFA90B}" sibTransId="{20EA3695-0A78-4580-9253-9E50122BBB56}"/>
    <dgm:cxn modelId="{89384772-7EE2-489D-997A-CD8A0276A343}" srcId="{ADCFDA18-E639-412D-9238-D7AACDCD8185}" destId="{8070E234-ED76-4FC4-8292-AAB487CB8387}" srcOrd="1" destOrd="0" parTransId="{024C1614-65A5-43EE-9D91-E90C40913D66}" sibTransId="{B75BE78D-EACD-468F-A513-E44E01A26B47}"/>
    <dgm:cxn modelId="{556D45B4-AFEA-4CCE-9EC2-0F490A67467D}" srcId="{ADCFDA18-E639-412D-9238-D7AACDCD8185}" destId="{0D9992E3-9590-445A-B09D-CFE5C410A244}" srcOrd="2" destOrd="0" parTransId="{D7917688-E1B3-48CA-B6DE-D95461D7C557}" sibTransId="{CDE9A9DF-D7E9-4785-AB50-22CB46293277}"/>
    <dgm:cxn modelId="{839A06D0-B506-4CD4-826C-0D90C1CA76D5}" type="presOf" srcId="{0D9992E3-9590-445A-B09D-CFE5C410A244}" destId="{83E80F25-8A8C-4417-BABF-9B34C2DD9526}" srcOrd="0" destOrd="0" presId="urn:microsoft.com/office/officeart/2008/layout/LinedList"/>
    <dgm:cxn modelId="{B40245F3-FD53-4D25-9FE8-45C85FC11F55}" srcId="{ADCFDA18-E639-412D-9238-D7AACDCD8185}" destId="{D3009A2D-06EF-472B-93F5-14D300931F5C}" srcOrd="0" destOrd="0" parTransId="{ED0CE1AA-BF7D-426A-9D39-F67331658216}" sibTransId="{26911388-8D71-48ED-9281-4B8564E7587E}"/>
    <dgm:cxn modelId="{97AA91AC-FEE2-401D-B21D-74438BD04357}" type="presParOf" srcId="{ED5CA938-C4E0-47AB-A6B5-8358A7945641}" destId="{30B725AF-FF0B-48BF-9F54-C60B7A88E3EF}" srcOrd="0" destOrd="0" presId="urn:microsoft.com/office/officeart/2008/layout/LinedList"/>
    <dgm:cxn modelId="{3377C49D-9139-4D06-B172-D924228FD750}" type="presParOf" srcId="{ED5CA938-C4E0-47AB-A6B5-8358A7945641}" destId="{89DD4186-88A0-444D-B032-9C2E84424BE5}" srcOrd="1" destOrd="0" presId="urn:microsoft.com/office/officeart/2008/layout/LinedList"/>
    <dgm:cxn modelId="{FDCF80BC-C8EA-4AA0-95A9-4D248C2EE10C}" type="presParOf" srcId="{89DD4186-88A0-444D-B032-9C2E84424BE5}" destId="{923E3E0D-5924-40CC-A3B6-D110987965E7}" srcOrd="0" destOrd="0" presId="urn:microsoft.com/office/officeart/2008/layout/LinedList"/>
    <dgm:cxn modelId="{538BD27C-589E-41BD-8BFF-09B0CE7928D4}" type="presParOf" srcId="{89DD4186-88A0-444D-B032-9C2E84424BE5}" destId="{3EAC56B8-6449-4DD4-9647-DE6CB1B50EBE}" srcOrd="1" destOrd="0" presId="urn:microsoft.com/office/officeart/2008/layout/LinedList"/>
    <dgm:cxn modelId="{754D79E3-015A-485E-B2AA-0AD7EEA3AD5F}" type="presParOf" srcId="{ED5CA938-C4E0-47AB-A6B5-8358A7945641}" destId="{1F4C3F14-D2A9-4716-B241-5EB5D66209B1}" srcOrd="2" destOrd="0" presId="urn:microsoft.com/office/officeart/2008/layout/LinedList"/>
    <dgm:cxn modelId="{C6F52E4C-B271-44B5-8AAE-FA4CDF9C5C9E}" type="presParOf" srcId="{ED5CA938-C4E0-47AB-A6B5-8358A7945641}" destId="{8D63C37E-260A-4894-BCA9-227EBB04AAE2}" srcOrd="3" destOrd="0" presId="urn:microsoft.com/office/officeart/2008/layout/LinedList"/>
    <dgm:cxn modelId="{7B96A2AF-8C70-4E30-AB2C-80967787274D}" type="presParOf" srcId="{8D63C37E-260A-4894-BCA9-227EBB04AAE2}" destId="{9B4F2B6A-E587-428E-9550-5596F2E314BF}" srcOrd="0" destOrd="0" presId="urn:microsoft.com/office/officeart/2008/layout/LinedList"/>
    <dgm:cxn modelId="{F82F8C67-80CB-45FC-8585-27298E82BAB0}" type="presParOf" srcId="{8D63C37E-260A-4894-BCA9-227EBB04AAE2}" destId="{64F0BB1C-B3D5-43D7-BE6B-FB625B23D023}" srcOrd="1" destOrd="0" presId="urn:microsoft.com/office/officeart/2008/layout/LinedList"/>
    <dgm:cxn modelId="{34292C53-C5D3-4669-AB3D-21C5D9452E84}" type="presParOf" srcId="{ED5CA938-C4E0-47AB-A6B5-8358A7945641}" destId="{1F56AB16-8B9C-460B-8497-C86C0703014F}" srcOrd="4" destOrd="0" presId="urn:microsoft.com/office/officeart/2008/layout/LinedList"/>
    <dgm:cxn modelId="{22A4133D-2155-4D0C-AA5C-8C61541856F9}" type="presParOf" srcId="{ED5CA938-C4E0-47AB-A6B5-8358A7945641}" destId="{6FA90CDF-FB35-4D83-BE0B-3C69DEBB2BA5}" srcOrd="5" destOrd="0" presId="urn:microsoft.com/office/officeart/2008/layout/LinedList"/>
    <dgm:cxn modelId="{5ED80ADE-1ACB-4790-B114-8F65E948DFDD}" type="presParOf" srcId="{6FA90CDF-FB35-4D83-BE0B-3C69DEBB2BA5}" destId="{83E80F25-8A8C-4417-BABF-9B34C2DD9526}" srcOrd="0" destOrd="0" presId="urn:microsoft.com/office/officeart/2008/layout/LinedList"/>
    <dgm:cxn modelId="{8E8384CF-0152-403C-A278-17742ADEA262}" type="presParOf" srcId="{6FA90CDF-FB35-4D83-BE0B-3C69DEBB2BA5}" destId="{AD39EC42-1E2A-4777-8BD5-F3E1F64E4363}" srcOrd="1" destOrd="0" presId="urn:microsoft.com/office/officeart/2008/layout/LinedList"/>
    <dgm:cxn modelId="{B4D45DAE-818D-408B-A059-722900E7FA7A}" type="presParOf" srcId="{ED5CA938-C4E0-47AB-A6B5-8358A7945641}" destId="{5EB316E4-202C-4309-98DC-93C0D6DCDDE8}" srcOrd="6" destOrd="0" presId="urn:microsoft.com/office/officeart/2008/layout/LinedList"/>
    <dgm:cxn modelId="{B5FF4C40-E90C-4D16-A3CE-2567E650084D}" type="presParOf" srcId="{ED5CA938-C4E0-47AB-A6B5-8358A7945641}" destId="{F2E5D5AB-D5EA-444A-A42E-30BF2D2C636E}" srcOrd="7" destOrd="0" presId="urn:microsoft.com/office/officeart/2008/layout/LinedList"/>
    <dgm:cxn modelId="{0B3332C7-4E19-4F3A-8617-B6DEA62B9D25}" type="presParOf" srcId="{F2E5D5AB-D5EA-444A-A42E-30BF2D2C636E}" destId="{CCAE4062-9923-40D1-92A5-3A582347D205}" srcOrd="0" destOrd="0" presId="urn:microsoft.com/office/officeart/2008/layout/LinedList"/>
    <dgm:cxn modelId="{FEFEE40F-2B35-48F5-8A99-0366F8C7045E}" type="presParOf" srcId="{F2E5D5AB-D5EA-444A-A42E-30BF2D2C636E}" destId="{1B5ED381-E809-4F9E-9619-24B22B91A2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5D24D4-B915-4D5B-B6B2-ADFC7027C575}"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85F24A7C-7AC9-4F1A-B7B8-143638A125FC}">
      <dgm:prSet/>
      <dgm:spPr/>
      <dgm:t>
        <a:bodyPr/>
        <a:lstStyle/>
        <a:p>
          <a:r>
            <a:rPr lang="en-US" b="1"/>
            <a:t>Kognitive Linguistik</a:t>
          </a:r>
          <a:r>
            <a:rPr lang="en-US"/>
            <a:t> (Lakoff, Langacker)</a:t>
          </a:r>
        </a:p>
      </dgm:t>
    </dgm:pt>
    <dgm:pt modelId="{295B4F80-0C7B-447F-AD75-FCA82E5B749F}" type="parTrans" cxnId="{F8ADFBCE-C957-4560-8B60-6669658BBD5E}">
      <dgm:prSet/>
      <dgm:spPr/>
      <dgm:t>
        <a:bodyPr/>
        <a:lstStyle/>
        <a:p>
          <a:endParaRPr lang="en-US"/>
        </a:p>
      </dgm:t>
    </dgm:pt>
    <dgm:pt modelId="{4C3EA391-E561-4636-8241-11C6F00B0258}" type="sibTrans" cxnId="{F8ADFBCE-C957-4560-8B60-6669658BBD5E}">
      <dgm:prSet/>
      <dgm:spPr/>
      <dgm:t>
        <a:bodyPr/>
        <a:lstStyle/>
        <a:p>
          <a:endParaRPr lang="en-US"/>
        </a:p>
      </dgm:t>
    </dgm:pt>
    <dgm:pt modelId="{01B4D12A-1106-4405-8CDE-BA287F9DCD53}">
      <dgm:prSet/>
      <dgm:spPr/>
      <dgm:t>
        <a:bodyPr/>
        <a:lstStyle/>
        <a:p>
          <a:r>
            <a:rPr lang="en-US" b="1"/>
            <a:t>Diskurs- und Textlinguistik</a:t>
          </a:r>
          <a:endParaRPr lang="en-US"/>
        </a:p>
      </dgm:t>
    </dgm:pt>
    <dgm:pt modelId="{23F9AA90-1480-4C87-B1AF-7BCCE0F04281}" type="parTrans" cxnId="{88B15036-3A67-4DE9-B673-7FFDDF9F0E14}">
      <dgm:prSet/>
      <dgm:spPr/>
      <dgm:t>
        <a:bodyPr/>
        <a:lstStyle/>
        <a:p>
          <a:endParaRPr lang="en-US"/>
        </a:p>
      </dgm:t>
    </dgm:pt>
    <dgm:pt modelId="{7AF51897-BCAA-4636-A75B-FADFADBCEC79}" type="sibTrans" cxnId="{88B15036-3A67-4DE9-B673-7FFDDF9F0E14}">
      <dgm:prSet/>
      <dgm:spPr/>
      <dgm:t>
        <a:bodyPr/>
        <a:lstStyle/>
        <a:p>
          <a:endParaRPr lang="en-US"/>
        </a:p>
      </dgm:t>
    </dgm:pt>
    <dgm:pt modelId="{BF7DC632-7886-452A-8019-B440B63C4350}">
      <dgm:prSet/>
      <dgm:spPr/>
      <dgm:t>
        <a:bodyPr/>
        <a:lstStyle/>
        <a:p>
          <a:r>
            <a:rPr lang="en-US" b="1"/>
            <a:t>Soziolinguistik / Varietätenlinguistik</a:t>
          </a:r>
          <a:endParaRPr lang="en-US"/>
        </a:p>
      </dgm:t>
    </dgm:pt>
    <dgm:pt modelId="{30FFAA7C-C166-47B5-8F48-7AC5EB168732}" type="parTrans" cxnId="{DF3EAF33-37ED-4A4C-8285-D6ECE822D343}">
      <dgm:prSet/>
      <dgm:spPr/>
      <dgm:t>
        <a:bodyPr/>
        <a:lstStyle/>
        <a:p>
          <a:endParaRPr lang="en-US"/>
        </a:p>
      </dgm:t>
    </dgm:pt>
    <dgm:pt modelId="{0CB7FF4C-4AB2-4071-AF75-6C10DA7D7372}" type="sibTrans" cxnId="{DF3EAF33-37ED-4A4C-8285-D6ECE822D343}">
      <dgm:prSet/>
      <dgm:spPr/>
      <dgm:t>
        <a:bodyPr/>
        <a:lstStyle/>
        <a:p>
          <a:endParaRPr lang="en-US"/>
        </a:p>
      </dgm:t>
    </dgm:pt>
    <dgm:pt modelId="{13F9EBDF-3C04-48F5-90FD-85DFFB557E10}">
      <dgm:prSet/>
      <dgm:spPr/>
      <dgm:t>
        <a:bodyPr/>
        <a:lstStyle/>
        <a:p>
          <a:r>
            <a:rPr lang="en-US"/>
            <a:t>Einfluss auf Analyse und Unterricht</a:t>
          </a:r>
        </a:p>
      </dgm:t>
    </dgm:pt>
    <dgm:pt modelId="{5B3DF7BB-7920-4B2A-82EB-CF9B259A2DBA}" type="parTrans" cxnId="{8556C36C-9743-4162-AAD9-176B87698A65}">
      <dgm:prSet/>
      <dgm:spPr/>
      <dgm:t>
        <a:bodyPr/>
        <a:lstStyle/>
        <a:p>
          <a:endParaRPr lang="en-US"/>
        </a:p>
      </dgm:t>
    </dgm:pt>
    <dgm:pt modelId="{41E5C59A-DBB1-47E4-8088-67A336A9CE4B}" type="sibTrans" cxnId="{8556C36C-9743-4162-AAD9-176B87698A65}">
      <dgm:prSet/>
      <dgm:spPr/>
      <dgm:t>
        <a:bodyPr/>
        <a:lstStyle/>
        <a:p>
          <a:endParaRPr lang="en-US"/>
        </a:p>
      </dgm:t>
    </dgm:pt>
    <dgm:pt modelId="{D3AA5AB1-92DB-40B1-962B-E5E79704E1B1}" type="pres">
      <dgm:prSet presAssocID="{A25D24D4-B915-4D5B-B6B2-ADFC7027C575}" presName="vert0" presStyleCnt="0">
        <dgm:presLayoutVars>
          <dgm:dir/>
          <dgm:animOne val="branch"/>
          <dgm:animLvl val="lvl"/>
        </dgm:presLayoutVars>
      </dgm:prSet>
      <dgm:spPr/>
    </dgm:pt>
    <dgm:pt modelId="{CB26767A-690C-4138-8B57-7EFF61698E62}" type="pres">
      <dgm:prSet presAssocID="{85F24A7C-7AC9-4F1A-B7B8-143638A125FC}" presName="thickLine" presStyleLbl="alignNode1" presStyleIdx="0" presStyleCnt="4"/>
      <dgm:spPr/>
    </dgm:pt>
    <dgm:pt modelId="{1FEEDC5A-D47F-4196-8DBB-63137BF179F5}" type="pres">
      <dgm:prSet presAssocID="{85F24A7C-7AC9-4F1A-B7B8-143638A125FC}" presName="horz1" presStyleCnt="0"/>
      <dgm:spPr/>
    </dgm:pt>
    <dgm:pt modelId="{2ED28C28-70FD-4710-9A32-861C88771B5F}" type="pres">
      <dgm:prSet presAssocID="{85F24A7C-7AC9-4F1A-B7B8-143638A125FC}" presName="tx1" presStyleLbl="revTx" presStyleIdx="0" presStyleCnt="4"/>
      <dgm:spPr/>
    </dgm:pt>
    <dgm:pt modelId="{E95A6EF0-9193-4F37-8148-39E1A0D6C595}" type="pres">
      <dgm:prSet presAssocID="{85F24A7C-7AC9-4F1A-B7B8-143638A125FC}" presName="vert1" presStyleCnt="0"/>
      <dgm:spPr/>
    </dgm:pt>
    <dgm:pt modelId="{D438FFEF-14AE-4D3B-97C8-6ADA5796B261}" type="pres">
      <dgm:prSet presAssocID="{01B4D12A-1106-4405-8CDE-BA287F9DCD53}" presName="thickLine" presStyleLbl="alignNode1" presStyleIdx="1" presStyleCnt="4"/>
      <dgm:spPr/>
    </dgm:pt>
    <dgm:pt modelId="{E6518462-58C5-4DA4-95BE-68E9792499C9}" type="pres">
      <dgm:prSet presAssocID="{01B4D12A-1106-4405-8CDE-BA287F9DCD53}" presName="horz1" presStyleCnt="0"/>
      <dgm:spPr/>
    </dgm:pt>
    <dgm:pt modelId="{827D577B-D00B-41CF-A003-3187E485B056}" type="pres">
      <dgm:prSet presAssocID="{01B4D12A-1106-4405-8CDE-BA287F9DCD53}" presName="tx1" presStyleLbl="revTx" presStyleIdx="1" presStyleCnt="4"/>
      <dgm:spPr/>
    </dgm:pt>
    <dgm:pt modelId="{3E2C2876-6391-49AA-AFE3-ECEB95D1B394}" type="pres">
      <dgm:prSet presAssocID="{01B4D12A-1106-4405-8CDE-BA287F9DCD53}" presName="vert1" presStyleCnt="0"/>
      <dgm:spPr/>
    </dgm:pt>
    <dgm:pt modelId="{82B8B9C7-D145-4008-89CA-999ADD122252}" type="pres">
      <dgm:prSet presAssocID="{BF7DC632-7886-452A-8019-B440B63C4350}" presName="thickLine" presStyleLbl="alignNode1" presStyleIdx="2" presStyleCnt="4"/>
      <dgm:spPr/>
    </dgm:pt>
    <dgm:pt modelId="{0B8F357F-0D4A-4A2D-B8C1-B650632C58F7}" type="pres">
      <dgm:prSet presAssocID="{BF7DC632-7886-452A-8019-B440B63C4350}" presName="horz1" presStyleCnt="0"/>
      <dgm:spPr/>
    </dgm:pt>
    <dgm:pt modelId="{30B7A5CB-A1B4-49C4-B7E2-7E5B9F0DA9EE}" type="pres">
      <dgm:prSet presAssocID="{BF7DC632-7886-452A-8019-B440B63C4350}" presName="tx1" presStyleLbl="revTx" presStyleIdx="2" presStyleCnt="4"/>
      <dgm:spPr/>
    </dgm:pt>
    <dgm:pt modelId="{5EF78BE3-D25A-4786-8823-EF90D03E617F}" type="pres">
      <dgm:prSet presAssocID="{BF7DC632-7886-452A-8019-B440B63C4350}" presName="vert1" presStyleCnt="0"/>
      <dgm:spPr/>
    </dgm:pt>
    <dgm:pt modelId="{D6FB94E3-BE31-4B99-B85B-1CEC042F39AA}" type="pres">
      <dgm:prSet presAssocID="{13F9EBDF-3C04-48F5-90FD-85DFFB557E10}" presName="thickLine" presStyleLbl="alignNode1" presStyleIdx="3" presStyleCnt="4"/>
      <dgm:spPr/>
    </dgm:pt>
    <dgm:pt modelId="{70A2D74F-38E6-4435-B83B-BFE20A0222AE}" type="pres">
      <dgm:prSet presAssocID="{13F9EBDF-3C04-48F5-90FD-85DFFB557E10}" presName="horz1" presStyleCnt="0"/>
      <dgm:spPr/>
    </dgm:pt>
    <dgm:pt modelId="{E35C4C7E-B450-46DE-ABFB-86E12648685C}" type="pres">
      <dgm:prSet presAssocID="{13F9EBDF-3C04-48F5-90FD-85DFFB557E10}" presName="tx1" presStyleLbl="revTx" presStyleIdx="3" presStyleCnt="4"/>
      <dgm:spPr/>
    </dgm:pt>
    <dgm:pt modelId="{91A69B3C-CA7A-4613-9E9D-452A85D48630}" type="pres">
      <dgm:prSet presAssocID="{13F9EBDF-3C04-48F5-90FD-85DFFB557E10}" presName="vert1" presStyleCnt="0"/>
      <dgm:spPr/>
    </dgm:pt>
  </dgm:ptLst>
  <dgm:cxnLst>
    <dgm:cxn modelId="{DF3EAF33-37ED-4A4C-8285-D6ECE822D343}" srcId="{A25D24D4-B915-4D5B-B6B2-ADFC7027C575}" destId="{BF7DC632-7886-452A-8019-B440B63C4350}" srcOrd="2" destOrd="0" parTransId="{30FFAA7C-C166-47B5-8F48-7AC5EB168732}" sibTransId="{0CB7FF4C-4AB2-4071-AF75-6C10DA7D7372}"/>
    <dgm:cxn modelId="{88B15036-3A67-4DE9-B673-7FFDDF9F0E14}" srcId="{A25D24D4-B915-4D5B-B6B2-ADFC7027C575}" destId="{01B4D12A-1106-4405-8CDE-BA287F9DCD53}" srcOrd="1" destOrd="0" parTransId="{23F9AA90-1480-4C87-B1AF-7BCCE0F04281}" sibTransId="{7AF51897-BCAA-4636-A75B-FADFADBCEC79}"/>
    <dgm:cxn modelId="{BDFBF937-E3E9-4FED-9421-83722F1FBAAC}" type="presOf" srcId="{85F24A7C-7AC9-4F1A-B7B8-143638A125FC}" destId="{2ED28C28-70FD-4710-9A32-861C88771B5F}" srcOrd="0" destOrd="0" presId="urn:microsoft.com/office/officeart/2008/layout/LinedList"/>
    <dgm:cxn modelId="{72EAEF6A-9E89-438B-AE4B-10FE45C26A12}" type="presOf" srcId="{BF7DC632-7886-452A-8019-B440B63C4350}" destId="{30B7A5CB-A1B4-49C4-B7E2-7E5B9F0DA9EE}" srcOrd="0" destOrd="0" presId="urn:microsoft.com/office/officeart/2008/layout/LinedList"/>
    <dgm:cxn modelId="{8556C36C-9743-4162-AAD9-176B87698A65}" srcId="{A25D24D4-B915-4D5B-B6B2-ADFC7027C575}" destId="{13F9EBDF-3C04-48F5-90FD-85DFFB557E10}" srcOrd="3" destOrd="0" parTransId="{5B3DF7BB-7920-4B2A-82EB-CF9B259A2DBA}" sibTransId="{41E5C59A-DBB1-47E4-8088-67A336A9CE4B}"/>
    <dgm:cxn modelId="{07E7A993-7A86-4E97-B857-C34C121DDE77}" type="presOf" srcId="{13F9EBDF-3C04-48F5-90FD-85DFFB557E10}" destId="{E35C4C7E-B450-46DE-ABFB-86E12648685C}" srcOrd="0" destOrd="0" presId="urn:microsoft.com/office/officeart/2008/layout/LinedList"/>
    <dgm:cxn modelId="{5B96C0C9-3ADF-41AB-8142-3D3B0E2AB939}" type="presOf" srcId="{01B4D12A-1106-4405-8CDE-BA287F9DCD53}" destId="{827D577B-D00B-41CF-A003-3187E485B056}" srcOrd="0" destOrd="0" presId="urn:microsoft.com/office/officeart/2008/layout/LinedList"/>
    <dgm:cxn modelId="{F8ADFBCE-C957-4560-8B60-6669658BBD5E}" srcId="{A25D24D4-B915-4D5B-B6B2-ADFC7027C575}" destId="{85F24A7C-7AC9-4F1A-B7B8-143638A125FC}" srcOrd="0" destOrd="0" parTransId="{295B4F80-0C7B-447F-AD75-FCA82E5B749F}" sibTransId="{4C3EA391-E561-4636-8241-11C6F00B0258}"/>
    <dgm:cxn modelId="{37A21EE3-A5DC-4C6A-8A21-9BC4AC560CE7}" type="presOf" srcId="{A25D24D4-B915-4D5B-B6B2-ADFC7027C575}" destId="{D3AA5AB1-92DB-40B1-962B-E5E79704E1B1}" srcOrd="0" destOrd="0" presId="urn:microsoft.com/office/officeart/2008/layout/LinedList"/>
    <dgm:cxn modelId="{3192DC92-7385-42F3-A77E-48A8CC4B9647}" type="presParOf" srcId="{D3AA5AB1-92DB-40B1-962B-E5E79704E1B1}" destId="{CB26767A-690C-4138-8B57-7EFF61698E62}" srcOrd="0" destOrd="0" presId="urn:microsoft.com/office/officeart/2008/layout/LinedList"/>
    <dgm:cxn modelId="{27382717-27D5-4531-A71C-D967FB5EF417}" type="presParOf" srcId="{D3AA5AB1-92DB-40B1-962B-E5E79704E1B1}" destId="{1FEEDC5A-D47F-4196-8DBB-63137BF179F5}" srcOrd="1" destOrd="0" presId="urn:microsoft.com/office/officeart/2008/layout/LinedList"/>
    <dgm:cxn modelId="{4B117C1A-14DA-4AFA-A368-24503D35AED5}" type="presParOf" srcId="{1FEEDC5A-D47F-4196-8DBB-63137BF179F5}" destId="{2ED28C28-70FD-4710-9A32-861C88771B5F}" srcOrd="0" destOrd="0" presId="urn:microsoft.com/office/officeart/2008/layout/LinedList"/>
    <dgm:cxn modelId="{74FBBB3F-BF1E-4557-92F8-DE2E3A1BC0F7}" type="presParOf" srcId="{1FEEDC5A-D47F-4196-8DBB-63137BF179F5}" destId="{E95A6EF0-9193-4F37-8148-39E1A0D6C595}" srcOrd="1" destOrd="0" presId="urn:microsoft.com/office/officeart/2008/layout/LinedList"/>
    <dgm:cxn modelId="{09D35295-0A3F-4306-A352-2AC37DEC7155}" type="presParOf" srcId="{D3AA5AB1-92DB-40B1-962B-E5E79704E1B1}" destId="{D438FFEF-14AE-4D3B-97C8-6ADA5796B261}" srcOrd="2" destOrd="0" presId="urn:microsoft.com/office/officeart/2008/layout/LinedList"/>
    <dgm:cxn modelId="{26A43DBD-164E-4DB6-AE82-08CAFA2EDC80}" type="presParOf" srcId="{D3AA5AB1-92DB-40B1-962B-E5E79704E1B1}" destId="{E6518462-58C5-4DA4-95BE-68E9792499C9}" srcOrd="3" destOrd="0" presId="urn:microsoft.com/office/officeart/2008/layout/LinedList"/>
    <dgm:cxn modelId="{EFA252E6-A05A-418A-ACFC-40CEBC67A32E}" type="presParOf" srcId="{E6518462-58C5-4DA4-95BE-68E9792499C9}" destId="{827D577B-D00B-41CF-A003-3187E485B056}" srcOrd="0" destOrd="0" presId="urn:microsoft.com/office/officeart/2008/layout/LinedList"/>
    <dgm:cxn modelId="{7750107D-7843-4479-9989-5BBF881408DE}" type="presParOf" srcId="{E6518462-58C5-4DA4-95BE-68E9792499C9}" destId="{3E2C2876-6391-49AA-AFE3-ECEB95D1B394}" srcOrd="1" destOrd="0" presId="urn:microsoft.com/office/officeart/2008/layout/LinedList"/>
    <dgm:cxn modelId="{1630CD06-7749-4669-AE6F-27111F390A91}" type="presParOf" srcId="{D3AA5AB1-92DB-40B1-962B-E5E79704E1B1}" destId="{82B8B9C7-D145-4008-89CA-999ADD122252}" srcOrd="4" destOrd="0" presId="urn:microsoft.com/office/officeart/2008/layout/LinedList"/>
    <dgm:cxn modelId="{5461539E-9291-4C5B-8993-B60393EC289F}" type="presParOf" srcId="{D3AA5AB1-92DB-40B1-962B-E5E79704E1B1}" destId="{0B8F357F-0D4A-4A2D-B8C1-B650632C58F7}" srcOrd="5" destOrd="0" presId="urn:microsoft.com/office/officeart/2008/layout/LinedList"/>
    <dgm:cxn modelId="{32345D2A-4682-4E5D-B00A-C3907E5CD18D}" type="presParOf" srcId="{0B8F357F-0D4A-4A2D-B8C1-B650632C58F7}" destId="{30B7A5CB-A1B4-49C4-B7E2-7E5B9F0DA9EE}" srcOrd="0" destOrd="0" presId="urn:microsoft.com/office/officeart/2008/layout/LinedList"/>
    <dgm:cxn modelId="{D696EC23-B3A5-4C40-B599-423ECC8F2EAF}" type="presParOf" srcId="{0B8F357F-0D4A-4A2D-B8C1-B650632C58F7}" destId="{5EF78BE3-D25A-4786-8823-EF90D03E617F}" srcOrd="1" destOrd="0" presId="urn:microsoft.com/office/officeart/2008/layout/LinedList"/>
    <dgm:cxn modelId="{AA594613-4840-4210-9308-CF6362F3F475}" type="presParOf" srcId="{D3AA5AB1-92DB-40B1-962B-E5E79704E1B1}" destId="{D6FB94E3-BE31-4B99-B85B-1CEC042F39AA}" srcOrd="6" destOrd="0" presId="urn:microsoft.com/office/officeart/2008/layout/LinedList"/>
    <dgm:cxn modelId="{75206B57-1954-40E5-A7A2-47ED146F9BF1}" type="presParOf" srcId="{D3AA5AB1-92DB-40B1-962B-E5E79704E1B1}" destId="{70A2D74F-38E6-4435-B83B-BFE20A0222AE}" srcOrd="7" destOrd="0" presId="urn:microsoft.com/office/officeart/2008/layout/LinedList"/>
    <dgm:cxn modelId="{DE472B79-2E4D-4585-BBD5-987D4C99B76D}" type="presParOf" srcId="{70A2D74F-38E6-4435-B83B-BFE20A0222AE}" destId="{E35C4C7E-B450-46DE-ABFB-86E12648685C}" srcOrd="0" destOrd="0" presId="urn:microsoft.com/office/officeart/2008/layout/LinedList"/>
    <dgm:cxn modelId="{600B84F2-8CF1-476A-99FB-A2786C1C24F5}" type="presParOf" srcId="{70A2D74F-38E6-4435-B83B-BFE20A0222AE}" destId="{91A69B3C-CA7A-4613-9E9D-452A85D486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D8AAE8-86D2-4C00-9A21-905AA2AAFA85}"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462FF2F2-3D08-4719-AA96-A8B1E3A80B8C}">
      <dgm:prSet/>
      <dgm:spPr/>
      <dgm:t>
        <a:bodyPr/>
        <a:lstStyle/>
        <a:p>
          <a:r>
            <a:rPr lang="de-DE"/>
            <a:t>Kognitive Linguistik → Fokus auf Bedeutung, Konzeptualisierung, Bildhaftigkeit</a:t>
          </a:r>
          <a:endParaRPr lang="en-US"/>
        </a:p>
      </dgm:t>
    </dgm:pt>
    <dgm:pt modelId="{9621EE8D-CE22-4DCD-86CC-45781DB7F2F7}" type="parTrans" cxnId="{5FC8D1DD-9027-45B1-987C-5F72850B3ADD}">
      <dgm:prSet/>
      <dgm:spPr/>
      <dgm:t>
        <a:bodyPr/>
        <a:lstStyle/>
        <a:p>
          <a:endParaRPr lang="en-US"/>
        </a:p>
      </dgm:t>
    </dgm:pt>
    <dgm:pt modelId="{183BB6F2-BF35-4E4B-945D-79BC4423BBF3}" type="sibTrans" cxnId="{5FC8D1DD-9027-45B1-987C-5F72850B3ADD}">
      <dgm:prSet/>
      <dgm:spPr/>
      <dgm:t>
        <a:bodyPr/>
        <a:lstStyle/>
        <a:p>
          <a:endParaRPr lang="en-US"/>
        </a:p>
      </dgm:t>
    </dgm:pt>
    <dgm:pt modelId="{E0AC3D40-A9CF-4B18-BC9E-6BE57FB274AE}">
      <dgm:prSet/>
      <dgm:spPr/>
      <dgm:t>
        <a:bodyPr/>
        <a:lstStyle/>
        <a:p>
          <a:r>
            <a:rPr lang="de-DE"/>
            <a:t>Diskurs- und Textlinguistik → Analyse von Texten, Kohärenz, Schreib- und Leseübungen</a:t>
          </a:r>
          <a:endParaRPr lang="en-US"/>
        </a:p>
      </dgm:t>
    </dgm:pt>
    <dgm:pt modelId="{7C814F26-19BA-4B4B-80F4-A60E2313B9FA}" type="parTrans" cxnId="{F9BCE84E-6FF4-460B-AF66-B43C4BC7A7B7}">
      <dgm:prSet/>
      <dgm:spPr/>
      <dgm:t>
        <a:bodyPr/>
        <a:lstStyle/>
        <a:p>
          <a:endParaRPr lang="en-US"/>
        </a:p>
      </dgm:t>
    </dgm:pt>
    <dgm:pt modelId="{5D8481D5-2301-4AED-82EC-51FC7708BA74}" type="sibTrans" cxnId="{F9BCE84E-6FF4-460B-AF66-B43C4BC7A7B7}">
      <dgm:prSet/>
      <dgm:spPr/>
      <dgm:t>
        <a:bodyPr/>
        <a:lstStyle/>
        <a:p>
          <a:endParaRPr lang="en-US"/>
        </a:p>
      </dgm:t>
    </dgm:pt>
    <dgm:pt modelId="{4CDAA9BD-4133-446F-AA6D-C161AEC5C72F}">
      <dgm:prSet/>
      <dgm:spPr/>
      <dgm:t>
        <a:bodyPr/>
        <a:lstStyle/>
        <a:p>
          <a:r>
            <a:rPr lang="de-DE"/>
            <a:t>Soziolinguistik → Sensibilisierung für Variation, authentische Materialien</a:t>
          </a:r>
          <a:endParaRPr lang="en-US"/>
        </a:p>
      </dgm:t>
    </dgm:pt>
    <dgm:pt modelId="{8D040B07-8035-4E93-96D7-E85DD332F63E}" type="parTrans" cxnId="{D65E3C02-EBDB-482A-8CBE-4E5F718EB776}">
      <dgm:prSet/>
      <dgm:spPr/>
      <dgm:t>
        <a:bodyPr/>
        <a:lstStyle/>
        <a:p>
          <a:endParaRPr lang="en-US"/>
        </a:p>
      </dgm:t>
    </dgm:pt>
    <dgm:pt modelId="{AA84AEA7-14CE-424E-8192-F534633332E0}" type="sibTrans" cxnId="{D65E3C02-EBDB-482A-8CBE-4E5F718EB776}">
      <dgm:prSet/>
      <dgm:spPr/>
      <dgm:t>
        <a:bodyPr/>
        <a:lstStyle/>
        <a:p>
          <a:endParaRPr lang="en-US"/>
        </a:p>
      </dgm:t>
    </dgm:pt>
    <dgm:pt modelId="{317C982F-98C6-421C-B4CD-9305473E6312}">
      <dgm:prSet/>
      <dgm:spPr/>
      <dgm:t>
        <a:bodyPr/>
        <a:lstStyle/>
        <a:p>
          <a:r>
            <a:rPr lang="de-DE" b="1"/>
            <a:t>Didaktische Implikation:</a:t>
          </a:r>
          <a:r>
            <a:rPr lang="de-DE"/>
            <a:t> Kombination der Ansätze für ganzheitliche Sprachkompetenz</a:t>
          </a:r>
          <a:br>
            <a:rPr lang="de-DE"/>
          </a:br>
          <a:endParaRPr lang="en-US"/>
        </a:p>
      </dgm:t>
    </dgm:pt>
    <dgm:pt modelId="{F424B776-E68E-49CD-834F-9F9FFBF1D423}" type="parTrans" cxnId="{75F29683-AFAC-4F54-8A52-B2A2CBB42D8A}">
      <dgm:prSet/>
      <dgm:spPr/>
      <dgm:t>
        <a:bodyPr/>
        <a:lstStyle/>
        <a:p>
          <a:endParaRPr lang="en-US"/>
        </a:p>
      </dgm:t>
    </dgm:pt>
    <dgm:pt modelId="{C73AA73C-9D9A-4364-828F-8ED3541071CB}" type="sibTrans" cxnId="{75F29683-AFAC-4F54-8A52-B2A2CBB42D8A}">
      <dgm:prSet/>
      <dgm:spPr/>
      <dgm:t>
        <a:bodyPr/>
        <a:lstStyle/>
        <a:p>
          <a:endParaRPr lang="en-US"/>
        </a:p>
      </dgm:t>
    </dgm:pt>
    <dgm:pt modelId="{D18E8BE2-D5CD-4B78-AD5E-F0DE15B74145}" type="pres">
      <dgm:prSet presAssocID="{EED8AAE8-86D2-4C00-9A21-905AA2AAFA85}" presName="vert0" presStyleCnt="0">
        <dgm:presLayoutVars>
          <dgm:dir/>
          <dgm:animOne val="branch"/>
          <dgm:animLvl val="lvl"/>
        </dgm:presLayoutVars>
      </dgm:prSet>
      <dgm:spPr/>
    </dgm:pt>
    <dgm:pt modelId="{B4C77A8E-2306-4CE6-969B-4B0F89DB0FFD}" type="pres">
      <dgm:prSet presAssocID="{462FF2F2-3D08-4719-AA96-A8B1E3A80B8C}" presName="thickLine" presStyleLbl="alignNode1" presStyleIdx="0" presStyleCnt="4"/>
      <dgm:spPr/>
    </dgm:pt>
    <dgm:pt modelId="{B3C1BEED-79A8-448E-9245-0035E2B1AD59}" type="pres">
      <dgm:prSet presAssocID="{462FF2F2-3D08-4719-AA96-A8B1E3A80B8C}" presName="horz1" presStyleCnt="0"/>
      <dgm:spPr/>
    </dgm:pt>
    <dgm:pt modelId="{7CE98BEA-D039-42EF-8DBC-BD5F02638F8A}" type="pres">
      <dgm:prSet presAssocID="{462FF2F2-3D08-4719-AA96-A8B1E3A80B8C}" presName="tx1" presStyleLbl="revTx" presStyleIdx="0" presStyleCnt="4"/>
      <dgm:spPr/>
    </dgm:pt>
    <dgm:pt modelId="{D2A42796-0C35-4E6F-B8D0-450198BAEB12}" type="pres">
      <dgm:prSet presAssocID="{462FF2F2-3D08-4719-AA96-A8B1E3A80B8C}" presName="vert1" presStyleCnt="0"/>
      <dgm:spPr/>
    </dgm:pt>
    <dgm:pt modelId="{33745524-0246-4B4A-B0DE-575DE23CB5C9}" type="pres">
      <dgm:prSet presAssocID="{E0AC3D40-A9CF-4B18-BC9E-6BE57FB274AE}" presName="thickLine" presStyleLbl="alignNode1" presStyleIdx="1" presStyleCnt="4"/>
      <dgm:spPr/>
    </dgm:pt>
    <dgm:pt modelId="{33605699-64C5-46B4-8044-570B206F2CE6}" type="pres">
      <dgm:prSet presAssocID="{E0AC3D40-A9CF-4B18-BC9E-6BE57FB274AE}" presName="horz1" presStyleCnt="0"/>
      <dgm:spPr/>
    </dgm:pt>
    <dgm:pt modelId="{5457104F-80F7-4992-9414-945D8AC276E0}" type="pres">
      <dgm:prSet presAssocID="{E0AC3D40-A9CF-4B18-BC9E-6BE57FB274AE}" presName="tx1" presStyleLbl="revTx" presStyleIdx="1" presStyleCnt="4"/>
      <dgm:spPr/>
    </dgm:pt>
    <dgm:pt modelId="{AEB11953-46E7-4E60-9334-9DEAB31541B1}" type="pres">
      <dgm:prSet presAssocID="{E0AC3D40-A9CF-4B18-BC9E-6BE57FB274AE}" presName="vert1" presStyleCnt="0"/>
      <dgm:spPr/>
    </dgm:pt>
    <dgm:pt modelId="{8D4E0C4E-3481-4A93-A6C5-5F41A167EBE7}" type="pres">
      <dgm:prSet presAssocID="{4CDAA9BD-4133-446F-AA6D-C161AEC5C72F}" presName="thickLine" presStyleLbl="alignNode1" presStyleIdx="2" presStyleCnt="4"/>
      <dgm:spPr/>
    </dgm:pt>
    <dgm:pt modelId="{D8BC02B4-B932-47CB-A855-70F80AA06F9B}" type="pres">
      <dgm:prSet presAssocID="{4CDAA9BD-4133-446F-AA6D-C161AEC5C72F}" presName="horz1" presStyleCnt="0"/>
      <dgm:spPr/>
    </dgm:pt>
    <dgm:pt modelId="{669A535C-8B21-439C-BBB8-000C501CE80E}" type="pres">
      <dgm:prSet presAssocID="{4CDAA9BD-4133-446F-AA6D-C161AEC5C72F}" presName="tx1" presStyleLbl="revTx" presStyleIdx="2" presStyleCnt="4"/>
      <dgm:spPr/>
    </dgm:pt>
    <dgm:pt modelId="{C7D18CD1-BE7D-418F-B277-817CDD4D95E6}" type="pres">
      <dgm:prSet presAssocID="{4CDAA9BD-4133-446F-AA6D-C161AEC5C72F}" presName="vert1" presStyleCnt="0"/>
      <dgm:spPr/>
    </dgm:pt>
    <dgm:pt modelId="{85760198-72F3-4E50-96C4-4C51A51C41D5}" type="pres">
      <dgm:prSet presAssocID="{317C982F-98C6-421C-B4CD-9305473E6312}" presName="thickLine" presStyleLbl="alignNode1" presStyleIdx="3" presStyleCnt="4"/>
      <dgm:spPr/>
    </dgm:pt>
    <dgm:pt modelId="{69FB39ED-3338-4169-8F8E-C13E15F5DCEF}" type="pres">
      <dgm:prSet presAssocID="{317C982F-98C6-421C-B4CD-9305473E6312}" presName="horz1" presStyleCnt="0"/>
      <dgm:spPr/>
    </dgm:pt>
    <dgm:pt modelId="{8308B51E-57F5-4725-AE2E-42F1D9B84432}" type="pres">
      <dgm:prSet presAssocID="{317C982F-98C6-421C-B4CD-9305473E6312}" presName="tx1" presStyleLbl="revTx" presStyleIdx="3" presStyleCnt="4"/>
      <dgm:spPr/>
    </dgm:pt>
    <dgm:pt modelId="{029EF932-AEAF-4232-ADC2-DAB1FBC1D74C}" type="pres">
      <dgm:prSet presAssocID="{317C982F-98C6-421C-B4CD-9305473E6312}" presName="vert1" presStyleCnt="0"/>
      <dgm:spPr/>
    </dgm:pt>
  </dgm:ptLst>
  <dgm:cxnLst>
    <dgm:cxn modelId="{D65E3C02-EBDB-482A-8CBE-4E5F718EB776}" srcId="{EED8AAE8-86D2-4C00-9A21-905AA2AAFA85}" destId="{4CDAA9BD-4133-446F-AA6D-C161AEC5C72F}" srcOrd="2" destOrd="0" parTransId="{8D040B07-8035-4E93-96D7-E85DD332F63E}" sibTransId="{AA84AEA7-14CE-424E-8192-F534633332E0}"/>
    <dgm:cxn modelId="{73998D04-FBCE-414E-BC55-AE5C0D974B0C}" type="presOf" srcId="{317C982F-98C6-421C-B4CD-9305473E6312}" destId="{8308B51E-57F5-4725-AE2E-42F1D9B84432}" srcOrd="0" destOrd="0" presId="urn:microsoft.com/office/officeart/2008/layout/LinedList"/>
    <dgm:cxn modelId="{9062A516-DAF9-4898-9B46-ECD5F127CF14}" type="presOf" srcId="{EED8AAE8-86D2-4C00-9A21-905AA2AAFA85}" destId="{D18E8BE2-D5CD-4B78-AD5E-F0DE15B74145}" srcOrd="0" destOrd="0" presId="urn:microsoft.com/office/officeart/2008/layout/LinedList"/>
    <dgm:cxn modelId="{90AF473F-B4A9-4F06-AA86-FDB5D5D55826}" type="presOf" srcId="{E0AC3D40-A9CF-4B18-BC9E-6BE57FB274AE}" destId="{5457104F-80F7-4992-9414-945D8AC276E0}" srcOrd="0" destOrd="0" presId="urn:microsoft.com/office/officeart/2008/layout/LinedList"/>
    <dgm:cxn modelId="{F9BCE84E-6FF4-460B-AF66-B43C4BC7A7B7}" srcId="{EED8AAE8-86D2-4C00-9A21-905AA2AAFA85}" destId="{E0AC3D40-A9CF-4B18-BC9E-6BE57FB274AE}" srcOrd="1" destOrd="0" parTransId="{7C814F26-19BA-4B4B-80F4-A60E2313B9FA}" sibTransId="{5D8481D5-2301-4AED-82EC-51FC7708BA74}"/>
    <dgm:cxn modelId="{75F29683-AFAC-4F54-8A52-B2A2CBB42D8A}" srcId="{EED8AAE8-86D2-4C00-9A21-905AA2AAFA85}" destId="{317C982F-98C6-421C-B4CD-9305473E6312}" srcOrd="3" destOrd="0" parTransId="{F424B776-E68E-49CD-834F-9F9FFBF1D423}" sibTransId="{C73AA73C-9D9A-4364-828F-8ED3541071CB}"/>
    <dgm:cxn modelId="{5FC8D1DD-9027-45B1-987C-5F72850B3ADD}" srcId="{EED8AAE8-86D2-4C00-9A21-905AA2AAFA85}" destId="{462FF2F2-3D08-4719-AA96-A8B1E3A80B8C}" srcOrd="0" destOrd="0" parTransId="{9621EE8D-CE22-4DCD-86CC-45781DB7F2F7}" sibTransId="{183BB6F2-BF35-4E4B-945D-79BC4423BBF3}"/>
    <dgm:cxn modelId="{525450E0-A863-4EC1-881D-8D39DB493AD8}" type="presOf" srcId="{462FF2F2-3D08-4719-AA96-A8B1E3A80B8C}" destId="{7CE98BEA-D039-42EF-8DBC-BD5F02638F8A}" srcOrd="0" destOrd="0" presId="urn:microsoft.com/office/officeart/2008/layout/LinedList"/>
    <dgm:cxn modelId="{67B5E9FE-9FD4-44B5-9C89-6891CCB25903}" type="presOf" srcId="{4CDAA9BD-4133-446F-AA6D-C161AEC5C72F}" destId="{669A535C-8B21-439C-BBB8-000C501CE80E}" srcOrd="0" destOrd="0" presId="urn:microsoft.com/office/officeart/2008/layout/LinedList"/>
    <dgm:cxn modelId="{3925110A-1461-4C21-AF4A-8198AE5E68B0}" type="presParOf" srcId="{D18E8BE2-D5CD-4B78-AD5E-F0DE15B74145}" destId="{B4C77A8E-2306-4CE6-969B-4B0F89DB0FFD}" srcOrd="0" destOrd="0" presId="urn:microsoft.com/office/officeart/2008/layout/LinedList"/>
    <dgm:cxn modelId="{BFCC3CCE-31B7-44A8-BB9D-DAE40F1FE470}" type="presParOf" srcId="{D18E8BE2-D5CD-4B78-AD5E-F0DE15B74145}" destId="{B3C1BEED-79A8-448E-9245-0035E2B1AD59}" srcOrd="1" destOrd="0" presId="urn:microsoft.com/office/officeart/2008/layout/LinedList"/>
    <dgm:cxn modelId="{1A981EC2-8160-4AFA-BAA6-736A68CA6004}" type="presParOf" srcId="{B3C1BEED-79A8-448E-9245-0035E2B1AD59}" destId="{7CE98BEA-D039-42EF-8DBC-BD5F02638F8A}" srcOrd="0" destOrd="0" presId="urn:microsoft.com/office/officeart/2008/layout/LinedList"/>
    <dgm:cxn modelId="{B992B024-8503-4696-8850-51BF557E1B20}" type="presParOf" srcId="{B3C1BEED-79A8-448E-9245-0035E2B1AD59}" destId="{D2A42796-0C35-4E6F-B8D0-450198BAEB12}" srcOrd="1" destOrd="0" presId="urn:microsoft.com/office/officeart/2008/layout/LinedList"/>
    <dgm:cxn modelId="{E677907C-A423-4EE5-BEFA-699A76C23CCB}" type="presParOf" srcId="{D18E8BE2-D5CD-4B78-AD5E-F0DE15B74145}" destId="{33745524-0246-4B4A-B0DE-575DE23CB5C9}" srcOrd="2" destOrd="0" presId="urn:microsoft.com/office/officeart/2008/layout/LinedList"/>
    <dgm:cxn modelId="{B75176CA-2AD9-4A0B-AF75-8EE58A83EC42}" type="presParOf" srcId="{D18E8BE2-D5CD-4B78-AD5E-F0DE15B74145}" destId="{33605699-64C5-46B4-8044-570B206F2CE6}" srcOrd="3" destOrd="0" presId="urn:microsoft.com/office/officeart/2008/layout/LinedList"/>
    <dgm:cxn modelId="{58587A99-6B9E-4429-B151-80DCE2ECFA7F}" type="presParOf" srcId="{33605699-64C5-46B4-8044-570B206F2CE6}" destId="{5457104F-80F7-4992-9414-945D8AC276E0}" srcOrd="0" destOrd="0" presId="urn:microsoft.com/office/officeart/2008/layout/LinedList"/>
    <dgm:cxn modelId="{1A4F7D38-A8D7-4B97-932D-85DD5D68C12A}" type="presParOf" srcId="{33605699-64C5-46B4-8044-570B206F2CE6}" destId="{AEB11953-46E7-4E60-9334-9DEAB31541B1}" srcOrd="1" destOrd="0" presId="urn:microsoft.com/office/officeart/2008/layout/LinedList"/>
    <dgm:cxn modelId="{03EFD832-1E93-47FF-863A-6269C6EDA5F1}" type="presParOf" srcId="{D18E8BE2-D5CD-4B78-AD5E-F0DE15B74145}" destId="{8D4E0C4E-3481-4A93-A6C5-5F41A167EBE7}" srcOrd="4" destOrd="0" presId="urn:microsoft.com/office/officeart/2008/layout/LinedList"/>
    <dgm:cxn modelId="{53E7B12E-4876-4429-BE05-3F9396DB9065}" type="presParOf" srcId="{D18E8BE2-D5CD-4B78-AD5E-F0DE15B74145}" destId="{D8BC02B4-B932-47CB-A855-70F80AA06F9B}" srcOrd="5" destOrd="0" presId="urn:microsoft.com/office/officeart/2008/layout/LinedList"/>
    <dgm:cxn modelId="{DC857368-9704-4A31-92AC-297E0F712147}" type="presParOf" srcId="{D8BC02B4-B932-47CB-A855-70F80AA06F9B}" destId="{669A535C-8B21-439C-BBB8-000C501CE80E}" srcOrd="0" destOrd="0" presId="urn:microsoft.com/office/officeart/2008/layout/LinedList"/>
    <dgm:cxn modelId="{B6965DBD-28E1-49B1-B029-00713CEF252E}" type="presParOf" srcId="{D8BC02B4-B932-47CB-A855-70F80AA06F9B}" destId="{C7D18CD1-BE7D-418F-B277-817CDD4D95E6}" srcOrd="1" destOrd="0" presId="urn:microsoft.com/office/officeart/2008/layout/LinedList"/>
    <dgm:cxn modelId="{A97D2117-751D-4CBC-BB59-43DB134971C4}" type="presParOf" srcId="{D18E8BE2-D5CD-4B78-AD5E-F0DE15B74145}" destId="{85760198-72F3-4E50-96C4-4C51A51C41D5}" srcOrd="6" destOrd="0" presId="urn:microsoft.com/office/officeart/2008/layout/LinedList"/>
    <dgm:cxn modelId="{0CB04A31-62E6-4205-B381-9864A1A64418}" type="presParOf" srcId="{D18E8BE2-D5CD-4B78-AD5E-F0DE15B74145}" destId="{69FB39ED-3338-4169-8F8E-C13E15F5DCEF}" srcOrd="7" destOrd="0" presId="urn:microsoft.com/office/officeart/2008/layout/LinedList"/>
    <dgm:cxn modelId="{DC76C287-9038-4017-9147-869AADF2DDEE}" type="presParOf" srcId="{69FB39ED-3338-4169-8F8E-C13E15F5DCEF}" destId="{8308B51E-57F5-4725-AE2E-42F1D9B84432}" srcOrd="0" destOrd="0" presId="urn:microsoft.com/office/officeart/2008/layout/LinedList"/>
    <dgm:cxn modelId="{6FF9B226-25A7-4328-9E69-EA0F81550766}" type="presParOf" srcId="{69FB39ED-3338-4169-8F8E-C13E15F5DCEF}" destId="{029EF932-AEAF-4232-ADC2-DAB1FBC1D7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CE7CA3-3828-410F-A954-55DDE702C105}"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9C8921D4-2F02-43A3-97C0-BE6EF9C39248}">
      <dgm:prSet/>
      <dgm:spPr/>
      <dgm:t>
        <a:bodyPr/>
        <a:lstStyle/>
        <a:p>
          <a:r>
            <a:rPr lang="de-DE"/>
            <a:t>Wissen – savoir – knowing that</a:t>
          </a:r>
          <a:endParaRPr lang="en-US"/>
        </a:p>
      </dgm:t>
    </dgm:pt>
    <dgm:pt modelId="{2BE1DF7E-ACCF-4614-AD46-9BFF4F9CAC98}" type="parTrans" cxnId="{4799B1DA-F8D1-4C01-8F56-B66DEED0248D}">
      <dgm:prSet/>
      <dgm:spPr/>
      <dgm:t>
        <a:bodyPr/>
        <a:lstStyle/>
        <a:p>
          <a:endParaRPr lang="en-US"/>
        </a:p>
      </dgm:t>
    </dgm:pt>
    <dgm:pt modelId="{D2F79711-9170-43AA-9A1E-549BDA0BB876}" type="sibTrans" cxnId="{4799B1DA-F8D1-4C01-8F56-B66DEED0248D}">
      <dgm:prSet/>
      <dgm:spPr/>
      <dgm:t>
        <a:bodyPr/>
        <a:lstStyle/>
        <a:p>
          <a:endParaRPr lang="en-US"/>
        </a:p>
      </dgm:t>
    </dgm:pt>
    <dgm:pt modelId="{83B246E0-C9DA-4F59-8AED-DC5743B3A4E1}">
      <dgm:prSet/>
      <dgm:spPr/>
      <dgm:t>
        <a:bodyPr/>
        <a:lstStyle/>
        <a:p>
          <a:r>
            <a:rPr lang="de-DE"/>
            <a:t>Können – savoir faire – knowing how</a:t>
          </a:r>
          <a:endParaRPr lang="en-US"/>
        </a:p>
      </dgm:t>
    </dgm:pt>
    <dgm:pt modelId="{816E92C3-9B37-405A-A3AE-832D471169D4}" type="parTrans" cxnId="{D9C4463C-0291-436F-8DF7-9C536FAC32F2}">
      <dgm:prSet/>
      <dgm:spPr/>
      <dgm:t>
        <a:bodyPr/>
        <a:lstStyle/>
        <a:p>
          <a:endParaRPr lang="en-US"/>
        </a:p>
      </dgm:t>
    </dgm:pt>
    <dgm:pt modelId="{9CAA9667-2F0F-4FBE-86CD-D1FE8F32441B}" type="sibTrans" cxnId="{D9C4463C-0291-436F-8DF7-9C536FAC32F2}">
      <dgm:prSet/>
      <dgm:spPr/>
      <dgm:t>
        <a:bodyPr/>
        <a:lstStyle/>
        <a:p>
          <a:endParaRPr lang="en-US"/>
        </a:p>
      </dgm:t>
    </dgm:pt>
    <dgm:pt modelId="{5E55EBDD-6411-4301-B7FE-6AB2FB37EE81}">
      <dgm:prSet/>
      <dgm:spPr/>
      <dgm:t>
        <a:bodyPr/>
        <a:lstStyle/>
        <a:p>
          <a:r>
            <a:rPr lang="de-DE"/>
            <a:t>Können</a:t>
          </a:r>
          <a:r>
            <a:rPr lang="el-GR"/>
            <a:t>= </a:t>
          </a:r>
          <a:r>
            <a:rPr lang="en-US"/>
            <a:t>Gebrauchswissen</a:t>
          </a:r>
        </a:p>
      </dgm:t>
    </dgm:pt>
    <dgm:pt modelId="{827A1951-7C62-43A7-9022-261983918013}" type="parTrans" cxnId="{DAF2773F-E6E1-4DB8-94A4-B4261CABC3ED}">
      <dgm:prSet/>
      <dgm:spPr/>
      <dgm:t>
        <a:bodyPr/>
        <a:lstStyle/>
        <a:p>
          <a:endParaRPr lang="en-US"/>
        </a:p>
      </dgm:t>
    </dgm:pt>
    <dgm:pt modelId="{ADDB69FC-751C-4FEB-95B6-605B9062DFC7}" type="sibTrans" cxnId="{DAF2773F-E6E1-4DB8-94A4-B4261CABC3ED}">
      <dgm:prSet/>
      <dgm:spPr/>
      <dgm:t>
        <a:bodyPr/>
        <a:lstStyle/>
        <a:p>
          <a:endParaRPr lang="en-US"/>
        </a:p>
      </dgm:t>
    </dgm:pt>
    <dgm:pt modelId="{E3A24E76-EE17-4756-8F4C-66CB943081AF}">
      <dgm:prSet/>
      <dgm:spPr/>
      <dgm:t>
        <a:bodyPr/>
        <a:lstStyle/>
        <a:p>
          <a:r>
            <a:rPr lang="en-US"/>
            <a:t>Wissen= </a:t>
          </a:r>
          <a:r>
            <a:rPr lang="de-DE"/>
            <a:t>W über oder von etwas</a:t>
          </a:r>
          <a:endParaRPr lang="en-US"/>
        </a:p>
      </dgm:t>
    </dgm:pt>
    <dgm:pt modelId="{167ECDFC-D98A-409B-AD86-29EE0EFEE82D}" type="parTrans" cxnId="{19CA3756-2E0B-40B3-B02F-0838810720F1}">
      <dgm:prSet/>
      <dgm:spPr/>
      <dgm:t>
        <a:bodyPr/>
        <a:lstStyle/>
        <a:p>
          <a:endParaRPr lang="en-US"/>
        </a:p>
      </dgm:t>
    </dgm:pt>
    <dgm:pt modelId="{A7297EE5-2778-42C1-A98E-C3B5B4FB4376}" type="sibTrans" cxnId="{19CA3756-2E0B-40B3-B02F-0838810720F1}">
      <dgm:prSet/>
      <dgm:spPr/>
      <dgm:t>
        <a:bodyPr/>
        <a:lstStyle/>
        <a:p>
          <a:endParaRPr lang="en-US"/>
        </a:p>
      </dgm:t>
    </dgm:pt>
    <dgm:pt modelId="{E2191072-D29A-423F-AAC0-48948B213111}">
      <dgm:prSet/>
      <dgm:spPr/>
      <dgm:t>
        <a:bodyPr/>
        <a:lstStyle/>
        <a:p>
          <a:r>
            <a:rPr lang="de-DE"/>
            <a:t>W ist die Struktur, K ist der Gebrauch, W ist die Analyse</a:t>
          </a:r>
          <a:endParaRPr lang="en-US"/>
        </a:p>
      </dgm:t>
    </dgm:pt>
    <dgm:pt modelId="{50FC2B10-6CF3-494E-A6AB-9AA8FB9E306F}" type="parTrans" cxnId="{77A3DAA1-1EB2-4F4B-9972-847F8CC30126}">
      <dgm:prSet/>
      <dgm:spPr/>
      <dgm:t>
        <a:bodyPr/>
        <a:lstStyle/>
        <a:p>
          <a:endParaRPr lang="en-US"/>
        </a:p>
      </dgm:t>
    </dgm:pt>
    <dgm:pt modelId="{1D7BB173-0B89-4503-A280-49850E94DA7A}" type="sibTrans" cxnId="{77A3DAA1-1EB2-4F4B-9972-847F8CC30126}">
      <dgm:prSet/>
      <dgm:spPr/>
      <dgm:t>
        <a:bodyPr/>
        <a:lstStyle/>
        <a:p>
          <a:endParaRPr lang="en-US"/>
        </a:p>
      </dgm:t>
    </dgm:pt>
    <dgm:pt modelId="{A9623AFF-28D9-44C8-B4E8-3668F1E745B1}" type="pres">
      <dgm:prSet presAssocID="{3CCE7CA3-3828-410F-A954-55DDE702C105}" presName="vert0" presStyleCnt="0">
        <dgm:presLayoutVars>
          <dgm:dir/>
          <dgm:animOne val="branch"/>
          <dgm:animLvl val="lvl"/>
        </dgm:presLayoutVars>
      </dgm:prSet>
      <dgm:spPr/>
    </dgm:pt>
    <dgm:pt modelId="{C270B448-AAED-4F23-B679-FBA069254156}" type="pres">
      <dgm:prSet presAssocID="{9C8921D4-2F02-43A3-97C0-BE6EF9C39248}" presName="thickLine" presStyleLbl="alignNode1" presStyleIdx="0" presStyleCnt="5"/>
      <dgm:spPr/>
    </dgm:pt>
    <dgm:pt modelId="{3BB7946D-7158-4543-9746-5A43CEFECA3F}" type="pres">
      <dgm:prSet presAssocID="{9C8921D4-2F02-43A3-97C0-BE6EF9C39248}" presName="horz1" presStyleCnt="0"/>
      <dgm:spPr/>
    </dgm:pt>
    <dgm:pt modelId="{23A3290E-5746-45F0-9FE4-4D5D3A62C3CF}" type="pres">
      <dgm:prSet presAssocID="{9C8921D4-2F02-43A3-97C0-BE6EF9C39248}" presName="tx1" presStyleLbl="revTx" presStyleIdx="0" presStyleCnt="5"/>
      <dgm:spPr/>
    </dgm:pt>
    <dgm:pt modelId="{627773D9-C2A0-4568-A668-795713CE41C0}" type="pres">
      <dgm:prSet presAssocID="{9C8921D4-2F02-43A3-97C0-BE6EF9C39248}" presName="vert1" presStyleCnt="0"/>
      <dgm:spPr/>
    </dgm:pt>
    <dgm:pt modelId="{F0D7F676-0738-4E0F-9469-F499EF1C728B}" type="pres">
      <dgm:prSet presAssocID="{83B246E0-C9DA-4F59-8AED-DC5743B3A4E1}" presName="thickLine" presStyleLbl="alignNode1" presStyleIdx="1" presStyleCnt="5"/>
      <dgm:spPr/>
    </dgm:pt>
    <dgm:pt modelId="{7B1CBAF6-ED69-4224-98BF-000B9939B6F5}" type="pres">
      <dgm:prSet presAssocID="{83B246E0-C9DA-4F59-8AED-DC5743B3A4E1}" presName="horz1" presStyleCnt="0"/>
      <dgm:spPr/>
    </dgm:pt>
    <dgm:pt modelId="{843BE6AD-9656-461C-8CE7-C51DCE797F07}" type="pres">
      <dgm:prSet presAssocID="{83B246E0-C9DA-4F59-8AED-DC5743B3A4E1}" presName="tx1" presStyleLbl="revTx" presStyleIdx="1" presStyleCnt="5"/>
      <dgm:spPr/>
    </dgm:pt>
    <dgm:pt modelId="{834B0310-43AB-4213-9700-C3A143974261}" type="pres">
      <dgm:prSet presAssocID="{83B246E0-C9DA-4F59-8AED-DC5743B3A4E1}" presName="vert1" presStyleCnt="0"/>
      <dgm:spPr/>
    </dgm:pt>
    <dgm:pt modelId="{01F2600F-34E6-4D0E-830D-EB8E7D5B53A8}" type="pres">
      <dgm:prSet presAssocID="{5E55EBDD-6411-4301-B7FE-6AB2FB37EE81}" presName="thickLine" presStyleLbl="alignNode1" presStyleIdx="2" presStyleCnt="5"/>
      <dgm:spPr/>
    </dgm:pt>
    <dgm:pt modelId="{5D96CD65-1575-45DD-9439-F5919D42577C}" type="pres">
      <dgm:prSet presAssocID="{5E55EBDD-6411-4301-B7FE-6AB2FB37EE81}" presName="horz1" presStyleCnt="0"/>
      <dgm:spPr/>
    </dgm:pt>
    <dgm:pt modelId="{520D1506-908C-4AC0-AB66-A8335E45CA77}" type="pres">
      <dgm:prSet presAssocID="{5E55EBDD-6411-4301-B7FE-6AB2FB37EE81}" presName="tx1" presStyleLbl="revTx" presStyleIdx="2" presStyleCnt="5"/>
      <dgm:spPr/>
    </dgm:pt>
    <dgm:pt modelId="{DC099B37-C411-48F3-911F-3C27DF3DE6B1}" type="pres">
      <dgm:prSet presAssocID="{5E55EBDD-6411-4301-B7FE-6AB2FB37EE81}" presName="vert1" presStyleCnt="0"/>
      <dgm:spPr/>
    </dgm:pt>
    <dgm:pt modelId="{FE90F033-CF31-4BDC-95D1-26372A3B51F5}" type="pres">
      <dgm:prSet presAssocID="{E3A24E76-EE17-4756-8F4C-66CB943081AF}" presName="thickLine" presStyleLbl="alignNode1" presStyleIdx="3" presStyleCnt="5"/>
      <dgm:spPr/>
    </dgm:pt>
    <dgm:pt modelId="{A19338DF-73D3-4EBE-8778-83AB5FD21CF2}" type="pres">
      <dgm:prSet presAssocID="{E3A24E76-EE17-4756-8F4C-66CB943081AF}" presName="horz1" presStyleCnt="0"/>
      <dgm:spPr/>
    </dgm:pt>
    <dgm:pt modelId="{64BD997E-BC74-4DA0-AD05-4B5C969518AF}" type="pres">
      <dgm:prSet presAssocID="{E3A24E76-EE17-4756-8F4C-66CB943081AF}" presName="tx1" presStyleLbl="revTx" presStyleIdx="3" presStyleCnt="5"/>
      <dgm:spPr/>
    </dgm:pt>
    <dgm:pt modelId="{76E2B65B-6B89-4F26-B17F-D29788681E3B}" type="pres">
      <dgm:prSet presAssocID="{E3A24E76-EE17-4756-8F4C-66CB943081AF}" presName="vert1" presStyleCnt="0"/>
      <dgm:spPr/>
    </dgm:pt>
    <dgm:pt modelId="{58A7D5AA-365B-4E0A-AE3F-D1C90AAE6C0E}" type="pres">
      <dgm:prSet presAssocID="{E2191072-D29A-423F-AAC0-48948B213111}" presName="thickLine" presStyleLbl="alignNode1" presStyleIdx="4" presStyleCnt="5"/>
      <dgm:spPr/>
    </dgm:pt>
    <dgm:pt modelId="{5137CFE6-A13A-410A-B672-7D77B6373ABC}" type="pres">
      <dgm:prSet presAssocID="{E2191072-D29A-423F-AAC0-48948B213111}" presName="horz1" presStyleCnt="0"/>
      <dgm:spPr/>
    </dgm:pt>
    <dgm:pt modelId="{4E5122E1-9E2E-4AB4-AB98-151EF4D38887}" type="pres">
      <dgm:prSet presAssocID="{E2191072-D29A-423F-AAC0-48948B213111}" presName="tx1" presStyleLbl="revTx" presStyleIdx="4" presStyleCnt="5"/>
      <dgm:spPr/>
    </dgm:pt>
    <dgm:pt modelId="{0D56F8B7-29A9-4724-957F-EAB81DB49144}" type="pres">
      <dgm:prSet presAssocID="{E2191072-D29A-423F-AAC0-48948B213111}" presName="vert1" presStyleCnt="0"/>
      <dgm:spPr/>
    </dgm:pt>
  </dgm:ptLst>
  <dgm:cxnLst>
    <dgm:cxn modelId="{63DB8D08-571A-4739-BEDA-802C65E65C4B}" type="presOf" srcId="{9C8921D4-2F02-43A3-97C0-BE6EF9C39248}" destId="{23A3290E-5746-45F0-9FE4-4D5D3A62C3CF}" srcOrd="0" destOrd="0" presId="urn:microsoft.com/office/officeart/2008/layout/LinedList"/>
    <dgm:cxn modelId="{D9C4463C-0291-436F-8DF7-9C536FAC32F2}" srcId="{3CCE7CA3-3828-410F-A954-55DDE702C105}" destId="{83B246E0-C9DA-4F59-8AED-DC5743B3A4E1}" srcOrd="1" destOrd="0" parTransId="{816E92C3-9B37-405A-A3AE-832D471169D4}" sibTransId="{9CAA9667-2F0F-4FBE-86CD-D1FE8F32441B}"/>
    <dgm:cxn modelId="{DAF2773F-E6E1-4DB8-94A4-B4261CABC3ED}" srcId="{3CCE7CA3-3828-410F-A954-55DDE702C105}" destId="{5E55EBDD-6411-4301-B7FE-6AB2FB37EE81}" srcOrd="2" destOrd="0" parTransId="{827A1951-7C62-43A7-9022-261983918013}" sibTransId="{ADDB69FC-751C-4FEB-95B6-605B9062DFC7}"/>
    <dgm:cxn modelId="{FAB1E864-395C-4434-AC92-EC130185FF23}" type="presOf" srcId="{83B246E0-C9DA-4F59-8AED-DC5743B3A4E1}" destId="{843BE6AD-9656-461C-8CE7-C51DCE797F07}" srcOrd="0" destOrd="0" presId="urn:microsoft.com/office/officeart/2008/layout/LinedList"/>
    <dgm:cxn modelId="{19CA3756-2E0B-40B3-B02F-0838810720F1}" srcId="{3CCE7CA3-3828-410F-A954-55DDE702C105}" destId="{E3A24E76-EE17-4756-8F4C-66CB943081AF}" srcOrd="3" destOrd="0" parTransId="{167ECDFC-D98A-409B-AD86-29EE0EFEE82D}" sibTransId="{A7297EE5-2778-42C1-A98E-C3B5B4FB4376}"/>
    <dgm:cxn modelId="{050F1C87-D5C0-4F8D-9AB7-B9CCC26125CA}" type="presOf" srcId="{E3A24E76-EE17-4756-8F4C-66CB943081AF}" destId="{64BD997E-BC74-4DA0-AD05-4B5C969518AF}" srcOrd="0" destOrd="0" presId="urn:microsoft.com/office/officeart/2008/layout/LinedList"/>
    <dgm:cxn modelId="{4F505C8C-9731-4D68-AC13-79B01F97AAA4}" type="presOf" srcId="{5E55EBDD-6411-4301-B7FE-6AB2FB37EE81}" destId="{520D1506-908C-4AC0-AB66-A8335E45CA77}" srcOrd="0" destOrd="0" presId="urn:microsoft.com/office/officeart/2008/layout/LinedList"/>
    <dgm:cxn modelId="{77A3DAA1-1EB2-4F4B-9972-847F8CC30126}" srcId="{3CCE7CA3-3828-410F-A954-55DDE702C105}" destId="{E2191072-D29A-423F-AAC0-48948B213111}" srcOrd="4" destOrd="0" parTransId="{50FC2B10-6CF3-494E-A6AB-9AA8FB9E306F}" sibTransId="{1D7BB173-0B89-4503-A280-49850E94DA7A}"/>
    <dgm:cxn modelId="{3EBCA8BA-F5CE-4582-B8FD-55E341B59609}" type="presOf" srcId="{3CCE7CA3-3828-410F-A954-55DDE702C105}" destId="{A9623AFF-28D9-44C8-B4E8-3668F1E745B1}" srcOrd="0" destOrd="0" presId="urn:microsoft.com/office/officeart/2008/layout/LinedList"/>
    <dgm:cxn modelId="{4799B1DA-F8D1-4C01-8F56-B66DEED0248D}" srcId="{3CCE7CA3-3828-410F-A954-55DDE702C105}" destId="{9C8921D4-2F02-43A3-97C0-BE6EF9C39248}" srcOrd="0" destOrd="0" parTransId="{2BE1DF7E-ACCF-4614-AD46-9BFF4F9CAC98}" sibTransId="{D2F79711-9170-43AA-9A1E-549BDA0BB876}"/>
    <dgm:cxn modelId="{C763CFFD-DFBE-46C2-A887-EAB11D50713D}" type="presOf" srcId="{E2191072-D29A-423F-AAC0-48948B213111}" destId="{4E5122E1-9E2E-4AB4-AB98-151EF4D38887}" srcOrd="0" destOrd="0" presId="urn:microsoft.com/office/officeart/2008/layout/LinedList"/>
    <dgm:cxn modelId="{A465CC32-3AA2-48F4-BA50-93693844248F}" type="presParOf" srcId="{A9623AFF-28D9-44C8-B4E8-3668F1E745B1}" destId="{C270B448-AAED-4F23-B679-FBA069254156}" srcOrd="0" destOrd="0" presId="urn:microsoft.com/office/officeart/2008/layout/LinedList"/>
    <dgm:cxn modelId="{310ADF9C-C0A4-45E3-B9C3-3B01FA618AAF}" type="presParOf" srcId="{A9623AFF-28D9-44C8-B4E8-3668F1E745B1}" destId="{3BB7946D-7158-4543-9746-5A43CEFECA3F}" srcOrd="1" destOrd="0" presId="urn:microsoft.com/office/officeart/2008/layout/LinedList"/>
    <dgm:cxn modelId="{DD9E4578-E6E8-45B4-BD07-B4CE202EF23B}" type="presParOf" srcId="{3BB7946D-7158-4543-9746-5A43CEFECA3F}" destId="{23A3290E-5746-45F0-9FE4-4D5D3A62C3CF}" srcOrd="0" destOrd="0" presId="urn:microsoft.com/office/officeart/2008/layout/LinedList"/>
    <dgm:cxn modelId="{E2857926-D2D7-474A-ABDC-67DC18AE9096}" type="presParOf" srcId="{3BB7946D-7158-4543-9746-5A43CEFECA3F}" destId="{627773D9-C2A0-4568-A668-795713CE41C0}" srcOrd="1" destOrd="0" presId="urn:microsoft.com/office/officeart/2008/layout/LinedList"/>
    <dgm:cxn modelId="{16E56D91-E267-4F03-BAE0-1739A9D16A11}" type="presParOf" srcId="{A9623AFF-28D9-44C8-B4E8-3668F1E745B1}" destId="{F0D7F676-0738-4E0F-9469-F499EF1C728B}" srcOrd="2" destOrd="0" presId="urn:microsoft.com/office/officeart/2008/layout/LinedList"/>
    <dgm:cxn modelId="{C4A112BE-6C92-4767-8C84-05A7C249273F}" type="presParOf" srcId="{A9623AFF-28D9-44C8-B4E8-3668F1E745B1}" destId="{7B1CBAF6-ED69-4224-98BF-000B9939B6F5}" srcOrd="3" destOrd="0" presId="urn:microsoft.com/office/officeart/2008/layout/LinedList"/>
    <dgm:cxn modelId="{4E8A7CBB-3E7F-4A16-B7DF-1E325645AB8A}" type="presParOf" srcId="{7B1CBAF6-ED69-4224-98BF-000B9939B6F5}" destId="{843BE6AD-9656-461C-8CE7-C51DCE797F07}" srcOrd="0" destOrd="0" presId="urn:microsoft.com/office/officeart/2008/layout/LinedList"/>
    <dgm:cxn modelId="{F6038005-9813-4D36-867B-0679851DB006}" type="presParOf" srcId="{7B1CBAF6-ED69-4224-98BF-000B9939B6F5}" destId="{834B0310-43AB-4213-9700-C3A143974261}" srcOrd="1" destOrd="0" presId="urn:microsoft.com/office/officeart/2008/layout/LinedList"/>
    <dgm:cxn modelId="{9DE31C15-455E-46AE-B6C9-64D36263757C}" type="presParOf" srcId="{A9623AFF-28D9-44C8-B4E8-3668F1E745B1}" destId="{01F2600F-34E6-4D0E-830D-EB8E7D5B53A8}" srcOrd="4" destOrd="0" presId="urn:microsoft.com/office/officeart/2008/layout/LinedList"/>
    <dgm:cxn modelId="{1A9C6857-EC1A-4BBC-B294-FCBC5F19FFC2}" type="presParOf" srcId="{A9623AFF-28D9-44C8-B4E8-3668F1E745B1}" destId="{5D96CD65-1575-45DD-9439-F5919D42577C}" srcOrd="5" destOrd="0" presId="urn:microsoft.com/office/officeart/2008/layout/LinedList"/>
    <dgm:cxn modelId="{0C7F71C5-1453-4DE1-96A8-EE1A90A60D6E}" type="presParOf" srcId="{5D96CD65-1575-45DD-9439-F5919D42577C}" destId="{520D1506-908C-4AC0-AB66-A8335E45CA77}" srcOrd="0" destOrd="0" presId="urn:microsoft.com/office/officeart/2008/layout/LinedList"/>
    <dgm:cxn modelId="{694CD18D-37DF-48FD-B1E8-B7BEEA6DA7C5}" type="presParOf" srcId="{5D96CD65-1575-45DD-9439-F5919D42577C}" destId="{DC099B37-C411-48F3-911F-3C27DF3DE6B1}" srcOrd="1" destOrd="0" presId="urn:microsoft.com/office/officeart/2008/layout/LinedList"/>
    <dgm:cxn modelId="{D82B859A-B622-4797-ADA6-61CC04D16ED1}" type="presParOf" srcId="{A9623AFF-28D9-44C8-B4E8-3668F1E745B1}" destId="{FE90F033-CF31-4BDC-95D1-26372A3B51F5}" srcOrd="6" destOrd="0" presId="urn:microsoft.com/office/officeart/2008/layout/LinedList"/>
    <dgm:cxn modelId="{3DCAA90D-DD56-46BB-A666-2923AA0F7A0C}" type="presParOf" srcId="{A9623AFF-28D9-44C8-B4E8-3668F1E745B1}" destId="{A19338DF-73D3-4EBE-8778-83AB5FD21CF2}" srcOrd="7" destOrd="0" presId="urn:microsoft.com/office/officeart/2008/layout/LinedList"/>
    <dgm:cxn modelId="{82D1F838-C2B3-4E90-8060-DA2942478610}" type="presParOf" srcId="{A19338DF-73D3-4EBE-8778-83AB5FD21CF2}" destId="{64BD997E-BC74-4DA0-AD05-4B5C969518AF}" srcOrd="0" destOrd="0" presId="urn:microsoft.com/office/officeart/2008/layout/LinedList"/>
    <dgm:cxn modelId="{B9CA476A-5679-4A60-8AA0-8D3A65FAAE7D}" type="presParOf" srcId="{A19338DF-73D3-4EBE-8778-83AB5FD21CF2}" destId="{76E2B65B-6B89-4F26-B17F-D29788681E3B}" srcOrd="1" destOrd="0" presId="urn:microsoft.com/office/officeart/2008/layout/LinedList"/>
    <dgm:cxn modelId="{2EEBFA8A-CD01-4B08-B0FE-8999DAF4C88A}" type="presParOf" srcId="{A9623AFF-28D9-44C8-B4E8-3668F1E745B1}" destId="{58A7D5AA-365B-4E0A-AE3F-D1C90AAE6C0E}" srcOrd="8" destOrd="0" presId="urn:microsoft.com/office/officeart/2008/layout/LinedList"/>
    <dgm:cxn modelId="{9AB2861F-941C-4258-8536-CDF0B761EE3D}" type="presParOf" srcId="{A9623AFF-28D9-44C8-B4E8-3668F1E745B1}" destId="{5137CFE6-A13A-410A-B672-7D77B6373ABC}" srcOrd="9" destOrd="0" presId="urn:microsoft.com/office/officeart/2008/layout/LinedList"/>
    <dgm:cxn modelId="{BBE1828C-EA5E-4E9A-ABF6-DFF743A3A011}" type="presParOf" srcId="{5137CFE6-A13A-410A-B672-7D77B6373ABC}" destId="{4E5122E1-9E2E-4AB4-AB98-151EF4D38887}" srcOrd="0" destOrd="0" presId="urn:microsoft.com/office/officeart/2008/layout/LinedList"/>
    <dgm:cxn modelId="{2231A6B5-CF67-47B2-93AA-B60B53D79644}" type="presParOf" srcId="{5137CFE6-A13A-410A-B672-7D77B6373ABC}" destId="{0D56F8B7-29A9-4724-957F-EAB81DB491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BB8452-F0CF-46CB-95EF-689C9189AF42}"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04455FF1-C04F-4D8A-A9AB-C8B629195E7B}">
      <dgm:prSet/>
      <dgm:spPr/>
      <dgm:t>
        <a:bodyPr/>
        <a:lstStyle/>
        <a:p>
          <a:r>
            <a:rPr lang="de-DE"/>
            <a:t>Die Abschreiberei von Regeln</a:t>
          </a:r>
          <a:endParaRPr lang="en-US"/>
        </a:p>
      </dgm:t>
    </dgm:pt>
    <dgm:pt modelId="{32D8B673-07E4-4C6D-A65A-DA58FC2B4A7E}" type="parTrans" cxnId="{17BF0249-EDD0-4203-8993-327C0C2EE7BA}">
      <dgm:prSet/>
      <dgm:spPr/>
      <dgm:t>
        <a:bodyPr/>
        <a:lstStyle/>
        <a:p>
          <a:endParaRPr lang="en-US"/>
        </a:p>
      </dgm:t>
    </dgm:pt>
    <dgm:pt modelId="{32E1DFC8-5CF3-4C2C-A79C-BAB3BB0368FE}" type="sibTrans" cxnId="{17BF0249-EDD0-4203-8993-327C0C2EE7BA}">
      <dgm:prSet/>
      <dgm:spPr/>
      <dgm:t>
        <a:bodyPr/>
        <a:lstStyle/>
        <a:p>
          <a:endParaRPr lang="en-US"/>
        </a:p>
      </dgm:t>
    </dgm:pt>
    <dgm:pt modelId="{68CE9FC0-E3DB-438F-87A8-94D6377369E0}">
      <dgm:prSet/>
      <dgm:spPr/>
      <dgm:t>
        <a:bodyPr/>
        <a:lstStyle/>
        <a:p>
          <a:r>
            <a:rPr lang="de-DE"/>
            <a:t>Konstruktionen müssen mündlich eingeübt werden</a:t>
          </a:r>
          <a:endParaRPr lang="en-US"/>
        </a:p>
      </dgm:t>
    </dgm:pt>
    <dgm:pt modelId="{D34A9047-D5AE-4D4C-8B79-239041F690AB}" type="parTrans" cxnId="{F188E1A6-DD8C-4BF8-9023-AF132F307AA4}">
      <dgm:prSet/>
      <dgm:spPr/>
      <dgm:t>
        <a:bodyPr/>
        <a:lstStyle/>
        <a:p>
          <a:endParaRPr lang="en-US"/>
        </a:p>
      </dgm:t>
    </dgm:pt>
    <dgm:pt modelId="{013E7F93-7302-4212-A9B1-E88E1500E57F}" type="sibTrans" cxnId="{F188E1A6-DD8C-4BF8-9023-AF132F307AA4}">
      <dgm:prSet/>
      <dgm:spPr/>
      <dgm:t>
        <a:bodyPr/>
        <a:lstStyle/>
        <a:p>
          <a:endParaRPr lang="en-US"/>
        </a:p>
      </dgm:t>
    </dgm:pt>
    <dgm:pt modelId="{8D5E2882-A6C4-441C-9BEA-8A57F3614213}">
      <dgm:prSet/>
      <dgm:spPr/>
      <dgm:t>
        <a:bodyPr/>
        <a:lstStyle/>
        <a:p>
          <a:r>
            <a:rPr lang="de-DE"/>
            <a:t>Nicht diese einsprachigen Übungen, bei denen die Schüler aus durcheinandergemischten Wörtern und Wortgruppen die richtigen Sätze bilden sollen</a:t>
          </a:r>
          <a:endParaRPr lang="en-US"/>
        </a:p>
      </dgm:t>
    </dgm:pt>
    <dgm:pt modelId="{B0B6BE7A-6CD8-43F4-BD30-B5546BB3CE68}" type="parTrans" cxnId="{41E520B0-A6BE-43B7-A656-AF725AC1D442}">
      <dgm:prSet/>
      <dgm:spPr/>
      <dgm:t>
        <a:bodyPr/>
        <a:lstStyle/>
        <a:p>
          <a:endParaRPr lang="en-US"/>
        </a:p>
      </dgm:t>
    </dgm:pt>
    <dgm:pt modelId="{7B16E3EB-23E8-4AB7-8292-59C2E43DA085}" type="sibTrans" cxnId="{41E520B0-A6BE-43B7-A656-AF725AC1D442}">
      <dgm:prSet/>
      <dgm:spPr/>
      <dgm:t>
        <a:bodyPr/>
        <a:lstStyle/>
        <a:p>
          <a:endParaRPr lang="en-US"/>
        </a:p>
      </dgm:t>
    </dgm:pt>
    <dgm:pt modelId="{6AFE3F13-660E-434F-9E4F-A713895AC7C9}">
      <dgm:prSet/>
      <dgm:spPr/>
      <dgm:t>
        <a:bodyPr/>
        <a:lstStyle/>
        <a:p>
          <a:r>
            <a:rPr lang="de-DE"/>
            <a:t>Übungen, wie sie sein sollen nicht wie sie zur Not auch sein können</a:t>
          </a:r>
          <a:endParaRPr lang="en-US"/>
        </a:p>
      </dgm:t>
    </dgm:pt>
    <dgm:pt modelId="{7A73DF73-BA9B-49E5-BB62-5D2F04A168B5}" type="parTrans" cxnId="{15843D29-36C9-4878-8F2A-9D79FE007B76}">
      <dgm:prSet/>
      <dgm:spPr/>
      <dgm:t>
        <a:bodyPr/>
        <a:lstStyle/>
        <a:p>
          <a:endParaRPr lang="en-US"/>
        </a:p>
      </dgm:t>
    </dgm:pt>
    <dgm:pt modelId="{47B18D76-BF8B-476F-AC67-6D4F704423EF}" type="sibTrans" cxnId="{15843D29-36C9-4878-8F2A-9D79FE007B76}">
      <dgm:prSet/>
      <dgm:spPr/>
      <dgm:t>
        <a:bodyPr/>
        <a:lstStyle/>
        <a:p>
          <a:endParaRPr lang="en-US"/>
        </a:p>
      </dgm:t>
    </dgm:pt>
    <dgm:pt modelId="{59C624D3-A32A-4E1E-8CFF-3517190266FF}">
      <dgm:prSet/>
      <dgm:spPr/>
      <dgm:t>
        <a:bodyPr/>
        <a:lstStyle/>
        <a:p>
          <a:r>
            <a:rPr lang="de-DE"/>
            <a:t>Keine Übungen zur Beschäftigungstherapie </a:t>
          </a:r>
          <a:endParaRPr lang="en-US"/>
        </a:p>
      </dgm:t>
    </dgm:pt>
    <dgm:pt modelId="{B5EDCE2D-3C6F-41F0-9F36-E915C7D232EB}" type="parTrans" cxnId="{7AFA4F86-9D0B-4065-B8D7-A2CAC5060494}">
      <dgm:prSet/>
      <dgm:spPr/>
      <dgm:t>
        <a:bodyPr/>
        <a:lstStyle/>
        <a:p>
          <a:endParaRPr lang="en-US"/>
        </a:p>
      </dgm:t>
    </dgm:pt>
    <dgm:pt modelId="{AB8381AB-FEFF-41E0-9069-6AA12C864D49}" type="sibTrans" cxnId="{7AFA4F86-9D0B-4065-B8D7-A2CAC5060494}">
      <dgm:prSet/>
      <dgm:spPr/>
      <dgm:t>
        <a:bodyPr/>
        <a:lstStyle/>
        <a:p>
          <a:endParaRPr lang="en-US"/>
        </a:p>
      </dgm:t>
    </dgm:pt>
    <dgm:pt modelId="{D9930F84-27D2-477D-AC1B-FDB528D33EEC}" type="pres">
      <dgm:prSet presAssocID="{95BB8452-F0CF-46CB-95EF-689C9189AF42}" presName="vert0" presStyleCnt="0">
        <dgm:presLayoutVars>
          <dgm:dir/>
          <dgm:animOne val="branch"/>
          <dgm:animLvl val="lvl"/>
        </dgm:presLayoutVars>
      </dgm:prSet>
      <dgm:spPr/>
    </dgm:pt>
    <dgm:pt modelId="{3603CE51-6910-44D7-A28E-3221CB6E25D5}" type="pres">
      <dgm:prSet presAssocID="{04455FF1-C04F-4D8A-A9AB-C8B629195E7B}" presName="thickLine" presStyleLbl="alignNode1" presStyleIdx="0" presStyleCnt="5"/>
      <dgm:spPr/>
    </dgm:pt>
    <dgm:pt modelId="{EB400044-D147-47F9-93A0-6A2852C7412E}" type="pres">
      <dgm:prSet presAssocID="{04455FF1-C04F-4D8A-A9AB-C8B629195E7B}" presName="horz1" presStyleCnt="0"/>
      <dgm:spPr/>
    </dgm:pt>
    <dgm:pt modelId="{ECD2B418-C69E-45A8-B172-A72B323C6020}" type="pres">
      <dgm:prSet presAssocID="{04455FF1-C04F-4D8A-A9AB-C8B629195E7B}" presName="tx1" presStyleLbl="revTx" presStyleIdx="0" presStyleCnt="5"/>
      <dgm:spPr/>
    </dgm:pt>
    <dgm:pt modelId="{92F30C64-360B-4B27-BB97-DE4B4DB54F50}" type="pres">
      <dgm:prSet presAssocID="{04455FF1-C04F-4D8A-A9AB-C8B629195E7B}" presName="vert1" presStyleCnt="0"/>
      <dgm:spPr/>
    </dgm:pt>
    <dgm:pt modelId="{92D73A8B-F85F-4B57-81A4-4BE3FECCC77E}" type="pres">
      <dgm:prSet presAssocID="{68CE9FC0-E3DB-438F-87A8-94D6377369E0}" presName="thickLine" presStyleLbl="alignNode1" presStyleIdx="1" presStyleCnt="5"/>
      <dgm:spPr/>
    </dgm:pt>
    <dgm:pt modelId="{4DB0B7BB-4CD2-48F0-8966-65DF04CC9284}" type="pres">
      <dgm:prSet presAssocID="{68CE9FC0-E3DB-438F-87A8-94D6377369E0}" presName="horz1" presStyleCnt="0"/>
      <dgm:spPr/>
    </dgm:pt>
    <dgm:pt modelId="{631D53ED-97D1-41B3-88B7-63B83BB6B0F0}" type="pres">
      <dgm:prSet presAssocID="{68CE9FC0-E3DB-438F-87A8-94D6377369E0}" presName="tx1" presStyleLbl="revTx" presStyleIdx="1" presStyleCnt="5"/>
      <dgm:spPr/>
    </dgm:pt>
    <dgm:pt modelId="{2FD45E06-91B5-4BB7-9C84-0156C5F61A1F}" type="pres">
      <dgm:prSet presAssocID="{68CE9FC0-E3DB-438F-87A8-94D6377369E0}" presName="vert1" presStyleCnt="0"/>
      <dgm:spPr/>
    </dgm:pt>
    <dgm:pt modelId="{769FD7F4-FFC9-4CFE-A264-44F47AD349F0}" type="pres">
      <dgm:prSet presAssocID="{8D5E2882-A6C4-441C-9BEA-8A57F3614213}" presName="thickLine" presStyleLbl="alignNode1" presStyleIdx="2" presStyleCnt="5"/>
      <dgm:spPr/>
    </dgm:pt>
    <dgm:pt modelId="{9B339444-5176-4385-8CE3-D171C2A3CBBF}" type="pres">
      <dgm:prSet presAssocID="{8D5E2882-A6C4-441C-9BEA-8A57F3614213}" presName="horz1" presStyleCnt="0"/>
      <dgm:spPr/>
    </dgm:pt>
    <dgm:pt modelId="{36DD9FEF-39D3-4475-8D69-7FF8000E27C6}" type="pres">
      <dgm:prSet presAssocID="{8D5E2882-A6C4-441C-9BEA-8A57F3614213}" presName="tx1" presStyleLbl="revTx" presStyleIdx="2" presStyleCnt="5"/>
      <dgm:spPr/>
    </dgm:pt>
    <dgm:pt modelId="{E1919A4C-9127-4B1B-A09E-4865F16A2A9A}" type="pres">
      <dgm:prSet presAssocID="{8D5E2882-A6C4-441C-9BEA-8A57F3614213}" presName="vert1" presStyleCnt="0"/>
      <dgm:spPr/>
    </dgm:pt>
    <dgm:pt modelId="{FBDEF99B-400E-4B14-A03A-9147C9EDE474}" type="pres">
      <dgm:prSet presAssocID="{6AFE3F13-660E-434F-9E4F-A713895AC7C9}" presName="thickLine" presStyleLbl="alignNode1" presStyleIdx="3" presStyleCnt="5"/>
      <dgm:spPr/>
    </dgm:pt>
    <dgm:pt modelId="{537162B5-45E0-47C9-BFA9-49EC6AC7506B}" type="pres">
      <dgm:prSet presAssocID="{6AFE3F13-660E-434F-9E4F-A713895AC7C9}" presName="horz1" presStyleCnt="0"/>
      <dgm:spPr/>
    </dgm:pt>
    <dgm:pt modelId="{F9F9CC13-FBB7-46A0-9EDD-4CF3D7373616}" type="pres">
      <dgm:prSet presAssocID="{6AFE3F13-660E-434F-9E4F-A713895AC7C9}" presName="tx1" presStyleLbl="revTx" presStyleIdx="3" presStyleCnt="5"/>
      <dgm:spPr/>
    </dgm:pt>
    <dgm:pt modelId="{1879CBD4-34C6-4931-972A-D46985EEB9C8}" type="pres">
      <dgm:prSet presAssocID="{6AFE3F13-660E-434F-9E4F-A713895AC7C9}" presName="vert1" presStyleCnt="0"/>
      <dgm:spPr/>
    </dgm:pt>
    <dgm:pt modelId="{85770B17-FD61-433C-9248-06B7E10CEE16}" type="pres">
      <dgm:prSet presAssocID="{59C624D3-A32A-4E1E-8CFF-3517190266FF}" presName="thickLine" presStyleLbl="alignNode1" presStyleIdx="4" presStyleCnt="5"/>
      <dgm:spPr/>
    </dgm:pt>
    <dgm:pt modelId="{70F753B0-703B-4F8D-835A-03AFBD081C3A}" type="pres">
      <dgm:prSet presAssocID="{59C624D3-A32A-4E1E-8CFF-3517190266FF}" presName="horz1" presStyleCnt="0"/>
      <dgm:spPr/>
    </dgm:pt>
    <dgm:pt modelId="{C23F1E53-9BB5-4AAB-A641-E507795A1A2A}" type="pres">
      <dgm:prSet presAssocID="{59C624D3-A32A-4E1E-8CFF-3517190266FF}" presName="tx1" presStyleLbl="revTx" presStyleIdx="4" presStyleCnt="5"/>
      <dgm:spPr/>
    </dgm:pt>
    <dgm:pt modelId="{721EA97D-49F4-4BA4-B0D3-0C2A27A927AF}" type="pres">
      <dgm:prSet presAssocID="{59C624D3-A32A-4E1E-8CFF-3517190266FF}" presName="vert1" presStyleCnt="0"/>
      <dgm:spPr/>
    </dgm:pt>
  </dgm:ptLst>
  <dgm:cxnLst>
    <dgm:cxn modelId="{877B6A09-B3F3-40E1-9A2A-2E96AF090DA1}" type="presOf" srcId="{8D5E2882-A6C4-441C-9BEA-8A57F3614213}" destId="{36DD9FEF-39D3-4475-8D69-7FF8000E27C6}" srcOrd="0" destOrd="0" presId="urn:microsoft.com/office/officeart/2008/layout/LinedList"/>
    <dgm:cxn modelId="{DB53671A-9BBE-4E2E-901E-F102A1391BB7}" type="presOf" srcId="{04455FF1-C04F-4D8A-A9AB-C8B629195E7B}" destId="{ECD2B418-C69E-45A8-B172-A72B323C6020}" srcOrd="0" destOrd="0" presId="urn:microsoft.com/office/officeart/2008/layout/LinedList"/>
    <dgm:cxn modelId="{15843D29-36C9-4878-8F2A-9D79FE007B76}" srcId="{95BB8452-F0CF-46CB-95EF-689C9189AF42}" destId="{6AFE3F13-660E-434F-9E4F-A713895AC7C9}" srcOrd="3" destOrd="0" parTransId="{7A73DF73-BA9B-49E5-BB62-5D2F04A168B5}" sibTransId="{47B18D76-BF8B-476F-AC67-6D4F704423EF}"/>
    <dgm:cxn modelId="{36CAC239-6878-42F9-88AD-8E5C10BB746F}" type="presOf" srcId="{6AFE3F13-660E-434F-9E4F-A713895AC7C9}" destId="{F9F9CC13-FBB7-46A0-9EDD-4CF3D7373616}" srcOrd="0" destOrd="0" presId="urn:microsoft.com/office/officeart/2008/layout/LinedList"/>
    <dgm:cxn modelId="{17BF0249-EDD0-4203-8993-327C0C2EE7BA}" srcId="{95BB8452-F0CF-46CB-95EF-689C9189AF42}" destId="{04455FF1-C04F-4D8A-A9AB-C8B629195E7B}" srcOrd="0" destOrd="0" parTransId="{32D8B673-07E4-4C6D-A65A-DA58FC2B4A7E}" sibTransId="{32E1DFC8-5CF3-4C2C-A79C-BAB3BB0368FE}"/>
    <dgm:cxn modelId="{5143DE56-D3B3-4E43-8F17-4F5AB302052D}" type="presOf" srcId="{68CE9FC0-E3DB-438F-87A8-94D6377369E0}" destId="{631D53ED-97D1-41B3-88B7-63B83BB6B0F0}" srcOrd="0" destOrd="0" presId="urn:microsoft.com/office/officeart/2008/layout/LinedList"/>
    <dgm:cxn modelId="{7AFA4F86-9D0B-4065-B8D7-A2CAC5060494}" srcId="{95BB8452-F0CF-46CB-95EF-689C9189AF42}" destId="{59C624D3-A32A-4E1E-8CFF-3517190266FF}" srcOrd="4" destOrd="0" parTransId="{B5EDCE2D-3C6F-41F0-9F36-E915C7D232EB}" sibTransId="{AB8381AB-FEFF-41E0-9069-6AA12C864D49}"/>
    <dgm:cxn modelId="{6013848A-A922-4423-9C60-7DA9D85613FB}" type="presOf" srcId="{95BB8452-F0CF-46CB-95EF-689C9189AF42}" destId="{D9930F84-27D2-477D-AC1B-FDB528D33EEC}" srcOrd="0" destOrd="0" presId="urn:microsoft.com/office/officeart/2008/layout/LinedList"/>
    <dgm:cxn modelId="{F188E1A6-DD8C-4BF8-9023-AF132F307AA4}" srcId="{95BB8452-F0CF-46CB-95EF-689C9189AF42}" destId="{68CE9FC0-E3DB-438F-87A8-94D6377369E0}" srcOrd="1" destOrd="0" parTransId="{D34A9047-D5AE-4D4C-8B79-239041F690AB}" sibTransId="{013E7F93-7302-4212-A9B1-E88E1500E57F}"/>
    <dgm:cxn modelId="{26D10FA9-802D-4DC5-98C2-669D0149FD03}" type="presOf" srcId="{59C624D3-A32A-4E1E-8CFF-3517190266FF}" destId="{C23F1E53-9BB5-4AAB-A641-E507795A1A2A}" srcOrd="0" destOrd="0" presId="urn:microsoft.com/office/officeart/2008/layout/LinedList"/>
    <dgm:cxn modelId="{41E520B0-A6BE-43B7-A656-AF725AC1D442}" srcId="{95BB8452-F0CF-46CB-95EF-689C9189AF42}" destId="{8D5E2882-A6C4-441C-9BEA-8A57F3614213}" srcOrd="2" destOrd="0" parTransId="{B0B6BE7A-6CD8-43F4-BD30-B5546BB3CE68}" sibTransId="{7B16E3EB-23E8-4AB7-8292-59C2E43DA085}"/>
    <dgm:cxn modelId="{FCF7C006-DF44-4302-8673-75A543F6A9C7}" type="presParOf" srcId="{D9930F84-27D2-477D-AC1B-FDB528D33EEC}" destId="{3603CE51-6910-44D7-A28E-3221CB6E25D5}" srcOrd="0" destOrd="0" presId="urn:microsoft.com/office/officeart/2008/layout/LinedList"/>
    <dgm:cxn modelId="{B9378E8D-4831-46BF-A7F6-1223B02AE65D}" type="presParOf" srcId="{D9930F84-27D2-477D-AC1B-FDB528D33EEC}" destId="{EB400044-D147-47F9-93A0-6A2852C7412E}" srcOrd="1" destOrd="0" presId="urn:microsoft.com/office/officeart/2008/layout/LinedList"/>
    <dgm:cxn modelId="{A890DC51-ABB3-4DF8-B0C6-3C7E94EB9F44}" type="presParOf" srcId="{EB400044-D147-47F9-93A0-6A2852C7412E}" destId="{ECD2B418-C69E-45A8-B172-A72B323C6020}" srcOrd="0" destOrd="0" presId="urn:microsoft.com/office/officeart/2008/layout/LinedList"/>
    <dgm:cxn modelId="{9D652E82-C2C4-4A3F-BD27-46F83791D9EA}" type="presParOf" srcId="{EB400044-D147-47F9-93A0-6A2852C7412E}" destId="{92F30C64-360B-4B27-BB97-DE4B4DB54F50}" srcOrd="1" destOrd="0" presId="urn:microsoft.com/office/officeart/2008/layout/LinedList"/>
    <dgm:cxn modelId="{A4534E9C-965D-4282-8405-EECB79766635}" type="presParOf" srcId="{D9930F84-27D2-477D-AC1B-FDB528D33EEC}" destId="{92D73A8B-F85F-4B57-81A4-4BE3FECCC77E}" srcOrd="2" destOrd="0" presId="urn:microsoft.com/office/officeart/2008/layout/LinedList"/>
    <dgm:cxn modelId="{724A3B57-F712-464D-8588-EF0A3200B3D4}" type="presParOf" srcId="{D9930F84-27D2-477D-AC1B-FDB528D33EEC}" destId="{4DB0B7BB-4CD2-48F0-8966-65DF04CC9284}" srcOrd="3" destOrd="0" presId="urn:microsoft.com/office/officeart/2008/layout/LinedList"/>
    <dgm:cxn modelId="{66282DBC-E20A-4F7D-A9DF-B27C7A319795}" type="presParOf" srcId="{4DB0B7BB-4CD2-48F0-8966-65DF04CC9284}" destId="{631D53ED-97D1-41B3-88B7-63B83BB6B0F0}" srcOrd="0" destOrd="0" presId="urn:microsoft.com/office/officeart/2008/layout/LinedList"/>
    <dgm:cxn modelId="{AC2B5418-804C-49DB-BD47-875938D14176}" type="presParOf" srcId="{4DB0B7BB-4CD2-48F0-8966-65DF04CC9284}" destId="{2FD45E06-91B5-4BB7-9C84-0156C5F61A1F}" srcOrd="1" destOrd="0" presId="urn:microsoft.com/office/officeart/2008/layout/LinedList"/>
    <dgm:cxn modelId="{EE8C2E8A-848B-4843-96B6-90EC82DB96A8}" type="presParOf" srcId="{D9930F84-27D2-477D-AC1B-FDB528D33EEC}" destId="{769FD7F4-FFC9-4CFE-A264-44F47AD349F0}" srcOrd="4" destOrd="0" presId="urn:microsoft.com/office/officeart/2008/layout/LinedList"/>
    <dgm:cxn modelId="{AF443FCF-1881-4CEA-B7AC-02283F2AAF2D}" type="presParOf" srcId="{D9930F84-27D2-477D-AC1B-FDB528D33EEC}" destId="{9B339444-5176-4385-8CE3-D171C2A3CBBF}" srcOrd="5" destOrd="0" presId="urn:microsoft.com/office/officeart/2008/layout/LinedList"/>
    <dgm:cxn modelId="{2BC22E19-F110-4661-8D9E-CC25BB44768B}" type="presParOf" srcId="{9B339444-5176-4385-8CE3-D171C2A3CBBF}" destId="{36DD9FEF-39D3-4475-8D69-7FF8000E27C6}" srcOrd="0" destOrd="0" presId="urn:microsoft.com/office/officeart/2008/layout/LinedList"/>
    <dgm:cxn modelId="{1DF4D6E0-993B-4D03-9472-72507CE76BA4}" type="presParOf" srcId="{9B339444-5176-4385-8CE3-D171C2A3CBBF}" destId="{E1919A4C-9127-4B1B-A09E-4865F16A2A9A}" srcOrd="1" destOrd="0" presId="urn:microsoft.com/office/officeart/2008/layout/LinedList"/>
    <dgm:cxn modelId="{9558D46D-9EF4-40F8-99FF-3744F92FD3BA}" type="presParOf" srcId="{D9930F84-27D2-477D-AC1B-FDB528D33EEC}" destId="{FBDEF99B-400E-4B14-A03A-9147C9EDE474}" srcOrd="6" destOrd="0" presId="urn:microsoft.com/office/officeart/2008/layout/LinedList"/>
    <dgm:cxn modelId="{426CB168-2E9B-4819-8960-89D4C8818813}" type="presParOf" srcId="{D9930F84-27D2-477D-AC1B-FDB528D33EEC}" destId="{537162B5-45E0-47C9-BFA9-49EC6AC7506B}" srcOrd="7" destOrd="0" presId="urn:microsoft.com/office/officeart/2008/layout/LinedList"/>
    <dgm:cxn modelId="{9851CEE7-BD7E-4862-97CC-3FBA813A2481}" type="presParOf" srcId="{537162B5-45E0-47C9-BFA9-49EC6AC7506B}" destId="{F9F9CC13-FBB7-46A0-9EDD-4CF3D7373616}" srcOrd="0" destOrd="0" presId="urn:microsoft.com/office/officeart/2008/layout/LinedList"/>
    <dgm:cxn modelId="{87D70941-DF96-4610-8A8B-B0F9EC6C7235}" type="presParOf" srcId="{537162B5-45E0-47C9-BFA9-49EC6AC7506B}" destId="{1879CBD4-34C6-4931-972A-D46985EEB9C8}" srcOrd="1" destOrd="0" presId="urn:microsoft.com/office/officeart/2008/layout/LinedList"/>
    <dgm:cxn modelId="{2C5C0CDF-ECD2-4F6C-B204-A6F14DD1A4EB}" type="presParOf" srcId="{D9930F84-27D2-477D-AC1B-FDB528D33EEC}" destId="{85770B17-FD61-433C-9248-06B7E10CEE16}" srcOrd="8" destOrd="0" presId="urn:microsoft.com/office/officeart/2008/layout/LinedList"/>
    <dgm:cxn modelId="{3B10CFFD-6CD2-4DAD-9445-C75D015187FB}" type="presParOf" srcId="{D9930F84-27D2-477D-AC1B-FDB528D33EEC}" destId="{70F753B0-703B-4F8D-835A-03AFBD081C3A}" srcOrd="9" destOrd="0" presId="urn:microsoft.com/office/officeart/2008/layout/LinedList"/>
    <dgm:cxn modelId="{CA08EAEB-4474-438E-8058-F50CE00E32DD}" type="presParOf" srcId="{70F753B0-703B-4F8D-835A-03AFBD081C3A}" destId="{C23F1E53-9BB5-4AAB-A641-E507795A1A2A}" srcOrd="0" destOrd="0" presId="urn:microsoft.com/office/officeart/2008/layout/LinedList"/>
    <dgm:cxn modelId="{478BDF63-C6A4-4502-9D61-CC9FBCFCCC60}" type="presParOf" srcId="{70F753B0-703B-4F8D-835A-03AFBD081C3A}" destId="{721EA97D-49F4-4BA4-B0D3-0C2A27A927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C32EAB-0F80-4AD6-A808-F47D4A2F5FC7}"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BB50A35F-5544-4F73-9AE6-25F6C7D8FC31}">
      <dgm:prSet/>
      <dgm:spPr/>
      <dgm:t>
        <a:bodyPr/>
        <a:lstStyle/>
        <a:p>
          <a:r>
            <a:rPr lang="de-DE"/>
            <a:t>Regelsprache oder Metasprache</a:t>
          </a:r>
          <a:endParaRPr lang="en-US"/>
        </a:p>
      </dgm:t>
    </dgm:pt>
    <dgm:pt modelId="{B00787E1-3C83-4981-9215-63984BB2AB60}" type="parTrans" cxnId="{DE323D36-EB92-4ECA-9E02-D075CCFAAD9E}">
      <dgm:prSet/>
      <dgm:spPr/>
      <dgm:t>
        <a:bodyPr/>
        <a:lstStyle/>
        <a:p>
          <a:endParaRPr lang="en-US"/>
        </a:p>
      </dgm:t>
    </dgm:pt>
    <dgm:pt modelId="{51DDF564-2173-4CA9-AD23-7E19565D4C6F}" type="sibTrans" cxnId="{DE323D36-EB92-4ECA-9E02-D075CCFAAD9E}">
      <dgm:prSet/>
      <dgm:spPr/>
      <dgm:t>
        <a:bodyPr/>
        <a:lstStyle/>
        <a:p>
          <a:endParaRPr lang="en-US"/>
        </a:p>
      </dgm:t>
    </dgm:pt>
    <dgm:pt modelId="{421D26DF-2E15-4D52-B6C4-A905FA3C72C3}">
      <dgm:prSet/>
      <dgm:spPr/>
      <dgm:t>
        <a:bodyPr/>
        <a:lstStyle/>
        <a:p>
          <a:r>
            <a:rPr lang="de-DE"/>
            <a:t>Nicht verstehen, keine Motivation</a:t>
          </a:r>
          <a:endParaRPr lang="en-US"/>
        </a:p>
      </dgm:t>
    </dgm:pt>
    <dgm:pt modelId="{01EBF12E-2F64-4827-908E-BDCD7DDA4DD4}" type="parTrans" cxnId="{F3A939D4-55DE-49D0-B4EC-58D4AEC8B9D7}">
      <dgm:prSet/>
      <dgm:spPr/>
      <dgm:t>
        <a:bodyPr/>
        <a:lstStyle/>
        <a:p>
          <a:endParaRPr lang="en-US"/>
        </a:p>
      </dgm:t>
    </dgm:pt>
    <dgm:pt modelId="{792491F4-DD74-4291-9FEC-1A42FF6A8040}" type="sibTrans" cxnId="{F3A939D4-55DE-49D0-B4EC-58D4AEC8B9D7}">
      <dgm:prSet/>
      <dgm:spPr/>
      <dgm:t>
        <a:bodyPr/>
        <a:lstStyle/>
        <a:p>
          <a:endParaRPr lang="en-US"/>
        </a:p>
      </dgm:t>
    </dgm:pt>
    <dgm:pt modelId="{FDD3FE5C-3797-4574-910B-D15A750F79C0}">
      <dgm:prSet/>
      <dgm:spPr/>
      <dgm:t>
        <a:bodyPr/>
        <a:lstStyle/>
        <a:p>
          <a:r>
            <a:rPr lang="de-DE"/>
            <a:t>Kein analytischer Verstand, keine herkömmliche Analyse</a:t>
          </a:r>
          <a:endParaRPr lang="en-US"/>
        </a:p>
      </dgm:t>
    </dgm:pt>
    <dgm:pt modelId="{69848596-4180-417B-8A66-CE0F75D2CC3A}" type="parTrans" cxnId="{D5F9FAAE-6CB7-4BD1-88F3-D71EE4D2EF41}">
      <dgm:prSet/>
      <dgm:spPr/>
      <dgm:t>
        <a:bodyPr/>
        <a:lstStyle/>
        <a:p>
          <a:endParaRPr lang="en-US"/>
        </a:p>
      </dgm:t>
    </dgm:pt>
    <dgm:pt modelId="{95999266-839E-4F77-96BB-30A41350070B}" type="sibTrans" cxnId="{D5F9FAAE-6CB7-4BD1-88F3-D71EE4D2EF41}">
      <dgm:prSet/>
      <dgm:spPr/>
      <dgm:t>
        <a:bodyPr/>
        <a:lstStyle/>
        <a:p>
          <a:endParaRPr lang="en-US"/>
        </a:p>
      </dgm:t>
    </dgm:pt>
    <dgm:pt modelId="{A6117077-3DCF-432C-89D0-E84DECDA26C7}">
      <dgm:prSet/>
      <dgm:spPr/>
      <dgm:t>
        <a:bodyPr/>
        <a:lstStyle/>
        <a:p>
          <a:r>
            <a:rPr lang="de-DE"/>
            <a:t>Lehrbarkeitshypothese (Bereitsein)</a:t>
          </a:r>
          <a:endParaRPr lang="en-US"/>
        </a:p>
      </dgm:t>
    </dgm:pt>
    <dgm:pt modelId="{0871D3E8-E059-4D46-B5DD-925E31286A79}" type="parTrans" cxnId="{C390E04A-6C98-42FF-A180-DBD36761FABA}">
      <dgm:prSet/>
      <dgm:spPr/>
      <dgm:t>
        <a:bodyPr/>
        <a:lstStyle/>
        <a:p>
          <a:endParaRPr lang="en-US"/>
        </a:p>
      </dgm:t>
    </dgm:pt>
    <dgm:pt modelId="{81FD9DCF-70EB-4715-9895-E3CC4D6FD398}" type="sibTrans" cxnId="{C390E04A-6C98-42FF-A180-DBD36761FABA}">
      <dgm:prSet/>
      <dgm:spPr/>
      <dgm:t>
        <a:bodyPr/>
        <a:lstStyle/>
        <a:p>
          <a:endParaRPr lang="en-US"/>
        </a:p>
      </dgm:t>
    </dgm:pt>
    <dgm:pt modelId="{DC9A374C-3104-420C-A4A6-BE5ACC5F8FDD}">
      <dgm:prSet/>
      <dgm:spPr/>
      <dgm:t>
        <a:bodyPr/>
        <a:lstStyle/>
        <a:p>
          <a:r>
            <a:rPr lang="de-DE"/>
            <a:t>Statt Grammatik, Textarbeit (teach the language, not about the language)</a:t>
          </a:r>
          <a:endParaRPr lang="en-US"/>
        </a:p>
      </dgm:t>
    </dgm:pt>
    <dgm:pt modelId="{05B40277-2B03-43F3-83B7-30F3E3309A07}" type="parTrans" cxnId="{9A94D764-3E40-497D-9A00-9DC62B679997}">
      <dgm:prSet/>
      <dgm:spPr/>
      <dgm:t>
        <a:bodyPr/>
        <a:lstStyle/>
        <a:p>
          <a:endParaRPr lang="en-US"/>
        </a:p>
      </dgm:t>
    </dgm:pt>
    <dgm:pt modelId="{2E62C459-375B-4393-8B01-33EDD865446A}" type="sibTrans" cxnId="{9A94D764-3E40-497D-9A00-9DC62B679997}">
      <dgm:prSet/>
      <dgm:spPr/>
      <dgm:t>
        <a:bodyPr/>
        <a:lstStyle/>
        <a:p>
          <a:endParaRPr lang="en-US"/>
        </a:p>
      </dgm:t>
    </dgm:pt>
    <dgm:pt modelId="{A7C1526E-664C-44F9-9AF8-9A76CC1C503F}" type="pres">
      <dgm:prSet presAssocID="{E5C32EAB-0F80-4AD6-A808-F47D4A2F5FC7}" presName="vert0" presStyleCnt="0">
        <dgm:presLayoutVars>
          <dgm:dir/>
          <dgm:animOne val="branch"/>
          <dgm:animLvl val="lvl"/>
        </dgm:presLayoutVars>
      </dgm:prSet>
      <dgm:spPr/>
    </dgm:pt>
    <dgm:pt modelId="{5F439FD5-33AE-4D50-B5A6-AF43EBFD7040}" type="pres">
      <dgm:prSet presAssocID="{BB50A35F-5544-4F73-9AE6-25F6C7D8FC31}" presName="thickLine" presStyleLbl="alignNode1" presStyleIdx="0" presStyleCnt="5"/>
      <dgm:spPr/>
    </dgm:pt>
    <dgm:pt modelId="{35AB5182-37DD-414C-BD7B-4EDE966E1C8A}" type="pres">
      <dgm:prSet presAssocID="{BB50A35F-5544-4F73-9AE6-25F6C7D8FC31}" presName="horz1" presStyleCnt="0"/>
      <dgm:spPr/>
    </dgm:pt>
    <dgm:pt modelId="{F3CB2D4E-46FC-4267-8011-54D59C7D1B97}" type="pres">
      <dgm:prSet presAssocID="{BB50A35F-5544-4F73-9AE6-25F6C7D8FC31}" presName="tx1" presStyleLbl="revTx" presStyleIdx="0" presStyleCnt="5"/>
      <dgm:spPr/>
    </dgm:pt>
    <dgm:pt modelId="{F31D5A88-1A4D-4E7E-B93A-73A5FC3C5CB5}" type="pres">
      <dgm:prSet presAssocID="{BB50A35F-5544-4F73-9AE6-25F6C7D8FC31}" presName="vert1" presStyleCnt="0"/>
      <dgm:spPr/>
    </dgm:pt>
    <dgm:pt modelId="{F2471E5B-D485-442E-B314-495AEC23CEE3}" type="pres">
      <dgm:prSet presAssocID="{421D26DF-2E15-4D52-B6C4-A905FA3C72C3}" presName="thickLine" presStyleLbl="alignNode1" presStyleIdx="1" presStyleCnt="5"/>
      <dgm:spPr/>
    </dgm:pt>
    <dgm:pt modelId="{C7FE7DD5-888A-4503-A7B6-5648245816CB}" type="pres">
      <dgm:prSet presAssocID="{421D26DF-2E15-4D52-B6C4-A905FA3C72C3}" presName="horz1" presStyleCnt="0"/>
      <dgm:spPr/>
    </dgm:pt>
    <dgm:pt modelId="{0A2294C0-6350-4E7F-9952-19F8581206F0}" type="pres">
      <dgm:prSet presAssocID="{421D26DF-2E15-4D52-B6C4-A905FA3C72C3}" presName="tx1" presStyleLbl="revTx" presStyleIdx="1" presStyleCnt="5"/>
      <dgm:spPr/>
    </dgm:pt>
    <dgm:pt modelId="{0815A62B-E253-4E53-B5C7-419D9CCCF730}" type="pres">
      <dgm:prSet presAssocID="{421D26DF-2E15-4D52-B6C4-A905FA3C72C3}" presName="vert1" presStyleCnt="0"/>
      <dgm:spPr/>
    </dgm:pt>
    <dgm:pt modelId="{9DE0F674-1256-4EB9-9798-872560D0D6FE}" type="pres">
      <dgm:prSet presAssocID="{FDD3FE5C-3797-4574-910B-D15A750F79C0}" presName="thickLine" presStyleLbl="alignNode1" presStyleIdx="2" presStyleCnt="5"/>
      <dgm:spPr/>
    </dgm:pt>
    <dgm:pt modelId="{BFE200F7-0FF0-4E23-BB9B-67AB4E6D49A7}" type="pres">
      <dgm:prSet presAssocID="{FDD3FE5C-3797-4574-910B-D15A750F79C0}" presName="horz1" presStyleCnt="0"/>
      <dgm:spPr/>
    </dgm:pt>
    <dgm:pt modelId="{42CB7274-9E93-4B28-A695-40FDE695EE22}" type="pres">
      <dgm:prSet presAssocID="{FDD3FE5C-3797-4574-910B-D15A750F79C0}" presName="tx1" presStyleLbl="revTx" presStyleIdx="2" presStyleCnt="5"/>
      <dgm:spPr/>
    </dgm:pt>
    <dgm:pt modelId="{4C2FFCE4-8DA7-4C18-A71D-57C6460D79C5}" type="pres">
      <dgm:prSet presAssocID="{FDD3FE5C-3797-4574-910B-D15A750F79C0}" presName="vert1" presStyleCnt="0"/>
      <dgm:spPr/>
    </dgm:pt>
    <dgm:pt modelId="{999B628F-8952-4118-A097-2054C9ACC15E}" type="pres">
      <dgm:prSet presAssocID="{A6117077-3DCF-432C-89D0-E84DECDA26C7}" presName="thickLine" presStyleLbl="alignNode1" presStyleIdx="3" presStyleCnt="5"/>
      <dgm:spPr/>
    </dgm:pt>
    <dgm:pt modelId="{36B7DD6B-9378-42CE-90EB-0524FD9E43EF}" type="pres">
      <dgm:prSet presAssocID="{A6117077-3DCF-432C-89D0-E84DECDA26C7}" presName="horz1" presStyleCnt="0"/>
      <dgm:spPr/>
    </dgm:pt>
    <dgm:pt modelId="{D309670F-1F82-4F8E-966D-2778002115A5}" type="pres">
      <dgm:prSet presAssocID="{A6117077-3DCF-432C-89D0-E84DECDA26C7}" presName="tx1" presStyleLbl="revTx" presStyleIdx="3" presStyleCnt="5"/>
      <dgm:spPr/>
    </dgm:pt>
    <dgm:pt modelId="{873BE511-53DA-43C9-BAC5-29F8597FE00A}" type="pres">
      <dgm:prSet presAssocID="{A6117077-3DCF-432C-89D0-E84DECDA26C7}" presName="vert1" presStyleCnt="0"/>
      <dgm:spPr/>
    </dgm:pt>
    <dgm:pt modelId="{2A0DB66C-E63B-41B7-8041-F22FC2930180}" type="pres">
      <dgm:prSet presAssocID="{DC9A374C-3104-420C-A4A6-BE5ACC5F8FDD}" presName="thickLine" presStyleLbl="alignNode1" presStyleIdx="4" presStyleCnt="5"/>
      <dgm:spPr/>
    </dgm:pt>
    <dgm:pt modelId="{49A57BC0-FC1C-4480-B591-0E0935E2DF98}" type="pres">
      <dgm:prSet presAssocID="{DC9A374C-3104-420C-A4A6-BE5ACC5F8FDD}" presName="horz1" presStyleCnt="0"/>
      <dgm:spPr/>
    </dgm:pt>
    <dgm:pt modelId="{45217D7B-0E6B-4422-A9B0-9FB1167F8A44}" type="pres">
      <dgm:prSet presAssocID="{DC9A374C-3104-420C-A4A6-BE5ACC5F8FDD}" presName="tx1" presStyleLbl="revTx" presStyleIdx="4" presStyleCnt="5"/>
      <dgm:spPr/>
    </dgm:pt>
    <dgm:pt modelId="{AD4F3ABB-9705-400B-A83B-C46D744438F5}" type="pres">
      <dgm:prSet presAssocID="{DC9A374C-3104-420C-A4A6-BE5ACC5F8FDD}" presName="vert1" presStyleCnt="0"/>
      <dgm:spPr/>
    </dgm:pt>
  </dgm:ptLst>
  <dgm:cxnLst>
    <dgm:cxn modelId="{6A560A10-1327-4551-86DF-E9E4C47661E1}" type="presOf" srcId="{A6117077-3DCF-432C-89D0-E84DECDA26C7}" destId="{D309670F-1F82-4F8E-966D-2778002115A5}" srcOrd="0" destOrd="0" presId="urn:microsoft.com/office/officeart/2008/layout/LinedList"/>
    <dgm:cxn modelId="{1B7B0E15-A4CC-4A0C-B03B-4B8E1AB030D2}" type="presOf" srcId="{DC9A374C-3104-420C-A4A6-BE5ACC5F8FDD}" destId="{45217D7B-0E6B-4422-A9B0-9FB1167F8A44}" srcOrd="0" destOrd="0" presId="urn:microsoft.com/office/officeart/2008/layout/LinedList"/>
    <dgm:cxn modelId="{F5CA2B23-787C-4FA2-BBE0-C70F18262311}" type="presOf" srcId="{421D26DF-2E15-4D52-B6C4-A905FA3C72C3}" destId="{0A2294C0-6350-4E7F-9952-19F8581206F0}" srcOrd="0" destOrd="0" presId="urn:microsoft.com/office/officeart/2008/layout/LinedList"/>
    <dgm:cxn modelId="{DE323D36-EB92-4ECA-9E02-D075CCFAAD9E}" srcId="{E5C32EAB-0F80-4AD6-A808-F47D4A2F5FC7}" destId="{BB50A35F-5544-4F73-9AE6-25F6C7D8FC31}" srcOrd="0" destOrd="0" parTransId="{B00787E1-3C83-4981-9215-63984BB2AB60}" sibTransId="{51DDF564-2173-4CA9-AD23-7E19565D4C6F}"/>
    <dgm:cxn modelId="{9A94D764-3E40-497D-9A00-9DC62B679997}" srcId="{E5C32EAB-0F80-4AD6-A808-F47D4A2F5FC7}" destId="{DC9A374C-3104-420C-A4A6-BE5ACC5F8FDD}" srcOrd="4" destOrd="0" parTransId="{05B40277-2B03-43F3-83B7-30F3E3309A07}" sibTransId="{2E62C459-375B-4393-8B01-33EDD865446A}"/>
    <dgm:cxn modelId="{C390E04A-6C98-42FF-A180-DBD36761FABA}" srcId="{E5C32EAB-0F80-4AD6-A808-F47D4A2F5FC7}" destId="{A6117077-3DCF-432C-89D0-E84DECDA26C7}" srcOrd="3" destOrd="0" parTransId="{0871D3E8-E059-4D46-B5DD-925E31286A79}" sibTransId="{81FD9DCF-70EB-4715-9895-E3CC4D6FD398}"/>
    <dgm:cxn modelId="{C28B7F84-2C2E-40F8-ACB2-817DAB059EAC}" type="presOf" srcId="{BB50A35F-5544-4F73-9AE6-25F6C7D8FC31}" destId="{F3CB2D4E-46FC-4267-8011-54D59C7D1B97}" srcOrd="0" destOrd="0" presId="urn:microsoft.com/office/officeart/2008/layout/LinedList"/>
    <dgm:cxn modelId="{4D7B8E85-5FCC-4ECC-A110-C319688E4DD0}" type="presOf" srcId="{FDD3FE5C-3797-4574-910B-D15A750F79C0}" destId="{42CB7274-9E93-4B28-A695-40FDE695EE22}" srcOrd="0" destOrd="0" presId="urn:microsoft.com/office/officeart/2008/layout/LinedList"/>
    <dgm:cxn modelId="{D8941EA3-C995-44DA-9191-EA37E6C10995}" type="presOf" srcId="{E5C32EAB-0F80-4AD6-A808-F47D4A2F5FC7}" destId="{A7C1526E-664C-44F9-9AF8-9A76CC1C503F}" srcOrd="0" destOrd="0" presId="urn:microsoft.com/office/officeart/2008/layout/LinedList"/>
    <dgm:cxn modelId="{D5F9FAAE-6CB7-4BD1-88F3-D71EE4D2EF41}" srcId="{E5C32EAB-0F80-4AD6-A808-F47D4A2F5FC7}" destId="{FDD3FE5C-3797-4574-910B-D15A750F79C0}" srcOrd="2" destOrd="0" parTransId="{69848596-4180-417B-8A66-CE0F75D2CC3A}" sibTransId="{95999266-839E-4F77-96BB-30A41350070B}"/>
    <dgm:cxn modelId="{F3A939D4-55DE-49D0-B4EC-58D4AEC8B9D7}" srcId="{E5C32EAB-0F80-4AD6-A808-F47D4A2F5FC7}" destId="{421D26DF-2E15-4D52-B6C4-A905FA3C72C3}" srcOrd="1" destOrd="0" parTransId="{01EBF12E-2F64-4827-908E-BDCD7DDA4DD4}" sibTransId="{792491F4-DD74-4291-9FEC-1A42FF6A8040}"/>
    <dgm:cxn modelId="{399706C6-6CA3-467B-82CD-50EC416A480D}" type="presParOf" srcId="{A7C1526E-664C-44F9-9AF8-9A76CC1C503F}" destId="{5F439FD5-33AE-4D50-B5A6-AF43EBFD7040}" srcOrd="0" destOrd="0" presId="urn:microsoft.com/office/officeart/2008/layout/LinedList"/>
    <dgm:cxn modelId="{18D414C2-5575-4098-A6FB-5B037E1897C6}" type="presParOf" srcId="{A7C1526E-664C-44F9-9AF8-9A76CC1C503F}" destId="{35AB5182-37DD-414C-BD7B-4EDE966E1C8A}" srcOrd="1" destOrd="0" presId="urn:microsoft.com/office/officeart/2008/layout/LinedList"/>
    <dgm:cxn modelId="{A4D05E6F-88D3-4787-B97D-8D70152B535C}" type="presParOf" srcId="{35AB5182-37DD-414C-BD7B-4EDE966E1C8A}" destId="{F3CB2D4E-46FC-4267-8011-54D59C7D1B97}" srcOrd="0" destOrd="0" presId="urn:microsoft.com/office/officeart/2008/layout/LinedList"/>
    <dgm:cxn modelId="{18B5D682-B0EA-4120-868C-092C5315906D}" type="presParOf" srcId="{35AB5182-37DD-414C-BD7B-4EDE966E1C8A}" destId="{F31D5A88-1A4D-4E7E-B93A-73A5FC3C5CB5}" srcOrd="1" destOrd="0" presId="urn:microsoft.com/office/officeart/2008/layout/LinedList"/>
    <dgm:cxn modelId="{F8434D8F-8C54-4B72-9F45-610928C19886}" type="presParOf" srcId="{A7C1526E-664C-44F9-9AF8-9A76CC1C503F}" destId="{F2471E5B-D485-442E-B314-495AEC23CEE3}" srcOrd="2" destOrd="0" presId="urn:microsoft.com/office/officeart/2008/layout/LinedList"/>
    <dgm:cxn modelId="{6AA735E8-595A-4C71-88BD-4A11CC0F4CD3}" type="presParOf" srcId="{A7C1526E-664C-44F9-9AF8-9A76CC1C503F}" destId="{C7FE7DD5-888A-4503-A7B6-5648245816CB}" srcOrd="3" destOrd="0" presId="urn:microsoft.com/office/officeart/2008/layout/LinedList"/>
    <dgm:cxn modelId="{6522F708-FA99-4C22-8C8B-E713C4866B12}" type="presParOf" srcId="{C7FE7DD5-888A-4503-A7B6-5648245816CB}" destId="{0A2294C0-6350-4E7F-9952-19F8581206F0}" srcOrd="0" destOrd="0" presId="urn:microsoft.com/office/officeart/2008/layout/LinedList"/>
    <dgm:cxn modelId="{1467E96B-ED91-42E8-A2A4-51A69F000084}" type="presParOf" srcId="{C7FE7DD5-888A-4503-A7B6-5648245816CB}" destId="{0815A62B-E253-4E53-B5C7-419D9CCCF730}" srcOrd="1" destOrd="0" presId="urn:microsoft.com/office/officeart/2008/layout/LinedList"/>
    <dgm:cxn modelId="{85AD456E-2475-4BB0-8508-49DCCA38A82C}" type="presParOf" srcId="{A7C1526E-664C-44F9-9AF8-9A76CC1C503F}" destId="{9DE0F674-1256-4EB9-9798-872560D0D6FE}" srcOrd="4" destOrd="0" presId="urn:microsoft.com/office/officeart/2008/layout/LinedList"/>
    <dgm:cxn modelId="{72FC0957-F220-47BC-8F54-891602C27D38}" type="presParOf" srcId="{A7C1526E-664C-44F9-9AF8-9A76CC1C503F}" destId="{BFE200F7-0FF0-4E23-BB9B-67AB4E6D49A7}" srcOrd="5" destOrd="0" presId="urn:microsoft.com/office/officeart/2008/layout/LinedList"/>
    <dgm:cxn modelId="{77B725D4-EE56-4360-8A72-E386D8A23B0E}" type="presParOf" srcId="{BFE200F7-0FF0-4E23-BB9B-67AB4E6D49A7}" destId="{42CB7274-9E93-4B28-A695-40FDE695EE22}" srcOrd="0" destOrd="0" presId="urn:microsoft.com/office/officeart/2008/layout/LinedList"/>
    <dgm:cxn modelId="{9FD45ADD-6892-491C-AF6C-040B4CE7496C}" type="presParOf" srcId="{BFE200F7-0FF0-4E23-BB9B-67AB4E6D49A7}" destId="{4C2FFCE4-8DA7-4C18-A71D-57C6460D79C5}" srcOrd="1" destOrd="0" presId="urn:microsoft.com/office/officeart/2008/layout/LinedList"/>
    <dgm:cxn modelId="{4C9499E3-60AA-4A47-A069-74D8245D4E0F}" type="presParOf" srcId="{A7C1526E-664C-44F9-9AF8-9A76CC1C503F}" destId="{999B628F-8952-4118-A097-2054C9ACC15E}" srcOrd="6" destOrd="0" presId="urn:microsoft.com/office/officeart/2008/layout/LinedList"/>
    <dgm:cxn modelId="{531725AA-5F26-47D1-9A43-EED89FA668A1}" type="presParOf" srcId="{A7C1526E-664C-44F9-9AF8-9A76CC1C503F}" destId="{36B7DD6B-9378-42CE-90EB-0524FD9E43EF}" srcOrd="7" destOrd="0" presId="urn:microsoft.com/office/officeart/2008/layout/LinedList"/>
    <dgm:cxn modelId="{A5D146DD-8258-4E60-9048-37F0D6A3D14F}" type="presParOf" srcId="{36B7DD6B-9378-42CE-90EB-0524FD9E43EF}" destId="{D309670F-1F82-4F8E-966D-2778002115A5}" srcOrd="0" destOrd="0" presId="urn:microsoft.com/office/officeart/2008/layout/LinedList"/>
    <dgm:cxn modelId="{349BD63F-80A1-4B07-8BC4-193118B1A3BD}" type="presParOf" srcId="{36B7DD6B-9378-42CE-90EB-0524FD9E43EF}" destId="{873BE511-53DA-43C9-BAC5-29F8597FE00A}" srcOrd="1" destOrd="0" presId="urn:microsoft.com/office/officeart/2008/layout/LinedList"/>
    <dgm:cxn modelId="{4467546B-A651-42B2-A18E-95832C24B943}" type="presParOf" srcId="{A7C1526E-664C-44F9-9AF8-9A76CC1C503F}" destId="{2A0DB66C-E63B-41B7-8041-F22FC2930180}" srcOrd="8" destOrd="0" presId="urn:microsoft.com/office/officeart/2008/layout/LinedList"/>
    <dgm:cxn modelId="{6ABB3D12-8F62-46F6-B4D6-30044CADBB50}" type="presParOf" srcId="{A7C1526E-664C-44F9-9AF8-9A76CC1C503F}" destId="{49A57BC0-FC1C-4480-B591-0E0935E2DF98}" srcOrd="9" destOrd="0" presId="urn:microsoft.com/office/officeart/2008/layout/LinedList"/>
    <dgm:cxn modelId="{9CDC1D8A-2359-4DB4-B443-2690DD4EC3EB}" type="presParOf" srcId="{49A57BC0-FC1C-4480-B591-0E0935E2DF98}" destId="{45217D7B-0E6B-4422-A9B0-9FB1167F8A44}" srcOrd="0" destOrd="0" presId="urn:microsoft.com/office/officeart/2008/layout/LinedList"/>
    <dgm:cxn modelId="{D28472C8-497A-4431-9651-90356FE1A10E}" type="presParOf" srcId="{49A57BC0-FC1C-4480-B591-0E0935E2DF98}" destId="{AD4F3ABB-9705-400B-A83B-C46D744438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CE13A-0E44-4A91-A0D1-D8775D0BB29F}">
      <dsp:nvSpPr>
        <dsp:cNvPr id="0" name=""/>
        <dsp:cNvSpPr/>
      </dsp:nvSpPr>
      <dsp:spPr>
        <a:xfrm>
          <a:off x="0" y="0"/>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FFE4E47-94FE-4608-8377-2D875EFD4BCA}">
      <dsp:nvSpPr>
        <dsp:cNvPr id="0" name=""/>
        <dsp:cNvSpPr/>
      </dsp:nvSpPr>
      <dsp:spPr>
        <a:xfrm>
          <a:off x="0" y="0"/>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Phonetik &amp; Phonologie</a:t>
          </a:r>
        </a:p>
      </dsp:txBody>
      <dsp:txXfrm>
        <a:off x="0" y="0"/>
        <a:ext cx="3986392" cy="441885"/>
      </dsp:txXfrm>
    </dsp:sp>
    <dsp:sp modelId="{A7C9B801-CAE5-4D2B-B88D-B12951575391}">
      <dsp:nvSpPr>
        <dsp:cNvPr id="0" name=""/>
        <dsp:cNvSpPr/>
      </dsp:nvSpPr>
      <dsp:spPr>
        <a:xfrm>
          <a:off x="0" y="441885"/>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45A1B2B-9346-4A71-A08F-B2722892D18B}">
      <dsp:nvSpPr>
        <dsp:cNvPr id="0" name=""/>
        <dsp:cNvSpPr/>
      </dsp:nvSpPr>
      <dsp:spPr>
        <a:xfrm>
          <a:off x="0" y="441885"/>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Morphologie</a:t>
          </a:r>
        </a:p>
      </dsp:txBody>
      <dsp:txXfrm>
        <a:off x="0" y="441885"/>
        <a:ext cx="3986392" cy="441885"/>
      </dsp:txXfrm>
    </dsp:sp>
    <dsp:sp modelId="{93E3D5EB-51D3-485D-82AC-B72D11649CF9}">
      <dsp:nvSpPr>
        <dsp:cNvPr id="0" name=""/>
        <dsp:cNvSpPr/>
      </dsp:nvSpPr>
      <dsp:spPr>
        <a:xfrm>
          <a:off x="0" y="883770"/>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D9C70EE-B03F-4BF8-BBC7-35597876D482}">
      <dsp:nvSpPr>
        <dsp:cNvPr id="0" name=""/>
        <dsp:cNvSpPr/>
      </dsp:nvSpPr>
      <dsp:spPr>
        <a:xfrm>
          <a:off x="0" y="883770"/>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Syntax</a:t>
          </a:r>
        </a:p>
      </dsp:txBody>
      <dsp:txXfrm>
        <a:off x="0" y="883770"/>
        <a:ext cx="3986392" cy="441885"/>
      </dsp:txXfrm>
    </dsp:sp>
    <dsp:sp modelId="{14784F5B-AD91-463B-98D9-35ED0C59A5FB}">
      <dsp:nvSpPr>
        <dsp:cNvPr id="0" name=""/>
        <dsp:cNvSpPr/>
      </dsp:nvSpPr>
      <dsp:spPr>
        <a:xfrm>
          <a:off x="0" y="1325656"/>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D19806-3BA6-48F1-838E-D09DD2987821}">
      <dsp:nvSpPr>
        <dsp:cNvPr id="0" name=""/>
        <dsp:cNvSpPr/>
      </dsp:nvSpPr>
      <dsp:spPr>
        <a:xfrm>
          <a:off x="0" y="1325656"/>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Semantik</a:t>
          </a:r>
        </a:p>
      </dsp:txBody>
      <dsp:txXfrm>
        <a:off x="0" y="1325656"/>
        <a:ext cx="3986392" cy="441885"/>
      </dsp:txXfrm>
    </dsp:sp>
    <dsp:sp modelId="{84EB799B-6F59-4CD3-9BC6-E14CAD12BE22}">
      <dsp:nvSpPr>
        <dsp:cNvPr id="0" name=""/>
        <dsp:cNvSpPr/>
      </dsp:nvSpPr>
      <dsp:spPr>
        <a:xfrm>
          <a:off x="0" y="1767541"/>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640E96-C3F4-4133-AA56-F0E44EDBA50A}">
      <dsp:nvSpPr>
        <dsp:cNvPr id="0" name=""/>
        <dsp:cNvSpPr/>
      </dsp:nvSpPr>
      <dsp:spPr>
        <a:xfrm>
          <a:off x="0" y="1767541"/>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Pragmatik</a:t>
          </a:r>
        </a:p>
      </dsp:txBody>
      <dsp:txXfrm>
        <a:off x="0" y="1767541"/>
        <a:ext cx="3986392" cy="441885"/>
      </dsp:txXfrm>
    </dsp:sp>
    <dsp:sp modelId="{6EBCD62D-D2E4-43E1-B12F-B8CE7F1C1D16}">
      <dsp:nvSpPr>
        <dsp:cNvPr id="0" name=""/>
        <dsp:cNvSpPr/>
      </dsp:nvSpPr>
      <dsp:spPr>
        <a:xfrm>
          <a:off x="0" y="2209426"/>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9396ADE-0BF8-4DB6-A604-97E2DC0B97CF}">
      <dsp:nvSpPr>
        <dsp:cNvPr id="0" name=""/>
        <dsp:cNvSpPr/>
      </dsp:nvSpPr>
      <dsp:spPr>
        <a:xfrm>
          <a:off x="0" y="2209426"/>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Text- und Diskurslinguistik</a:t>
          </a:r>
        </a:p>
      </dsp:txBody>
      <dsp:txXfrm>
        <a:off x="0" y="2209426"/>
        <a:ext cx="3986392" cy="441885"/>
      </dsp:txXfrm>
    </dsp:sp>
    <dsp:sp modelId="{BAD3D0F8-B358-4EDD-B9BA-871280A9CD3F}">
      <dsp:nvSpPr>
        <dsp:cNvPr id="0" name=""/>
        <dsp:cNvSpPr/>
      </dsp:nvSpPr>
      <dsp:spPr>
        <a:xfrm>
          <a:off x="0" y="2651312"/>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EA79D5C-0765-4D7B-8BB7-4B466196DB07}">
      <dsp:nvSpPr>
        <dsp:cNvPr id="0" name=""/>
        <dsp:cNvSpPr/>
      </dsp:nvSpPr>
      <dsp:spPr>
        <a:xfrm>
          <a:off x="0" y="2651312"/>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Soziolinguistik &amp; Psycholinguistik</a:t>
          </a:r>
        </a:p>
      </dsp:txBody>
      <dsp:txXfrm>
        <a:off x="0" y="2651312"/>
        <a:ext cx="3986392" cy="441885"/>
      </dsp:txXfrm>
    </dsp:sp>
    <dsp:sp modelId="{5FA80960-E7BE-40B9-BBE6-CD99B717F7ED}">
      <dsp:nvSpPr>
        <dsp:cNvPr id="0" name=""/>
        <dsp:cNvSpPr/>
      </dsp:nvSpPr>
      <dsp:spPr>
        <a:xfrm>
          <a:off x="0" y="3093197"/>
          <a:ext cx="398639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94833DE-09D7-4C7D-9318-5DFAD91940F8}">
      <dsp:nvSpPr>
        <dsp:cNvPr id="0" name=""/>
        <dsp:cNvSpPr/>
      </dsp:nvSpPr>
      <dsp:spPr>
        <a:xfrm>
          <a:off x="0" y="3093197"/>
          <a:ext cx="3986392" cy="44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Angewandte Linguistik</a:t>
          </a:r>
        </a:p>
      </dsp:txBody>
      <dsp:txXfrm>
        <a:off x="0" y="3093197"/>
        <a:ext cx="3986392" cy="441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D4EDD-5C78-442D-AE7B-62BFA586673D}">
      <dsp:nvSpPr>
        <dsp:cNvPr id="0" name=""/>
        <dsp:cNvSpPr/>
      </dsp:nvSpPr>
      <dsp:spPr>
        <a:xfrm>
          <a:off x="0" y="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8E03E26-7AF6-4DE2-A875-2A9E567CD706}">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e-DE" sz="2700" kern="1200"/>
            <a:t>Lerntypen, Lernstile</a:t>
          </a:r>
          <a:endParaRPr lang="en-US" sz="2700" kern="1200"/>
        </a:p>
      </dsp:txBody>
      <dsp:txXfrm>
        <a:off x="0" y="0"/>
        <a:ext cx="5000124" cy="1363480"/>
      </dsp:txXfrm>
    </dsp:sp>
    <dsp:sp modelId="{9E436324-FFAA-41F2-B657-134066892600}">
      <dsp:nvSpPr>
        <dsp:cNvPr id="0" name=""/>
        <dsp:cNvSpPr/>
      </dsp:nvSpPr>
      <dsp:spPr>
        <a:xfrm>
          <a:off x="0" y="136348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96F8374-2C1E-49C9-9689-DA6E4C2B0EFD}">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e-DE" sz="2700" kern="1200"/>
            <a:t>Fossilierung im Sprachgebrauch</a:t>
          </a:r>
          <a:endParaRPr lang="en-US" sz="2700" kern="1200"/>
        </a:p>
      </dsp:txBody>
      <dsp:txXfrm>
        <a:off x="0" y="1363480"/>
        <a:ext cx="5000124" cy="1363480"/>
      </dsp:txXfrm>
    </dsp:sp>
    <dsp:sp modelId="{1571F882-35A3-4A70-A640-CB850D6927D1}">
      <dsp:nvSpPr>
        <dsp:cNvPr id="0" name=""/>
        <dsp:cNvSpPr/>
      </dsp:nvSpPr>
      <dsp:spPr>
        <a:xfrm>
          <a:off x="0" y="272696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6BE20D-B04A-4858-9D70-43C9187BBD41}">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e-DE" sz="2700" kern="1200"/>
            <a:t>Fehleranalyse</a:t>
          </a:r>
          <a:endParaRPr lang="en-US" sz="2700" kern="1200"/>
        </a:p>
      </dsp:txBody>
      <dsp:txXfrm>
        <a:off x="0" y="2726960"/>
        <a:ext cx="5000124" cy="1363480"/>
      </dsp:txXfrm>
    </dsp:sp>
    <dsp:sp modelId="{D5198FAE-0EA8-415B-92F5-9C4950642F80}">
      <dsp:nvSpPr>
        <dsp:cNvPr id="0" name=""/>
        <dsp:cNvSpPr/>
      </dsp:nvSpPr>
      <dsp:spPr>
        <a:xfrm>
          <a:off x="0" y="409044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2446100-317D-4917-94AA-57F1266CDFF2}">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e-DE" sz="2700" kern="1200"/>
            <a:t>Das richtige Grammatikverständnis kann nur der Unterricht liefern</a:t>
          </a:r>
          <a:endParaRPr lang="en-US" sz="2700" kern="1200"/>
        </a:p>
      </dsp:txBody>
      <dsp:txXfrm>
        <a:off x="0" y="4090440"/>
        <a:ext cx="5000124" cy="136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41BB3-3E9F-43F3-AF79-EDC32D90C9A3}">
      <dsp:nvSpPr>
        <dsp:cNvPr id="0" name=""/>
        <dsp:cNvSpPr/>
      </dsp:nvSpPr>
      <dsp:spPr>
        <a:xfrm>
          <a:off x="1137723" y="2283"/>
          <a:ext cx="2724676" cy="16348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Strukturalismus</a:t>
          </a:r>
          <a:r>
            <a:rPr lang="en-US" sz="2400" kern="1200"/>
            <a:t> (Saussure, Jakobson)</a:t>
          </a:r>
        </a:p>
      </dsp:txBody>
      <dsp:txXfrm>
        <a:off x="1137723" y="2283"/>
        <a:ext cx="2724676" cy="1634806"/>
      </dsp:txXfrm>
    </dsp:sp>
    <dsp:sp modelId="{9CE87CF7-6318-4C92-A4F7-6BD99181A883}">
      <dsp:nvSpPr>
        <dsp:cNvPr id="0" name=""/>
        <dsp:cNvSpPr/>
      </dsp:nvSpPr>
      <dsp:spPr>
        <a:xfrm>
          <a:off x="1137723" y="1909556"/>
          <a:ext cx="2724676" cy="16348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Generative Grammatik</a:t>
          </a:r>
          <a:r>
            <a:rPr lang="en-US" sz="2400" kern="1200"/>
            <a:t> (Chomsky)</a:t>
          </a:r>
        </a:p>
      </dsp:txBody>
      <dsp:txXfrm>
        <a:off x="1137723" y="1909556"/>
        <a:ext cx="2724676" cy="1634806"/>
      </dsp:txXfrm>
    </dsp:sp>
    <dsp:sp modelId="{9B137201-2020-448C-9CEE-61FED330A723}">
      <dsp:nvSpPr>
        <dsp:cNvPr id="0" name=""/>
        <dsp:cNvSpPr/>
      </dsp:nvSpPr>
      <dsp:spPr>
        <a:xfrm>
          <a:off x="1137723" y="3816830"/>
          <a:ext cx="2724676" cy="16348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a:t>Funktionalismus / Systemisch-funktionale Linguistik</a:t>
          </a:r>
          <a:r>
            <a:rPr lang="de-DE" sz="2400" kern="1200"/>
            <a:t> (Halliday)</a:t>
          </a:r>
          <a:endParaRPr lang="en-US" sz="2400" kern="1200"/>
        </a:p>
      </dsp:txBody>
      <dsp:txXfrm>
        <a:off x="1137723" y="3816830"/>
        <a:ext cx="2724676" cy="1634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D593F-E35A-4E38-B2DF-2118BB2D40F8}">
      <dsp:nvSpPr>
        <dsp:cNvPr id="0" name=""/>
        <dsp:cNvSpPr/>
      </dsp:nvSpPr>
      <dsp:spPr>
        <a:xfrm>
          <a:off x="0" y="22800"/>
          <a:ext cx="5714999"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b="1" kern="1200"/>
            <a:t>Grundidee:</a:t>
          </a:r>
          <a:r>
            <a:rPr lang="de-DE" sz="2100" kern="1200"/>
            <a:t> Sprache als System von Zeichen (Zeichen = Signifikant + Signifikat)</a:t>
          </a:r>
          <a:endParaRPr lang="en-US" sz="2100" kern="1200"/>
        </a:p>
      </dsp:txBody>
      <dsp:txXfrm>
        <a:off x="40780" y="63580"/>
        <a:ext cx="5633439" cy="753819"/>
      </dsp:txXfrm>
    </dsp:sp>
    <dsp:sp modelId="{63F51C65-BDE4-4A17-88D1-47B6A2D0704A}">
      <dsp:nvSpPr>
        <dsp:cNvPr id="0" name=""/>
        <dsp:cNvSpPr/>
      </dsp:nvSpPr>
      <dsp:spPr>
        <a:xfrm>
          <a:off x="0" y="918660"/>
          <a:ext cx="5714999"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b="1" kern="1200"/>
            <a:t>Strukturelle Prinzipien:</a:t>
          </a:r>
          <a:r>
            <a:rPr lang="de-DE" sz="2100" kern="1200"/>
            <a:t> Relationen zwischen Elementen, Synchrone vs. diachrone Analyse</a:t>
          </a:r>
          <a:endParaRPr lang="en-US" sz="2100" kern="1200"/>
        </a:p>
      </dsp:txBody>
      <dsp:txXfrm>
        <a:off x="40780" y="959440"/>
        <a:ext cx="5633439" cy="753819"/>
      </dsp:txXfrm>
    </dsp:sp>
    <dsp:sp modelId="{07E4F26E-F351-48F7-8D54-974739B40481}">
      <dsp:nvSpPr>
        <dsp:cNvPr id="0" name=""/>
        <dsp:cNvSpPr/>
      </dsp:nvSpPr>
      <dsp:spPr>
        <a:xfrm>
          <a:off x="0" y="1814520"/>
          <a:ext cx="5714999"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b="1" kern="1200"/>
            <a:t>Zentrale Konzepte:</a:t>
          </a:r>
          <a:r>
            <a:rPr lang="de-DE" sz="2100" kern="1200"/>
            <a:t> Paradigmatisch / Syntagmatisch, Signifikant / Signifikat</a:t>
          </a:r>
          <a:endParaRPr lang="en-US" sz="2100" kern="1200"/>
        </a:p>
      </dsp:txBody>
      <dsp:txXfrm>
        <a:off x="40780" y="1855300"/>
        <a:ext cx="5633439" cy="753819"/>
      </dsp:txXfrm>
    </dsp:sp>
    <dsp:sp modelId="{3817D6B5-B657-4E4E-8DCA-6F67A2F8E6BA}">
      <dsp:nvSpPr>
        <dsp:cNvPr id="0" name=""/>
        <dsp:cNvSpPr/>
      </dsp:nvSpPr>
      <dsp:spPr>
        <a:xfrm>
          <a:off x="0" y="2710380"/>
          <a:ext cx="5714999"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Bezug zur Didaktik:</a:t>
          </a:r>
          <a:endParaRPr lang="en-US" sz="2100" kern="1200"/>
        </a:p>
      </dsp:txBody>
      <dsp:txXfrm>
        <a:off x="40780" y="2751160"/>
        <a:ext cx="5633439" cy="753819"/>
      </dsp:txXfrm>
    </dsp:sp>
    <dsp:sp modelId="{5865C66F-51E8-43C3-A7D0-868036A7E049}">
      <dsp:nvSpPr>
        <dsp:cNvPr id="0" name=""/>
        <dsp:cNvSpPr/>
      </dsp:nvSpPr>
      <dsp:spPr>
        <a:xfrm>
          <a:off x="0" y="3545760"/>
          <a:ext cx="5714999"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de-DE" sz="1600" kern="1200"/>
            <a:t>Fokus auf Struktur und Muster in der Sprache</a:t>
          </a:r>
          <a:endParaRPr lang="en-US" sz="1600" kern="1200"/>
        </a:p>
        <a:p>
          <a:pPr marL="171450" lvl="1" indent="-171450" algn="l" defTabSz="711200">
            <a:lnSpc>
              <a:spcPct val="90000"/>
            </a:lnSpc>
            <a:spcBef>
              <a:spcPct val="0"/>
            </a:spcBef>
            <a:spcAft>
              <a:spcPct val="20000"/>
            </a:spcAft>
            <a:buChar char="•"/>
          </a:pPr>
          <a:r>
            <a:rPr lang="de-DE" sz="1600" kern="1200"/>
            <a:t>Analyse von Sprachbeispielen zur Förderung des Sprachbewusstseins</a:t>
          </a:r>
          <a:br>
            <a:rPr lang="de-DE" sz="1600" kern="1200"/>
          </a:br>
          <a:endParaRPr lang="en-US" sz="1600" kern="1200"/>
        </a:p>
      </dsp:txBody>
      <dsp:txXfrm>
        <a:off x="0" y="3545760"/>
        <a:ext cx="5714999" cy="99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725AF-FF0B-48BF-9F54-C60B7A88E3EF}">
      <dsp:nvSpPr>
        <dsp:cNvPr id="0" name=""/>
        <dsp:cNvSpPr/>
      </dsp:nvSpPr>
      <dsp:spPr>
        <a:xfrm>
          <a:off x="0" y="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23E3E0D-5924-40CC-A3B6-D110987965E7}">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1" kern="1200"/>
            <a:t>Strukturalismus:</a:t>
          </a:r>
          <a:r>
            <a:rPr lang="de-DE" sz="2200" kern="1200"/>
            <a:t> Fokus auf Struktur und Zeichenbeziehungen</a:t>
          </a:r>
          <a:endParaRPr lang="en-US" sz="2200" kern="1200"/>
        </a:p>
      </dsp:txBody>
      <dsp:txXfrm>
        <a:off x="0" y="0"/>
        <a:ext cx="5000124" cy="1363480"/>
      </dsp:txXfrm>
    </dsp:sp>
    <dsp:sp modelId="{1F4C3F14-D2A9-4716-B241-5EB5D66209B1}">
      <dsp:nvSpPr>
        <dsp:cNvPr id="0" name=""/>
        <dsp:cNvSpPr/>
      </dsp:nvSpPr>
      <dsp:spPr>
        <a:xfrm>
          <a:off x="0" y="136348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B4F2B6A-E587-428E-9550-5596F2E314BF}">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1" kern="1200"/>
            <a:t>Generative Grammatik:</a:t>
          </a:r>
          <a:r>
            <a:rPr lang="de-DE" sz="2200" kern="1200"/>
            <a:t> Fokus auf angeborene Strukturen und Regeln</a:t>
          </a:r>
          <a:endParaRPr lang="en-US" sz="2200" kern="1200"/>
        </a:p>
      </dsp:txBody>
      <dsp:txXfrm>
        <a:off x="0" y="1363480"/>
        <a:ext cx="5000124" cy="1363480"/>
      </dsp:txXfrm>
    </dsp:sp>
    <dsp:sp modelId="{1F56AB16-8B9C-460B-8497-C86C0703014F}">
      <dsp:nvSpPr>
        <dsp:cNvPr id="0" name=""/>
        <dsp:cNvSpPr/>
      </dsp:nvSpPr>
      <dsp:spPr>
        <a:xfrm>
          <a:off x="0" y="272696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E80F25-8A8C-4417-BABF-9B34C2DD9526}">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1" kern="1200"/>
            <a:t>Funktionalismus:</a:t>
          </a:r>
          <a:r>
            <a:rPr lang="de-DE" sz="2200" kern="1200"/>
            <a:t> Fokus auf Kommunikation, Funktion und Kontext</a:t>
          </a:r>
          <a:endParaRPr lang="en-US" sz="2200" kern="1200"/>
        </a:p>
      </dsp:txBody>
      <dsp:txXfrm>
        <a:off x="0" y="2726960"/>
        <a:ext cx="5000124" cy="1363480"/>
      </dsp:txXfrm>
    </dsp:sp>
    <dsp:sp modelId="{5EB316E4-202C-4309-98DC-93C0D6DCDDE8}">
      <dsp:nvSpPr>
        <dsp:cNvPr id="0" name=""/>
        <dsp:cNvSpPr/>
      </dsp:nvSpPr>
      <dsp:spPr>
        <a:xfrm>
          <a:off x="0" y="409044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AE4062-9923-40D1-92A5-3A582347D205}">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1" kern="1200"/>
            <a:t>Didaktische Implikationen:</a:t>
          </a:r>
          <a:r>
            <a:rPr lang="de-DE" sz="2200" kern="1200"/>
            <a:t> Kombination der Ansätze für Unterrichtsplanung</a:t>
          </a:r>
          <a:br>
            <a:rPr lang="de-DE" sz="2200" kern="1200"/>
          </a:br>
          <a:endParaRPr lang="en-US" sz="2200" kern="1200"/>
        </a:p>
      </dsp:txBody>
      <dsp:txXfrm>
        <a:off x="0" y="4090440"/>
        <a:ext cx="5000124" cy="1363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6767A-690C-4138-8B57-7EFF61698E62}">
      <dsp:nvSpPr>
        <dsp:cNvPr id="0" name=""/>
        <dsp:cNvSpPr/>
      </dsp:nvSpPr>
      <dsp:spPr>
        <a:xfrm>
          <a:off x="0" y="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ED28C28-70FD-4710-9A32-861C88771B5F}">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t>Kognitive Linguistik</a:t>
          </a:r>
          <a:r>
            <a:rPr lang="en-US" sz="3800" kern="1200"/>
            <a:t> (Lakoff, Langacker)</a:t>
          </a:r>
        </a:p>
      </dsp:txBody>
      <dsp:txXfrm>
        <a:off x="0" y="0"/>
        <a:ext cx="5000124" cy="1363480"/>
      </dsp:txXfrm>
    </dsp:sp>
    <dsp:sp modelId="{D438FFEF-14AE-4D3B-97C8-6ADA5796B261}">
      <dsp:nvSpPr>
        <dsp:cNvPr id="0" name=""/>
        <dsp:cNvSpPr/>
      </dsp:nvSpPr>
      <dsp:spPr>
        <a:xfrm>
          <a:off x="0" y="136348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27D577B-D00B-41CF-A003-3187E485B056}">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t>Diskurs- und Textlinguistik</a:t>
          </a:r>
          <a:endParaRPr lang="en-US" sz="3800" kern="1200"/>
        </a:p>
      </dsp:txBody>
      <dsp:txXfrm>
        <a:off x="0" y="1363480"/>
        <a:ext cx="5000124" cy="1363480"/>
      </dsp:txXfrm>
    </dsp:sp>
    <dsp:sp modelId="{82B8B9C7-D145-4008-89CA-999ADD122252}">
      <dsp:nvSpPr>
        <dsp:cNvPr id="0" name=""/>
        <dsp:cNvSpPr/>
      </dsp:nvSpPr>
      <dsp:spPr>
        <a:xfrm>
          <a:off x="0" y="272696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B7A5CB-A1B4-49C4-B7E2-7E5B9F0DA9EE}">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t>Soziolinguistik / Varietätenlinguistik</a:t>
          </a:r>
          <a:endParaRPr lang="en-US" sz="3800" kern="1200"/>
        </a:p>
      </dsp:txBody>
      <dsp:txXfrm>
        <a:off x="0" y="2726960"/>
        <a:ext cx="5000124" cy="1363480"/>
      </dsp:txXfrm>
    </dsp:sp>
    <dsp:sp modelId="{D6FB94E3-BE31-4B99-B85B-1CEC042F39AA}">
      <dsp:nvSpPr>
        <dsp:cNvPr id="0" name=""/>
        <dsp:cNvSpPr/>
      </dsp:nvSpPr>
      <dsp:spPr>
        <a:xfrm>
          <a:off x="0" y="409044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5C4C7E-B450-46DE-ABFB-86E12648685C}">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Einfluss auf Analyse und Unterricht</a:t>
          </a:r>
        </a:p>
      </dsp:txBody>
      <dsp:txXfrm>
        <a:off x="0" y="4090440"/>
        <a:ext cx="5000124" cy="1363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7A8E-2306-4CE6-969B-4B0F89DB0FFD}">
      <dsp:nvSpPr>
        <dsp:cNvPr id="0" name=""/>
        <dsp:cNvSpPr/>
      </dsp:nvSpPr>
      <dsp:spPr>
        <a:xfrm>
          <a:off x="0" y="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E98BEA-D039-42EF-8DBC-BD5F02638F8A}">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Kognitive Linguistik → Fokus auf Bedeutung, Konzeptualisierung, Bildhaftigkeit</a:t>
          </a:r>
          <a:endParaRPr lang="en-US" sz="2100" kern="1200"/>
        </a:p>
      </dsp:txBody>
      <dsp:txXfrm>
        <a:off x="0" y="0"/>
        <a:ext cx="5000124" cy="1363480"/>
      </dsp:txXfrm>
    </dsp:sp>
    <dsp:sp modelId="{33745524-0246-4B4A-B0DE-575DE23CB5C9}">
      <dsp:nvSpPr>
        <dsp:cNvPr id="0" name=""/>
        <dsp:cNvSpPr/>
      </dsp:nvSpPr>
      <dsp:spPr>
        <a:xfrm>
          <a:off x="0" y="136348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57104F-80F7-4992-9414-945D8AC276E0}">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Diskurs- und Textlinguistik → Analyse von Texten, Kohärenz, Schreib- und Leseübungen</a:t>
          </a:r>
          <a:endParaRPr lang="en-US" sz="2100" kern="1200"/>
        </a:p>
      </dsp:txBody>
      <dsp:txXfrm>
        <a:off x="0" y="1363480"/>
        <a:ext cx="5000124" cy="1363480"/>
      </dsp:txXfrm>
    </dsp:sp>
    <dsp:sp modelId="{8D4E0C4E-3481-4A93-A6C5-5F41A167EBE7}">
      <dsp:nvSpPr>
        <dsp:cNvPr id="0" name=""/>
        <dsp:cNvSpPr/>
      </dsp:nvSpPr>
      <dsp:spPr>
        <a:xfrm>
          <a:off x="0" y="272696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9A535C-8B21-439C-BBB8-000C501CE80E}">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a:t>Soziolinguistik → Sensibilisierung für Variation, authentische Materialien</a:t>
          </a:r>
          <a:endParaRPr lang="en-US" sz="2100" kern="1200"/>
        </a:p>
      </dsp:txBody>
      <dsp:txXfrm>
        <a:off x="0" y="2726960"/>
        <a:ext cx="5000124" cy="1363480"/>
      </dsp:txXfrm>
    </dsp:sp>
    <dsp:sp modelId="{85760198-72F3-4E50-96C4-4C51A51C41D5}">
      <dsp:nvSpPr>
        <dsp:cNvPr id="0" name=""/>
        <dsp:cNvSpPr/>
      </dsp:nvSpPr>
      <dsp:spPr>
        <a:xfrm>
          <a:off x="0" y="4090440"/>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08B51E-57F5-4725-AE2E-42F1D9B84432}">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a:t>Didaktische Implikation:</a:t>
          </a:r>
          <a:r>
            <a:rPr lang="de-DE" sz="2100" kern="1200"/>
            <a:t> Kombination der Ansätze für ganzheitliche Sprachkompetenz</a:t>
          </a:r>
          <a:br>
            <a:rPr lang="de-DE" sz="2100" kern="1200"/>
          </a:br>
          <a:endParaRPr lang="en-US" sz="2100" kern="1200"/>
        </a:p>
      </dsp:txBody>
      <dsp:txXfrm>
        <a:off x="0" y="4090440"/>
        <a:ext cx="5000124" cy="1363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0B448-AAED-4F23-B679-FBA069254156}">
      <dsp:nvSpPr>
        <dsp:cNvPr id="0" name=""/>
        <dsp:cNvSpPr/>
      </dsp:nvSpPr>
      <dsp:spPr>
        <a:xfrm>
          <a:off x="0" y="665"/>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A3290E-5746-45F0-9FE4-4D5D3A62C3CF}">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kern="1200"/>
            <a:t>Wissen – savoir – knowing that</a:t>
          </a:r>
          <a:endParaRPr lang="en-US" sz="3000" kern="1200"/>
        </a:p>
      </dsp:txBody>
      <dsp:txXfrm>
        <a:off x="0" y="665"/>
        <a:ext cx="5000124" cy="1090517"/>
      </dsp:txXfrm>
    </dsp:sp>
    <dsp:sp modelId="{F0D7F676-0738-4E0F-9469-F499EF1C728B}">
      <dsp:nvSpPr>
        <dsp:cNvPr id="0" name=""/>
        <dsp:cNvSpPr/>
      </dsp:nvSpPr>
      <dsp:spPr>
        <a:xfrm>
          <a:off x="0" y="1091183"/>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43BE6AD-9656-461C-8CE7-C51DCE797F07}">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kern="1200"/>
            <a:t>Können – savoir faire – knowing how</a:t>
          </a:r>
          <a:endParaRPr lang="en-US" sz="3000" kern="1200"/>
        </a:p>
      </dsp:txBody>
      <dsp:txXfrm>
        <a:off x="0" y="1091183"/>
        <a:ext cx="5000124" cy="1090517"/>
      </dsp:txXfrm>
    </dsp:sp>
    <dsp:sp modelId="{01F2600F-34E6-4D0E-830D-EB8E7D5B53A8}">
      <dsp:nvSpPr>
        <dsp:cNvPr id="0" name=""/>
        <dsp:cNvSpPr/>
      </dsp:nvSpPr>
      <dsp:spPr>
        <a:xfrm>
          <a:off x="0" y="2181701"/>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0D1506-908C-4AC0-AB66-A8335E45CA77}">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kern="1200"/>
            <a:t>Können</a:t>
          </a:r>
          <a:r>
            <a:rPr lang="el-GR" sz="3000" kern="1200"/>
            <a:t>= </a:t>
          </a:r>
          <a:r>
            <a:rPr lang="en-US" sz="3000" kern="1200"/>
            <a:t>Gebrauchswissen</a:t>
          </a:r>
        </a:p>
      </dsp:txBody>
      <dsp:txXfrm>
        <a:off x="0" y="2181701"/>
        <a:ext cx="5000124" cy="1090517"/>
      </dsp:txXfrm>
    </dsp:sp>
    <dsp:sp modelId="{FE90F033-CF31-4BDC-95D1-26372A3B51F5}">
      <dsp:nvSpPr>
        <dsp:cNvPr id="0" name=""/>
        <dsp:cNvSpPr/>
      </dsp:nvSpPr>
      <dsp:spPr>
        <a:xfrm>
          <a:off x="0" y="3272218"/>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BD997E-BC74-4DA0-AD05-4B5C969518AF}">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Wissen= </a:t>
          </a:r>
          <a:r>
            <a:rPr lang="de-DE" sz="3000" kern="1200"/>
            <a:t>W über oder von etwas</a:t>
          </a:r>
          <a:endParaRPr lang="en-US" sz="3000" kern="1200"/>
        </a:p>
      </dsp:txBody>
      <dsp:txXfrm>
        <a:off x="0" y="3272218"/>
        <a:ext cx="5000124" cy="1090517"/>
      </dsp:txXfrm>
    </dsp:sp>
    <dsp:sp modelId="{58A7D5AA-365B-4E0A-AE3F-D1C90AAE6C0E}">
      <dsp:nvSpPr>
        <dsp:cNvPr id="0" name=""/>
        <dsp:cNvSpPr/>
      </dsp:nvSpPr>
      <dsp:spPr>
        <a:xfrm>
          <a:off x="0" y="4362736"/>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5122E1-9E2E-4AB4-AB98-151EF4D38887}">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e-DE" sz="3000" kern="1200"/>
            <a:t>W ist die Struktur, K ist der Gebrauch, W ist die Analyse</a:t>
          </a:r>
          <a:endParaRPr lang="en-US" sz="3000" kern="1200"/>
        </a:p>
      </dsp:txBody>
      <dsp:txXfrm>
        <a:off x="0" y="4362736"/>
        <a:ext cx="5000124" cy="10905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3CE51-6910-44D7-A28E-3221CB6E25D5}">
      <dsp:nvSpPr>
        <dsp:cNvPr id="0" name=""/>
        <dsp:cNvSpPr/>
      </dsp:nvSpPr>
      <dsp:spPr>
        <a:xfrm>
          <a:off x="0" y="665"/>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D2B418-C69E-45A8-B172-A72B323C6020}">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Die Abschreiberei von Regeln</a:t>
          </a:r>
          <a:endParaRPr lang="en-US" sz="1800" kern="1200"/>
        </a:p>
      </dsp:txBody>
      <dsp:txXfrm>
        <a:off x="0" y="665"/>
        <a:ext cx="5000124" cy="1090517"/>
      </dsp:txXfrm>
    </dsp:sp>
    <dsp:sp modelId="{92D73A8B-F85F-4B57-81A4-4BE3FECCC77E}">
      <dsp:nvSpPr>
        <dsp:cNvPr id="0" name=""/>
        <dsp:cNvSpPr/>
      </dsp:nvSpPr>
      <dsp:spPr>
        <a:xfrm>
          <a:off x="0" y="1091183"/>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1D53ED-97D1-41B3-88B7-63B83BB6B0F0}">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Konstruktionen müssen mündlich eingeübt werden</a:t>
          </a:r>
          <a:endParaRPr lang="en-US" sz="1800" kern="1200"/>
        </a:p>
      </dsp:txBody>
      <dsp:txXfrm>
        <a:off x="0" y="1091183"/>
        <a:ext cx="5000124" cy="1090517"/>
      </dsp:txXfrm>
    </dsp:sp>
    <dsp:sp modelId="{769FD7F4-FFC9-4CFE-A264-44F47AD349F0}">
      <dsp:nvSpPr>
        <dsp:cNvPr id="0" name=""/>
        <dsp:cNvSpPr/>
      </dsp:nvSpPr>
      <dsp:spPr>
        <a:xfrm>
          <a:off x="0" y="2181701"/>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DD9FEF-39D3-4475-8D69-7FF8000E27C6}">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Nicht diese einsprachigen Übungen, bei denen die Schüler aus durcheinandergemischten Wörtern und Wortgruppen die richtigen Sätze bilden sollen</a:t>
          </a:r>
          <a:endParaRPr lang="en-US" sz="1800" kern="1200"/>
        </a:p>
      </dsp:txBody>
      <dsp:txXfrm>
        <a:off x="0" y="2181701"/>
        <a:ext cx="5000124" cy="1090517"/>
      </dsp:txXfrm>
    </dsp:sp>
    <dsp:sp modelId="{FBDEF99B-400E-4B14-A03A-9147C9EDE474}">
      <dsp:nvSpPr>
        <dsp:cNvPr id="0" name=""/>
        <dsp:cNvSpPr/>
      </dsp:nvSpPr>
      <dsp:spPr>
        <a:xfrm>
          <a:off x="0" y="3272218"/>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F9CC13-FBB7-46A0-9EDD-4CF3D7373616}">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Übungen, wie sie sein sollen nicht wie sie zur Not auch sein können</a:t>
          </a:r>
          <a:endParaRPr lang="en-US" sz="1800" kern="1200"/>
        </a:p>
      </dsp:txBody>
      <dsp:txXfrm>
        <a:off x="0" y="3272218"/>
        <a:ext cx="5000124" cy="1090517"/>
      </dsp:txXfrm>
    </dsp:sp>
    <dsp:sp modelId="{85770B17-FD61-433C-9248-06B7E10CEE16}">
      <dsp:nvSpPr>
        <dsp:cNvPr id="0" name=""/>
        <dsp:cNvSpPr/>
      </dsp:nvSpPr>
      <dsp:spPr>
        <a:xfrm>
          <a:off x="0" y="4362736"/>
          <a:ext cx="5000124"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23F1E53-9BB5-4AAB-A641-E507795A1A2A}">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Keine Übungen zur Beschäftigungstherapie </a:t>
          </a:r>
          <a:endParaRPr lang="en-US" sz="1800" kern="1200"/>
        </a:p>
      </dsp:txBody>
      <dsp:txXfrm>
        <a:off x="0" y="4362736"/>
        <a:ext cx="5000124" cy="10905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9FD5-33AE-4D50-B5A6-AF43EBFD7040}">
      <dsp:nvSpPr>
        <dsp:cNvPr id="0" name=""/>
        <dsp:cNvSpPr/>
      </dsp:nvSpPr>
      <dsp:spPr>
        <a:xfrm>
          <a:off x="0" y="665"/>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CB2D4E-46FC-4267-8011-54D59C7D1B97}">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a:t>Regelsprache oder Metasprache</a:t>
          </a:r>
          <a:endParaRPr lang="en-US" sz="2400" kern="1200"/>
        </a:p>
      </dsp:txBody>
      <dsp:txXfrm>
        <a:off x="0" y="665"/>
        <a:ext cx="5000124" cy="1090517"/>
      </dsp:txXfrm>
    </dsp:sp>
    <dsp:sp modelId="{F2471E5B-D485-442E-B314-495AEC23CEE3}">
      <dsp:nvSpPr>
        <dsp:cNvPr id="0" name=""/>
        <dsp:cNvSpPr/>
      </dsp:nvSpPr>
      <dsp:spPr>
        <a:xfrm>
          <a:off x="0" y="1091183"/>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A2294C0-6350-4E7F-9952-19F8581206F0}">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a:t>Nicht verstehen, keine Motivation</a:t>
          </a:r>
          <a:endParaRPr lang="en-US" sz="2400" kern="1200"/>
        </a:p>
      </dsp:txBody>
      <dsp:txXfrm>
        <a:off x="0" y="1091183"/>
        <a:ext cx="5000124" cy="1090517"/>
      </dsp:txXfrm>
    </dsp:sp>
    <dsp:sp modelId="{9DE0F674-1256-4EB9-9798-872560D0D6FE}">
      <dsp:nvSpPr>
        <dsp:cNvPr id="0" name=""/>
        <dsp:cNvSpPr/>
      </dsp:nvSpPr>
      <dsp:spPr>
        <a:xfrm>
          <a:off x="0" y="2181701"/>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CB7274-9E93-4B28-A695-40FDE695EE22}">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a:t>Kein analytischer Verstand, keine herkömmliche Analyse</a:t>
          </a:r>
          <a:endParaRPr lang="en-US" sz="2400" kern="1200"/>
        </a:p>
      </dsp:txBody>
      <dsp:txXfrm>
        <a:off x="0" y="2181701"/>
        <a:ext cx="5000124" cy="1090517"/>
      </dsp:txXfrm>
    </dsp:sp>
    <dsp:sp modelId="{999B628F-8952-4118-A097-2054C9ACC15E}">
      <dsp:nvSpPr>
        <dsp:cNvPr id="0" name=""/>
        <dsp:cNvSpPr/>
      </dsp:nvSpPr>
      <dsp:spPr>
        <a:xfrm>
          <a:off x="0" y="3272218"/>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09670F-1F82-4F8E-966D-2778002115A5}">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a:t>Lehrbarkeitshypothese (Bereitsein)</a:t>
          </a:r>
          <a:endParaRPr lang="en-US" sz="2400" kern="1200"/>
        </a:p>
      </dsp:txBody>
      <dsp:txXfrm>
        <a:off x="0" y="3272218"/>
        <a:ext cx="5000124" cy="1090517"/>
      </dsp:txXfrm>
    </dsp:sp>
    <dsp:sp modelId="{2A0DB66C-E63B-41B7-8041-F22FC2930180}">
      <dsp:nvSpPr>
        <dsp:cNvPr id="0" name=""/>
        <dsp:cNvSpPr/>
      </dsp:nvSpPr>
      <dsp:spPr>
        <a:xfrm>
          <a:off x="0" y="4362736"/>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5217D7B-0E6B-4422-A9B0-9FB1167F8A44}">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kern="1200"/>
            <a:t>Statt Grammatik, Textarbeit (teach the language, not about the language)</a:t>
          </a:r>
          <a:endParaRPr lang="en-US" sz="2400" kern="1200"/>
        </a:p>
      </dsp:txBody>
      <dsp:txXfrm>
        <a:off x="0" y="4362736"/>
        <a:ext cx="5000124" cy="10905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80EBA0-A97D-451A-8DBF-3E6DFC6047C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115808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0EBA0-A97D-451A-8DBF-3E6DFC6047C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386212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0EBA0-A97D-451A-8DBF-3E6DFC6047C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328123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0EBA0-A97D-451A-8DBF-3E6DFC6047C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2839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0EBA0-A97D-451A-8DBF-3E6DFC6047CD}"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397590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80EBA0-A97D-451A-8DBF-3E6DFC6047CD}"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399155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80EBA0-A97D-451A-8DBF-3E6DFC6047CD}"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69669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80EBA0-A97D-451A-8DBF-3E6DFC6047CD}"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26906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0EBA0-A97D-451A-8DBF-3E6DFC6047CD}"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392331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0EBA0-A97D-451A-8DBF-3E6DFC6047CD}"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273867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0EBA0-A97D-451A-8DBF-3E6DFC6047CD}"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A423B-4B75-4B0D-9B6E-A51C5FD346C3}" type="slidenum">
              <a:rPr lang="en-US" smtClean="0"/>
              <a:t>‹#›</a:t>
            </a:fld>
            <a:endParaRPr lang="en-US"/>
          </a:p>
        </p:txBody>
      </p:sp>
    </p:spTree>
    <p:extLst>
      <p:ext uri="{BB962C8B-B14F-4D97-AF65-F5344CB8AC3E}">
        <p14:creationId xmlns:p14="http://schemas.microsoft.com/office/powerpoint/2010/main" val="286019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0EBA0-A97D-451A-8DBF-3E6DFC6047CD}" type="datetimeFigureOut">
              <a:rPr lang="en-US" smtClean="0"/>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A423B-4B75-4B0D-9B6E-A51C5FD346C3}" type="slidenum">
              <a:rPr lang="en-US" smtClean="0"/>
              <a:t>‹#›</a:t>
            </a:fld>
            <a:endParaRPr lang="en-US"/>
          </a:p>
        </p:txBody>
      </p:sp>
    </p:spTree>
    <p:extLst>
      <p:ext uri="{BB962C8B-B14F-4D97-AF65-F5344CB8AC3E}">
        <p14:creationId xmlns:p14="http://schemas.microsoft.com/office/powerpoint/2010/main" val="385096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9144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0040" y="-1133192"/>
            <a:ext cx="6858001" cy="9124385"/>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072" y="0"/>
            <a:ext cx="4572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
            <a:ext cx="9137153"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84" y="4049"/>
            <a:ext cx="7662432"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57200" y="1030406"/>
            <a:ext cx="8153399" cy="1941394"/>
          </a:xfrm>
        </p:spPr>
        <p:txBody>
          <a:bodyPr anchor="ctr">
            <a:normAutofit/>
          </a:bodyPr>
          <a:lstStyle/>
          <a:p>
            <a:pPr marL="0" marR="0">
              <a:spcAft>
                <a:spcPts val="800"/>
              </a:spcAft>
              <a:buNone/>
            </a:pPr>
            <a:r>
              <a:rPr lang="de-DE" sz="4200" b="1" kern="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G 022 – Linguistik: Theoretische und Didaktische Ansätze</a:t>
            </a:r>
            <a:endParaRPr lang="en-US" sz="4200" kern="100" dirty="0">
              <a:solidFill>
                <a:srgbClr val="FFFFFF"/>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Subtitle 2"/>
          <p:cNvSpPr>
            <a:spLocks noGrp="1"/>
          </p:cNvSpPr>
          <p:nvPr>
            <p:ph type="subTitle" idx="1"/>
          </p:nvPr>
        </p:nvSpPr>
        <p:spPr>
          <a:xfrm>
            <a:off x="304800" y="3276600"/>
            <a:ext cx="8527589" cy="2755113"/>
          </a:xfrm>
        </p:spPr>
        <p:txBody>
          <a:bodyPr anchor="ctr">
            <a:normAutofit/>
          </a:bodyPr>
          <a:lstStyle/>
          <a:p>
            <a:pPr marL="0" marR="0">
              <a:lnSpc>
                <a:spcPct val="90000"/>
              </a:lnSpc>
              <a:spcAft>
                <a:spcPts val="800"/>
              </a:spcAft>
              <a:buNone/>
            </a:pPr>
            <a:r>
              <a:rPr lang="de-DE" sz="2700" b="1" kern="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 Linguistik: Teilbereiche, theoretische Modelle und Zielperspektiven</a:t>
            </a:r>
            <a:endParaRPr lang="en-US" sz="2700" kern="100" dirty="0">
              <a:solidFill>
                <a:srgbClr val="FFFFFF"/>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7346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3B314-684F-7B3D-5EAA-93F1D16E3B2C}"/>
              </a:ext>
            </a:extLst>
          </p:cNvPr>
          <p:cNvSpPr>
            <a:spLocks noGrp="1"/>
          </p:cNvSpPr>
          <p:nvPr>
            <p:ph type="title"/>
          </p:nvPr>
        </p:nvSpPr>
        <p:spPr>
          <a:xfrm>
            <a:off x="439858" y="1683756"/>
            <a:ext cx="2336449" cy="2396359"/>
          </a:xfrm>
        </p:spPr>
        <p:txBody>
          <a:bodyPr anchor="b">
            <a:normAutofit/>
          </a:bodyPr>
          <a:lstStyle/>
          <a:p>
            <a:pPr algn="r"/>
            <a:r>
              <a:rPr lang="en-US" sz="1900" b="1" kern="0" dirty="0">
                <a:solidFill>
                  <a:srgbClr val="FFFFFF"/>
                </a:solidFill>
                <a:effectLst/>
                <a:latin typeface="Times New Roman" panose="02020603050405020304" pitchFamily="18" charset="0"/>
                <a:ea typeface="Times New Roman" panose="02020603050405020304" pitchFamily="18" charset="0"/>
              </a:rPr>
              <a:t>Zusammenfassung &amp; Vergleich</a:t>
            </a:r>
            <a:endParaRPr lang="en-US" sz="1900" dirty="0">
              <a:solidFill>
                <a:srgbClr val="FFFFFF"/>
              </a:solidFill>
            </a:endParaRPr>
          </a:p>
        </p:txBody>
      </p:sp>
      <p:graphicFrame>
        <p:nvGraphicFramePr>
          <p:cNvPr id="23" name="Content Placeholder 2">
            <a:extLst>
              <a:ext uri="{FF2B5EF4-FFF2-40B4-BE49-F238E27FC236}">
                <a16:creationId xmlns:a16="http://schemas.microsoft.com/office/drawing/2014/main" id="{3A9BB9EF-614F-5DCF-9217-446EA8341061}"/>
              </a:ext>
            </a:extLst>
          </p:cNvPr>
          <p:cNvGraphicFramePr>
            <a:graphicFrameLocks noGrp="1"/>
          </p:cNvGraphicFramePr>
          <p:nvPr>
            <p:ph idx="1"/>
            <p:extLst>
              <p:ext uri="{D42A27DB-BD31-4B8C-83A1-F6EECF244321}">
                <p14:modId xmlns:p14="http://schemas.microsoft.com/office/powerpoint/2010/main" val="124645153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63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5BB79-4A7A-2028-B86E-817DB3B4D257}"/>
              </a:ext>
            </a:extLst>
          </p:cNvPr>
          <p:cNvSpPr>
            <a:spLocks noGrp="1"/>
          </p:cNvSpPr>
          <p:nvPr>
            <p:ph type="title"/>
          </p:nvPr>
        </p:nvSpPr>
        <p:spPr>
          <a:xfrm>
            <a:off x="439858" y="1683756"/>
            <a:ext cx="2336449" cy="2396359"/>
          </a:xfrm>
        </p:spPr>
        <p:txBody>
          <a:bodyPr anchor="b">
            <a:normAutofit/>
          </a:bodyPr>
          <a:lstStyle/>
          <a:p>
            <a:pPr algn="r"/>
            <a:r>
              <a:rPr lang="en-US" sz="3000" b="1" kern="0">
                <a:solidFill>
                  <a:srgbClr val="FFFFFF"/>
                </a:solidFill>
                <a:effectLst/>
                <a:latin typeface="Times New Roman" panose="02020603050405020304" pitchFamily="18" charset="0"/>
                <a:ea typeface="Times New Roman" panose="02020603050405020304" pitchFamily="18" charset="0"/>
              </a:rPr>
              <a:t>Theoretische Modelle II</a:t>
            </a:r>
            <a:endParaRPr lang="en-US" sz="3000">
              <a:solidFill>
                <a:srgbClr val="FFFFFF"/>
              </a:solidFill>
            </a:endParaRPr>
          </a:p>
        </p:txBody>
      </p:sp>
      <p:graphicFrame>
        <p:nvGraphicFramePr>
          <p:cNvPr id="5" name="Content Placeholder 2">
            <a:extLst>
              <a:ext uri="{FF2B5EF4-FFF2-40B4-BE49-F238E27FC236}">
                <a16:creationId xmlns:a16="http://schemas.microsoft.com/office/drawing/2014/main" id="{AD9E1EF5-AEFB-EE26-8EED-020DF437DA81}"/>
              </a:ext>
            </a:extLst>
          </p:cNvPr>
          <p:cNvGraphicFramePr>
            <a:graphicFrameLocks noGrp="1"/>
          </p:cNvGraphicFramePr>
          <p:nvPr>
            <p:ph idx="1"/>
            <p:extLst>
              <p:ext uri="{D42A27DB-BD31-4B8C-83A1-F6EECF244321}">
                <p14:modId xmlns:p14="http://schemas.microsoft.com/office/powerpoint/2010/main" val="293991912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80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B45FE-2A48-D3C7-D4A1-07B99B53DD97}"/>
              </a:ext>
            </a:extLst>
          </p:cNvPr>
          <p:cNvSpPr>
            <a:spLocks noGrp="1"/>
          </p:cNvSpPr>
          <p:nvPr>
            <p:ph type="title"/>
          </p:nvPr>
        </p:nvSpPr>
        <p:spPr>
          <a:xfrm>
            <a:off x="152400" y="365125"/>
            <a:ext cx="5638800" cy="854075"/>
          </a:xfrm>
        </p:spPr>
        <p:txBody>
          <a:bodyPr>
            <a:normAutofit fontScale="90000"/>
          </a:bodyPr>
          <a:lstStyle/>
          <a:p>
            <a:pPr>
              <a:lnSpc>
                <a:spcPct val="90000"/>
              </a:lnSpc>
            </a:pPr>
            <a:r>
              <a:rPr lang="de-DE" sz="3400" b="1" kern="0">
                <a:effectLst/>
                <a:latin typeface="Times New Roman" panose="02020603050405020304" pitchFamily="18" charset="0"/>
                <a:ea typeface="Times New Roman" panose="02020603050405020304" pitchFamily="18" charset="0"/>
              </a:rPr>
              <a:t>Kognitive Linguistik (Lakoff, Langacker) </a:t>
            </a:r>
            <a:endParaRPr lang="en-US" sz="3400" dirty="0"/>
          </a:p>
        </p:txBody>
      </p:sp>
      <p:sp>
        <p:nvSpPr>
          <p:cNvPr id="3" name="Content Placeholder 2">
            <a:extLst>
              <a:ext uri="{FF2B5EF4-FFF2-40B4-BE49-F238E27FC236}">
                <a16:creationId xmlns:a16="http://schemas.microsoft.com/office/drawing/2014/main" id="{79170006-3DA2-D093-3D20-173751DFA6B4}"/>
              </a:ext>
            </a:extLst>
          </p:cNvPr>
          <p:cNvSpPr>
            <a:spLocks noGrp="1"/>
          </p:cNvSpPr>
          <p:nvPr>
            <p:ph idx="1"/>
          </p:nvPr>
        </p:nvSpPr>
        <p:spPr>
          <a:xfrm>
            <a:off x="628650" y="1219200"/>
            <a:ext cx="5314950" cy="4957763"/>
          </a:xfrm>
        </p:spPr>
        <p:txBody>
          <a:bodyPr>
            <a:normAutofit/>
          </a:bodyPr>
          <a:lstStyle/>
          <a:p>
            <a:pPr marL="0" marR="0" lvl="0" indent="0">
              <a:lnSpc>
                <a:spcPct val="90000"/>
              </a:lnSpc>
              <a:spcAft>
                <a:spcPts val="800"/>
              </a:spcAft>
              <a:buSzPts val="1000"/>
              <a:buNone/>
              <a:tabLst>
                <a:tab pos="457200" algn="l"/>
              </a:tabLst>
            </a:pPr>
            <a:endParaRPr lang="de-DE" sz="1800" b="1" kern="0" dirty="0">
              <a:effectLst/>
              <a:ea typeface="Times New Roman" panose="02020603050405020304" pitchFamily="18" charset="0"/>
              <a:cs typeface="Arial" panose="020B0604020202020204" pitchFamily="34" charset="0"/>
            </a:endParaRPr>
          </a:p>
          <a:p>
            <a:pPr marL="0" marR="0" lvl="0" indent="0">
              <a:lnSpc>
                <a:spcPct val="90000"/>
              </a:lnSpc>
              <a:spcAft>
                <a:spcPts val="800"/>
              </a:spcAft>
              <a:buSzPts val="1000"/>
              <a:buNone/>
              <a:tabLst>
                <a:tab pos="457200" algn="l"/>
              </a:tabLst>
            </a:pPr>
            <a:r>
              <a:rPr lang="de-DE" sz="1800" b="1" kern="0" dirty="0">
                <a:effectLst/>
                <a:ea typeface="Times New Roman" panose="02020603050405020304" pitchFamily="18" charset="0"/>
                <a:cs typeface="Arial" panose="020B0604020202020204" pitchFamily="34" charset="0"/>
              </a:rPr>
              <a:t>Grundidee:</a:t>
            </a:r>
            <a:r>
              <a:rPr lang="de-DE" sz="1800" kern="0" dirty="0">
                <a:effectLst/>
                <a:ea typeface="Times New Roman" panose="02020603050405020304" pitchFamily="18" charset="0"/>
                <a:cs typeface="Arial" panose="020B0604020202020204" pitchFamily="34" charset="0"/>
              </a:rPr>
              <a:t> Sprache als Teil menschlicher Kognition und Konzeptualisierung</a:t>
            </a:r>
            <a:endParaRPr lang="en-US" sz="18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en-US" sz="1800" b="1" kern="0" dirty="0" err="1">
                <a:effectLst/>
                <a:ea typeface="Times New Roman" panose="02020603050405020304" pitchFamily="18" charset="0"/>
                <a:cs typeface="Arial" panose="020B0604020202020204" pitchFamily="34" charset="0"/>
              </a:rPr>
              <a:t>Kernkonzepte</a:t>
            </a:r>
            <a:r>
              <a:rPr lang="en-US" sz="1800" b="1" kern="0" dirty="0">
                <a:effectLst/>
                <a:ea typeface="Times New Roman" panose="02020603050405020304" pitchFamily="18" charset="0"/>
                <a:cs typeface="Arial" panose="020B0604020202020204" pitchFamily="34" charset="0"/>
              </a:rPr>
              <a:t>:</a:t>
            </a:r>
            <a:endParaRPr lang="en-US" sz="1800" kern="100" dirty="0">
              <a:effectLst/>
              <a:ea typeface="Aptos" panose="020B0004020202020204" pitchFamily="34" charset="0"/>
              <a:cs typeface="Arial" panose="020B0604020202020204" pitchFamily="34" charset="0"/>
            </a:endParaRPr>
          </a:p>
          <a:p>
            <a:pPr marL="457200" marR="0" lvl="1" indent="0">
              <a:lnSpc>
                <a:spcPct val="90000"/>
              </a:lnSpc>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Bedeutung</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durch</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Erfahrung</a:t>
            </a:r>
            <a:r>
              <a:rPr lang="en-US" sz="1800" kern="0" dirty="0">
                <a:effectLst/>
                <a:ea typeface="Times New Roman" panose="02020603050405020304" pitchFamily="18" charset="0"/>
                <a:cs typeface="Times New Roman" panose="02020603050405020304" pitchFamily="18" charset="0"/>
              </a:rPr>
              <a:t> und </a:t>
            </a:r>
            <a:r>
              <a:rPr lang="en-US" sz="1800" kern="0" dirty="0" err="1">
                <a:effectLst/>
                <a:ea typeface="Times New Roman" panose="02020603050405020304" pitchFamily="18" charset="0"/>
                <a:cs typeface="Times New Roman" panose="02020603050405020304" pitchFamily="18" charset="0"/>
              </a:rPr>
              <a:t>Metaphern</a:t>
            </a:r>
            <a:endParaRPr lang="en-US" sz="1800" kern="100" dirty="0">
              <a:effectLst/>
              <a:ea typeface="Aptos" panose="020B0004020202020204" pitchFamily="34" charset="0"/>
              <a:cs typeface="Times New Roman" panose="02020603050405020304" pitchFamily="18" charset="0"/>
            </a:endParaRPr>
          </a:p>
          <a:p>
            <a:pPr marL="457200" marR="0" lvl="1" indent="0">
              <a:lnSpc>
                <a:spcPct val="90000"/>
              </a:lnSpc>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Mentale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Repräsentation</a:t>
            </a:r>
            <a:r>
              <a:rPr lang="en-US" sz="1800" kern="0" dirty="0">
                <a:effectLst/>
                <a:ea typeface="Times New Roman" panose="02020603050405020304" pitchFamily="18" charset="0"/>
                <a:cs typeface="Times New Roman" panose="02020603050405020304" pitchFamily="18" charset="0"/>
              </a:rPr>
              <a:t> von </a:t>
            </a:r>
            <a:r>
              <a:rPr lang="en-US" sz="1800" kern="0" dirty="0" err="1">
                <a:effectLst/>
                <a:ea typeface="Times New Roman" panose="02020603050405020304" pitchFamily="18" charset="0"/>
                <a:cs typeface="Times New Roman" panose="02020603050405020304" pitchFamily="18" charset="0"/>
              </a:rPr>
              <a:t>sprachlichen</a:t>
            </a:r>
            <a:r>
              <a:rPr lang="en-US" sz="1800" kern="0" dirty="0">
                <a:effectLst/>
                <a:ea typeface="Times New Roman" panose="02020603050405020304" pitchFamily="18" charset="0"/>
                <a:cs typeface="Times New Roman" panose="02020603050405020304" pitchFamily="18" charset="0"/>
              </a:rPr>
              <a:t> Strukturen</a:t>
            </a:r>
            <a:endParaRPr lang="en-US" sz="1800" kern="100" dirty="0">
              <a:effectLst/>
              <a:ea typeface="Aptos" panose="020B0004020202020204" pitchFamily="34" charset="0"/>
              <a:cs typeface="Times New Roman" panose="02020603050405020304" pitchFamily="18" charset="0"/>
            </a:endParaRPr>
          </a:p>
          <a:p>
            <a:pPr marL="457200" marR="0" lvl="1" indent="0">
              <a:lnSpc>
                <a:spcPct val="90000"/>
              </a:lnSpc>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Konstruktionsgrammatik</a:t>
            </a:r>
            <a:r>
              <a:rPr lang="en-US" sz="1800" kern="0" dirty="0">
                <a:effectLst/>
                <a:ea typeface="Times New Roman" panose="02020603050405020304" pitchFamily="18" charset="0"/>
                <a:cs typeface="Times New Roman" panose="02020603050405020304" pitchFamily="18" charset="0"/>
              </a:rPr>
              <a:t> und Frame </a:t>
            </a:r>
            <a:r>
              <a:rPr lang="en-US" sz="1800" kern="0" dirty="0" err="1">
                <a:effectLst/>
                <a:ea typeface="Times New Roman" panose="02020603050405020304" pitchFamily="18" charset="0"/>
                <a:cs typeface="Times New Roman" panose="02020603050405020304" pitchFamily="18" charset="0"/>
              </a:rPr>
              <a:t>Semantik</a:t>
            </a:r>
            <a:endParaRPr lang="en-US" sz="1800" kern="100" dirty="0">
              <a:effectLst/>
              <a:ea typeface="Aptos" panose="020B0004020202020204" pitchFamily="34" charset="0"/>
              <a:cs typeface="Times New Roman" panose="02020603050405020304" pitchFamily="18" charset="0"/>
            </a:endParaRPr>
          </a:p>
          <a:p>
            <a:pPr marL="0" marR="0" lvl="0" indent="0">
              <a:lnSpc>
                <a:spcPct val="90000"/>
              </a:lnSpc>
              <a:spcAft>
                <a:spcPts val="800"/>
              </a:spcAft>
              <a:buSzPts val="1000"/>
              <a:buNone/>
              <a:tabLst>
                <a:tab pos="457200" algn="l"/>
              </a:tabLst>
            </a:pPr>
            <a:r>
              <a:rPr lang="en-US" sz="1800" b="1" kern="0" dirty="0" err="1">
                <a:effectLst/>
                <a:ea typeface="Times New Roman" panose="02020603050405020304" pitchFamily="18" charset="0"/>
                <a:cs typeface="Arial" panose="020B0604020202020204" pitchFamily="34" charset="0"/>
              </a:rPr>
              <a:t>Didaktische</a:t>
            </a:r>
            <a:r>
              <a:rPr lang="en-US" sz="1800" b="1" kern="0" dirty="0">
                <a:effectLst/>
                <a:ea typeface="Times New Roman" panose="02020603050405020304" pitchFamily="18" charset="0"/>
                <a:cs typeface="Arial" panose="020B0604020202020204" pitchFamily="34" charset="0"/>
              </a:rPr>
              <a:t> </a:t>
            </a:r>
            <a:r>
              <a:rPr lang="en-US" sz="1800" b="1" kern="0" dirty="0" err="1">
                <a:effectLst/>
                <a:ea typeface="Times New Roman" panose="02020603050405020304" pitchFamily="18" charset="0"/>
                <a:cs typeface="Arial" panose="020B0604020202020204" pitchFamily="34" charset="0"/>
              </a:rPr>
              <a:t>Anwendung</a:t>
            </a:r>
            <a:r>
              <a:rPr lang="en-US" sz="1800" b="1" kern="0" dirty="0">
                <a:effectLst/>
                <a:ea typeface="Times New Roman" panose="02020603050405020304" pitchFamily="18" charset="0"/>
                <a:cs typeface="Arial" panose="020B0604020202020204" pitchFamily="34" charset="0"/>
              </a:rPr>
              <a:t>:</a:t>
            </a:r>
            <a:endParaRPr lang="en-US" sz="1800" kern="100" dirty="0">
              <a:effectLst/>
              <a:ea typeface="Aptos" panose="020B0004020202020204" pitchFamily="34" charset="0"/>
              <a:cs typeface="Arial" panose="020B0604020202020204" pitchFamily="34" charset="0"/>
            </a:endParaRPr>
          </a:p>
          <a:p>
            <a:pPr marL="457200" marR="0" lvl="1" indent="0">
              <a:lnSpc>
                <a:spcPct val="90000"/>
              </a:lnSpc>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Förderung</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semantischen</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Verständnisses</a:t>
            </a:r>
            <a:r>
              <a:rPr lang="en-US" sz="1800" kern="0" dirty="0">
                <a:effectLst/>
                <a:ea typeface="Times New Roman" panose="02020603050405020304" pitchFamily="18" charset="0"/>
                <a:cs typeface="Times New Roman" panose="02020603050405020304" pitchFamily="18" charset="0"/>
              </a:rPr>
              <a:t> und </a:t>
            </a:r>
            <a:r>
              <a:rPr lang="en-US" sz="1800" kern="0" dirty="0" err="1">
                <a:effectLst/>
                <a:ea typeface="Times New Roman" panose="02020603050405020304" pitchFamily="18" charset="0"/>
                <a:cs typeface="Times New Roman" panose="02020603050405020304" pitchFamily="18" charset="0"/>
              </a:rPr>
              <a:t>Bildhaftigkeit</a:t>
            </a:r>
            <a:endParaRPr lang="en-US" sz="1800" kern="100" dirty="0">
              <a:effectLst/>
              <a:ea typeface="Aptos" panose="020B0004020202020204" pitchFamily="34" charset="0"/>
              <a:cs typeface="Times New Roman" panose="02020603050405020304" pitchFamily="18" charset="0"/>
            </a:endParaRPr>
          </a:p>
          <a:p>
            <a:pPr marL="457200" marR="0" lvl="1" indent="0">
              <a:lnSpc>
                <a:spcPct val="90000"/>
              </a:lnSpc>
              <a:spcAft>
                <a:spcPts val="800"/>
              </a:spcAft>
              <a:buSzPts val="1000"/>
              <a:buNone/>
              <a:tabLst>
                <a:tab pos="914400" algn="l"/>
              </a:tabLst>
            </a:pPr>
            <a:r>
              <a:rPr lang="de-DE" sz="1800" kern="0" dirty="0">
                <a:effectLst/>
                <a:ea typeface="Times New Roman" panose="02020603050405020304" pitchFamily="18" charset="0"/>
                <a:cs typeface="Times New Roman" panose="02020603050405020304" pitchFamily="18" charset="0"/>
              </a:rPr>
              <a:t>Nutzung von Metaphern und Beispielen aus dem Alltag</a:t>
            </a:r>
            <a:br>
              <a:rPr lang="de-DE" sz="1800" kern="0" dirty="0">
                <a:effectLst/>
                <a:ea typeface="Times New Roman" panose="02020603050405020304" pitchFamily="18" charset="0"/>
                <a:cs typeface="Times New Roman" panose="02020603050405020304" pitchFamily="18" charset="0"/>
              </a:rPr>
            </a:br>
            <a:endParaRPr lang="en-US" sz="1800" kern="100" dirty="0">
              <a:effectLst/>
              <a:ea typeface="Aptos" panose="020B0004020202020204" pitchFamily="34" charset="0"/>
              <a:cs typeface="Times New Roman" panose="02020603050405020304" pitchFamily="18" charset="0"/>
            </a:endParaRPr>
          </a:p>
          <a:p>
            <a:pPr>
              <a:lnSpc>
                <a:spcPct val="90000"/>
              </a:lnSpc>
            </a:pPr>
            <a:endParaRPr lang="en-US" sz="1200" dirty="0"/>
          </a:p>
        </p:txBody>
      </p:sp>
      <p:pic>
        <p:nvPicPr>
          <p:cNvPr id="4" name="Picture 3">
            <a:extLst>
              <a:ext uri="{FF2B5EF4-FFF2-40B4-BE49-F238E27FC236}">
                <a16:creationId xmlns:a16="http://schemas.microsoft.com/office/drawing/2014/main" id="{CC49BFA7-D6A8-D566-BCC9-A84112466A0F}"/>
              </a:ext>
            </a:extLst>
          </p:cNvPr>
          <p:cNvPicPr>
            <a:picLocks noChangeAspect="1"/>
          </p:cNvPicPr>
          <p:nvPr/>
        </p:nvPicPr>
        <p:blipFill>
          <a:blip r:embed="rId2"/>
          <a:srcRect l="20518" r="30574"/>
          <a:stretch>
            <a:fillRect/>
          </a:stretch>
        </p:blipFill>
        <p:spPr>
          <a:xfrm>
            <a:off x="5562600" y="10"/>
            <a:ext cx="35814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4897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Έλλειψη 2"/>
          <p:cNvSpPr/>
          <p:nvPr/>
        </p:nvSpPr>
        <p:spPr>
          <a:xfrm>
            <a:off x="1528010" y="802107"/>
            <a:ext cx="5482390" cy="31096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sysClr val="windowText" lastClr="000000"/>
              </a:solidFill>
            </a:endParaRPr>
          </a:p>
        </p:txBody>
      </p:sp>
      <p:sp>
        <p:nvSpPr>
          <p:cNvPr id="4" name="TextBox 3"/>
          <p:cNvSpPr txBox="1"/>
          <p:nvPr/>
        </p:nvSpPr>
        <p:spPr>
          <a:xfrm>
            <a:off x="2465926" y="1838236"/>
            <a:ext cx="1744580" cy="830997"/>
          </a:xfrm>
          <a:prstGeom prst="rect">
            <a:avLst/>
          </a:prstGeom>
          <a:noFill/>
        </p:spPr>
        <p:txBody>
          <a:bodyPr wrap="square" rtlCol="0">
            <a:spAutoFit/>
          </a:bodyPr>
          <a:lstStyle/>
          <a:p>
            <a:r>
              <a:rPr lang="de-DE" sz="2400" dirty="0"/>
              <a:t>Kenntnisse </a:t>
            </a:r>
          </a:p>
          <a:p>
            <a:r>
              <a:rPr lang="de-DE" sz="2400" dirty="0"/>
              <a:t>Fähigkeiten </a:t>
            </a:r>
            <a:endParaRPr lang="el-GR" sz="2400" dirty="0"/>
          </a:p>
        </p:txBody>
      </p:sp>
      <p:sp>
        <p:nvSpPr>
          <p:cNvPr id="5" name="TextBox 4"/>
          <p:cNvSpPr txBox="1"/>
          <p:nvPr/>
        </p:nvSpPr>
        <p:spPr>
          <a:xfrm>
            <a:off x="4503821" y="1939913"/>
            <a:ext cx="1612232" cy="830997"/>
          </a:xfrm>
          <a:prstGeom prst="rect">
            <a:avLst/>
          </a:prstGeom>
          <a:noFill/>
        </p:spPr>
        <p:txBody>
          <a:bodyPr wrap="square" rtlCol="0">
            <a:spAutoFit/>
          </a:bodyPr>
          <a:lstStyle/>
          <a:p>
            <a:r>
              <a:rPr lang="de-DE" sz="2400" dirty="0"/>
              <a:t>kognitive </a:t>
            </a:r>
          </a:p>
          <a:p>
            <a:r>
              <a:rPr lang="de-DE" sz="2400" dirty="0"/>
              <a:t>Prozesse</a:t>
            </a:r>
            <a:endParaRPr lang="el-GR" sz="2400" dirty="0"/>
          </a:p>
        </p:txBody>
      </p:sp>
      <p:sp>
        <p:nvSpPr>
          <p:cNvPr id="6" name="TextBox 5"/>
          <p:cNvSpPr txBox="1"/>
          <p:nvPr/>
        </p:nvSpPr>
        <p:spPr>
          <a:xfrm>
            <a:off x="3300663" y="1122815"/>
            <a:ext cx="2009274" cy="584775"/>
          </a:xfrm>
          <a:prstGeom prst="rect">
            <a:avLst/>
          </a:prstGeom>
          <a:noFill/>
        </p:spPr>
        <p:txBody>
          <a:bodyPr wrap="square" rtlCol="0">
            <a:spAutoFit/>
          </a:bodyPr>
          <a:lstStyle/>
          <a:p>
            <a:pPr algn="ctr"/>
            <a:r>
              <a:rPr lang="de-DE" sz="3200" dirty="0"/>
              <a:t>Lernende</a:t>
            </a:r>
            <a:endParaRPr lang="el-GR" dirty="0"/>
          </a:p>
        </p:txBody>
      </p:sp>
      <p:cxnSp>
        <p:nvCxnSpPr>
          <p:cNvPr id="8" name="Ευθύγραμμο βέλος σύνδεσης 7"/>
          <p:cNvCxnSpPr/>
          <p:nvPr/>
        </p:nvCxnSpPr>
        <p:spPr>
          <a:xfrm flipH="1">
            <a:off x="1528010" y="3497180"/>
            <a:ext cx="914400" cy="142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7832" y="5117432"/>
            <a:ext cx="2121568" cy="400110"/>
          </a:xfrm>
          <a:prstGeom prst="rect">
            <a:avLst/>
          </a:prstGeom>
          <a:noFill/>
        </p:spPr>
        <p:txBody>
          <a:bodyPr wrap="square" rtlCol="0">
            <a:spAutoFit/>
          </a:bodyPr>
          <a:lstStyle/>
          <a:p>
            <a:r>
              <a:rPr lang="de-DE" sz="2000" dirty="0"/>
              <a:t>Medienentwickler</a:t>
            </a:r>
            <a:endParaRPr lang="el-GR" dirty="0"/>
          </a:p>
        </p:txBody>
      </p:sp>
      <p:cxnSp>
        <p:nvCxnSpPr>
          <p:cNvPr id="11" name="Ευθύγραμμο βέλος σύνδεσης 10"/>
          <p:cNvCxnSpPr>
            <a:cxnSpLocks/>
          </p:cNvCxnSpPr>
          <p:nvPr/>
        </p:nvCxnSpPr>
        <p:spPr>
          <a:xfrm>
            <a:off x="2683042" y="5343146"/>
            <a:ext cx="8221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69633" y="5117433"/>
            <a:ext cx="1684419" cy="461665"/>
          </a:xfrm>
          <a:prstGeom prst="rect">
            <a:avLst/>
          </a:prstGeom>
          <a:noFill/>
        </p:spPr>
        <p:txBody>
          <a:bodyPr wrap="square" rtlCol="0">
            <a:spAutoFit/>
          </a:bodyPr>
          <a:lstStyle/>
          <a:p>
            <a:r>
              <a:rPr lang="de-DE" sz="2400" dirty="0"/>
              <a:t>Lehrende</a:t>
            </a:r>
            <a:endParaRPr lang="el-GR" dirty="0"/>
          </a:p>
        </p:txBody>
      </p:sp>
      <p:cxnSp>
        <p:nvCxnSpPr>
          <p:cNvPr id="14" name="Ευθύγραμμο βέλος σύνδεσης 13"/>
          <p:cNvCxnSpPr/>
          <p:nvPr/>
        </p:nvCxnSpPr>
        <p:spPr>
          <a:xfrm>
            <a:off x="5354053" y="5343146"/>
            <a:ext cx="10226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76738" y="5117432"/>
            <a:ext cx="2177716" cy="707886"/>
          </a:xfrm>
          <a:prstGeom prst="rect">
            <a:avLst/>
          </a:prstGeom>
          <a:noFill/>
        </p:spPr>
        <p:txBody>
          <a:bodyPr wrap="square" rtlCol="0">
            <a:spAutoFit/>
          </a:bodyPr>
          <a:lstStyle/>
          <a:p>
            <a:r>
              <a:rPr lang="de-DE" sz="2000" dirty="0"/>
              <a:t>Methoden u. Medien</a:t>
            </a:r>
          </a:p>
        </p:txBody>
      </p:sp>
      <p:cxnSp>
        <p:nvCxnSpPr>
          <p:cNvPr id="17" name="Ευθύγραμμο βέλος σύνδεσης 16"/>
          <p:cNvCxnSpPr/>
          <p:nvPr/>
        </p:nvCxnSpPr>
        <p:spPr>
          <a:xfrm flipH="1" flipV="1">
            <a:off x="6376738" y="3497179"/>
            <a:ext cx="1070810" cy="97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05337" y="6019800"/>
            <a:ext cx="1949117" cy="369332"/>
          </a:xfrm>
          <a:prstGeom prst="rect">
            <a:avLst/>
          </a:prstGeom>
          <a:noFill/>
        </p:spPr>
        <p:txBody>
          <a:bodyPr wrap="square" rtlCol="0">
            <a:spAutoFit/>
          </a:bodyPr>
          <a:lstStyle/>
          <a:p>
            <a:r>
              <a:rPr lang="de-DE" dirty="0"/>
              <a:t>Issing1997</a:t>
            </a:r>
            <a:r>
              <a:rPr lang="en-US" dirty="0"/>
              <a:t>: 199</a:t>
            </a:r>
            <a:endParaRPr lang="el-GR" dirty="0"/>
          </a:p>
        </p:txBody>
      </p:sp>
      <p:sp>
        <p:nvSpPr>
          <p:cNvPr id="19" name="TextBox 18"/>
          <p:cNvSpPr txBox="1"/>
          <p:nvPr/>
        </p:nvSpPr>
        <p:spPr>
          <a:xfrm>
            <a:off x="838200" y="114729"/>
            <a:ext cx="6073942" cy="461665"/>
          </a:xfrm>
          <a:prstGeom prst="rect">
            <a:avLst/>
          </a:prstGeom>
          <a:noFill/>
        </p:spPr>
        <p:txBody>
          <a:bodyPr wrap="square" rtlCol="0">
            <a:spAutoFit/>
          </a:bodyPr>
          <a:lstStyle/>
          <a:p>
            <a:r>
              <a:rPr lang="en-US" sz="2400" u="sng" dirty="0"/>
              <a:t>Schema </a:t>
            </a:r>
            <a:r>
              <a:rPr lang="en-US" sz="2400" u="sng" dirty="0" err="1"/>
              <a:t>kognitivistischen</a:t>
            </a:r>
            <a:r>
              <a:rPr lang="en-US" sz="2400" u="sng" dirty="0"/>
              <a:t> </a:t>
            </a:r>
            <a:r>
              <a:rPr lang="en-US" sz="2400" u="sng" dirty="0" err="1"/>
              <a:t>Verfahrens</a:t>
            </a:r>
            <a:endParaRPr lang="el-GR" sz="2400" u="sng" dirty="0"/>
          </a:p>
        </p:txBody>
      </p:sp>
    </p:spTree>
    <p:extLst>
      <p:ext uri="{BB962C8B-B14F-4D97-AF65-F5344CB8AC3E}">
        <p14:creationId xmlns:p14="http://schemas.microsoft.com/office/powerpoint/2010/main" val="346185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FBD51-D54B-5AA2-9CB7-9FEF0079D7F5}"/>
              </a:ext>
            </a:extLst>
          </p:cNvPr>
          <p:cNvSpPr>
            <a:spLocks noGrp="1"/>
          </p:cNvSpPr>
          <p:nvPr>
            <p:ph type="title"/>
          </p:nvPr>
        </p:nvSpPr>
        <p:spPr>
          <a:xfrm>
            <a:off x="350041" y="586855"/>
            <a:ext cx="2401025" cy="3387497"/>
          </a:xfrm>
        </p:spPr>
        <p:txBody>
          <a:bodyPr anchor="b">
            <a:normAutofit/>
          </a:bodyPr>
          <a:lstStyle/>
          <a:p>
            <a:pPr algn="r"/>
            <a:r>
              <a:rPr lang="de-DE" sz="2700" b="1" kern="0">
                <a:solidFill>
                  <a:srgbClr val="FFFFFF"/>
                </a:solidFill>
                <a:effectLst/>
                <a:latin typeface="Times New Roman" panose="02020603050405020304" pitchFamily="18" charset="0"/>
                <a:ea typeface="Times New Roman" panose="02020603050405020304" pitchFamily="18" charset="0"/>
              </a:rPr>
              <a:t>Diskurs- und Textlinguistik </a:t>
            </a:r>
            <a:endParaRPr lang="en-US" sz="2700">
              <a:solidFill>
                <a:srgbClr val="FFFFFF"/>
              </a:solidFill>
            </a:endParaRPr>
          </a:p>
        </p:txBody>
      </p:sp>
      <p:sp>
        <p:nvSpPr>
          <p:cNvPr id="3" name="Content Placeholder 2">
            <a:extLst>
              <a:ext uri="{FF2B5EF4-FFF2-40B4-BE49-F238E27FC236}">
                <a16:creationId xmlns:a16="http://schemas.microsoft.com/office/drawing/2014/main" id="{5AAAA61F-42F6-682A-F1F2-06B5C40B6E3C}"/>
              </a:ext>
            </a:extLst>
          </p:cNvPr>
          <p:cNvSpPr>
            <a:spLocks noGrp="1"/>
          </p:cNvSpPr>
          <p:nvPr>
            <p:ph idx="1"/>
          </p:nvPr>
        </p:nvSpPr>
        <p:spPr>
          <a:xfrm>
            <a:off x="3101107" y="649480"/>
            <a:ext cx="5423097" cy="5546047"/>
          </a:xfrm>
        </p:spPr>
        <p:txBody>
          <a:bodyPr anchor="ctr">
            <a:normAutofit/>
          </a:bodyPr>
          <a:lstStyle/>
          <a:p>
            <a:pPr marL="0" marR="0" lvl="0" indent="0">
              <a:spcAft>
                <a:spcPts val="800"/>
              </a:spcAft>
              <a:buSzPts val="1000"/>
              <a:buNone/>
              <a:tabLst>
                <a:tab pos="457200" algn="l"/>
              </a:tabLst>
            </a:pPr>
            <a:r>
              <a:rPr lang="de-DE" sz="1800" b="1" kern="0" dirty="0">
                <a:effectLst/>
                <a:ea typeface="Times New Roman" panose="02020603050405020304" pitchFamily="18" charset="0"/>
                <a:cs typeface="Arial" panose="020B0604020202020204" pitchFamily="34" charset="0"/>
              </a:rPr>
              <a:t>Grundidee:</a:t>
            </a:r>
            <a:r>
              <a:rPr lang="de-DE" sz="1800" kern="0" dirty="0">
                <a:effectLst/>
                <a:ea typeface="Times New Roman" panose="02020603050405020304" pitchFamily="18" charset="0"/>
                <a:cs typeface="Arial" panose="020B0604020202020204" pitchFamily="34" charset="0"/>
              </a:rPr>
              <a:t> Fokus auf Sprache als Text und Diskurs</a:t>
            </a:r>
            <a:endParaRPr lang="en-US" sz="1800" kern="100" dirty="0">
              <a:effectLs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en-US" sz="1800" b="1" kern="0" dirty="0" err="1">
                <a:effectLst/>
                <a:ea typeface="Times New Roman" panose="02020603050405020304" pitchFamily="18" charset="0"/>
                <a:cs typeface="Arial" panose="020B0604020202020204" pitchFamily="34" charset="0"/>
              </a:rPr>
              <a:t>Kernkonzepte</a:t>
            </a:r>
            <a:r>
              <a:rPr lang="en-US" sz="1800" b="1" kern="0" dirty="0">
                <a:effectLst/>
                <a:ea typeface="Times New Roman" panose="02020603050405020304" pitchFamily="18" charset="0"/>
                <a:cs typeface="Arial" panose="020B0604020202020204" pitchFamily="34" charset="0"/>
              </a:rPr>
              <a:t>:</a:t>
            </a:r>
            <a:r>
              <a:rPr lang="en-US" sz="1800" kern="0" dirty="0">
                <a:effectLst/>
                <a:ea typeface="Times New Roman" panose="02020603050405020304" pitchFamily="18" charset="0"/>
                <a:cs typeface="Arial" panose="020B0604020202020204" pitchFamily="34" charset="0"/>
              </a:rPr>
              <a:t> </a:t>
            </a:r>
            <a:r>
              <a:rPr lang="en-US" sz="1800" kern="0" dirty="0" err="1">
                <a:effectLst/>
                <a:ea typeface="Times New Roman" panose="02020603050405020304" pitchFamily="18" charset="0"/>
                <a:cs typeface="Arial" panose="020B0604020202020204" pitchFamily="34" charset="0"/>
              </a:rPr>
              <a:t>Kohärenz</a:t>
            </a:r>
            <a:r>
              <a:rPr lang="en-US" sz="1800" kern="0" dirty="0">
                <a:effectLst/>
                <a:ea typeface="Times New Roman" panose="02020603050405020304" pitchFamily="18" charset="0"/>
                <a:cs typeface="Arial" panose="020B0604020202020204" pitchFamily="34" charset="0"/>
              </a:rPr>
              <a:t>, </a:t>
            </a:r>
            <a:r>
              <a:rPr lang="en-US" sz="1800" kern="0" dirty="0" err="1">
                <a:effectLst/>
                <a:ea typeface="Times New Roman" panose="02020603050405020304" pitchFamily="18" charset="0"/>
                <a:cs typeface="Arial" panose="020B0604020202020204" pitchFamily="34" charset="0"/>
              </a:rPr>
              <a:t>Kohäsion</a:t>
            </a:r>
            <a:r>
              <a:rPr lang="en-US" sz="1800" kern="0" dirty="0">
                <a:effectLst/>
                <a:ea typeface="Times New Roman" panose="02020603050405020304" pitchFamily="18" charset="0"/>
                <a:cs typeface="Arial" panose="020B0604020202020204" pitchFamily="34" charset="0"/>
              </a:rPr>
              <a:t>, </a:t>
            </a:r>
            <a:r>
              <a:rPr lang="en-US" sz="1800" kern="0" dirty="0" err="1">
                <a:effectLst/>
                <a:ea typeface="Times New Roman" panose="02020603050405020304" pitchFamily="18" charset="0"/>
                <a:cs typeface="Arial" panose="020B0604020202020204" pitchFamily="34" charset="0"/>
              </a:rPr>
              <a:t>Informationsstruktur</a:t>
            </a:r>
            <a:r>
              <a:rPr lang="en-US" sz="1800" kern="0" dirty="0">
                <a:effectLst/>
                <a:ea typeface="Times New Roman" panose="02020603050405020304" pitchFamily="18" charset="0"/>
                <a:cs typeface="Arial" panose="020B0604020202020204" pitchFamily="34" charset="0"/>
              </a:rPr>
              <a:t>, </a:t>
            </a:r>
            <a:r>
              <a:rPr lang="en-US" sz="1800" kern="0" dirty="0" err="1">
                <a:effectLst/>
                <a:ea typeface="Times New Roman" panose="02020603050405020304" pitchFamily="18" charset="0"/>
                <a:cs typeface="Arial" panose="020B0604020202020204" pitchFamily="34" charset="0"/>
              </a:rPr>
              <a:t>Diskursorganisation</a:t>
            </a:r>
            <a:endParaRPr lang="en-US" sz="1800" kern="100" dirty="0">
              <a:effectLs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en-US" sz="1800" b="1" kern="0" dirty="0" err="1">
                <a:effectLst/>
                <a:ea typeface="Times New Roman" panose="02020603050405020304" pitchFamily="18" charset="0"/>
                <a:cs typeface="Arial" panose="020B0604020202020204" pitchFamily="34" charset="0"/>
              </a:rPr>
              <a:t>Didaktische</a:t>
            </a:r>
            <a:r>
              <a:rPr lang="en-US" sz="1800" b="1" kern="0" dirty="0">
                <a:effectLst/>
                <a:ea typeface="Times New Roman" panose="02020603050405020304" pitchFamily="18" charset="0"/>
                <a:cs typeface="Arial" panose="020B0604020202020204" pitchFamily="34" charset="0"/>
              </a:rPr>
              <a:t> </a:t>
            </a:r>
            <a:r>
              <a:rPr lang="en-US" sz="1800" b="1" kern="0" dirty="0" err="1">
                <a:effectLst/>
                <a:ea typeface="Times New Roman" panose="02020603050405020304" pitchFamily="18" charset="0"/>
                <a:cs typeface="Arial" panose="020B0604020202020204" pitchFamily="34" charset="0"/>
              </a:rPr>
              <a:t>Anwendung</a:t>
            </a:r>
            <a:r>
              <a:rPr lang="en-US" sz="1800" b="1" kern="0" dirty="0">
                <a:effectLst/>
                <a:ea typeface="Times New Roman" panose="02020603050405020304" pitchFamily="18" charset="0"/>
                <a:cs typeface="Arial" panose="020B0604020202020204" pitchFamily="34" charset="0"/>
              </a:rPr>
              <a:t>:</a:t>
            </a:r>
            <a:endParaRPr lang="en-US" sz="1800" kern="100" dirty="0">
              <a:effectLst/>
              <a:ea typeface="Aptos" panose="020B0004020202020204" pitchFamily="34" charset="0"/>
              <a:cs typeface="Arial" panose="020B0604020202020204" pitchFamily="34" charset="0"/>
            </a:endParaRPr>
          </a:p>
          <a:p>
            <a:pPr marL="457200" marR="0" lvl="1" indent="0">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Analyse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authentischer</a:t>
            </a:r>
            <a:r>
              <a:rPr lang="en-US" sz="1800" kern="0" dirty="0">
                <a:effectLst/>
                <a:ea typeface="Times New Roman" panose="02020603050405020304" pitchFamily="18" charset="0"/>
                <a:cs typeface="Times New Roman" panose="02020603050405020304" pitchFamily="18" charset="0"/>
              </a:rPr>
              <a:t> Texte</a:t>
            </a:r>
            <a:endParaRPr lang="en-US" sz="1800" kern="100" dirty="0">
              <a:effectLst/>
              <a:ea typeface="Aptos" panose="020B0004020202020204" pitchFamily="34" charset="0"/>
              <a:cs typeface="Times New Roman" panose="02020603050405020304" pitchFamily="18" charset="0"/>
            </a:endParaRPr>
          </a:p>
          <a:p>
            <a:pPr marL="457200" marR="0" lvl="1" indent="0">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Förderung</a:t>
            </a:r>
            <a:r>
              <a:rPr lang="en-US" sz="1800" kern="0" dirty="0">
                <a:effectLst/>
                <a:ea typeface="Times New Roman" panose="02020603050405020304" pitchFamily="18" charset="0"/>
                <a:cs typeface="Times New Roman" panose="02020603050405020304" pitchFamily="18" charset="0"/>
              </a:rPr>
              <a:t> von Lese- und </a:t>
            </a:r>
            <a:r>
              <a:rPr lang="en-US" sz="1800" kern="0" dirty="0" err="1">
                <a:effectLst/>
                <a:ea typeface="Times New Roman" panose="02020603050405020304" pitchFamily="18" charset="0"/>
                <a:cs typeface="Times New Roman" panose="02020603050405020304" pitchFamily="18" charset="0"/>
              </a:rPr>
              <a:t>Schreibkompetenz</a:t>
            </a:r>
            <a:endParaRPr lang="en-US" sz="1800" kern="100" dirty="0">
              <a:effectLst/>
              <a:ea typeface="Aptos" panose="020B0004020202020204" pitchFamily="34" charset="0"/>
              <a:cs typeface="Times New Roman" panose="02020603050405020304" pitchFamily="18" charset="0"/>
            </a:endParaRPr>
          </a:p>
          <a:p>
            <a:pPr marL="457200" marR="0" lvl="1" indent="0">
              <a:spcAft>
                <a:spcPts val="800"/>
              </a:spcAft>
              <a:buSzPts val="1000"/>
              <a:buNone/>
              <a:tabLst>
                <a:tab pos="914400" algn="l"/>
              </a:tabLst>
            </a:pPr>
            <a:r>
              <a:rPr lang="de-DE" sz="1800" kern="0" dirty="0">
                <a:effectLst/>
                <a:ea typeface="Times New Roman" panose="02020603050405020304" pitchFamily="18" charset="0"/>
                <a:cs typeface="Times New Roman" panose="02020603050405020304" pitchFamily="18" charset="0"/>
              </a:rPr>
              <a:t>Aktivitäten: Textstrukturierung, Zusammenfassungen, Diskussionsübungen</a:t>
            </a:r>
            <a:br>
              <a:rPr lang="de-DE" sz="17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63420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E3E3F-B8F5-B475-F5A0-17F2D809102C}"/>
              </a:ext>
            </a:extLst>
          </p:cNvPr>
          <p:cNvSpPr>
            <a:spLocks noGrp="1"/>
          </p:cNvSpPr>
          <p:nvPr>
            <p:ph type="title"/>
          </p:nvPr>
        </p:nvSpPr>
        <p:spPr>
          <a:xfrm>
            <a:off x="381001" y="502020"/>
            <a:ext cx="5181600" cy="986851"/>
          </a:xfrm>
        </p:spPr>
        <p:txBody>
          <a:bodyPr anchor="b">
            <a:normAutofit fontScale="90000"/>
          </a:bodyPr>
          <a:lstStyle/>
          <a:p>
            <a:r>
              <a:rPr lang="en-US" sz="3500" b="1" kern="0" dirty="0" err="1">
                <a:effectLst/>
                <a:latin typeface="Times New Roman" panose="02020603050405020304" pitchFamily="18" charset="0"/>
                <a:ea typeface="Times New Roman" panose="02020603050405020304" pitchFamily="18" charset="0"/>
              </a:rPr>
              <a:t>Soziolinguistik</a:t>
            </a:r>
            <a:r>
              <a:rPr lang="en-US" sz="3500" b="1" kern="0" dirty="0">
                <a:effectLst/>
                <a:latin typeface="Times New Roman" panose="02020603050405020304" pitchFamily="18" charset="0"/>
                <a:ea typeface="Times New Roman" panose="02020603050405020304" pitchFamily="18" charset="0"/>
              </a:rPr>
              <a:t> / </a:t>
            </a:r>
            <a:r>
              <a:rPr lang="en-US" sz="3500" b="1" kern="0" dirty="0" err="1">
                <a:effectLst/>
                <a:latin typeface="Times New Roman" panose="02020603050405020304" pitchFamily="18" charset="0"/>
                <a:ea typeface="Times New Roman" panose="02020603050405020304" pitchFamily="18" charset="0"/>
              </a:rPr>
              <a:t>Varietätenlinguistik</a:t>
            </a:r>
            <a:r>
              <a:rPr lang="en-US" sz="3500" b="1" kern="0"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7FADB100-964D-F829-1F49-6E0234527429}"/>
              </a:ext>
            </a:extLst>
          </p:cNvPr>
          <p:cNvSpPr>
            <a:spLocks noGrp="1"/>
          </p:cNvSpPr>
          <p:nvPr>
            <p:ph idx="1"/>
          </p:nvPr>
        </p:nvSpPr>
        <p:spPr>
          <a:xfrm>
            <a:off x="228599" y="1676400"/>
            <a:ext cx="5334001" cy="4264577"/>
          </a:xfrm>
        </p:spPr>
        <p:txBody>
          <a:bodyPr anchor="t">
            <a:normAutofit/>
          </a:bodyPr>
          <a:lstStyle/>
          <a:p>
            <a:pPr marL="0" marR="0" lvl="0" indent="0">
              <a:spcAft>
                <a:spcPts val="800"/>
              </a:spcAft>
              <a:buSzPts val="1000"/>
              <a:buNone/>
              <a:tabLst>
                <a:tab pos="457200" algn="l"/>
              </a:tabLst>
            </a:pPr>
            <a:r>
              <a:rPr lang="de-DE" sz="1700" b="1" kern="0" dirty="0">
                <a:effectLst/>
                <a:ea typeface="Times New Roman" panose="02020603050405020304" pitchFamily="18" charset="0"/>
                <a:cs typeface="Arial" panose="020B0604020202020204" pitchFamily="34" charset="0"/>
              </a:rPr>
              <a:t>Grundidee:</a:t>
            </a:r>
            <a:r>
              <a:rPr lang="de-DE" sz="1700" kern="0" dirty="0">
                <a:effectLst/>
                <a:ea typeface="Times New Roman" panose="02020603050405020304" pitchFamily="18" charset="0"/>
                <a:cs typeface="Arial" panose="020B0604020202020204" pitchFamily="34" charset="0"/>
              </a:rPr>
              <a:t> Sprache in sozialem Kontext, Variation nach Region, Alter, Geschlecht, Gruppe</a:t>
            </a:r>
            <a:endParaRPr lang="en-US" sz="1700" kern="100" dirty="0">
              <a:effectLs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en-US" sz="1700" b="1" kern="0" dirty="0" err="1">
                <a:effectLst/>
                <a:ea typeface="Times New Roman" panose="02020603050405020304" pitchFamily="18" charset="0"/>
                <a:cs typeface="Arial" panose="020B0604020202020204" pitchFamily="34" charset="0"/>
              </a:rPr>
              <a:t>Kernkonzepte</a:t>
            </a:r>
            <a:r>
              <a:rPr lang="en-US" sz="1700" b="1" kern="0" dirty="0">
                <a:effectLst/>
                <a:ea typeface="Times New Roman" panose="02020603050405020304" pitchFamily="18" charset="0"/>
                <a:cs typeface="Arial" panose="020B0604020202020204" pitchFamily="34" charset="0"/>
              </a:rPr>
              <a:t>:</a:t>
            </a:r>
            <a:r>
              <a:rPr lang="en-US" sz="1700" kern="0" dirty="0">
                <a:effectLst/>
                <a:ea typeface="Times New Roman" panose="02020603050405020304" pitchFamily="18" charset="0"/>
                <a:cs typeface="Arial" panose="020B0604020202020204" pitchFamily="34" charset="0"/>
              </a:rPr>
              <a:t> </a:t>
            </a:r>
            <a:r>
              <a:rPr lang="en-US" sz="1700" kern="0" dirty="0" err="1">
                <a:effectLst/>
                <a:ea typeface="Times New Roman" panose="02020603050405020304" pitchFamily="18" charset="0"/>
                <a:cs typeface="Arial" panose="020B0604020202020204" pitchFamily="34" charset="0"/>
              </a:rPr>
              <a:t>Dialekte</a:t>
            </a:r>
            <a:r>
              <a:rPr lang="en-US" sz="1700" kern="0" dirty="0">
                <a:effectLst/>
                <a:ea typeface="Times New Roman" panose="02020603050405020304" pitchFamily="18" charset="0"/>
                <a:cs typeface="Arial" panose="020B0604020202020204" pitchFamily="34" charset="0"/>
              </a:rPr>
              <a:t>, </a:t>
            </a:r>
            <a:r>
              <a:rPr lang="en-US" sz="1700" kern="0" dirty="0" err="1">
                <a:effectLst/>
                <a:ea typeface="Times New Roman" panose="02020603050405020304" pitchFamily="18" charset="0"/>
                <a:cs typeface="Arial" panose="020B0604020202020204" pitchFamily="34" charset="0"/>
              </a:rPr>
              <a:t>Soziolekte</a:t>
            </a:r>
            <a:r>
              <a:rPr lang="en-US" sz="1700" kern="0" dirty="0">
                <a:effectLst/>
                <a:ea typeface="Times New Roman" panose="02020603050405020304" pitchFamily="18" charset="0"/>
                <a:cs typeface="Arial" panose="020B0604020202020204" pitchFamily="34" charset="0"/>
              </a:rPr>
              <a:t>, Register, </a:t>
            </a:r>
            <a:r>
              <a:rPr lang="en-US" sz="1700" kern="0" dirty="0" err="1">
                <a:effectLst/>
                <a:ea typeface="Times New Roman" panose="02020603050405020304" pitchFamily="18" charset="0"/>
                <a:cs typeface="Arial" panose="020B0604020202020204" pitchFamily="34" charset="0"/>
              </a:rPr>
              <a:t>Sprachwandel</a:t>
            </a:r>
            <a:endParaRPr lang="en-US" sz="1700" kern="100" dirty="0">
              <a:effectLs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en-US" sz="1700" b="1" kern="0" dirty="0" err="1">
                <a:effectLst/>
                <a:ea typeface="Times New Roman" panose="02020603050405020304" pitchFamily="18" charset="0"/>
                <a:cs typeface="Arial" panose="020B0604020202020204" pitchFamily="34" charset="0"/>
              </a:rPr>
              <a:t>Didaktische</a:t>
            </a:r>
            <a:r>
              <a:rPr lang="en-US" sz="1700" b="1" kern="0" dirty="0">
                <a:effectLst/>
                <a:ea typeface="Times New Roman" panose="02020603050405020304" pitchFamily="18" charset="0"/>
                <a:cs typeface="Arial" panose="020B0604020202020204" pitchFamily="34" charset="0"/>
              </a:rPr>
              <a:t> </a:t>
            </a:r>
            <a:r>
              <a:rPr lang="en-US" sz="1700" b="1" kern="0" dirty="0" err="1">
                <a:effectLst/>
                <a:ea typeface="Times New Roman" panose="02020603050405020304" pitchFamily="18" charset="0"/>
                <a:cs typeface="Arial" panose="020B0604020202020204" pitchFamily="34" charset="0"/>
              </a:rPr>
              <a:t>Anwendung</a:t>
            </a:r>
            <a:r>
              <a:rPr lang="en-US" sz="1700" b="1" kern="0" dirty="0">
                <a:effectLst/>
                <a:ea typeface="Times New Roman" panose="02020603050405020304" pitchFamily="18" charset="0"/>
                <a:cs typeface="Arial" panose="020B0604020202020204" pitchFamily="34" charset="0"/>
              </a:rPr>
              <a:t>:</a:t>
            </a:r>
            <a:endParaRPr lang="en-US" sz="1700" kern="100" dirty="0">
              <a:effectLst/>
              <a:ea typeface="Aptos" panose="020B0004020202020204" pitchFamily="34" charset="0"/>
              <a:cs typeface="Arial" panose="020B0604020202020204" pitchFamily="34" charset="0"/>
            </a:endParaRPr>
          </a:p>
          <a:p>
            <a:pPr marL="457200" marR="0" lvl="1" indent="0">
              <a:spcAft>
                <a:spcPts val="800"/>
              </a:spcAft>
              <a:buSzPts val="1000"/>
              <a:buNone/>
              <a:tabLst>
                <a:tab pos="914400" algn="l"/>
              </a:tabLst>
            </a:pPr>
            <a:r>
              <a:rPr lang="en-US" sz="1700" kern="0" dirty="0" err="1">
                <a:effectLst/>
                <a:ea typeface="Times New Roman" panose="02020603050405020304" pitchFamily="18" charset="0"/>
                <a:cs typeface="Times New Roman" panose="02020603050405020304" pitchFamily="18" charset="0"/>
              </a:rPr>
              <a:t>Sensibilisierung</a:t>
            </a:r>
            <a:r>
              <a:rPr lang="en-US" sz="1700" kern="0" dirty="0">
                <a:effectLst/>
                <a:ea typeface="Times New Roman" panose="02020603050405020304" pitchFamily="18" charset="0"/>
                <a:cs typeface="Times New Roman" panose="02020603050405020304" pitchFamily="18" charset="0"/>
              </a:rPr>
              <a:t> für </a:t>
            </a:r>
            <a:r>
              <a:rPr lang="en-US" sz="1700" kern="0" dirty="0" err="1">
                <a:effectLst/>
                <a:ea typeface="Times New Roman" panose="02020603050405020304" pitchFamily="18" charset="0"/>
                <a:cs typeface="Times New Roman" panose="02020603050405020304" pitchFamily="18" charset="0"/>
              </a:rPr>
              <a:t>Sprachvarianten</a:t>
            </a:r>
            <a:endParaRPr lang="en-US" sz="1700" kern="100" dirty="0">
              <a:effectLst/>
              <a:ea typeface="Aptos" panose="020B0004020202020204" pitchFamily="34" charset="0"/>
              <a:cs typeface="Times New Roman" panose="02020603050405020304" pitchFamily="18" charset="0"/>
            </a:endParaRPr>
          </a:p>
          <a:p>
            <a:pPr marL="457200" marR="0" lvl="1" indent="0">
              <a:spcAft>
                <a:spcPts val="800"/>
              </a:spcAft>
              <a:buSzPts val="1000"/>
              <a:buNone/>
              <a:tabLst>
                <a:tab pos="914400" algn="l"/>
              </a:tabLst>
            </a:pPr>
            <a:r>
              <a:rPr lang="de-DE" sz="1700" kern="0" dirty="0">
                <a:effectLst/>
                <a:ea typeface="Times New Roman" panose="02020603050405020304" pitchFamily="18" charset="0"/>
                <a:cs typeface="Times New Roman" panose="02020603050405020304" pitchFamily="18" charset="0"/>
              </a:rPr>
              <a:t>Authentische Sprachbeispiele im Unterricht</a:t>
            </a:r>
            <a:br>
              <a:rPr lang="de-DE" sz="1700" kern="0" dirty="0">
                <a:effectLst/>
                <a:ea typeface="Times New Roman" panose="02020603050405020304" pitchFamily="18" charset="0"/>
                <a:cs typeface="Times New Roman" panose="02020603050405020304" pitchFamily="18" charset="0"/>
              </a:rPr>
            </a:br>
            <a:endParaRPr lang="en-US" sz="1700" kern="100" dirty="0">
              <a:effectLst/>
              <a:ea typeface="Aptos" panose="020B0004020202020204" pitchFamily="34" charset="0"/>
              <a:cs typeface="Times New Roman" panose="02020603050405020304" pitchFamily="18" charset="0"/>
            </a:endParaRPr>
          </a:p>
          <a:p>
            <a:endParaRPr lang="en-US" sz="1700" dirty="0"/>
          </a:p>
        </p:txBody>
      </p:sp>
      <p:sp>
        <p:nvSpPr>
          <p:cNvPr id="27"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EEC99E2-7527-FD80-87DE-827D8649039A}"/>
              </a:ext>
            </a:extLst>
          </p:cNvPr>
          <p:cNvPicPr>
            <a:picLocks noChangeAspect="1"/>
          </p:cNvPicPr>
          <p:nvPr/>
        </p:nvPicPr>
        <p:blipFill>
          <a:blip r:embed="rId2"/>
          <a:stretch>
            <a:fillRect/>
          </a:stretch>
        </p:blipFill>
        <p:spPr>
          <a:xfrm>
            <a:off x="5726271" y="1226581"/>
            <a:ext cx="2708601" cy="3535084"/>
          </a:xfrm>
          <a:prstGeom prst="rect">
            <a:avLst/>
          </a:prstGeom>
        </p:spPr>
      </p:pic>
    </p:spTree>
    <p:extLst>
      <p:ext uri="{BB962C8B-B14F-4D97-AF65-F5344CB8AC3E}">
        <p14:creationId xmlns:p14="http://schemas.microsoft.com/office/powerpoint/2010/main" val="267672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223A6-C783-CD02-2532-4814C2565B0E}"/>
              </a:ext>
            </a:extLst>
          </p:cNvPr>
          <p:cNvSpPr>
            <a:spLocks noGrp="1"/>
          </p:cNvSpPr>
          <p:nvPr>
            <p:ph type="title"/>
          </p:nvPr>
        </p:nvSpPr>
        <p:spPr>
          <a:xfrm>
            <a:off x="439858" y="1683756"/>
            <a:ext cx="2336449" cy="2396359"/>
          </a:xfrm>
        </p:spPr>
        <p:txBody>
          <a:bodyPr anchor="b">
            <a:normAutofit/>
          </a:bodyPr>
          <a:lstStyle/>
          <a:p>
            <a:pPr algn="r"/>
            <a:r>
              <a:rPr lang="de-DE" sz="3200" b="1" kern="0">
                <a:solidFill>
                  <a:srgbClr val="FFFFFF"/>
                </a:solidFill>
                <a:effectLst/>
                <a:latin typeface="Times New Roman" panose="02020603050405020304" pitchFamily="18" charset="0"/>
                <a:ea typeface="Times New Roman" panose="02020603050405020304" pitchFamily="18" charset="0"/>
              </a:rPr>
              <a:t>Einfluss auf Analyse und Unterricht </a:t>
            </a:r>
            <a:endParaRPr lang="en-US" sz="3200">
              <a:solidFill>
                <a:srgbClr val="FFFFFF"/>
              </a:solidFill>
            </a:endParaRPr>
          </a:p>
        </p:txBody>
      </p:sp>
      <p:graphicFrame>
        <p:nvGraphicFramePr>
          <p:cNvPr id="27" name="Content Placeholder 2">
            <a:extLst>
              <a:ext uri="{FF2B5EF4-FFF2-40B4-BE49-F238E27FC236}">
                <a16:creationId xmlns:a16="http://schemas.microsoft.com/office/drawing/2014/main" id="{C900C54D-95FA-DA35-3AB5-2C52DCB4068A}"/>
              </a:ext>
            </a:extLst>
          </p:cNvPr>
          <p:cNvGraphicFramePr>
            <a:graphicFrameLocks noGrp="1"/>
          </p:cNvGraphicFramePr>
          <p:nvPr>
            <p:ph idx="1"/>
            <p:extLst>
              <p:ext uri="{D42A27DB-BD31-4B8C-83A1-F6EECF244321}">
                <p14:modId xmlns:p14="http://schemas.microsoft.com/office/powerpoint/2010/main" val="391838531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69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144826-FFC1-8A5A-AC2E-0E72DDE8A9C6}"/>
              </a:ext>
            </a:extLst>
          </p:cNvPr>
          <p:cNvSpPr>
            <a:spLocks noGrp="1"/>
          </p:cNvSpPr>
          <p:nvPr>
            <p:ph type="title"/>
          </p:nvPr>
        </p:nvSpPr>
        <p:spPr>
          <a:xfrm>
            <a:off x="852775" y="609597"/>
            <a:ext cx="7044316" cy="762003"/>
          </a:xfrm>
        </p:spPr>
        <p:txBody>
          <a:bodyPr>
            <a:normAutofit/>
          </a:bodyPr>
          <a:lstStyle/>
          <a:p>
            <a:r>
              <a:rPr lang="en-US" sz="2800" b="1" kern="0" dirty="0">
                <a:effectLst/>
                <a:latin typeface="+mn-lt"/>
                <a:ea typeface="Times New Roman" panose="02020603050405020304" pitchFamily="18" charset="0"/>
              </a:rPr>
              <a:t>Zusammenfassung</a:t>
            </a:r>
            <a:endParaRPr lang="en-US" sz="2800" dirty="0">
              <a:latin typeface="+mn-lt"/>
            </a:endParaRPr>
          </a:p>
        </p:txBody>
      </p:sp>
      <p:sp>
        <p:nvSpPr>
          <p:cNvPr id="3" name="Content Placeholder 2">
            <a:extLst>
              <a:ext uri="{FF2B5EF4-FFF2-40B4-BE49-F238E27FC236}">
                <a16:creationId xmlns:a16="http://schemas.microsoft.com/office/drawing/2014/main" id="{0215B766-CA92-DA93-E7B2-D56F92D56B58}"/>
              </a:ext>
            </a:extLst>
          </p:cNvPr>
          <p:cNvSpPr>
            <a:spLocks noGrp="1"/>
          </p:cNvSpPr>
          <p:nvPr>
            <p:ph idx="1"/>
          </p:nvPr>
        </p:nvSpPr>
        <p:spPr>
          <a:xfrm>
            <a:off x="852775" y="1295400"/>
            <a:ext cx="5319425" cy="4820735"/>
          </a:xfrm>
        </p:spPr>
        <p:txBody>
          <a:bodyPr>
            <a:noAutofit/>
          </a:bodyPr>
          <a:lstStyle/>
          <a:p>
            <a:pPr marL="0" marR="0" lvl="0" indent="0">
              <a:spcAft>
                <a:spcPts val="800"/>
              </a:spcAft>
              <a:buSzPts val="1000"/>
              <a:buNone/>
              <a:tabLst>
                <a:tab pos="457200" algn="l"/>
              </a:tabLst>
            </a:pPr>
            <a:endParaRPr lang="de-DE" sz="2400" b="1" kern="0" dirty="0">
              <a:effectLst/>
              <a:latin typeface="+mj-lt"/>
              <a:ea typeface="Times New Roman" panose="02020603050405020304" pitchFamily="18" charset="0"/>
              <a:cs typeface="Arial" panose="020B0604020202020204" pitchFamily="34" charset="0"/>
            </a:endParaRPr>
          </a:p>
          <a:p>
            <a:pPr marL="0" marR="0" lvl="0" indent="0">
              <a:spcAft>
                <a:spcPts val="800"/>
              </a:spcAft>
              <a:buSzPts val="1000"/>
              <a:buNone/>
              <a:tabLst>
                <a:tab pos="457200" algn="l"/>
              </a:tabLst>
            </a:pPr>
            <a:r>
              <a:rPr lang="de-DE" sz="2400" b="1" kern="0" dirty="0">
                <a:effectLst/>
                <a:latin typeface="+mj-lt"/>
                <a:ea typeface="Times New Roman" panose="02020603050405020304" pitchFamily="18" charset="0"/>
                <a:cs typeface="Arial" panose="020B0604020202020204" pitchFamily="34" charset="0"/>
              </a:rPr>
              <a:t>Kognitive Linguistik:</a:t>
            </a:r>
            <a:r>
              <a:rPr lang="de-DE" sz="2400" kern="0" dirty="0">
                <a:effectLst/>
                <a:latin typeface="+mj-lt"/>
                <a:ea typeface="Times New Roman" panose="02020603050405020304" pitchFamily="18" charset="0"/>
                <a:cs typeface="Arial" panose="020B0604020202020204" pitchFamily="34" charset="0"/>
              </a:rPr>
              <a:t> Sprache und Denken, Bedeutung durch Erfahrung</a:t>
            </a:r>
            <a:endParaRPr lang="en-US" sz="2400" kern="100" dirty="0">
              <a:effectLst/>
              <a:latin typeface="+mj-l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de-DE" sz="2400" b="1" kern="0" dirty="0">
                <a:effectLst/>
                <a:latin typeface="+mj-lt"/>
                <a:ea typeface="Times New Roman" panose="02020603050405020304" pitchFamily="18" charset="0"/>
                <a:cs typeface="Arial" panose="020B0604020202020204" pitchFamily="34" charset="0"/>
              </a:rPr>
              <a:t>Diskurs- und Textlinguistik:</a:t>
            </a:r>
            <a:r>
              <a:rPr lang="de-DE" sz="2400" kern="0" dirty="0">
                <a:effectLst/>
                <a:latin typeface="+mj-lt"/>
                <a:ea typeface="Times New Roman" panose="02020603050405020304" pitchFamily="18" charset="0"/>
                <a:cs typeface="Arial" panose="020B0604020202020204" pitchFamily="34" charset="0"/>
              </a:rPr>
              <a:t> Sprache im Text- und Kommunikationskontext</a:t>
            </a:r>
            <a:endParaRPr lang="en-US" sz="2400" kern="100" dirty="0">
              <a:effectLst/>
              <a:latin typeface="+mj-l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de-DE" sz="2400" b="1" kern="0" dirty="0">
                <a:effectLst/>
                <a:latin typeface="+mj-lt"/>
                <a:ea typeface="Times New Roman" panose="02020603050405020304" pitchFamily="18" charset="0"/>
                <a:cs typeface="Arial" panose="020B0604020202020204" pitchFamily="34" charset="0"/>
              </a:rPr>
              <a:t>Soziolinguistik / Varietätenlinguistik:</a:t>
            </a:r>
            <a:r>
              <a:rPr lang="de-DE" sz="2400" kern="0" dirty="0">
                <a:effectLst/>
                <a:latin typeface="+mj-lt"/>
                <a:ea typeface="Times New Roman" panose="02020603050405020304" pitchFamily="18" charset="0"/>
                <a:cs typeface="Arial" panose="020B0604020202020204" pitchFamily="34" charset="0"/>
              </a:rPr>
              <a:t> Soziale Variation und Sprachgebrauch</a:t>
            </a:r>
            <a:endParaRPr lang="en-US" sz="2400" kern="100" dirty="0">
              <a:effectLst/>
              <a:latin typeface="+mj-lt"/>
              <a:ea typeface="Aptos" panose="020B0004020202020204" pitchFamily="34" charset="0"/>
              <a:cs typeface="Arial" panose="020B0604020202020204" pitchFamily="34" charset="0"/>
            </a:endParaRPr>
          </a:p>
          <a:p>
            <a:pPr marL="0" marR="0" lvl="0" indent="0">
              <a:spcAft>
                <a:spcPts val="800"/>
              </a:spcAft>
              <a:buSzPts val="1000"/>
              <a:buNone/>
              <a:tabLst>
                <a:tab pos="457200" algn="l"/>
              </a:tabLst>
            </a:pPr>
            <a:r>
              <a:rPr lang="de-DE" sz="2400" b="1" kern="0" dirty="0">
                <a:effectLst/>
                <a:latin typeface="+mj-lt"/>
                <a:ea typeface="Times New Roman" panose="02020603050405020304" pitchFamily="18" charset="0"/>
                <a:cs typeface="Arial" panose="020B0604020202020204" pitchFamily="34" charset="0"/>
              </a:rPr>
              <a:t>Unterrichtsbezug:</a:t>
            </a:r>
            <a:r>
              <a:rPr lang="de-DE" sz="2400" kern="0" dirty="0">
                <a:effectLst/>
                <a:latin typeface="+mj-lt"/>
                <a:ea typeface="Times New Roman" panose="02020603050405020304" pitchFamily="18" charset="0"/>
                <a:cs typeface="Arial" panose="020B0604020202020204" pitchFamily="34" charset="0"/>
              </a:rPr>
              <a:t> Alle Modelle bieten Werkzeuge für Analyse, Textarbeit und differenzierte Didaktik</a:t>
            </a:r>
            <a:br>
              <a:rPr lang="de-DE" sz="2400" kern="0" dirty="0">
                <a:effectLst/>
                <a:latin typeface="+mj-lt"/>
                <a:ea typeface="Times New Roman" panose="02020603050405020304" pitchFamily="18" charset="0"/>
                <a:cs typeface="Arial" panose="020B0604020202020204" pitchFamily="34" charset="0"/>
              </a:rPr>
            </a:br>
            <a:endParaRPr lang="en-US" sz="2400" kern="100" dirty="0">
              <a:effectLst/>
              <a:latin typeface="+mj-lt"/>
              <a:ea typeface="Aptos" panose="020B0004020202020204" pitchFamily="34" charset="0"/>
              <a:cs typeface="Arial" panose="020B0604020202020204" pitchFamily="34" charset="0"/>
            </a:endParaRPr>
          </a:p>
          <a:p>
            <a:endParaRPr lang="en-US" sz="2400" dirty="0"/>
          </a:p>
        </p:txBody>
      </p:sp>
      <p:pic>
        <p:nvPicPr>
          <p:cNvPr id="4" name="Picture 3">
            <a:extLst>
              <a:ext uri="{FF2B5EF4-FFF2-40B4-BE49-F238E27FC236}">
                <a16:creationId xmlns:a16="http://schemas.microsoft.com/office/drawing/2014/main" id="{96B833B3-01BF-51F1-3B31-5BD5B4DBB475}"/>
              </a:ext>
            </a:extLst>
          </p:cNvPr>
          <p:cNvPicPr>
            <a:picLocks noChangeAspect="1"/>
          </p:cNvPicPr>
          <p:nvPr/>
        </p:nvPicPr>
        <p:blipFill>
          <a:blip r:embed="rId2"/>
          <a:stretch>
            <a:fillRect/>
          </a:stretch>
        </p:blipFill>
        <p:spPr>
          <a:xfrm>
            <a:off x="6248400" y="1981197"/>
            <a:ext cx="2382504" cy="3091749"/>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4882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7ED3-A158-1504-C963-F8AD0BF02F83}"/>
              </a:ext>
            </a:extLst>
          </p:cNvPr>
          <p:cNvSpPr>
            <a:spLocks noGrp="1"/>
          </p:cNvSpPr>
          <p:nvPr>
            <p:ph type="title"/>
          </p:nvPr>
        </p:nvSpPr>
        <p:spPr/>
        <p:txBody>
          <a:bodyPr>
            <a:normAutofit/>
          </a:bodyPr>
          <a:lstStyle/>
          <a:p>
            <a:r>
              <a:rPr lang="de-DE" sz="3200" b="1" kern="0" dirty="0">
                <a:effectLst/>
                <a:ea typeface="Times New Roman" panose="02020603050405020304" pitchFamily="18" charset="0"/>
              </a:rPr>
              <a:t>Angewandte Linguistik &amp; Verbindung von Theorie &amp; Praxis </a:t>
            </a:r>
            <a:endParaRPr lang="en-US" sz="3200" dirty="0"/>
          </a:p>
        </p:txBody>
      </p:sp>
      <p:sp>
        <p:nvSpPr>
          <p:cNvPr id="3" name="Content Placeholder 2">
            <a:extLst>
              <a:ext uri="{FF2B5EF4-FFF2-40B4-BE49-F238E27FC236}">
                <a16:creationId xmlns:a16="http://schemas.microsoft.com/office/drawing/2014/main" id="{CE6C1D46-272F-686B-B337-766E394F3855}"/>
              </a:ext>
            </a:extLst>
          </p:cNvPr>
          <p:cNvSpPr>
            <a:spLocks noGrp="1"/>
          </p:cNvSpPr>
          <p:nvPr>
            <p:ph idx="1"/>
          </p:nvPr>
        </p:nvSpPr>
        <p:spPr/>
        <p:txBody>
          <a:bodyPr>
            <a:normAutofit/>
          </a:bodyPr>
          <a:lstStyle/>
          <a:p>
            <a:pPr marL="0" marR="0" lvl="0" indent="0">
              <a:lnSpc>
                <a:spcPct val="115000"/>
              </a:lnSpc>
              <a:spcAft>
                <a:spcPts val="800"/>
              </a:spcAft>
              <a:buSzPts val="1000"/>
              <a:buNone/>
              <a:tabLst>
                <a:tab pos="457200" algn="l"/>
              </a:tabLst>
            </a:pPr>
            <a:r>
              <a:rPr lang="de-DE" sz="2000" b="1" kern="0" dirty="0">
                <a:effectLst/>
                <a:latin typeface="+mj-lt"/>
                <a:ea typeface="Times New Roman" panose="02020603050405020304" pitchFamily="18" charset="0"/>
                <a:cs typeface="Arial" panose="020B0604020202020204" pitchFamily="34" charset="0"/>
              </a:rPr>
              <a:t>Ziel:</a:t>
            </a:r>
            <a:r>
              <a:rPr lang="de-DE" sz="2000" kern="0" dirty="0">
                <a:effectLst/>
                <a:latin typeface="+mj-lt"/>
                <a:ea typeface="Times New Roman" panose="02020603050405020304" pitchFamily="18" charset="0"/>
                <a:cs typeface="Arial" panose="020B0604020202020204" pitchFamily="34" charset="0"/>
              </a:rPr>
              <a:t> Übertragung linguistischer Erkenntnisse in Unterricht und praktische Anwendungen</a:t>
            </a:r>
            <a:endParaRPr lang="en-US" sz="2000" kern="100" dirty="0">
              <a:effectLst/>
              <a:latin typeface="+mj-lt"/>
              <a:ea typeface="Aptos" panose="020B0004020202020204" pitchFamily="34" charset="0"/>
              <a:cs typeface="Arial" panose="020B0604020202020204" pitchFamily="34" charset="0"/>
            </a:endParaRPr>
          </a:p>
          <a:p>
            <a:pPr marL="0" marR="0" lvl="0" indent="0">
              <a:lnSpc>
                <a:spcPct val="115000"/>
              </a:lnSpc>
              <a:spcAft>
                <a:spcPts val="800"/>
              </a:spcAft>
              <a:buSzPts val="1000"/>
              <a:buNone/>
              <a:tabLst>
                <a:tab pos="457200" algn="l"/>
              </a:tabLst>
            </a:pPr>
            <a:r>
              <a:rPr lang="en-US" sz="2000" b="1" kern="0" dirty="0" err="1">
                <a:effectLst/>
                <a:latin typeface="+mj-lt"/>
                <a:ea typeface="Times New Roman" panose="02020603050405020304" pitchFamily="18" charset="0"/>
                <a:cs typeface="Arial" panose="020B0604020202020204" pitchFamily="34" charset="0"/>
              </a:rPr>
              <a:t>Beispiele</a:t>
            </a:r>
            <a:r>
              <a:rPr lang="en-US" sz="2000" b="1" kern="0" dirty="0">
                <a:effectLst/>
                <a:latin typeface="+mj-lt"/>
                <a:ea typeface="Times New Roman" panose="02020603050405020304" pitchFamily="18" charset="0"/>
                <a:cs typeface="Arial" panose="020B0604020202020204" pitchFamily="34" charset="0"/>
              </a:rPr>
              <a:t> </a:t>
            </a:r>
            <a:r>
              <a:rPr lang="en-US" sz="2000" b="1" kern="0" dirty="0" err="1">
                <a:effectLst/>
                <a:latin typeface="+mj-lt"/>
                <a:ea typeface="Times New Roman" panose="02020603050405020304" pitchFamily="18" charset="0"/>
                <a:cs typeface="Arial" panose="020B0604020202020204" pitchFamily="34" charset="0"/>
              </a:rPr>
              <a:t>im</a:t>
            </a:r>
            <a:r>
              <a:rPr lang="en-US" sz="2000" b="1" kern="0" dirty="0">
                <a:effectLst/>
                <a:latin typeface="+mj-lt"/>
                <a:ea typeface="Times New Roman" panose="02020603050405020304" pitchFamily="18" charset="0"/>
                <a:cs typeface="Arial" panose="020B0604020202020204" pitchFamily="34" charset="0"/>
              </a:rPr>
              <a:t> </a:t>
            </a:r>
            <a:r>
              <a:rPr lang="en-US" sz="2000" b="1" kern="0" dirty="0" err="1">
                <a:effectLst/>
                <a:latin typeface="+mj-lt"/>
                <a:ea typeface="Times New Roman" panose="02020603050405020304" pitchFamily="18" charset="0"/>
                <a:cs typeface="Arial" panose="020B0604020202020204" pitchFamily="34" charset="0"/>
              </a:rPr>
              <a:t>Fremdsprachenunterricht</a:t>
            </a:r>
            <a:r>
              <a:rPr lang="en-US" sz="2000" b="1" kern="0" dirty="0">
                <a:effectLst/>
                <a:latin typeface="+mj-lt"/>
                <a:ea typeface="Times New Roman" panose="02020603050405020304" pitchFamily="18" charset="0"/>
                <a:cs typeface="Arial" panose="020B0604020202020204" pitchFamily="34" charset="0"/>
              </a:rPr>
              <a:t>:</a:t>
            </a:r>
            <a:endParaRPr lang="en-US" sz="2000" kern="100" dirty="0">
              <a:effectLst/>
              <a:latin typeface="+mj-lt"/>
              <a:ea typeface="Aptos" panose="020B0004020202020204" pitchFamily="34" charset="0"/>
              <a:cs typeface="Arial" panose="020B0604020202020204" pitchFamily="34" charset="0"/>
            </a:endParaRPr>
          </a:p>
          <a:p>
            <a:pPr marL="457200" marR="0" lvl="1" indent="0">
              <a:lnSpc>
                <a:spcPct val="115000"/>
              </a:lnSpc>
              <a:spcAft>
                <a:spcPts val="800"/>
              </a:spcAft>
              <a:buSzPts val="1000"/>
              <a:buNone/>
              <a:tabLst>
                <a:tab pos="914400" algn="l"/>
              </a:tabLst>
            </a:pPr>
            <a:r>
              <a:rPr lang="de-DE" sz="2000" b="1" kern="0" dirty="0">
                <a:effectLst/>
                <a:latin typeface="+mj-lt"/>
                <a:ea typeface="Times New Roman" panose="02020603050405020304" pitchFamily="18" charset="0"/>
                <a:cs typeface="Times New Roman" panose="02020603050405020304" pitchFamily="18" charset="0"/>
              </a:rPr>
              <a:t>Generative Grammatik → Fokus auf Form</a:t>
            </a:r>
            <a:r>
              <a:rPr lang="de-DE" sz="2000" kern="0" dirty="0">
                <a:effectLst/>
                <a:latin typeface="+mj-lt"/>
                <a:ea typeface="Times New Roman" panose="02020603050405020304" pitchFamily="18" charset="0"/>
                <a:cs typeface="Times New Roman" panose="02020603050405020304" pitchFamily="18" charset="0"/>
              </a:rPr>
              <a:t> </a:t>
            </a:r>
            <a:r>
              <a:rPr lang="de-DE" sz="2000" kern="0" dirty="0">
                <a:effectLst/>
                <a:latin typeface="+mj-lt"/>
                <a:ea typeface="Times New Roman" panose="02020603050405020304" pitchFamily="18" charset="0"/>
                <a:cs typeface="Segoe UI Emoji" panose="020B0502040204020203" pitchFamily="34" charset="0"/>
              </a:rPr>
              <a:t>✍️</a:t>
            </a:r>
            <a:endParaRPr lang="en-US" sz="2000" kern="100" dirty="0">
              <a:effectLst/>
              <a:latin typeface="+mj-lt"/>
              <a:ea typeface="Aptos" panose="020B0004020202020204" pitchFamily="34" charset="0"/>
              <a:cs typeface="Times New Roman" panose="02020603050405020304" pitchFamily="18" charset="0"/>
            </a:endParaRPr>
          </a:p>
          <a:p>
            <a:pPr marL="457200" marR="0" lvl="1" indent="0">
              <a:lnSpc>
                <a:spcPct val="115000"/>
              </a:lnSpc>
              <a:spcAft>
                <a:spcPts val="800"/>
              </a:spcAft>
              <a:buSzPts val="1000"/>
              <a:buNone/>
              <a:tabLst>
                <a:tab pos="914400" algn="l"/>
              </a:tabLst>
            </a:pPr>
            <a:r>
              <a:rPr lang="en-US" sz="2000" b="1" kern="0" dirty="0" err="1">
                <a:effectLst/>
                <a:latin typeface="+mj-lt"/>
                <a:ea typeface="Times New Roman" panose="02020603050405020304" pitchFamily="18" charset="0"/>
                <a:cs typeface="Times New Roman" panose="02020603050405020304" pitchFamily="18" charset="0"/>
              </a:rPr>
              <a:t>Funktionalismus</a:t>
            </a:r>
            <a:r>
              <a:rPr lang="en-US" sz="2000" b="1" kern="0" dirty="0">
                <a:effectLst/>
                <a:latin typeface="+mj-lt"/>
                <a:ea typeface="Times New Roman" panose="02020603050405020304" pitchFamily="18" charset="0"/>
                <a:cs typeface="Times New Roman" panose="02020603050405020304" pitchFamily="18" charset="0"/>
              </a:rPr>
              <a:t> → </a:t>
            </a:r>
            <a:r>
              <a:rPr lang="en-US" sz="2000" b="1" kern="0" dirty="0" err="1">
                <a:effectLst/>
                <a:latin typeface="+mj-lt"/>
                <a:ea typeface="Times New Roman" panose="02020603050405020304" pitchFamily="18" charset="0"/>
                <a:cs typeface="Times New Roman" panose="02020603050405020304" pitchFamily="18" charset="0"/>
              </a:rPr>
              <a:t>kommunikative</a:t>
            </a:r>
            <a:r>
              <a:rPr lang="en-US" sz="2000" b="1" kern="0" dirty="0">
                <a:effectLst/>
                <a:latin typeface="+mj-lt"/>
                <a:ea typeface="Times New Roman" panose="02020603050405020304" pitchFamily="18" charset="0"/>
                <a:cs typeface="Times New Roman" panose="02020603050405020304" pitchFamily="18" charset="0"/>
              </a:rPr>
              <a:t> Ansätze</a:t>
            </a:r>
            <a:r>
              <a:rPr lang="en-US" sz="2000" kern="0" dirty="0">
                <a:effectLst/>
                <a:latin typeface="+mj-lt"/>
                <a:ea typeface="Times New Roman" panose="02020603050405020304" pitchFamily="18" charset="0"/>
                <a:cs typeface="Times New Roman" panose="02020603050405020304" pitchFamily="18" charset="0"/>
              </a:rPr>
              <a:t> </a:t>
            </a:r>
            <a:r>
              <a:rPr lang="en-US" sz="2000" kern="0" dirty="0">
                <a:effectLst/>
                <a:latin typeface="+mj-lt"/>
                <a:ea typeface="Times New Roman" panose="02020603050405020304" pitchFamily="18" charset="0"/>
                <a:cs typeface="Segoe UI Emoji" panose="020B0502040204020203" pitchFamily="34" charset="0"/>
              </a:rPr>
              <a:t>🗣️</a:t>
            </a:r>
            <a:endParaRPr lang="en-US" sz="2000" kern="100" dirty="0">
              <a:effectLst/>
              <a:latin typeface="+mj-lt"/>
              <a:ea typeface="Aptos" panose="020B0004020202020204" pitchFamily="34" charset="0"/>
              <a:cs typeface="Times New Roman" panose="02020603050405020304" pitchFamily="18" charset="0"/>
            </a:endParaRPr>
          </a:p>
          <a:p>
            <a:pPr marL="0" marR="0" lvl="0" indent="0">
              <a:lnSpc>
                <a:spcPct val="115000"/>
              </a:lnSpc>
              <a:spcAft>
                <a:spcPts val="800"/>
              </a:spcAft>
              <a:buSzPts val="1000"/>
              <a:buNone/>
              <a:tabLst>
                <a:tab pos="457200" algn="l"/>
              </a:tabLst>
            </a:pPr>
            <a:r>
              <a:rPr lang="en-US" sz="2000" b="1" kern="0" dirty="0" err="1">
                <a:effectLst/>
                <a:latin typeface="+mj-lt"/>
                <a:ea typeface="Times New Roman" panose="02020603050405020304" pitchFamily="18" charset="0"/>
                <a:cs typeface="Arial" panose="020B0604020202020204" pitchFamily="34" charset="0"/>
              </a:rPr>
              <a:t>Didaktische</a:t>
            </a:r>
            <a:r>
              <a:rPr lang="en-US" sz="2000" b="1" kern="0" dirty="0">
                <a:effectLst/>
                <a:latin typeface="+mj-lt"/>
                <a:ea typeface="Times New Roman" panose="02020603050405020304" pitchFamily="18" charset="0"/>
                <a:cs typeface="Arial" panose="020B0604020202020204" pitchFamily="34" charset="0"/>
              </a:rPr>
              <a:t> </a:t>
            </a:r>
            <a:r>
              <a:rPr lang="en-US" sz="2000" b="1" kern="0" dirty="0" err="1">
                <a:effectLst/>
                <a:latin typeface="+mj-lt"/>
                <a:ea typeface="Times New Roman" panose="02020603050405020304" pitchFamily="18" charset="0"/>
                <a:cs typeface="Arial" panose="020B0604020202020204" pitchFamily="34" charset="0"/>
              </a:rPr>
              <a:t>Implikation</a:t>
            </a:r>
            <a:r>
              <a:rPr lang="en-US" sz="2000" b="1" kern="0" dirty="0">
                <a:effectLst/>
                <a:latin typeface="+mj-lt"/>
                <a:ea typeface="Times New Roman" panose="02020603050405020304" pitchFamily="18" charset="0"/>
                <a:cs typeface="Arial" panose="020B0604020202020204" pitchFamily="34" charset="0"/>
              </a:rPr>
              <a:t>:</a:t>
            </a:r>
            <a:endParaRPr lang="en-US" sz="2000" kern="100" dirty="0">
              <a:effectLst/>
              <a:latin typeface="+mj-lt"/>
              <a:ea typeface="Aptos" panose="020B0004020202020204" pitchFamily="34" charset="0"/>
              <a:cs typeface="Arial" panose="020B0604020202020204" pitchFamily="34" charset="0"/>
            </a:endParaRPr>
          </a:p>
          <a:p>
            <a:pPr marL="457200" marR="0" lvl="1" indent="0">
              <a:lnSpc>
                <a:spcPct val="115000"/>
              </a:lnSpc>
              <a:spcAft>
                <a:spcPts val="800"/>
              </a:spcAft>
              <a:buSzPts val="1000"/>
              <a:buNone/>
              <a:tabLst>
                <a:tab pos="914400" algn="l"/>
              </a:tabLst>
            </a:pPr>
            <a:r>
              <a:rPr lang="de-DE" sz="2000" kern="0" dirty="0">
                <a:effectLst/>
                <a:latin typeface="+mj-lt"/>
                <a:ea typeface="Times New Roman" panose="02020603050405020304" pitchFamily="18" charset="0"/>
                <a:cs typeface="Times New Roman" panose="02020603050405020304" pitchFamily="18" charset="0"/>
              </a:rPr>
              <a:t>Kombination theoretischer Modelle zur Förderung von Sprachkompetenz</a:t>
            </a:r>
            <a:endParaRPr lang="en-US" sz="2000" kern="100" dirty="0">
              <a:effectLst/>
              <a:latin typeface="+mj-lt"/>
              <a:ea typeface="Aptos" panose="020B0004020202020204" pitchFamily="34" charset="0"/>
              <a:cs typeface="Times New Roman" panose="02020603050405020304" pitchFamily="18" charset="0"/>
            </a:endParaRPr>
          </a:p>
          <a:p>
            <a:pPr marL="457200" marR="0" lvl="1" indent="0">
              <a:lnSpc>
                <a:spcPct val="115000"/>
              </a:lnSpc>
              <a:spcAft>
                <a:spcPts val="800"/>
              </a:spcAft>
              <a:buSzPts val="1000"/>
              <a:buNone/>
              <a:tabLst>
                <a:tab pos="914400" algn="l"/>
              </a:tabLst>
            </a:pPr>
            <a:r>
              <a:rPr lang="de-DE" sz="2000" kern="0" dirty="0">
                <a:effectLst/>
                <a:latin typeface="+mj-lt"/>
                <a:ea typeface="Times New Roman" panose="02020603050405020304" pitchFamily="18" charset="0"/>
                <a:cs typeface="Times New Roman" panose="02020603050405020304" pitchFamily="18" charset="0"/>
              </a:rPr>
              <a:t>Einsatz von authentischen Materialien, Übungen und Textanalysen</a:t>
            </a:r>
            <a:br>
              <a:rPr lang="de-DE" sz="2000" kern="0" dirty="0">
                <a:effectLst/>
                <a:latin typeface="+mj-lt"/>
                <a:ea typeface="Times New Roman" panose="02020603050405020304" pitchFamily="18" charset="0"/>
                <a:cs typeface="Times New Roman" panose="02020603050405020304" pitchFamily="18" charset="0"/>
              </a:rPr>
            </a:br>
            <a:endParaRPr lang="en-US" sz="2000" kern="100" dirty="0">
              <a:effectLst/>
              <a:latin typeface="+mj-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937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de-DE" sz="3500">
                <a:solidFill>
                  <a:srgbClr val="FFFFFF"/>
                </a:solidFill>
              </a:rPr>
              <a:t>Wissen ist gut, Können ist besser</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432823FD-5746-4981-93A9-4D90CFB81483}"/>
              </a:ext>
            </a:extLst>
          </p:cNvPr>
          <p:cNvGraphicFramePr>
            <a:graphicFrameLocks noGrp="1"/>
          </p:cNvGraphicFramePr>
          <p:nvPr>
            <p:ph idx="1"/>
            <p:extLst>
              <p:ext uri="{D42A27DB-BD31-4B8C-83A1-F6EECF244321}">
                <p14:modId xmlns:p14="http://schemas.microsoft.com/office/powerpoint/2010/main" val="195537315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34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7BA55-AC5A-C227-EAA6-6BA711D305FE}"/>
              </a:ext>
            </a:extLst>
          </p:cNvPr>
          <p:cNvSpPr>
            <a:spLocks noGrp="1"/>
          </p:cNvSpPr>
          <p:nvPr>
            <p:ph type="title"/>
          </p:nvPr>
        </p:nvSpPr>
        <p:spPr>
          <a:xfrm>
            <a:off x="852297" y="502020"/>
            <a:ext cx="3992787" cy="1642970"/>
          </a:xfrm>
        </p:spPr>
        <p:txBody>
          <a:bodyPr anchor="b">
            <a:normAutofit/>
          </a:bodyPr>
          <a:lstStyle/>
          <a:p>
            <a:r>
              <a:rPr lang="en-US" sz="3500" b="1" kern="0">
                <a:effectLst/>
                <a:latin typeface="Times New Roman" panose="02020603050405020304" pitchFamily="18" charset="0"/>
                <a:ea typeface="Times New Roman" panose="02020603050405020304" pitchFamily="18" charset="0"/>
              </a:rPr>
              <a:t>Hauptbereiche der Linguistik</a:t>
            </a:r>
            <a:endParaRPr lang="en-US" sz="3500"/>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0B083BF-5422-DD96-4A33-B9DF433A4847}"/>
              </a:ext>
            </a:extLst>
          </p:cNvPr>
          <p:cNvPicPr>
            <a:picLocks noChangeAspect="1"/>
          </p:cNvPicPr>
          <p:nvPr/>
        </p:nvPicPr>
        <p:blipFill>
          <a:blip r:embed="rId2"/>
          <a:srcRect r="13999" b="-1"/>
          <a:stretch>
            <a:fillRect/>
          </a:stretch>
        </p:blipFill>
        <p:spPr>
          <a:xfrm>
            <a:off x="5306975" y="2271987"/>
            <a:ext cx="3127897" cy="2345918"/>
          </a:xfrm>
          <a:prstGeom prst="rect">
            <a:avLst/>
          </a:prstGeom>
        </p:spPr>
      </p:pic>
      <p:graphicFrame>
        <p:nvGraphicFramePr>
          <p:cNvPr id="5" name="Content Placeholder 2">
            <a:extLst>
              <a:ext uri="{FF2B5EF4-FFF2-40B4-BE49-F238E27FC236}">
                <a16:creationId xmlns:a16="http://schemas.microsoft.com/office/drawing/2014/main" id="{9026273B-54FA-741D-7FEE-AE7AECD0BE86}"/>
              </a:ext>
            </a:extLst>
          </p:cNvPr>
          <p:cNvGraphicFramePr>
            <a:graphicFrameLocks noGrp="1"/>
          </p:cNvGraphicFramePr>
          <p:nvPr>
            <p:ph idx="1"/>
            <p:extLst>
              <p:ext uri="{D42A27DB-BD31-4B8C-83A1-F6EECF244321}">
                <p14:modId xmlns:p14="http://schemas.microsoft.com/office/powerpoint/2010/main" val="2410498967"/>
              </p:ext>
            </p:extLst>
          </p:nvPr>
        </p:nvGraphicFramePr>
        <p:xfrm>
          <a:off x="858692" y="2405894"/>
          <a:ext cx="3986392"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24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de-DE" sz="2700">
                <a:solidFill>
                  <a:srgbClr val="FFFFFF"/>
                </a:solidFill>
              </a:rPr>
              <a:t>Grammatik ist die Katastrophe im Klassenzimmer</a:t>
            </a:r>
            <a:endParaRPr lang="en-US" sz="2700">
              <a:solidFill>
                <a:srgbClr val="FFFFFF"/>
              </a:solidFill>
            </a:endParaRPr>
          </a:p>
        </p:txBody>
      </p:sp>
      <p:sp>
        <p:nvSpPr>
          <p:cNvPr id="3" name="Content Placeholder 2"/>
          <p:cNvSpPr>
            <a:spLocks noGrp="1"/>
          </p:cNvSpPr>
          <p:nvPr>
            <p:ph idx="1"/>
          </p:nvPr>
        </p:nvSpPr>
        <p:spPr>
          <a:xfrm>
            <a:off x="3607694" y="649480"/>
            <a:ext cx="4916510" cy="5546047"/>
          </a:xfrm>
        </p:spPr>
        <p:txBody>
          <a:bodyPr anchor="ctr">
            <a:normAutofit/>
          </a:bodyPr>
          <a:lstStyle/>
          <a:p>
            <a:pPr marL="0" indent="0">
              <a:buNone/>
            </a:pPr>
            <a:r>
              <a:rPr lang="de-DE" sz="1700"/>
              <a:t>Vieles hätte ich verstanden, wenn man es mir nicht erklärt hätte. (Stanislaw Jerzy Lec)</a:t>
            </a:r>
          </a:p>
          <a:p>
            <a:pPr marL="0" indent="0">
              <a:buNone/>
            </a:pPr>
            <a:endParaRPr lang="de-DE" sz="1700"/>
          </a:p>
          <a:p>
            <a:pPr marL="0" indent="0">
              <a:buNone/>
            </a:pPr>
            <a:r>
              <a:rPr lang="de-DE" sz="1700"/>
              <a:t>„Das ist Katja. Frag sie, wie es ihr geht“</a:t>
            </a:r>
          </a:p>
          <a:p>
            <a:pPr marL="0" indent="0">
              <a:buNone/>
            </a:pPr>
            <a:r>
              <a:rPr lang="de-DE" sz="1700"/>
              <a:t>„Wie geht es ihr Katja?“</a:t>
            </a:r>
          </a:p>
          <a:p>
            <a:pPr marL="0" indent="0">
              <a:buNone/>
            </a:pPr>
            <a:r>
              <a:rPr lang="de-DE" sz="1700"/>
              <a:t>„Wie geht Katja?“</a:t>
            </a:r>
          </a:p>
          <a:p>
            <a:pPr marL="0" indent="0">
              <a:buNone/>
            </a:pPr>
            <a:endParaRPr lang="de-DE" sz="1700"/>
          </a:p>
          <a:p>
            <a:pPr marL="0" indent="0">
              <a:buNone/>
            </a:pPr>
            <a:r>
              <a:rPr lang="de-DE" sz="1700"/>
              <a:t>Alle grammatischen Umformungsübungen stehen unter Generalverdacht, da sie nicht den psychologischen Weg abbilden, den wir beim Sprechen nehmen.</a:t>
            </a:r>
            <a:endParaRPr lang="en-US" sz="1700"/>
          </a:p>
        </p:txBody>
      </p:sp>
    </p:spTree>
    <p:extLst>
      <p:ext uri="{BB962C8B-B14F-4D97-AF65-F5344CB8AC3E}">
        <p14:creationId xmlns:p14="http://schemas.microsoft.com/office/powerpoint/2010/main" val="109293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de-DE" sz="1900">
                <a:solidFill>
                  <a:srgbClr val="FFFFFF"/>
                </a:solidFill>
              </a:rPr>
              <a:t>Grammatik als Zeitverschwendung</a:t>
            </a:r>
            <a:endParaRPr lang="en-US" sz="1900">
              <a:solidFill>
                <a:srgbClr val="FFFFFF"/>
              </a:solidFill>
            </a:endParaRPr>
          </a:p>
        </p:txBody>
      </p:sp>
      <p:graphicFrame>
        <p:nvGraphicFramePr>
          <p:cNvPr id="5" name="Content Placeholder 2">
            <a:extLst>
              <a:ext uri="{FF2B5EF4-FFF2-40B4-BE49-F238E27FC236}">
                <a16:creationId xmlns:a16="http://schemas.microsoft.com/office/drawing/2014/main" id="{62E8016B-22C6-EC1E-F610-C233C92808F4}"/>
              </a:ext>
            </a:extLst>
          </p:cNvPr>
          <p:cNvGraphicFramePr>
            <a:graphicFrameLocks noGrp="1"/>
          </p:cNvGraphicFramePr>
          <p:nvPr>
            <p:ph idx="1"/>
            <p:extLst>
              <p:ext uri="{D42A27DB-BD31-4B8C-83A1-F6EECF244321}">
                <p14:modId xmlns:p14="http://schemas.microsoft.com/office/powerpoint/2010/main" val="102731234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0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de-DE" sz="2700">
                <a:solidFill>
                  <a:srgbClr val="FFFFFF"/>
                </a:solidFill>
              </a:rPr>
              <a:t>Regeln und grammatische Analyse: contra</a:t>
            </a:r>
            <a:endParaRPr lang="en-US" sz="2700">
              <a:solidFill>
                <a:srgbClr val="FFFFFF"/>
              </a:solidFill>
            </a:endParaRPr>
          </a:p>
        </p:txBody>
      </p:sp>
      <p:graphicFrame>
        <p:nvGraphicFramePr>
          <p:cNvPr id="5" name="Content Placeholder 2">
            <a:extLst>
              <a:ext uri="{FF2B5EF4-FFF2-40B4-BE49-F238E27FC236}">
                <a16:creationId xmlns:a16="http://schemas.microsoft.com/office/drawing/2014/main" id="{5D1D035A-EA89-74FF-BED5-9D9CF4D3749C}"/>
              </a:ext>
            </a:extLst>
          </p:cNvPr>
          <p:cNvGraphicFramePr>
            <a:graphicFrameLocks noGrp="1"/>
          </p:cNvGraphicFramePr>
          <p:nvPr>
            <p:ph idx="1"/>
            <p:extLst>
              <p:ext uri="{D42A27DB-BD31-4B8C-83A1-F6EECF244321}">
                <p14:modId xmlns:p14="http://schemas.microsoft.com/office/powerpoint/2010/main" val="426493935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80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de-DE" sz="2700">
                <a:solidFill>
                  <a:srgbClr val="FFFFFF"/>
                </a:solidFill>
              </a:rPr>
              <a:t>Regeln und grammatische Analyse: pro</a:t>
            </a:r>
            <a:endParaRPr lang="en-US" sz="2700">
              <a:solidFill>
                <a:srgbClr val="FFFFFF"/>
              </a:solidFill>
            </a:endParaRPr>
          </a:p>
        </p:txBody>
      </p:sp>
      <p:graphicFrame>
        <p:nvGraphicFramePr>
          <p:cNvPr id="5" name="Content Placeholder 2">
            <a:extLst>
              <a:ext uri="{FF2B5EF4-FFF2-40B4-BE49-F238E27FC236}">
                <a16:creationId xmlns:a16="http://schemas.microsoft.com/office/drawing/2014/main" id="{04C9EEEB-0622-1289-0C1C-A4FD22EECD59}"/>
              </a:ext>
            </a:extLst>
          </p:cNvPr>
          <p:cNvGraphicFramePr>
            <a:graphicFrameLocks noGrp="1"/>
          </p:cNvGraphicFramePr>
          <p:nvPr>
            <p:ph idx="1"/>
            <p:extLst>
              <p:ext uri="{D42A27DB-BD31-4B8C-83A1-F6EECF244321}">
                <p14:modId xmlns:p14="http://schemas.microsoft.com/office/powerpoint/2010/main" val="65192970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2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2" name="Rectangle 820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820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0" name="Freeform: Shape 820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12" name="Rectangle 821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1 - Τίτλος"/>
          <p:cNvSpPr>
            <a:spLocks noGrp="1"/>
          </p:cNvSpPr>
          <p:nvPr>
            <p:ph type="title"/>
          </p:nvPr>
        </p:nvSpPr>
        <p:spPr>
          <a:xfrm>
            <a:off x="350041" y="586855"/>
            <a:ext cx="2401025" cy="3387497"/>
          </a:xfrm>
        </p:spPr>
        <p:txBody>
          <a:bodyPr anchor="b">
            <a:normAutofit/>
          </a:bodyPr>
          <a:lstStyle/>
          <a:p>
            <a:pPr algn="r" eaLnBrk="1" hangingPunct="1"/>
            <a:r>
              <a:rPr lang="de-DE" altLang="el-GR" sz="3200" b="1">
                <a:solidFill>
                  <a:srgbClr val="FFFFFF"/>
                </a:solidFill>
              </a:rPr>
              <a:t>Deklaratives Wissen</a:t>
            </a:r>
            <a:endParaRPr lang="el-GR" altLang="el-GR" sz="3200" b="1">
              <a:solidFill>
                <a:srgbClr val="FFFFFF"/>
              </a:solidFill>
            </a:endParaRPr>
          </a:p>
        </p:txBody>
      </p:sp>
      <p:sp>
        <p:nvSpPr>
          <p:cNvPr id="8195" name="2 - Θέση περιεχομένου"/>
          <p:cNvSpPr>
            <a:spLocks noGrp="1"/>
          </p:cNvSpPr>
          <p:nvPr>
            <p:ph idx="1"/>
          </p:nvPr>
        </p:nvSpPr>
        <p:spPr>
          <a:xfrm>
            <a:off x="3607694" y="649480"/>
            <a:ext cx="4916510" cy="5546047"/>
          </a:xfrm>
        </p:spPr>
        <p:txBody>
          <a:bodyPr anchor="ctr">
            <a:normAutofit/>
          </a:bodyPr>
          <a:lstStyle/>
          <a:p>
            <a:pPr eaLnBrk="1" hangingPunct="1">
              <a:buFont typeface="Wingdings 2" pitchFamily="18" charset="2"/>
              <a:buNone/>
            </a:pPr>
            <a:r>
              <a:rPr lang="de-DE" altLang="el-GR" sz="1700"/>
              <a:t>	,,Wissen, dass’’ oder auch </a:t>
            </a:r>
            <a:r>
              <a:rPr lang="de-DE" altLang="el-GR" sz="1700" b="1"/>
              <a:t>Faktenwissen</a:t>
            </a:r>
            <a:r>
              <a:rPr lang="de-DE" altLang="el-GR" sz="1700"/>
              <a:t>. Es wird in Propositionen, Schemata und Netzwerken im semantischen Langzeitgedächtnis gespeichert (Berlin ist die Hauptstadt von Deutschland). Es ist statisch. </a:t>
            </a:r>
            <a:r>
              <a:rPr lang="el-GR" altLang="el-GR" sz="1700"/>
              <a:t>Sie erwerben derlei Wissen, indem es Ihnen mitgeteilt</a:t>
            </a:r>
            <a:r>
              <a:rPr lang="de-DE" altLang="el-GR" sz="1700"/>
              <a:t> </a:t>
            </a:r>
            <a:r>
              <a:rPr lang="el-GR" altLang="el-GR" sz="1700"/>
              <a:t>wird.</a:t>
            </a:r>
          </a:p>
        </p:txBody>
      </p:sp>
    </p:spTree>
    <p:extLst>
      <p:ext uri="{BB962C8B-B14F-4D97-AF65-F5344CB8AC3E}">
        <p14:creationId xmlns:p14="http://schemas.microsoft.com/office/powerpoint/2010/main" val="282072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6" name="Rectangle 92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Rectangle 92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4" name="Freeform: Shape 92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36" name="Rectangle 92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1 - Τίτλος"/>
          <p:cNvSpPr>
            <a:spLocks noGrp="1"/>
          </p:cNvSpPr>
          <p:nvPr>
            <p:ph type="title"/>
          </p:nvPr>
        </p:nvSpPr>
        <p:spPr>
          <a:xfrm>
            <a:off x="350041" y="586855"/>
            <a:ext cx="2401025" cy="3387497"/>
          </a:xfrm>
        </p:spPr>
        <p:txBody>
          <a:bodyPr anchor="b">
            <a:normAutofit/>
          </a:bodyPr>
          <a:lstStyle/>
          <a:p>
            <a:pPr algn="r" eaLnBrk="1" hangingPunct="1"/>
            <a:r>
              <a:rPr lang="de-DE" altLang="el-GR" sz="3200" b="1">
                <a:solidFill>
                  <a:srgbClr val="FFFFFF"/>
                </a:solidFill>
              </a:rPr>
              <a:t>Prozedurales Wissen</a:t>
            </a:r>
            <a:endParaRPr lang="el-GR" altLang="el-GR" sz="3200" b="1">
              <a:solidFill>
                <a:srgbClr val="FFFFFF"/>
              </a:solidFill>
            </a:endParaRPr>
          </a:p>
        </p:txBody>
      </p:sp>
      <p:sp>
        <p:nvSpPr>
          <p:cNvPr id="9219" name="2 - Θέση περιεχομένου"/>
          <p:cNvSpPr>
            <a:spLocks noGrp="1"/>
          </p:cNvSpPr>
          <p:nvPr>
            <p:ph idx="1"/>
          </p:nvPr>
        </p:nvSpPr>
        <p:spPr>
          <a:xfrm>
            <a:off x="3607694" y="649480"/>
            <a:ext cx="4916510" cy="5546047"/>
          </a:xfrm>
        </p:spPr>
        <p:txBody>
          <a:bodyPr anchor="ctr">
            <a:normAutofit/>
          </a:bodyPr>
          <a:lstStyle/>
          <a:p>
            <a:pPr eaLnBrk="1" hangingPunct="1">
              <a:buFont typeface="Wingdings 2" pitchFamily="18" charset="2"/>
              <a:buNone/>
            </a:pPr>
            <a:r>
              <a:rPr lang="de-DE" altLang="el-GR" sz="1700"/>
              <a:t>	,,Wissen, wie’’ o. auch </a:t>
            </a:r>
            <a:r>
              <a:rPr lang="de-DE" altLang="el-GR" sz="1700" b="1"/>
              <a:t>Handlungswissen.</a:t>
            </a:r>
            <a:r>
              <a:rPr lang="de-DE" altLang="el-GR" sz="1700"/>
              <a:t> Es liegt der Ausführung von Fertigkeiten zugrunde. Es ist dynamisch. Sie setzen es beispielsweise beim Tennisspielen, Fahrrad fahren oder Kopfrechnen ein. Man erwirbt es dadurch, dass man Fertigkeiten durch wiederholtes Üben automatisiert.</a:t>
            </a:r>
            <a:endParaRPr lang="el-GR" altLang="el-GR" sz="1700"/>
          </a:p>
          <a:p>
            <a:pPr eaLnBrk="1" hangingPunct="1">
              <a:buFont typeface="Wingdings 2" pitchFamily="18" charset="2"/>
              <a:buNone/>
            </a:pPr>
            <a:endParaRPr lang="el-GR" altLang="el-GR" sz="1700"/>
          </a:p>
        </p:txBody>
      </p:sp>
    </p:spTree>
    <p:extLst>
      <p:ext uri="{BB962C8B-B14F-4D97-AF65-F5344CB8AC3E}">
        <p14:creationId xmlns:p14="http://schemas.microsoft.com/office/powerpoint/2010/main" val="4049117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50" name="Rectangle 1024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Rectangle 1025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4" name="Rectangle 1025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6" name="Rectangle 1025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8" name="Freeform: Shape 1025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60" name="Rectangle 1025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1 - Τίτλος"/>
          <p:cNvSpPr>
            <a:spLocks noGrp="1"/>
          </p:cNvSpPr>
          <p:nvPr>
            <p:ph type="title"/>
          </p:nvPr>
        </p:nvSpPr>
        <p:spPr>
          <a:xfrm>
            <a:off x="350041" y="586855"/>
            <a:ext cx="2401025" cy="3387497"/>
          </a:xfrm>
        </p:spPr>
        <p:txBody>
          <a:bodyPr anchor="b">
            <a:normAutofit/>
          </a:bodyPr>
          <a:lstStyle/>
          <a:p>
            <a:pPr algn="r" eaLnBrk="1" hangingPunct="1"/>
            <a:r>
              <a:rPr lang="de-DE" altLang="el-GR" sz="3500" b="1">
                <a:solidFill>
                  <a:srgbClr val="FFFFFF"/>
                </a:solidFill>
              </a:rPr>
              <a:t>interface-Positionen</a:t>
            </a:r>
            <a:br>
              <a:rPr lang="el-GR" altLang="el-GR" sz="3500">
                <a:solidFill>
                  <a:srgbClr val="FFFFFF"/>
                </a:solidFill>
              </a:rPr>
            </a:br>
            <a:endParaRPr lang="el-GR" altLang="el-GR" sz="3500">
              <a:solidFill>
                <a:srgbClr val="FFFFFF"/>
              </a:solidFill>
            </a:endParaRPr>
          </a:p>
        </p:txBody>
      </p:sp>
      <p:sp>
        <p:nvSpPr>
          <p:cNvPr id="10243" name="2 - Θέση περιεχομένου"/>
          <p:cNvSpPr>
            <a:spLocks noGrp="1"/>
          </p:cNvSpPr>
          <p:nvPr>
            <p:ph idx="1"/>
          </p:nvPr>
        </p:nvSpPr>
        <p:spPr>
          <a:xfrm>
            <a:off x="3607694" y="649480"/>
            <a:ext cx="4916510" cy="5546047"/>
          </a:xfrm>
        </p:spPr>
        <p:txBody>
          <a:bodyPr anchor="ctr">
            <a:normAutofit/>
          </a:bodyPr>
          <a:lstStyle/>
          <a:p>
            <a:pPr eaLnBrk="1" hangingPunct="1"/>
            <a:r>
              <a:rPr lang="de-DE" altLang="el-GR" sz="1700" b="1"/>
              <a:t>,,Grammatik, nein danke!’’ </a:t>
            </a:r>
          </a:p>
          <a:p>
            <a:pPr eaLnBrk="1" hangingPunct="1">
              <a:buFont typeface="Wingdings 2" pitchFamily="18" charset="2"/>
              <a:buNone/>
            </a:pPr>
            <a:r>
              <a:rPr lang="de-DE" altLang="el-GR" sz="1700" b="1"/>
              <a:t>	</a:t>
            </a:r>
            <a:r>
              <a:rPr lang="fr-FR" altLang="el-GR" sz="1700" b="1"/>
              <a:t>Die non-interface-Position</a:t>
            </a:r>
            <a:endParaRPr lang="el-GR" altLang="el-GR" sz="1700"/>
          </a:p>
          <a:p>
            <a:pPr eaLnBrk="1" hangingPunct="1"/>
            <a:endParaRPr lang="el-GR" altLang="el-GR" sz="1700"/>
          </a:p>
          <a:p>
            <a:pPr eaLnBrk="1" hangingPunct="1">
              <a:buFont typeface="Wingdings 2" pitchFamily="18" charset="2"/>
              <a:buNone/>
            </a:pPr>
            <a:r>
              <a:rPr lang="de-DE" altLang="el-GR" sz="1700"/>
              <a:t>	► Deklaratives sprachliches, also explizites Wissen und implizites prozedurales Wissen sind getrennt gespeichert und bleiben auch getrennt gespeichert. Dies führt zu zwei unterschiedlichen Kompetenzen, für die es auch trotz Übens keinen Übergang gibt.</a:t>
            </a:r>
            <a:endParaRPr lang="el-GR" altLang="el-GR" sz="1700"/>
          </a:p>
          <a:p>
            <a:pPr eaLnBrk="1" hangingPunct="1">
              <a:buFont typeface="Wingdings 2" pitchFamily="18" charset="2"/>
              <a:buNone/>
            </a:pPr>
            <a:endParaRPr lang="el-GR" altLang="el-GR" sz="1700"/>
          </a:p>
        </p:txBody>
      </p:sp>
    </p:spTree>
    <p:extLst>
      <p:ext uri="{BB962C8B-B14F-4D97-AF65-F5344CB8AC3E}">
        <p14:creationId xmlns:p14="http://schemas.microsoft.com/office/powerpoint/2010/main" val="23832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73" name="Rectangle 1127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Rectangle 1127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9" name="Rectangle 1127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1" name="Freeform: Shape 1128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83" name="Rectangle 1128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2 - Θέση περιεχομένου"/>
          <p:cNvSpPr>
            <a:spLocks noGrp="1"/>
          </p:cNvSpPr>
          <p:nvPr>
            <p:ph idx="1"/>
          </p:nvPr>
        </p:nvSpPr>
        <p:spPr>
          <a:xfrm>
            <a:off x="3607694" y="649480"/>
            <a:ext cx="4916510" cy="5546047"/>
          </a:xfrm>
        </p:spPr>
        <p:txBody>
          <a:bodyPr anchor="ctr">
            <a:normAutofit/>
          </a:bodyPr>
          <a:lstStyle/>
          <a:p>
            <a:pPr eaLnBrk="1" hangingPunct="1"/>
            <a:r>
              <a:rPr lang="de-DE" altLang="el-GR" sz="1700" b="1"/>
              <a:t>,,Grammatik, ja bitte!’’ </a:t>
            </a:r>
          </a:p>
          <a:p>
            <a:pPr eaLnBrk="1" hangingPunct="1">
              <a:buFont typeface="Wingdings 2" pitchFamily="18" charset="2"/>
              <a:buNone/>
            </a:pPr>
            <a:r>
              <a:rPr lang="de-DE" altLang="el-GR" sz="1700" b="1"/>
              <a:t>	Die starke interface-Position</a:t>
            </a:r>
            <a:endParaRPr lang="el-GR" altLang="el-GR" sz="1700"/>
          </a:p>
          <a:p>
            <a:pPr eaLnBrk="1" hangingPunct="1">
              <a:buFont typeface="Wingdings 2" pitchFamily="18" charset="2"/>
              <a:buNone/>
            </a:pPr>
            <a:r>
              <a:rPr lang="de-DE" altLang="el-GR" sz="1700" b="1"/>
              <a:t> </a:t>
            </a:r>
            <a:endParaRPr lang="el-GR" altLang="el-GR" sz="1700"/>
          </a:p>
          <a:p>
            <a:pPr eaLnBrk="1" hangingPunct="1">
              <a:buFont typeface="Wingdings 2" pitchFamily="18" charset="2"/>
              <a:buNone/>
            </a:pPr>
            <a:r>
              <a:rPr lang="de-DE" altLang="el-GR" sz="1700"/>
              <a:t>	► Explizites, deklaratives sprachliches Faktenwissen (,,In der indirekten Rede steht meist der Konjunktiv II’’) ist wandelbar in prozedurales, implizites Handlungswissen (,,Ein Sprecher verwendet automatisch den Konjunktiv II in der indirekten Rede’’).</a:t>
            </a:r>
            <a:endParaRPr lang="el-GR" altLang="el-GR" sz="1700"/>
          </a:p>
          <a:p>
            <a:pPr eaLnBrk="1" hangingPunct="1">
              <a:buFont typeface="Wingdings 2" pitchFamily="18" charset="2"/>
              <a:buNone/>
            </a:pPr>
            <a:endParaRPr lang="el-GR" altLang="el-GR" sz="1700"/>
          </a:p>
          <a:p>
            <a:pPr eaLnBrk="1" hangingPunct="1">
              <a:buFont typeface="Wingdings 2" pitchFamily="18" charset="2"/>
              <a:buNone/>
            </a:pPr>
            <a:endParaRPr lang="el-GR" altLang="el-GR" sz="1700"/>
          </a:p>
        </p:txBody>
      </p:sp>
    </p:spTree>
    <p:extLst>
      <p:ext uri="{BB962C8B-B14F-4D97-AF65-F5344CB8AC3E}">
        <p14:creationId xmlns:p14="http://schemas.microsoft.com/office/powerpoint/2010/main" val="91115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350041" y="586855"/>
            <a:ext cx="2401025" cy="3387497"/>
          </a:xfrm>
        </p:spPr>
        <p:txBody>
          <a:bodyPr anchor="b">
            <a:normAutofit/>
          </a:bodyPr>
          <a:lstStyle/>
          <a:p>
            <a:pPr algn="r" eaLnBrk="1" fontAlgn="auto" hangingPunct="1">
              <a:lnSpc>
                <a:spcPct val="90000"/>
              </a:lnSpc>
              <a:spcAft>
                <a:spcPts val="0"/>
              </a:spcAft>
              <a:defRPr/>
            </a:pPr>
            <a:r>
              <a:rPr lang="de-DE" sz="3200" b="1">
                <a:solidFill>
                  <a:srgbClr val="FFFFFF"/>
                </a:solidFill>
              </a:rPr>
              <a:t>,,Grammatik, ja aber nur wenn ...’’ Schwache interface-Positionen</a:t>
            </a:r>
            <a:br>
              <a:rPr lang="el-GR" sz="3200">
                <a:solidFill>
                  <a:srgbClr val="FFFFFF"/>
                </a:solidFill>
              </a:rPr>
            </a:br>
            <a:endParaRPr lang="el-GR" sz="3200">
              <a:solidFill>
                <a:srgbClr val="FFFFFF"/>
              </a:solidFill>
            </a:endParaRPr>
          </a:p>
        </p:txBody>
      </p:sp>
      <p:sp>
        <p:nvSpPr>
          <p:cNvPr id="3" name="2 - Θέση περιεχομένου"/>
          <p:cNvSpPr>
            <a:spLocks noGrp="1"/>
          </p:cNvSpPr>
          <p:nvPr>
            <p:ph idx="1"/>
          </p:nvPr>
        </p:nvSpPr>
        <p:spPr>
          <a:xfrm>
            <a:off x="3607694" y="649480"/>
            <a:ext cx="4916510" cy="5546047"/>
          </a:xfrm>
        </p:spPr>
        <p:txBody>
          <a:bodyPr anchor="ctr">
            <a:normAutofit/>
          </a:bodyPr>
          <a:lstStyle/>
          <a:p>
            <a:pPr marL="274320" indent="-274320" eaLnBrk="1" fontAlgn="auto" hangingPunct="1">
              <a:spcAft>
                <a:spcPts val="0"/>
              </a:spcAft>
              <a:buClr>
                <a:schemeClr val="accent3"/>
              </a:buClr>
              <a:buFont typeface="Wingdings 2"/>
              <a:buChar char=""/>
              <a:defRPr/>
            </a:pPr>
            <a:r>
              <a:rPr lang="de-DE" sz="1700" b="1"/>
              <a:t>Die variability-Position</a:t>
            </a:r>
            <a:endParaRPr lang="el-GR" sz="1700"/>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None/>
              <a:defRPr/>
            </a:pPr>
            <a:r>
              <a:rPr lang="de-DE" sz="1700"/>
              <a:t>	►  Die Dichotomie in explizites und implizites Wissen wird aufgegeben. Die verschiedenen Bereiche der Sprachverwendung werden hinsichtlich ihrer kognitiven Anforderungen an die Lernenden auf zwei Dimensionen projiziert:</a:t>
            </a:r>
            <a:endParaRPr lang="el-GR" sz="1700"/>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Char char=""/>
              <a:defRPr/>
            </a:pPr>
            <a:r>
              <a:rPr lang="de-DE" sz="1700"/>
              <a:t>Grade der Analysiertheit des Wissens</a:t>
            </a:r>
            <a:endParaRPr lang="el-GR" sz="1700"/>
          </a:p>
          <a:p>
            <a:pPr marL="274320" indent="-274320" eaLnBrk="1" fontAlgn="auto" hangingPunct="1">
              <a:spcAft>
                <a:spcPts val="0"/>
              </a:spcAft>
              <a:buClr>
                <a:schemeClr val="accent3"/>
              </a:buClr>
              <a:buFont typeface="Wingdings 2"/>
              <a:buChar char=""/>
              <a:defRPr/>
            </a:pPr>
            <a:r>
              <a:rPr lang="de-DE" sz="1700"/>
              <a:t>Grade der Kontrolle über das Wissen</a:t>
            </a:r>
            <a:endParaRPr lang="el-GR" sz="1700"/>
          </a:p>
          <a:p>
            <a:pPr marL="274320" indent="-274320" eaLnBrk="1" fontAlgn="auto" hangingPunct="1">
              <a:spcAft>
                <a:spcPts val="0"/>
              </a:spcAft>
              <a:buClr>
                <a:schemeClr val="accent3"/>
              </a:buClr>
              <a:buFont typeface="Wingdings 2"/>
              <a:buNone/>
              <a:defRPr/>
            </a:pPr>
            <a:endParaRPr lang="el-GR" sz="1700"/>
          </a:p>
        </p:txBody>
      </p:sp>
    </p:spTree>
    <p:extLst>
      <p:ext uri="{BB962C8B-B14F-4D97-AF65-F5344CB8AC3E}">
        <p14:creationId xmlns:p14="http://schemas.microsoft.com/office/powerpoint/2010/main" val="2005454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3607694" y="649480"/>
            <a:ext cx="4916510" cy="5546047"/>
          </a:xfrm>
        </p:spPr>
        <p:txBody>
          <a:bodyPr anchor="ctr">
            <a:normAutofit/>
          </a:bodyPr>
          <a:lstStyle/>
          <a:p>
            <a:pPr marL="274320" indent="-274320" eaLnBrk="1" fontAlgn="auto" hangingPunct="1">
              <a:spcAft>
                <a:spcPts val="0"/>
              </a:spcAft>
              <a:buClr>
                <a:schemeClr val="accent3"/>
              </a:buClr>
              <a:buFont typeface="Wingdings 2"/>
              <a:buChar char=""/>
              <a:defRPr/>
            </a:pPr>
            <a:r>
              <a:rPr lang="de-DE" sz="1700" b="1"/>
              <a:t>Die teachability-Hypothese</a:t>
            </a:r>
            <a:endParaRPr lang="el-GR" sz="1700" b="1"/>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None/>
              <a:defRPr/>
            </a:pPr>
            <a:r>
              <a:rPr lang="de-DE" sz="1700"/>
              <a:t>	►  Sie geht von der Frage aus: Lässt sich Spracherwerb überhaupt steuern? Diese Hypothese kann ebenfalls als schwache interface-Position aufgefasst werden.</a:t>
            </a:r>
            <a:endParaRPr lang="el-GR" sz="1700"/>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Char char=""/>
              <a:defRPr/>
            </a:pPr>
            <a:r>
              <a:rPr lang="de-DE" sz="1700"/>
              <a:t>Sprachen werden in einer festen Abfolge von Entwicklungsstufen, wie sie sich in der interlanguage der Lernenden zeigen, erworben. Diese Stufen können von den Lernenden nicht übersprungen werden. </a:t>
            </a:r>
            <a:endParaRPr lang="el-GR" sz="1700"/>
          </a:p>
          <a:p>
            <a:pPr marL="274320" indent="-274320" eaLnBrk="1" fontAlgn="auto" hangingPunct="1">
              <a:spcAft>
                <a:spcPts val="0"/>
              </a:spcAft>
              <a:buClr>
                <a:schemeClr val="accent3"/>
              </a:buClr>
              <a:buFont typeface="Wingdings 2"/>
              <a:buNone/>
              <a:defRPr/>
            </a:pPr>
            <a:r>
              <a:rPr lang="de-DE" sz="1700"/>
              <a:t> </a:t>
            </a:r>
            <a:endParaRPr lang="el-GR" sz="1700"/>
          </a:p>
          <a:p>
            <a:pPr marL="274320" indent="-274320" eaLnBrk="1" fontAlgn="auto" hangingPunct="1">
              <a:spcAft>
                <a:spcPts val="0"/>
              </a:spcAft>
              <a:buClr>
                <a:schemeClr val="accent3"/>
              </a:buClr>
              <a:buFont typeface="Wingdings 2"/>
              <a:buChar char=""/>
              <a:defRPr/>
            </a:pPr>
            <a:r>
              <a:rPr lang="de-DE" sz="1700"/>
              <a:t>Grammatikvermittlung als Steuerungsinstrument kann nur wirken, wenn die Lernenden die Voraussetzung der psycholinguistischen ,,Reife’’ erfüllen, wenn sie sozusagen ,,bereit’’ sind.</a:t>
            </a:r>
            <a:endParaRPr lang="el-GR" sz="1700"/>
          </a:p>
          <a:p>
            <a:pPr marL="274320" indent="-274320" eaLnBrk="1" fontAlgn="auto" hangingPunct="1">
              <a:spcAft>
                <a:spcPts val="0"/>
              </a:spcAft>
              <a:buClr>
                <a:schemeClr val="accent3"/>
              </a:buClr>
              <a:buFont typeface="Wingdings 2"/>
              <a:buNone/>
              <a:defRPr/>
            </a:pPr>
            <a:endParaRPr lang="el-GR" sz="1700"/>
          </a:p>
        </p:txBody>
      </p:sp>
    </p:spTree>
    <p:extLst>
      <p:ext uri="{BB962C8B-B14F-4D97-AF65-F5344CB8AC3E}">
        <p14:creationId xmlns:p14="http://schemas.microsoft.com/office/powerpoint/2010/main" val="170751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298" name="Rectangle 1229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Rectangle 1229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2" name="Rectangle 1230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4" name="Rectangle 1230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6" name="Freeform: Shape 1230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08" name="Rectangle 1230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p:cNvSpPr>
          <p:nvPr>
            <p:ph type="title"/>
          </p:nvPr>
        </p:nvSpPr>
        <p:spPr>
          <a:xfrm>
            <a:off x="350041" y="586855"/>
            <a:ext cx="2401025" cy="3387497"/>
          </a:xfrm>
        </p:spPr>
        <p:txBody>
          <a:bodyPr anchor="b">
            <a:normAutofit/>
          </a:bodyPr>
          <a:lstStyle/>
          <a:p>
            <a:pPr algn="r">
              <a:lnSpc>
                <a:spcPct val="90000"/>
              </a:lnSpc>
            </a:pPr>
            <a:br>
              <a:rPr lang="de-DE" altLang="el-GR" sz="1900" dirty="0">
                <a:solidFill>
                  <a:srgbClr val="FFFFFF"/>
                </a:solidFill>
              </a:rPr>
            </a:br>
            <a:r>
              <a:rPr lang="de-DE" altLang="el-GR" sz="1900" dirty="0">
                <a:solidFill>
                  <a:srgbClr val="FFFFFF"/>
                </a:solidFill>
              </a:rPr>
              <a:t>Die Linguistik beschreibt im Rahmen einer T</a:t>
            </a:r>
            <a:r>
              <a:rPr lang="de-DE" altLang="el-GR" sz="1900" b="1" dirty="0">
                <a:solidFill>
                  <a:srgbClr val="FFFFFF"/>
                </a:solidFill>
              </a:rPr>
              <a:t>heorie</a:t>
            </a:r>
            <a:r>
              <a:rPr lang="de-DE" altLang="el-GR" sz="1900" dirty="0">
                <a:solidFill>
                  <a:srgbClr val="FFFFFF"/>
                </a:solidFill>
              </a:rPr>
              <a:t>:</a:t>
            </a:r>
            <a:br>
              <a:rPr lang="de-DE" altLang="el-GR" sz="1900" dirty="0">
                <a:solidFill>
                  <a:srgbClr val="FFFFFF"/>
                </a:solidFill>
              </a:rPr>
            </a:br>
            <a:endParaRPr lang="el-GR" altLang="el-GR" sz="1900" dirty="0">
              <a:solidFill>
                <a:srgbClr val="FFFFFF"/>
              </a:solidFill>
            </a:endParaRPr>
          </a:p>
        </p:txBody>
      </p:sp>
      <p:sp>
        <p:nvSpPr>
          <p:cNvPr id="12291" name="Rectangle 3"/>
          <p:cNvSpPr>
            <a:spLocks noGrp="1"/>
          </p:cNvSpPr>
          <p:nvPr>
            <p:ph type="body" idx="1"/>
          </p:nvPr>
        </p:nvSpPr>
        <p:spPr>
          <a:xfrm>
            <a:off x="3607694" y="649480"/>
            <a:ext cx="4916510" cy="5546047"/>
          </a:xfrm>
        </p:spPr>
        <p:txBody>
          <a:bodyPr anchor="ctr">
            <a:normAutofit/>
          </a:bodyPr>
          <a:lstStyle/>
          <a:p>
            <a:pPr>
              <a:lnSpc>
                <a:spcPct val="90000"/>
              </a:lnSpc>
              <a:defRPr/>
            </a:pPr>
            <a:r>
              <a:rPr lang="de-DE" altLang="el-GR" sz="1600"/>
              <a:t>auf der </a:t>
            </a:r>
            <a:r>
              <a:rPr lang="de-DE" altLang="el-GR" sz="1600" b="1"/>
              <a:t>phonetisch-phonologischen Ebene</a:t>
            </a:r>
            <a:endParaRPr lang="de-DE" altLang="el-GR" sz="1600"/>
          </a:p>
          <a:p>
            <a:pPr marL="0" indent="0">
              <a:lnSpc>
                <a:spcPct val="90000"/>
              </a:lnSpc>
              <a:buFont typeface="Wingdings 2" pitchFamily="18" charset="2"/>
              <a:buNone/>
              <a:defRPr/>
            </a:pPr>
            <a:r>
              <a:rPr lang="de-DE" altLang="el-GR" sz="1600"/>
              <a:t>das Lautinventar der Sprache, die Aussprache der Laute, die Art, wie die Laute zu Wörtern kombiniert werden, die Aussprache der Lautkombination usw.</a:t>
            </a:r>
          </a:p>
          <a:p>
            <a:pPr>
              <a:lnSpc>
                <a:spcPct val="90000"/>
              </a:lnSpc>
              <a:buFont typeface="Wingdings 2" pitchFamily="18" charset="2"/>
              <a:buNone/>
              <a:defRPr/>
            </a:pPr>
            <a:endParaRPr lang="de-DE" altLang="el-GR" sz="1600"/>
          </a:p>
          <a:p>
            <a:pPr>
              <a:lnSpc>
                <a:spcPct val="90000"/>
              </a:lnSpc>
              <a:defRPr/>
            </a:pPr>
            <a:r>
              <a:rPr lang="de-DE" altLang="el-GR" sz="1600"/>
              <a:t>auf der </a:t>
            </a:r>
            <a:r>
              <a:rPr lang="de-DE" altLang="el-GR" sz="1600" b="1"/>
              <a:t>morphologischen Ebene</a:t>
            </a:r>
            <a:endParaRPr lang="de-DE" altLang="el-GR" sz="1600"/>
          </a:p>
          <a:p>
            <a:pPr marL="0" indent="0">
              <a:lnSpc>
                <a:spcPct val="90000"/>
              </a:lnSpc>
              <a:buFont typeface="Wingdings 2" pitchFamily="18" charset="2"/>
              <a:buNone/>
              <a:defRPr/>
            </a:pPr>
            <a:r>
              <a:rPr lang="de-DE" altLang="el-GR" sz="1600"/>
              <a:t>die Morpheme (lexikalische und grammatische Morpheme), die Art, wie die Morpheme zu Wörtern kombiniert werden, Flexion (Deklination und Konjugation), Derivation, Komposition</a:t>
            </a:r>
          </a:p>
          <a:p>
            <a:pPr>
              <a:lnSpc>
                <a:spcPct val="90000"/>
              </a:lnSpc>
              <a:buFont typeface="Wingdings 2" pitchFamily="18" charset="2"/>
              <a:buNone/>
              <a:defRPr/>
            </a:pPr>
            <a:endParaRPr lang="de-DE" altLang="el-GR" sz="1600"/>
          </a:p>
          <a:p>
            <a:pPr>
              <a:lnSpc>
                <a:spcPct val="90000"/>
              </a:lnSpc>
              <a:defRPr/>
            </a:pPr>
            <a:r>
              <a:rPr lang="de-DE" altLang="el-GR" sz="1600"/>
              <a:t>auf der </a:t>
            </a:r>
            <a:r>
              <a:rPr lang="de-DE" altLang="el-GR" sz="1600" b="1"/>
              <a:t>syntaktischen Ebene</a:t>
            </a:r>
            <a:endParaRPr lang="de-DE" altLang="el-GR" sz="1600"/>
          </a:p>
          <a:p>
            <a:pPr marL="0" indent="0">
              <a:lnSpc>
                <a:spcPct val="90000"/>
              </a:lnSpc>
              <a:buFont typeface="Wingdings 2" pitchFamily="18" charset="2"/>
              <a:buNone/>
              <a:defRPr/>
            </a:pPr>
            <a:r>
              <a:rPr lang="de-DE" altLang="el-GR" sz="1600"/>
              <a:t>die Art, wie die Wörter zur Bildung von Wortgruppen und Sätzen kombiniert werden, d.h. nach welchen syntaktischen Regeln Sätze strukturiert werden, die syntaktische Funktion von Wörtern bzw. Wortgruppen</a:t>
            </a:r>
          </a:p>
          <a:p>
            <a:pPr>
              <a:lnSpc>
                <a:spcPct val="90000"/>
              </a:lnSpc>
              <a:buFont typeface="Wingdings 2" pitchFamily="18" charset="2"/>
              <a:buNone/>
              <a:defRPr/>
            </a:pPr>
            <a:endParaRPr lang="de-DE" altLang="el-GR" sz="1600"/>
          </a:p>
          <a:p>
            <a:pPr>
              <a:lnSpc>
                <a:spcPct val="90000"/>
              </a:lnSpc>
              <a:defRPr/>
            </a:pPr>
            <a:r>
              <a:rPr lang="de-DE" altLang="el-GR" sz="1600"/>
              <a:t>auf der </a:t>
            </a:r>
            <a:r>
              <a:rPr lang="de-DE" altLang="el-GR" sz="1600" b="1"/>
              <a:t>semantischen Ebene</a:t>
            </a:r>
            <a:endParaRPr lang="de-DE" altLang="el-GR" sz="1600"/>
          </a:p>
          <a:p>
            <a:pPr marL="0" indent="0">
              <a:lnSpc>
                <a:spcPct val="90000"/>
              </a:lnSpc>
              <a:buFont typeface="Wingdings 2" pitchFamily="18" charset="2"/>
              <a:buNone/>
              <a:defRPr/>
            </a:pPr>
            <a:r>
              <a:rPr lang="de-DE" altLang="el-GR" sz="1600"/>
              <a:t>Wortbedeutung, sowie die Art, wie sich die Bedeutung eines Satzes aus den Bedeutungen seiner Wörter und den speziellen Beziehungen zwischen diesen ergibt</a:t>
            </a:r>
            <a:endParaRPr lang="el-GR" altLang="el-GR" sz="1600"/>
          </a:p>
        </p:txBody>
      </p:sp>
    </p:spTree>
    <p:extLst>
      <p:ext uri="{BB962C8B-B14F-4D97-AF65-F5344CB8AC3E}">
        <p14:creationId xmlns:p14="http://schemas.microsoft.com/office/powerpoint/2010/main" val="250239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3607694" y="649480"/>
            <a:ext cx="4916510" cy="5546047"/>
          </a:xfrm>
        </p:spPr>
        <p:txBody>
          <a:bodyPr anchor="ctr">
            <a:normAutofit/>
          </a:bodyPr>
          <a:lstStyle/>
          <a:p>
            <a:pPr marL="274320" indent="-274320" eaLnBrk="1" fontAlgn="auto" hangingPunct="1">
              <a:spcAft>
                <a:spcPts val="0"/>
              </a:spcAft>
              <a:buClr>
                <a:schemeClr val="accent3"/>
              </a:buClr>
              <a:buFont typeface="Wingdings 2"/>
              <a:buChar char=""/>
              <a:defRPr/>
            </a:pPr>
            <a:r>
              <a:rPr lang="de-DE" sz="1700" b="1"/>
              <a:t>Die noticing-Hypothese  </a:t>
            </a:r>
            <a:endParaRPr lang="el-GR" sz="1700"/>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None/>
              <a:defRPr/>
            </a:pPr>
            <a:r>
              <a:rPr lang="de-DE" sz="1700"/>
              <a:t>	►  Lernen ohne Bewusstheit ist unmöglich.</a:t>
            </a:r>
            <a:endParaRPr lang="el-GR" sz="1700"/>
          </a:p>
          <a:p>
            <a:pPr marL="274320" indent="-274320" eaLnBrk="1" fontAlgn="auto" hangingPunct="1">
              <a:spcAft>
                <a:spcPts val="0"/>
              </a:spcAft>
              <a:buClr>
                <a:schemeClr val="accent3"/>
              </a:buClr>
              <a:buFont typeface="Wingdings 2"/>
              <a:buNone/>
              <a:defRPr/>
            </a:pPr>
            <a:r>
              <a:rPr lang="de-DE" sz="1700"/>
              <a:t> </a:t>
            </a:r>
            <a:endParaRPr lang="el-GR" sz="1700"/>
          </a:p>
          <a:p>
            <a:pPr marL="274320" indent="-274320" eaLnBrk="1" fontAlgn="auto" hangingPunct="1">
              <a:spcAft>
                <a:spcPts val="0"/>
              </a:spcAft>
              <a:buClr>
                <a:schemeClr val="accent3"/>
              </a:buClr>
              <a:buFont typeface="Wingdings 2"/>
              <a:buChar char=""/>
              <a:defRPr/>
            </a:pPr>
            <a:r>
              <a:rPr lang="de-DE" sz="1700" b="1"/>
              <a:t>Die Bedingungen der noticing-Hypothese:</a:t>
            </a:r>
            <a:endParaRPr lang="el-GR" sz="1700" b="1"/>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None/>
              <a:defRPr/>
            </a:pPr>
            <a:r>
              <a:rPr lang="de-DE" sz="1700"/>
              <a:t>	</a:t>
            </a:r>
            <a:r>
              <a:rPr lang="de-DE" sz="1700" b="1"/>
              <a:t>-</a:t>
            </a:r>
            <a:r>
              <a:rPr lang="de-DE" sz="1700"/>
              <a:t> Grammatik ja, aber nur wenn (tiefschichtiges) Verstehen einsetzbar ist.</a:t>
            </a:r>
            <a:endParaRPr lang="el-GR" sz="1700"/>
          </a:p>
          <a:p>
            <a:pPr marL="274320" indent="-274320" eaLnBrk="1" fontAlgn="auto" hangingPunct="1">
              <a:spcAft>
                <a:spcPts val="0"/>
              </a:spcAft>
              <a:buClr>
                <a:schemeClr val="accent3"/>
              </a:buClr>
              <a:buFont typeface="Wingdings 2"/>
              <a:buNone/>
              <a:defRPr/>
            </a:pPr>
            <a:r>
              <a:rPr lang="de-DE" sz="1700"/>
              <a:t>	</a:t>
            </a:r>
            <a:r>
              <a:rPr lang="de-DE" sz="1700" b="1"/>
              <a:t>-</a:t>
            </a:r>
            <a:r>
              <a:rPr lang="de-DE" sz="1700"/>
              <a:t> Grammatik ja, aber nur da, wo noticing den Fremdsprachenerwerb fördert</a:t>
            </a:r>
            <a:endParaRPr lang="el-GR" sz="1700"/>
          </a:p>
          <a:p>
            <a:pPr marL="274320" indent="-274320" eaLnBrk="1" fontAlgn="auto" hangingPunct="1">
              <a:spcAft>
                <a:spcPts val="0"/>
              </a:spcAft>
              <a:buClr>
                <a:schemeClr val="accent3"/>
              </a:buClr>
              <a:buFont typeface="Wingdings 2"/>
              <a:buNone/>
              <a:defRPr/>
            </a:pPr>
            <a:r>
              <a:rPr lang="de-DE" sz="1700"/>
              <a:t>	</a:t>
            </a:r>
            <a:r>
              <a:rPr lang="de-DE" sz="1700" b="1"/>
              <a:t>-</a:t>
            </a:r>
            <a:r>
              <a:rPr lang="de-DE" sz="1700"/>
              <a:t> Noticing muss stattfinden können. Das heißt: </a:t>
            </a:r>
            <a:endParaRPr lang="el-GR" sz="1700"/>
          </a:p>
          <a:p>
            <a:pPr marL="274320" indent="-274320" eaLnBrk="1" fontAlgn="auto" hangingPunct="1">
              <a:spcAft>
                <a:spcPts val="0"/>
              </a:spcAft>
              <a:buClr>
                <a:schemeClr val="accent3"/>
              </a:buClr>
              <a:buFont typeface="Wingdings 2"/>
              <a:buNone/>
              <a:defRPr/>
            </a:pPr>
            <a:endParaRPr lang="el-GR" sz="1700"/>
          </a:p>
          <a:p>
            <a:pPr marL="274320" indent="-274320" eaLnBrk="1" fontAlgn="auto" hangingPunct="1">
              <a:spcAft>
                <a:spcPts val="0"/>
              </a:spcAft>
              <a:buClr>
                <a:schemeClr val="accent3"/>
              </a:buClr>
              <a:buFont typeface="Wingdings 2"/>
              <a:buChar char=""/>
              <a:defRPr/>
            </a:pPr>
            <a:r>
              <a:rPr lang="de-DE" sz="1700"/>
              <a:t>Die  Lernenden müssen, da wo es wichtig ist,  den Akt des noticing (selbst) durchführen können.</a:t>
            </a:r>
            <a:endParaRPr lang="el-GR" sz="1700"/>
          </a:p>
          <a:p>
            <a:pPr marL="274320" indent="-274320" eaLnBrk="1" fontAlgn="auto" hangingPunct="1">
              <a:spcAft>
                <a:spcPts val="0"/>
              </a:spcAft>
              <a:buClr>
                <a:schemeClr val="accent3"/>
              </a:buClr>
              <a:buFont typeface="Wingdings 2"/>
              <a:buChar char=""/>
              <a:defRPr/>
            </a:pPr>
            <a:r>
              <a:rPr lang="de-DE" sz="1700"/>
              <a:t>Die vorgenommenen Kognitivierungen müssen tatsächlich zu noticing  führen.</a:t>
            </a:r>
            <a:endParaRPr lang="el-GR" sz="1700"/>
          </a:p>
          <a:p>
            <a:pPr marL="274320" indent="-274320" eaLnBrk="1" fontAlgn="auto" hangingPunct="1">
              <a:spcAft>
                <a:spcPts val="0"/>
              </a:spcAft>
              <a:buClr>
                <a:schemeClr val="accent3"/>
              </a:buClr>
              <a:buFont typeface="Wingdings 2"/>
              <a:buNone/>
              <a:defRPr/>
            </a:pPr>
            <a:endParaRPr lang="el-GR" sz="1700"/>
          </a:p>
        </p:txBody>
      </p:sp>
    </p:spTree>
    <p:extLst>
      <p:ext uri="{BB962C8B-B14F-4D97-AF65-F5344CB8AC3E}">
        <p14:creationId xmlns:p14="http://schemas.microsoft.com/office/powerpoint/2010/main" val="3921099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04800" y="1196975"/>
            <a:ext cx="8686800" cy="4883150"/>
          </a:xfrm>
          <a:solidFill>
            <a:srgbClr val="0070C0"/>
          </a:solidFill>
        </p:spPr>
        <p:style>
          <a:lnRef idx="0">
            <a:scrgbClr r="0" g="0" b="0"/>
          </a:lnRef>
          <a:fillRef idx="1001">
            <a:schemeClr val="lt2"/>
          </a:fillRef>
          <a:effectRef idx="0">
            <a:scrgbClr r="0" g="0" b="0"/>
          </a:effectRef>
          <a:fontRef idx="major"/>
        </p:style>
        <p:txBody>
          <a:bodyPr>
            <a:normAutofit/>
          </a:bodyPr>
          <a:lstStyle/>
          <a:p>
            <a:pPr marL="0" indent="0" algn="ctr" eaLnBrk="1" fontAlgn="auto" hangingPunct="1">
              <a:spcBef>
                <a:spcPts val="580"/>
              </a:spcBef>
              <a:spcAft>
                <a:spcPts val="0"/>
              </a:spcAft>
              <a:buFont typeface="Wingdings 2"/>
              <a:buNone/>
              <a:defRPr/>
            </a:pPr>
            <a:r>
              <a:rPr lang="de-DE" b="1" dirty="0">
                <a:latin typeface="Calibri" panose="020F0502020204030204" pitchFamily="34" charset="0"/>
              </a:rPr>
              <a:t>Ziel des grammatischen Übens</a:t>
            </a:r>
            <a:br>
              <a:rPr lang="el-GR" b="1" dirty="0"/>
            </a:br>
            <a:endParaRPr lang="el-GR" dirty="0"/>
          </a:p>
          <a:p>
            <a:pPr marL="0" indent="0" algn="just" eaLnBrk="1" fontAlgn="auto" hangingPunct="1">
              <a:spcBef>
                <a:spcPts val="580"/>
              </a:spcBef>
              <a:spcAft>
                <a:spcPts val="0"/>
              </a:spcAft>
              <a:buFont typeface="Wingdings 2"/>
              <a:buNone/>
              <a:defRPr/>
            </a:pPr>
            <a:r>
              <a:rPr lang="de-DE" b="1" dirty="0">
                <a:latin typeface="Calibri" panose="020F0502020204030204" pitchFamily="34" charset="0"/>
              </a:rPr>
              <a:t>Grammatikübungen sollen zur sicheren und automatisierten Verwendung der zielsprachigen Grammatik im kommunikativen Sprachgebrauch führen. Bei aller Formbezogenheit sollten sie daher inhaltsbezogen, mitteilungsbezogen und in situativ- kommunikative Zusammenhänge eingebettet sein.</a:t>
            </a:r>
            <a:endParaRPr lang="el-GR" dirty="0"/>
          </a:p>
          <a:p>
            <a:pPr marL="274320" indent="-274320" eaLnBrk="1" fontAlgn="auto" hangingPunct="1">
              <a:spcBef>
                <a:spcPts val="580"/>
              </a:spcBef>
              <a:spcAft>
                <a:spcPts val="0"/>
              </a:spcAft>
              <a:buFont typeface="Wingdings 2"/>
              <a:buChar char=""/>
              <a:defRPr/>
            </a:pPr>
            <a:endParaRPr lang="el-GR" dirty="0"/>
          </a:p>
        </p:txBody>
      </p:sp>
      <p:sp>
        <p:nvSpPr>
          <p:cNvPr id="4" name="Τίτλος 3"/>
          <p:cNvSpPr>
            <a:spLocks noGrp="1"/>
          </p:cNvSpPr>
          <p:nvPr>
            <p:ph type="title"/>
          </p:nvPr>
        </p:nvSpPr>
        <p:spPr>
          <a:xfrm>
            <a:off x="457200" y="274638"/>
            <a:ext cx="8229600" cy="868362"/>
          </a:xfrm>
        </p:spPr>
        <p:txBody>
          <a:bodyPr>
            <a:normAutofit fontScale="90000"/>
          </a:bodyPr>
          <a:lstStyle/>
          <a:p>
            <a:pPr eaLnBrk="1" fontAlgn="auto" hangingPunct="1">
              <a:spcAft>
                <a:spcPts val="0"/>
              </a:spcAft>
              <a:defRPr/>
            </a:pPr>
            <a:br>
              <a:rPr lang="de-DE" b="1" u="sng" dirty="0">
                <a:latin typeface="Calibri" panose="020F0502020204030204" pitchFamily="34" charset="0"/>
              </a:rPr>
            </a:br>
            <a:r>
              <a:rPr lang="de-DE" sz="2700" b="1" u="sng" dirty="0">
                <a:latin typeface="Calibri" panose="020F0502020204030204" pitchFamily="34" charset="0"/>
              </a:rPr>
              <a:t>Übungen, Aufgaben und grammatisches Üben</a:t>
            </a:r>
            <a:br>
              <a:rPr lang="el-GR" sz="2700" b="1" u="sng" dirty="0"/>
            </a:br>
            <a:endParaRPr lang="el-GR" sz="2700" b="1" dirty="0"/>
          </a:p>
        </p:txBody>
      </p:sp>
    </p:spTree>
    <p:extLst>
      <p:ext uri="{BB962C8B-B14F-4D97-AF65-F5344CB8AC3E}">
        <p14:creationId xmlns:p14="http://schemas.microsoft.com/office/powerpoint/2010/main" val="2010690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3375"/>
            <a:ext cx="8686800" cy="647700"/>
          </a:xfrm>
        </p:spPr>
        <p:txBody>
          <a:bodyPr>
            <a:normAutofit fontScale="90000"/>
          </a:bodyPr>
          <a:lstStyle/>
          <a:p>
            <a:pPr algn="ctr" eaLnBrk="1" fontAlgn="auto" hangingPunct="1">
              <a:spcAft>
                <a:spcPts val="0"/>
              </a:spcAft>
              <a:defRPr/>
            </a:pPr>
            <a:br>
              <a:rPr lang="el-GR" b="1" dirty="0"/>
            </a:br>
            <a:br>
              <a:rPr lang="el-GR" dirty="0"/>
            </a:br>
            <a:r>
              <a:rPr lang="de-DE" sz="3100" b="1" dirty="0">
                <a:latin typeface="Calibri" panose="020F0502020204030204" pitchFamily="34" charset="0"/>
              </a:rPr>
              <a:t>Übung vs. Aufgabe (Merkmale)</a:t>
            </a:r>
            <a:endParaRPr lang="el-GR" sz="3100" dirty="0"/>
          </a:p>
        </p:txBody>
      </p:sp>
      <p:graphicFrame>
        <p:nvGraphicFramePr>
          <p:cNvPr id="4" name="Θέση περιεχομένου 3"/>
          <p:cNvGraphicFramePr>
            <a:graphicFrameLocks noGrp="1"/>
          </p:cNvGraphicFramePr>
          <p:nvPr>
            <p:ph sz="quarter" idx="1"/>
          </p:nvPr>
        </p:nvGraphicFramePr>
        <p:xfrm>
          <a:off x="304800" y="908050"/>
          <a:ext cx="8686800" cy="5345113"/>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72691">
                <a:tc>
                  <a:txBody>
                    <a:bodyPr/>
                    <a:lstStyle/>
                    <a:p>
                      <a:pPr algn="ctr">
                        <a:lnSpc>
                          <a:spcPct val="150000"/>
                        </a:lnSpc>
                        <a:spcAft>
                          <a:spcPts val="0"/>
                        </a:spcAft>
                      </a:pPr>
                      <a:r>
                        <a:rPr lang="de-DE" sz="2400" b="1" dirty="0">
                          <a:effectLst/>
                          <a:latin typeface="Calibri" panose="020F0502020204030204" pitchFamily="34" charset="0"/>
                        </a:rPr>
                        <a:t>Übungen</a:t>
                      </a:r>
                      <a:endParaRPr lang="el-GR" sz="2400" b="1" dirty="0">
                        <a:effectLst/>
                        <a:latin typeface="Calibri" panose="020F0502020204030204" pitchFamily="34" charset="0"/>
                      </a:endParaRPr>
                    </a:p>
                  </a:txBody>
                  <a:tcPr marL="68580" marR="68580" marT="0" marB="0"/>
                </a:tc>
                <a:tc>
                  <a:txBody>
                    <a:bodyPr/>
                    <a:lstStyle/>
                    <a:p>
                      <a:pPr algn="ctr">
                        <a:lnSpc>
                          <a:spcPct val="150000"/>
                        </a:lnSpc>
                        <a:spcAft>
                          <a:spcPts val="0"/>
                        </a:spcAft>
                      </a:pPr>
                      <a:r>
                        <a:rPr lang="de-DE" sz="2400" b="1" dirty="0">
                          <a:effectLst/>
                          <a:latin typeface="Calibri" panose="020F0502020204030204" pitchFamily="34" charset="0"/>
                        </a:rPr>
                        <a:t>Aufgaben</a:t>
                      </a:r>
                      <a:endParaRPr lang="el-GR" sz="2400" b="1" dirty="0">
                        <a:effectLst/>
                        <a:latin typeface="Calibri" panose="020F0502020204030204" pitchFamily="34" charset="0"/>
                      </a:endParaRPr>
                    </a:p>
                  </a:txBody>
                  <a:tcPr marL="68580" marR="68580" marT="0" marB="0"/>
                </a:tc>
                <a:extLst>
                  <a:ext uri="{0D108BD9-81ED-4DB2-BD59-A6C34878D82A}">
                    <a16:rowId xmlns:a16="http://schemas.microsoft.com/office/drawing/2014/main" val="10000"/>
                  </a:ext>
                </a:extLst>
              </a:tr>
              <a:tr h="4772422">
                <a:tc>
                  <a:txBody>
                    <a:bodyPr/>
                    <a:lstStyle/>
                    <a:p>
                      <a:pPr marL="342900" lvl="0" indent="-342900" algn="just">
                        <a:lnSpc>
                          <a:spcPct val="150000"/>
                        </a:lnSpc>
                        <a:spcAft>
                          <a:spcPts val="0"/>
                        </a:spcAft>
                        <a:buFont typeface="Symbol"/>
                        <a:buChar char=""/>
                        <a:tabLst>
                          <a:tab pos="114300" algn="l"/>
                        </a:tabLst>
                      </a:pPr>
                      <a:r>
                        <a:rPr lang="de-DE" sz="2000" b="1" dirty="0">
                          <a:effectLst/>
                          <a:latin typeface="Calibri" panose="020F0502020204030204" pitchFamily="34" charset="0"/>
                        </a:rPr>
                        <a:t>Übungen werden gemacht</a:t>
                      </a:r>
                      <a:endParaRPr lang="el-GR" sz="2000" b="1" dirty="0">
                        <a:effectLst/>
                        <a:latin typeface="Calibri" panose="020F0502020204030204" pitchFamily="34" charset="0"/>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Ziel: korrekte Sprachverwendung</a:t>
                      </a:r>
                      <a:endParaRPr lang="el-GR" sz="2000" b="1" dirty="0">
                        <a:effectLst/>
                        <a:latin typeface="Calibri" panose="020F0502020204030204" pitchFamily="34" charset="0"/>
                        <a:ea typeface="Times New Roman"/>
                      </a:endParaRPr>
                    </a:p>
                    <a:p>
                      <a:pPr>
                        <a:lnSpc>
                          <a:spcPct val="150000"/>
                        </a:lnSpc>
                        <a:spcAft>
                          <a:spcPts val="0"/>
                        </a:spcAft>
                      </a:pPr>
                      <a:r>
                        <a:rPr lang="de-DE" sz="2000" b="1" dirty="0">
                          <a:effectLst/>
                          <a:latin typeface="Calibri" panose="020F0502020204030204" pitchFamily="34" charset="0"/>
                          <a:ea typeface="Times New Roman"/>
                        </a:rPr>
                        <a:t> </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sprachbezogen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werden vom Lehrer erstellt</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u="sng" dirty="0">
                          <a:effectLst/>
                          <a:latin typeface="Calibri" panose="020F0502020204030204" pitchFamily="34" charset="0"/>
                          <a:ea typeface="Times New Roman"/>
                        </a:rPr>
                        <a:t>ein</a:t>
                      </a:r>
                      <a:r>
                        <a:rPr lang="de-DE" sz="2000" b="1" dirty="0">
                          <a:effectLst/>
                          <a:latin typeface="Calibri" panose="020F0502020204030204" pitchFamily="34" charset="0"/>
                          <a:ea typeface="Times New Roman"/>
                        </a:rPr>
                        <a:t> vorgeplanter Lösungsweg, </a:t>
                      </a:r>
                      <a:r>
                        <a:rPr lang="de-DE" sz="2000" b="1" u="sng" dirty="0">
                          <a:effectLst/>
                          <a:latin typeface="Calibri" panose="020F0502020204030204" pitchFamily="34" charset="0"/>
                          <a:ea typeface="Times New Roman"/>
                        </a:rPr>
                        <a:t>eine</a:t>
                      </a:r>
                      <a:r>
                        <a:rPr lang="de-DE" sz="2000" b="1" dirty="0">
                          <a:effectLst/>
                          <a:latin typeface="Calibri" panose="020F0502020204030204" pitchFamily="34" charset="0"/>
                          <a:ea typeface="Times New Roman"/>
                        </a:rPr>
                        <a:t> richtige Lösung</a:t>
                      </a:r>
                      <a:endParaRPr lang="el-GR" sz="2000" b="1" dirty="0">
                        <a:effectLst/>
                        <a:latin typeface="Calibri" panose="020F0502020204030204" pitchFamily="34" charset="0"/>
                        <a:ea typeface="Times New Roman"/>
                      </a:endParaRPr>
                    </a:p>
                    <a:p>
                      <a:pPr>
                        <a:lnSpc>
                          <a:spcPct val="150000"/>
                        </a:lnSpc>
                        <a:spcAft>
                          <a:spcPts val="0"/>
                        </a:spcAft>
                      </a:pPr>
                      <a:r>
                        <a:rPr lang="de-DE" sz="2000" b="1" dirty="0">
                          <a:effectLst/>
                          <a:latin typeface="Calibri" panose="020F0502020204030204" pitchFamily="34" charset="0"/>
                          <a:ea typeface="Times New Roman"/>
                        </a:rPr>
                        <a:t> </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fordern und fördern Orientierung an der sprachlichen Norm</a:t>
                      </a:r>
                      <a:endParaRPr lang="el-GR" sz="2000" b="1" dirty="0">
                        <a:effectLst/>
                        <a:latin typeface="Calibri" panose="020F0502020204030204" pitchFamily="34" charset="0"/>
                        <a:ea typeface="Times New Roman"/>
                      </a:endParaRPr>
                    </a:p>
                  </a:txBody>
                  <a:tcPr marL="68580" marR="68580" marT="0" marB="0"/>
                </a:tc>
                <a:tc>
                  <a:txBody>
                    <a:bodyPr/>
                    <a:lstStyle/>
                    <a:p>
                      <a:pPr marL="342900" lvl="0" indent="-342900" algn="just">
                        <a:lnSpc>
                          <a:spcPct val="150000"/>
                        </a:lnSpc>
                        <a:spcAft>
                          <a:spcPts val="0"/>
                        </a:spcAft>
                        <a:buFont typeface="Symbol"/>
                        <a:buChar char=""/>
                        <a:tabLst>
                          <a:tab pos="151765" algn="l"/>
                        </a:tabLst>
                      </a:pPr>
                      <a:r>
                        <a:rPr lang="de-DE" sz="2000" b="1" dirty="0">
                          <a:effectLst/>
                          <a:latin typeface="Calibri" panose="020F0502020204030204" pitchFamily="34" charset="0"/>
                        </a:rPr>
                        <a:t>Aufgaben werden gelöst</a:t>
                      </a:r>
                      <a:endParaRPr lang="el-GR" sz="2000" b="1" dirty="0">
                        <a:effectLst/>
                        <a:latin typeface="Calibri" panose="020F0502020204030204" pitchFamily="34" charset="0"/>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Ziel: Gelingen von Mitteilung und Verstehen bei der Kommunikation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mitteilungsbezogen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entstehen im Unterrichtsprozess</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Lösungswege müssen von den Lernenden gefunden werden, mehrere Lösungen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fordern und fördern Autonomie</a:t>
                      </a:r>
                      <a:endParaRPr lang="el-GR" sz="2000" b="1" dirty="0">
                        <a:effectLst/>
                        <a:latin typeface="Calibri" panose="020F0502020204030204" pitchFamily="34" charset="0"/>
                        <a:ea typeface="Times New Roman"/>
                      </a:endParaRPr>
                    </a:p>
                    <a:p>
                      <a:pPr>
                        <a:lnSpc>
                          <a:spcPct val="150000"/>
                        </a:lnSpc>
                        <a:spcAft>
                          <a:spcPts val="0"/>
                        </a:spcAft>
                      </a:pPr>
                      <a:r>
                        <a:rPr lang="de-DE" sz="2000" b="1" dirty="0">
                          <a:effectLst/>
                          <a:latin typeface="Calibri" panose="020F0502020204030204" pitchFamily="34" charset="0"/>
                          <a:ea typeface="Times New Roman"/>
                        </a:rPr>
                        <a:t> </a:t>
                      </a:r>
                      <a:endParaRPr lang="el-GR" sz="2000" b="1" dirty="0">
                        <a:effectLst/>
                        <a:latin typeface="Calibri" panose="020F0502020204030204" pitchFamily="34" charset="0"/>
                        <a:ea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459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sz="quarter" idx="1"/>
          </p:nvPr>
        </p:nvGraphicFramePr>
        <p:xfrm>
          <a:off x="250825" y="333375"/>
          <a:ext cx="8686800" cy="629685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72546">
                <a:tc>
                  <a:txBody>
                    <a:bodyPr/>
                    <a:lstStyle/>
                    <a:p>
                      <a:pPr algn="ctr">
                        <a:lnSpc>
                          <a:spcPct val="150000"/>
                        </a:lnSpc>
                        <a:spcAft>
                          <a:spcPts val="0"/>
                        </a:spcAft>
                      </a:pPr>
                      <a:r>
                        <a:rPr lang="de-DE" sz="2400" b="1" dirty="0">
                          <a:effectLst/>
                          <a:latin typeface="Calibri" panose="020F0502020204030204" pitchFamily="34" charset="0"/>
                        </a:rPr>
                        <a:t>Übungen</a:t>
                      </a:r>
                      <a:endParaRPr lang="el-GR" sz="2400" b="1" dirty="0">
                        <a:effectLst/>
                        <a:latin typeface="Calibri" panose="020F0502020204030204" pitchFamily="34" charset="0"/>
                      </a:endParaRPr>
                    </a:p>
                  </a:txBody>
                  <a:tcPr marL="68580" marR="68580" marT="0" marB="0"/>
                </a:tc>
                <a:tc>
                  <a:txBody>
                    <a:bodyPr/>
                    <a:lstStyle/>
                    <a:p>
                      <a:pPr algn="ctr">
                        <a:lnSpc>
                          <a:spcPct val="150000"/>
                        </a:lnSpc>
                        <a:spcAft>
                          <a:spcPts val="0"/>
                        </a:spcAft>
                      </a:pPr>
                      <a:r>
                        <a:rPr lang="de-DE" sz="2400" b="1" dirty="0">
                          <a:effectLst/>
                          <a:latin typeface="Calibri" panose="020F0502020204030204" pitchFamily="34" charset="0"/>
                        </a:rPr>
                        <a:t>Aufgaben</a:t>
                      </a:r>
                      <a:endParaRPr lang="el-GR" sz="2400" b="1" dirty="0">
                        <a:effectLst/>
                        <a:latin typeface="Calibri" panose="020F0502020204030204" pitchFamily="34" charset="0"/>
                      </a:endParaRPr>
                    </a:p>
                  </a:txBody>
                  <a:tcPr marL="68580" marR="68580" marT="0" marB="0"/>
                </a:tc>
                <a:extLst>
                  <a:ext uri="{0D108BD9-81ED-4DB2-BD59-A6C34878D82A}">
                    <a16:rowId xmlns:a16="http://schemas.microsoft.com/office/drawing/2014/main" val="10000"/>
                  </a:ext>
                </a:extLst>
              </a:tr>
              <a:tr h="5576125">
                <a:tc>
                  <a:txBody>
                    <a:bodyPr/>
                    <a:lstStyle/>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orientieren den Einzelnen auf die Übungsvorlagen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haben dienende Funktion: erleichtern die Lösung von Aufgaben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geschlossen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bearbeiten bereits eingeführten Stoff</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implizieren Übungsvorgang mit eingegrenzten Zielen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produktorientiert</a:t>
                      </a:r>
                      <a:endParaRPr lang="el-GR" sz="2000" b="1" dirty="0">
                        <a:effectLst/>
                        <a:latin typeface="Calibri" panose="020F0502020204030204" pitchFamily="34" charset="0"/>
                        <a:ea typeface="Times New Roman"/>
                      </a:endParaRPr>
                    </a:p>
                    <a:p>
                      <a:pPr marL="0" marR="0" lvl="0" indent="0" algn="l" defTabSz="914400" rtl="0" eaLnBrk="1" fontAlgn="auto" latinLnBrk="0" hangingPunct="1">
                        <a:lnSpc>
                          <a:spcPct val="150000"/>
                        </a:lnSpc>
                        <a:spcBef>
                          <a:spcPts val="0"/>
                        </a:spcBef>
                        <a:spcAft>
                          <a:spcPts val="0"/>
                        </a:spcAft>
                        <a:buClrTx/>
                        <a:buSzTx/>
                        <a:buFont typeface="Symbol"/>
                        <a:buNone/>
                        <a:tabLst>
                          <a:tab pos="114300" algn="l"/>
                        </a:tabLst>
                        <a:defRPr/>
                      </a:pPr>
                      <a:r>
                        <a:rPr kumimoji="0" lang="de-DE" sz="1800" b="0" kern="1200" dirty="0">
                          <a:solidFill>
                            <a:schemeClr val="dk1"/>
                          </a:solidFill>
                          <a:effectLst/>
                          <a:latin typeface="Calibri" panose="020F0502020204030204" pitchFamily="34" charset="0"/>
                          <a:ea typeface="+mn-ea"/>
                          <a:cs typeface="+mn-cs"/>
                        </a:rPr>
                        <a:t>Produktperspektive: Grammatik als Produkt / bewusste Wahrnehmung der Struktur</a:t>
                      </a:r>
                      <a:endParaRPr kumimoji="0" lang="el-GR" sz="1800" b="0" kern="1200" dirty="0">
                        <a:solidFill>
                          <a:schemeClr val="dk1"/>
                        </a:solidFill>
                        <a:effectLst/>
                        <a:latin typeface="Calibri" panose="020F0502020204030204" pitchFamily="34" charset="0"/>
                        <a:ea typeface="+mn-ea"/>
                        <a:cs typeface="+mn-cs"/>
                      </a:endParaRPr>
                    </a:p>
                    <a:p>
                      <a:pPr marL="0" lvl="0" indent="0">
                        <a:lnSpc>
                          <a:spcPct val="150000"/>
                        </a:lnSpc>
                        <a:spcAft>
                          <a:spcPts val="0"/>
                        </a:spcAft>
                        <a:buFont typeface="Symbol"/>
                        <a:buNone/>
                        <a:tabLst>
                          <a:tab pos="114300" algn="l"/>
                        </a:tabLst>
                      </a:pPr>
                      <a:endParaRPr lang="el-GR" sz="2000" b="1" dirty="0">
                        <a:effectLst/>
                        <a:latin typeface="Calibri" panose="020F0502020204030204" pitchFamily="34" charset="0"/>
                        <a:ea typeface="Times New Roman"/>
                      </a:endParaRPr>
                    </a:p>
                  </a:txBody>
                  <a:tcPr marL="68580" marR="68580" marT="0" marB="0"/>
                </a:tc>
                <a:tc>
                  <a:txBody>
                    <a:bodyPr/>
                    <a:lstStyle/>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fordern und fördern Kooperation</a:t>
                      </a:r>
                      <a:endParaRPr lang="el-GR" sz="2000" b="1" dirty="0">
                        <a:effectLst/>
                        <a:latin typeface="Calibri" panose="020F0502020204030204" pitchFamily="34" charset="0"/>
                        <a:ea typeface="Times New Roman"/>
                      </a:endParaRPr>
                    </a:p>
                    <a:p>
                      <a:pPr>
                        <a:lnSpc>
                          <a:spcPct val="150000"/>
                        </a:lnSpc>
                        <a:spcAft>
                          <a:spcPts val="0"/>
                        </a:spcAft>
                      </a:pPr>
                      <a:r>
                        <a:rPr lang="de-DE" sz="2000" b="1" dirty="0">
                          <a:effectLst/>
                          <a:latin typeface="Calibri" panose="020F0502020204030204" pitchFamily="34" charset="0"/>
                          <a:ea typeface="Times New Roman"/>
                        </a:rPr>
                        <a:t> </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erfordern Übungen, um leichter lösbar zu sein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offen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implizieren eine umfassendere Lernsituation als Übungen</a:t>
                      </a:r>
                      <a:endParaRPr lang="el-GR" sz="2000" b="1" dirty="0">
                        <a:effectLst/>
                        <a:latin typeface="Calibri" panose="020F0502020204030204" pitchFamily="34" charset="0"/>
                        <a:ea typeface="Times New Roman"/>
                      </a:endParaRPr>
                    </a:p>
                    <a:p>
                      <a:pPr marL="342900" lvl="0" indent="-342900">
                        <a:lnSpc>
                          <a:spcPct val="150000"/>
                        </a:lnSpc>
                        <a:spcAft>
                          <a:spcPts val="0"/>
                        </a:spcAft>
                        <a:buFont typeface="Symbol"/>
                        <a:buChar char=""/>
                        <a:tabLst>
                          <a:tab pos="114300" algn="l"/>
                        </a:tabLst>
                      </a:pPr>
                      <a:r>
                        <a:rPr lang="de-DE" sz="2000" b="1" dirty="0">
                          <a:effectLst/>
                          <a:latin typeface="Calibri" panose="020F0502020204030204" pitchFamily="34" charset="0"/>
                          <a:ea typeface="Times New Roman"/>
                        </a:rPr>
                        <a:t>implizieren Übungsvorgang mit komplexen Zielen</a:t>
                      </a:r>
                    </a:p>
                    <a:p>
                      <a:pPr marL="342900" lvl="0" indent="-342900">
                        <a:lnSpc>
                          <a:spcPct val="150000"/>
                        </a:lnSpc>
                        <a:spcAft>
                          <a:spcPts val="0"/>
                        </a:spcAft>
                        <a:buFont typeface="Symbol"/>
                        <a:buChar char=""/>
                        <a:tabLst>
                          <a:tab pos="151765" algn="l"/>
                        </a:tabLst>
                      </a:pPr>
                      <a:r>
                        <a:rPr lang="de-DE" sz="2000" b="1" dirty="0">
                          <a:effectLst/>
                          <a:latin typeface="Calibri" panose="020F0502020204030204" pitchFamily="34" charset="0"/>
                          <a:ea typeface="Times New Roman"/>
                        </a:rPr>
                        <a:t>prozessorientiert</a:t>
                      </a:r>
                    </a:p>
                    <a:p>
                      <a:pPr marL="0" marR="0" lvl="0" indent="0" algn="l" defTabSz="914400" rtl="0" eaLnBrk="1" fontAlgn="auto" latinLnBrk="0" hangingPunct="1">
                        <a:lnSpc>
                          <a:spcPct val="150000"/>
                        </a:lnSpc>
                        <a:spcBef>
                          <a:spcPts val="0"/>
                        </a:spcBef>
                        <a:spcAft>
                          <a:spcPts val="0"/>
                        </a:spcAft>
                        <a:buClrTx/>
                        <a:buSzTx/>
                        <a:buFont typeface="Symbol"/>
                        <a:buNone/>
                        <a:tabLst>
                          <a:tab pos="151765" algn="l"/>
                        </a:tabLst>
                        <a:defRPr/>
                      </a:pPr>
                      <a:r>
                        <a:rPr kumimoji="0" lang="de-DE" sz="1800" b="0" kern="1200" dirty="0">
                          <a:solidFill>
                            <a:schemeClr val="dk1"/>
                          </a:solidFill>
                          <a:effectLst/>
                          <a:latin typeface="Calibri" panose="020F0502020204030204" pitchFamily="34" charset="0"/>
                          <a:ea typeface="+mn-ea"/>
                          <a:cs typeface="+mn-cs"/>
                        </a:rPr>
                        <a:t>Prozessperspektive: Grammatik beim Gebrauch der FS / </a:t>
                      </a:r>
                      <a:r>
                        <a:rPr kumimoji="0" lang="de-DE" sz="1800" b="0" kern="1200" dirty="0" err="1">
                          <a:solidFill>
                            <a:schemeClr val="dk1"/>
                          </a:solidFill>
                          <a:effectLst/>
                          <a:latin typeface="Calibri" panose="020F0502020204030204" pitchFamily="34" charset="0"/>
                          <a:ea typeface="+mn-ea"/>
                          <a:cs typeface="+mn-cs"/>
                        </a:rPr>
                        <a:t>Prozeduralisierung</a:t>
                      </a:r>
                      <a:endParaRPr kumimoji="0" lang="el-GR" sz="1800" b="0" kern="1200" dirty="0">
                        <a:solidFill>
                          <a:schemeClr val="dk1"/>
                        </a:solidFill>
                        <a:effectLst/>
                        <a:latin typeface="Calibri" panose="020F0502020204030204" pitchFamily="34" charset="0"/>
                        <a:ea typeface="+mn-ea"/>
                        <a:cs typeface="+mn-cs"/>
                      </a:endParaRPr>
                    </a:p>
                    <a:p>
                      <a:pPr marL="0" lvl="0" indent="0">
                        <a:lnSpc>
                          <a:spcPct val="150000"/>
                        </a:lnSpc>
                        <a:spcAft>
                          <a:spcPts val="0"/>
                        </a:spcAft>
                        <a:buFont typeface="Symbol"/>
                        <a:buNone/>
                        <a:tabLst>
                          <a:tab pos="151765" algn="l"/>
                        </a:tabLst>
                      </a:pPr>
                      <a:endParaRPr lang="de-DE" sz="2000" b="1" dirty="0">
                        <a:effectLst/>
                        <a:latin typeface="Calibri" panose="020F0502020204030204" pitchFamily="34" charset="0"/>
                        <a:ea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518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4638"/>
            <a:ext cx="7772400" cy="417512"/>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lt2"/>
          </a:fillRef>
          <a:effectRef idx="0">
            <a:scrgbClr r="0" g="0" b="0"/>
          </a:effectRef>
          <a:fontRef idx="major"/>
        </p:style>
        <p:txBody>
          <a:bodyPr>
            <a:normAutofit fontScale="90000"/>
          </a:bodyPr>
          <a:lstStyle/>
          <a:p>
            <a:pPr algn="ctr" eaLnBrk="1" fontAlgn="auto" hangingPunct="1">
              <a:spcAft>
                <a:spcPts val="0"/>
              </a:spcAft>
              <a:defRPr/>
            </a:pPr>
            <a:r>
              <a:rPr lang="de-DE" sz="2400" b="1" dirty="0">
                <a:solidFill>
                  <a:schemeClr val="tx1">
                    <a:lumMod val="50000"/>
                    <a:lumOff val="50000"/>
                  </a:schemeClr>
                </a:solidFill>
                <a:latin typeface="Calibri" panose="020F0502020204030204" pitchFamily="34" charset="0"/>
              </a:rPr>
              <a:t>Übungsprinzipien</a:t>
            </a:r>
            <a:endParaRPr lang="el-GR" sz="2400" b="1" dirty="0">
              <a:solidFill>
                <a:schemeClr val="tx1">
                  <a:lumMod val="50000"/>
                  <a:lumOff val="50000"/>
                </a:schemeClr>
              </a:solidFill>
            </a:endParaRPr>
          </a:p>
        </p:txBody>
      </p:sp>
      <p:sp>
        <p:nvSpPr>
          <p:cNvPr id="3" name="Θέση περιεχομένου 2"/>
          <p:cNvSpPr>
            <a:spLocks noGrp="1"/>
          </p:cNvSpPr>
          <p:nvPr>
            <p:ph sz="quarter" idx="1"/>
          </p:nvPr>
        </p:nvSpPr>
        <p:spPr>
          <a:xfrm>
            <a:off x="468313" y="692150"/>
            <a:ext cx="8218487" cy="5937250"/>
          </a:xfrm>
        </p:spPr>
        <p:style>
          <a:lnRef idx="0">
            <a:scrgbClr r="0" g="0" b="0"/>
          </a:lnRef>
          <a:fillRef idx="1001">
            <a:schemeClr val="lt2"/>
          </a:fillRef>
          <a:effectRef idx="0">
            <a:scrgbClr r="0" g="0" b="0"/>
          </a:effectRef>
          <a:fontRef idx="major"/>
        </p:style>
        <p:txBody>
          <a:bodyPr>
            <a:noAutofit/>
          </a:bodyPr>
          <a:lstStyle/>
          <a:p>
            <a:pPr marL="274320" indent="-274320" eaLnBrk="1" fontAlgn="auto" hangingPunct="1">
              <a:lnSpc>
                <a:spcPct val="120000"/>
              </a:lnSpc>
              <a:spcBef>
                <a:spcPts val="580"/>
              </a:spcBef>
              <a:spcAft>
                <a:spcPts val="0"/>
              </a:spcAft>
              <a:buFont typeface="Wingdings 2"/>
              <a:buChar char=""/>
              <a:defRPr/>
            </a:pPr>
            <a:r>
              <a:rPr lang="de-DE" sz="2000" b="1" dirty="0"/>
              <a:t>Übungssequenzen sollen mit steigendem Schwierigkeits- und Komplexitätsgrad konstruiert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Unter- und Überforderung sollten vermieden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Wiederholungs- und Plateauphasen sollen eingebaut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Durch motivierende Übungen und abwechslungsreiches Üben soll eine positive Einstellung zum Sprachenlernen aufgebaut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Es soll verteilt statt massiert geübt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Einsicht soll in den Sinn der Übung verschafft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Die Lernenden sollen in den Übungen als sie selbst sprechen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Die Lernenden sollen Freiraum haben, den Lernweg durch Wahlmöglichkeiten individuell selbst zu gestalten.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Durch Übungen soll der Einsatz von Lernstrategien- und Lerntechniken angeregt werden.</a:t>
            </a:r>
            <a:endParaRPr lang="el-GR" sz="2000" b="1" dirty="0"/>
          </a:p>
          <a:p>
            <a:pPr marL="274320" indent="-274320" eaLnBrk="1" fontAlgn="auto" hangingPunct="1">
              <a:lnSpc>
                <a:spcPct val="120000"/>
              </a:lnSpc>
              <a:spcBef>
                <a:spcPts val="580"/>
              </a:spcBef>
              <a:spcAft>
                <a:spcPts val="0"/>
              </a:spcAft>
              <a:buFont typeface="Wingdings 2"/>
              <a:buChar char=""/>
              <a:defRPr/>
            </a:pPr>
            <a:r>
              <a:rPr lang="de-DE" sz="2000" b="1" dirty="0"/>
              <a:t>Die Übungen sollen den Einbezug verschiedener Sozialformen erlauben.</a:t>
            </a:r>
            <a:endParaRPr lang="el-GR" sz="2000" b="1" dirty="0"/>
          </a:p>
        </p:txBody>
      </p:sp>
    </p:spTree>
    <p:extLst>
      <p:ext uri="{BB962C8B-B14F-4D97-AF65-F5344CB8AC3E}">
        <p14:creationId xmlns:p14="http://schemas.microsoft.com/office/powerpoint/2010/main" val="3437550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b="1" dirty="0"/>
              <a:t>Die Grammatik-Werkstatt (</a:t>
            </a:r>
            <a:r>
              <a:rPr lang="de-DE" sz="3200" b="1" dirty="0" err="1"/>
              <a:t>Baumer</a:t>
            </a:r>
            <a:r>
              <a:rPr lang="de-DE" sz="3200" b="1" dirty="0"/>
              <a:t>/Bachmann)</a:t>
            </a:r>
            <a:br>
              <a:rPr lang="en-US" sz="3200" b="1" dirty="0"/>
            </a:br>
            <a:endParaRPr lang="en-US" sz="3200" dirty="0"/>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lvl="0"/>
            <a:r>
              <a:rPr lang="de-DE" b="1" u="sng" dirty="0"/>
              <a:t>Was ist eine Grammatik-Werkstatt?</a:t>
            </a:r>
            <a:endParaRPr lang="en-US" dirty="0"/>
          </a:p>
          <a:p>
            <a:pPr marL="0" indent="0">
              <a:buNone/>
            </a:pPr>
            <a:endParaRPr lang="en-US" dirty="0"/>
          </a:p>
          <a:p>
            <a:pPr lvl="0"/>
            <a:r>
              <a:rPr lang="de-DE" dirty="0"/>
              <a:t>Eine Konzeption grammatischer Arbeit nach Eisenberg und Menzel </a:t>
            </a:r>
            <a:r>
              <a:rPr lang="de-DE" dirty="0">
                <a:sym typeface="Wingdings"/>
              </a:rPr>
              <a:t></a:t>
            </a:r>
            <a:r>
              <a:rPr lang="de-DE" dirty="0"/>
              <a:t> Ideen zur Modellierung des Grammatikunterrichts</a:t>
            </a:r>
            <a:endParaRPr lang="en-US" dirty="0"/>
          </a:p>
          <a:p>
            <a:pPr lvl="0"/>
            <a:r>
              <a:rPr lang="de-DE" dirty="0"/>
              <a:t>Lehr- und Lernmethode bei der die </a:t>
            </a:r>
            <a:r>
              <a:rPr lang="de-DE" dirty="0" err="1"/>
              <a:t>SuS</a:t>
            </a:r>
            <a:r>
              <a:rPr lang="de-DE" dirty="0"/>
              <a:t> durch geeignete Aufgabenstellungen und Reflexionsphasen innerhalb vorher genau vorbereiteter Materialien selbstständig bestimmte Lernziele und –erfolge erreichen. </a:t>
            </a:r>
            <a:endParaRPr lang="en-US" dirty="0"/>
          </a:p>
          <a:p>
            <a:pPr lvl="0"/>
            <a:r>
              <a:rPr lang="de-DE" dirty="0"/>
              <a:t>4 Perspektiven sind für die Werkstatt entscheidend:</a:t>
            </a:r>
            <a:endParaRPr lang="en-US" dirty="0"/>
          </a:p>
          <a:p>
            <a:pPr lvl="0"/>
            <a:r>
              <a:rPr lang="de-DE" dirty="0"/>
              <a:t>GU </a:t>
            </a:r>
            <a:r>
              <a:rPr lang="de-DE" u="sng" dirty="0"/>
              <a:t>muss</a:t>
            </a:r>
            <a:r>
              <a:rPr lang="de-DE" dirty="0"/>
              <a:t> systematisch sein -&gt; muss Einsichten in den Bau der Sprache vermitteln</a:t>
            </a:r>
            <a:endParaRPr lang="en-US" dirty="0"/>
          </a:p>
          <a:p>
            <a:pPr lvl="0"/>
            <a:r>
              <a:rPr lang="de-DE" dirty="0"/>
              <a:t>GU </a:t>
            </a:r>
            <a:r>
              <a:rPr lang="de-DE" u="sng" dirty="0"/>
              <a:t>muss</a:t>
            </a:r>
            <a:r>
              <a:rPr lang="de-DE" dirty="0"/>
              <a:t> induktiv vorgehen -&gt; erfahrbar machen, wie man zu den Kategorien gelangt</a:t>
            </a:r>
            <a:endParaRPr lang="en-US" dirty="0"/>
          </a:p>
          <a:p>
            <a:pPr lvl="0"/>
            <a:r>
              <a:rPr lang="de-DE" dirty="0"/>
              <a:t>GU </a:t>
            </a:r>
            <a:r>
              <a:rPr lang="de-DE" u="sng" dirty="0"/>
              <a:t>muss</a:t>
            </a:r>
            <a:r>
              <a:rPr lang="de-DE" dirty="0"/>
              <a:t> funktional sein -&gt; zeigen, welche semantischen, textuellen und kommunikativen Funktionen sie haben können</a:t>
            </a:r>
            <a:endParaRPr lang="en-US" dirty="0"/>
          </a:p>
          <a:p>
            <a:pPr lvl="0"/>
            <a:r>
              <a:rPr lang="de-DE" dirty="0"/>
              <a:t>GU </a:t>
            </a:r>
            <a:r>
              <a:rPr lang="de-DE" u="sng" dirty="0"/>
              <a:t>muss</a:t>
            </a:r>
            <a:r>
              <a:rPr lang="de-DE" dirty="0"/>
              <a:t> integrativ verfahren -&gt; Arbeit an Strukturen und Arbeit an Inhalten oder Sprachsituationen verbinden</a:t>
            </a:r>
            <a:endParaRPr lang="en-US" dirty="0"/>
          </a:p>
          <a:p>
            <a:pPr marL="0" indent="0">
              <a:buNone/>
            </a:pPr>
            <a:endParaRPr lang="en-US" dirty="0"/>
          </a:p>
        </p:txBody>
      </p:sp>
    </p:spTree>
    <p:extLst>
      <p:ext uri="{BB962C8B-B14F-4D97-AF65-F5344CB8AC3E}">
        <p14:creationId xmlns:p14="http://schemas.microsoft.com/office/powerpoint/2010/main" val="345598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b="1" u="sng" dirty="0"/>
              <a:t>Arbeitsweise in der Grammatik-Werkstatt:</a:t>
            </a:r>
            <a:endParaRPr lang="en-US" sz="3200"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lvl="0"/>
            <a:r>
              <a:rPr lang="de-DE" dirty="0"/>
              <a:t>Werkstattunterricht = eine der offensten Unterrichtsformen </a:t>
            </a:r>
            <a:r>
              <a:rPr lang="de-DE" dirty="0">
                <a:sym typeface="Wingdings"/>
              </a:rPr>
              <a:t></a:t>
            </a:r>
            <a:r>
              <a:rPr lang="de-DE" dirty="0"/>
              <a:t> individuelle Freiräume</a:t>
            </a:r>
            <a:endParaRPr lang="en-US" dirty="0"/>
          </a:p>
          <a:p>
            <a:pPr lvl="0"/>
            <a:r>
              <a:rPr lang="de-DE" dirty="0" err="1"/>
              <a:t>SuS</a:t>
            </a:r>
            <a:r>
              <a:rPr lang="de-DE" dirty="0"/>
              <a:t> erproben selbst wie man zu einer Grammatik gelangt </a:t>
            </a:r>
            <a:r>
              <a:rPr lang="de-DE" dirty="0">
                <a:sym typeface="Wingdings"/>
              </a:rPr>
              <a:t></a:t>
            </a:r>
            <a:r>
              <a:rPr lang="de-DE" dirty="0"/>
              <a:t> arbeiten selbst mit Methoden</a:t>
            </a:r>
            <a:endParaRPr lang="en-US" dirty="0"/>
          </a:p>
          <a:p>
            <a:pPr lvl="0"/>
            <a:r>
              <a:rPr lang="de-DE" dirty="0" err="1"/>
              <a:t>SuS</a:t>
            </a:r>
            <a:r>
              <a:rPr lang="de-DE" dirty="0"/>
              <a:t> experimentieren, bekommen eine Einsicht in den Bau und der Funktion der Sprache </a:t>
            </a:r>
            <a:r>
              <a:rPr lang="de-DE" dirty="0">
                <a:sym typeface="Wingdings"/>
              </a:rPr>
              <a:t></a:t>
            </a:r>
            <a:r>
              <a:rPr lang="de-DE" dirty="0"/>
              <a:t> tun etwas mit dem Material</a:t>
            </a:r>
            <a:endParaRPr lang="en-US" dirty="0"/>
          </a:p>
          <a:p>
            <a:pPr lvl="0"/>
            <a:r>
              <a:rPr lang="de-DE" dirty="0"/>
              <a:t>=&gt; denken nicht nur über Sprache nach, sondern experimentieren auch mit Sprache</a:t>
            </a:r>
            <a:endParaRPr lang="en-US" dirty="0"/>
          </a:p>
          <a:p>
            <a:pPr lvl="0"/>
            <a:r>
              <a:rPr lang="de-DE" dirty="0"/>
              <a:t>Hilfe dabei sind die </a:t>
            </a:r>
            <a:r>
              <a:rPr lang="de-DE" dirty="0" err="1"/>
              <a:t>Glinz’schen</a:t>
            </a:r>
            <a:r>
              <a:rPr lang="de-DE" dirty="0"/>
              <a:t> Proben (sprachliche Operationen) = Schlüssel mit dem man zu den Kategorien gelangt (Handwerkszeug)</a:t>
            </a:r>
            <a:endParaRPr lang="en-US" dirty="0"/>
          </a:p>
          <a:p>
            <a:pPr lvl="0"/>
            <a:r>
              <a:rPr lang="de-DE" dirty="0"/>
              <a:t>Ausgangsmaterial: Beispielsätze und Texte, in welche Wörter eingesetzt, umgeformt, fortgesetzt usw. werden</a:t>
            </a:r>
            <a:endParaRPr lang="en-US" dirty="0"/>
          </a:p>
          <a:p>
            <a:endParaRPr lang="en-US" dirty="0"/>
          </a:p>
        </p:txBody>
      </p:sp>
    </p:spTree>
    <p:extLst>
      <p:ext uri="{BB962C8B-B14F-4D97-AF65-F5344CB8AC3E}">
        <p14:creationId xmlns:p14="http://schemas.microsoft.com/office/powerpoint/2010/main" val="370933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de-DE" sz="3200" b="1" u="sng" dirty="0"/>
              <a:t>Ziele der Grammatik-Werkstatt:</a:t>
            </a:r>
            <a:br>
              <a:rPr lang="en-US" sz="3200" dirty="0"/>
            </a:br>
            <a:endParaRPr lang="en-US" sz="3200" dirty="0"/>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pPr lvl="0"/>
            <a:r>
              <a:rPr lang="de-DE" dirty="0"/>
              <a:t>Grundziel: Das Suchen und Finden eigener Lösungsansätze und Lösungswege zu bestimmten Problemstellungen</a:t>
            </a:r>
            <a:endParaRPr lang="en-US" dirty="0"/>
          </a:p>
          <a:p>
            <a:pPr lvl="0"/>
            <a:r>
              <a:rPr lang="de-DE" dirty="0"/>
              <a:t>Herstellen von Kategorien einer Grammatik</a:t>
            </a:r>
            <a:endParaRPr lang="en-US" dirty="0"/>
          </a:p>
          <a:p>
            <a:pPr lvl="0"/>
            <a:r>
              <a:rPr lang="de-DE" dirty="0"/>
              <a:t>Einsicht in den grammatischen Aufbau der Sprache und Verbesserung des Umgangs (Sprache = Mittel und Gegenstand)</a:t>
            </a:r>
            <a:endParaRPr lang="en-US" dirty="0"/>
          </a:p>
          <a:p>
            <a:pPr lvl="0"/>
            <a:r>
              <a:rPr lang="de-DE" dirty="0"/>
              <a:t>Eigenständiges Erarbeiten und Erforschen der Sprache </a:t>
            </a:r>
            <a:r>
              <a:rPr lang="de-DE" dirty="0">
                <a:sym typeface="Wingdings"/>
              </a:rPr>
              <a:t></a:t>
            </a:r>
            <a:r>
              <a:rPr lang="de-DE" dirty="0"/>
              <a:t> verbessertes Verständnis für Grammatik und Sprache</a:t>
            </a:r>
            <a:endParaRPr lang="en-US" dirty="0"/>
          </a:p>
          <a:p>
            <a:pPr lvl="0"/>
            <a:r>
              <a:rPr lang="de-DE" b="1" dirty="0"/>
              <a:t>Lernpsychologischer Grund: </a:t>
            </a:r>
            <a:r>
              <a:rPr lang="de-DE" dirty="0"/>
              <a:t>selbst erarbeitetes Wissen bleibt länger im Gedächtnis</a:t>
            </a:r>
            <a:endParaRPr lang="en-US" dirty="0"/>
          </a:p>
          <a:p>
            <a:pPr lvl="0"/>
            <a:r>
              <a:rPr lang="de-DE" b="1" dirty="0"/>
              <a:t>Pädagogischer Grund:</a:t>
            </a:r>
            <a:r>
              <a:rPr lang="de-DE" dirty="0"/>
              <a:t> </a:t>
            </a:r>
            <a:r>
              <a:rPr lang="de-DE" dirty="0" err="1"/>
              <a:t>SuS</a:t>
            </a:r>
            <a:r>
              <a:rPr lang="de-DE" dirty="0"/>
              <a:t> arbeiten selbstständig, lernen aus Fehlern, erlernen Eigenverantwortung</a:t>
            </a:r>
            <a:endParaRPr lang="en-US" dirty="0"/>
          </a:p>
          <a:p>
            <a:pPr lvl="0"/>
            <a:r>
              <a:rPr lang="de-DE" b="1" dirty="0"/>
              <a:t>Erkenntnistheoretischer Grund:</a:t>
            </a:r>
            <a:r>
              <a:rPr lang="de-DE" dirty="0"/>
              <a:t> </a:t>
            </a:r>
            <a:r>
              <a:rPr lang="de-DE" dirty="0" err="1"/>
              <a:t>SuS</a:t>
            </a:r>
            <a:r>
              <a:rPr lang="de-DE" dirty="0"/>
              <a:t> arbeiten in Ansätzen wissenschaftspropädeutisch als „kleine Sprachforscher“ -&gt; entdecken Sprache und Grammatik selbst</a:t>
            </a:r>
            <a:endParaRPr lang="en-US" dirty="0"/>
          </a:p>
          <a:p>
            <a:pPr lvl="0"/>
            <a:r>
              <a:rPr lang="de-DE" b="1" dirty="0"/>
              <a:t>Anspruch der Grammatik-Werkstatt:</a:t>
            </a:r>
            <a:r>
              <a:rPr lang="de-DE" dirty="0"/>
              <a:t> handlungsorientiertes, erfahrungsorientiertes, selbständiges, schülerorientiertes und anwendungsorientiertes Lernen</a:t>
            </a:r>
            <a:endParaRPr lang="en-US" dirty="0"/>
          </a:p>
          <a:p>
            <a:pPr marL="0" indent="0">
              <a:buNone/>
            </a:pPr>
            <a:endParaRPr lang="en-US" dirty="0"/>
          </a:p>
        </p:txBody>
      </p:sp>
    </p:spTree>
    <p:extLst>
      <p:ext uri="{BB962C8B-B14F-4D97-AF65-F5344CB8AC3E}">
        <p14:creationId xmlns:p14="http://schemas.microsoft.com/office/powerpoint/2010/main" val="1548055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de-DE" sz="3600" b="1" u="sng" dirty="0"/>
              <a:t>Kritik an der Grammatikwerkstatt:</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de-DE" dirty="0"/>
              <a:t>Es lässt sich stets nur eine Grammatik entwickeln, steht bereits vorher fest</a:t>
            </a:r>
            <a:endParaRPr lang="en-US" dirty="0"/>
          </a:p>
          <a:p>
            <a:pPr lvl="0"/>
            <a:r>
              <a:rPr lang="de-DE" dirty="0"/>
              <a:t>Einsatz ist problematisch, wenn die Grammatik nur punktuell eine Rolle spielt</a:t>
            </a:r>
            <a:endParaRPr lang="en-US" dirty="0"/>
          </a:p>
          <a:p>
            <a:pPr lvl="0"/>
            <a:r>
              <a:rPr lang="de-DE" dirty="0"/>
              <a:t>Sprachliche Phänomene werden isoliert voneinander behandelt und von der eigenen Sprachproduktion getrennt</a:t>
            </a:r>
            <a:endParaRPr lang="en-US" dirty="0"/>
          </a:p>
          <a:p>
            <a:pPr lvl="0"/>
            <a:r>
              <a:rPr lang="de-DE" dirty="0"/>
              <a:t>Hoher Zeitaufwand (intensive Vorbereitung, Nachbereitung etc.)</a:t>
            </a:r>
            <a:endParaRPr lang="en-US" dirty="0"/>
          </a:p>
          <a:p>
            <a:pPr lvl="0"/>
            <a:r>
              <a:rPr lang="de-DE" dirty="0"/>
              <a:t>Starke Schwankungen im Arbeitstempo (da durch </a:t>
            </a:r>
            <a:r>
              <a:rPr lang="de-DE" dirty="0" err="1"/>
              <a:t>SuS</a:t>
            </a:r>
            <a:r>
              <a:rPr lang="de-DE" dirty="0"/>
              <a:t> vorgegeben, evtl. Zeitverlust)</a:t>
            </a:r>
            <a:endParaRPr lang="en-US" dirty="0"/>
          </a:p>
          <a:p>
            <a:pPr marL="0" indent="0">
              <a:buNone/>
            </a:pPr>
            <a:endParaRPr lang="en-US" dirty="0"/>
          </a:p>
        </p:txBody>
      </p:sp>
    </p:spTree>
    <p:extLst>
      <p:ext uri="{BB962C8B-B14F-4D97-AF65-F5344CB8AC3E}">
        <p14:creationId xmlns:p14="http://schemas.microsoft.com/office/powerpoint/2010/main" val="58748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de-DE" sz="3200" dirty="0"/>
              <a:t>Lernwerkstatt/Lerntheke</a:t>
            </a:r>
            <a:endParaRPr lang="en-US" sz="3200" dirty="0"/>
          </a:p>
        </p:txBody>
      </p:sp>
      <p:sp>
        <p:nvSpPr>
          <p:cNvPr id="3" name="Content Placeholder 2"/>
          <p:cNvSpPr>
            <a:spLocks noGrp="1"/>
          </p:cNvSpPr>
          <p:nvPr>
            <p:ph idx="1"/>
          </p:nvPr>
        </p:nvSpPr>
        <p:spPr>
          <a:xfrm>
            <a:off x="457200" y="1143000"/>
            <a:ext cx="8229600" cy="5334000"/>
          </a:xfrm>
        </p:spPr>
        <p:txBody>
          <a:bodyPr>
            <a:normAutofit fontScale="62500" lnSpcReduction="20000"/>
          </a:bodyPr>
          <a:lstStyle/>
          <a:p>
            <a:r>
              <a:rPr lang="de-DE" dirty="0"/>
              <a:t>Mit dem Begriff der Lernwerkstatt, von dem die Grammatikwerkstatt nur eine bestimmte, wenngleich inhaltlich völlig neu definierte Unterform darstellt, ist stets Folgendes gemeint (</a:t>
            </a:r>
            <a:r>
              <a:rPr lang="de-DE" dirty="0" err="1"/>
              <a:t>Minimaldef</a:t>
            </a:r>
            <a:r>
              <a:rPr lang="de-DE" dirty="0"/>
              <a:t>.):</a:t>
            </a:r>
            <a:endParaRPr lang="en-US" dirty="0"/>
          </a:p>
          <a:p>
            <a:r>
              <a:rPr lang="de-DE" dirty="0"/>
              <a:t>1.) Individualität: Die Lerngegenstände werden stets durch die Schüler selbst angeeignet. Sie bestimmen in der Regel Tempo und Art und Weise der Erarbeitung (siehe dazu Freiarbeit)</a:t>
            </a:r>
            <a:endParaRPr lang="en-US" dirty="0"/>
          </a:p>
          <a:p>
            <a:r>
              <a:rPr lang="de-DE" dirty="0"/>
              <a:t>2.) Strategievermittlung: Dadurch lernen die Schüler auch, wie sie am besten bei best. Gegenständen vorgehen.</a:t>
            </a:r>
            <a:endParaRPr lang="en-US" dirty="0"/>
          </a:p>
          <a:p>
            <a:r>
              <a:rPr lang="de-DE" dirty="0"/>
              <a:t>3.) Selektivität und Freiheit: Die Werkstatt bietet zur Erschließung der Lerngegenstände lediglich geeignetes Material, aus dem die Schüler mehr oder weniger frei auswählen können/dürfen. Das Material muss nicht in einer gewissen Sequenz und auch nicht vollständig abgearbeitet werden.</a:t>
            </a:r>
            <a:endParaRPr lang="en-US" dirty="0"/>
          </a:p>
          <a:p>
            <a:r>
              <a:rPr lang="de-DE" dirty="0"/>
              <a:t>4.) </a:t>
            </a:r>
            <a:r>
              <a:rPr lang="de-DE" dirty="0" err="1"/>
              <a:t>Multikodalität</a:t>
            </a:r>
            <a:r>
              <a:rPr lang="de-DE" dirty="0"/>
              <a:t>: Die Werkstatt sollte alle oder viele Lernkanäle bedienen: Hand (motorisch), hören, sprechen, lesen, schreiben; und sie sollte sich vieler Medienträger bedienen (Papier, Folie usw.</a:t>
            </a:r>
            <a:endParaRPr lang="en-US" dirty="0"/>
          </a:p>
          <a:p>
            <a:r>
              <a:rPr lang="de-DE" dirty="0"/>
              <a:t>5.) Modularität </a:t>
            </a:r>
            <a:r>
              <a:rPr lang="de-DE" dirty="0">
                <a:sym typeface="Wingdings"/>
              </a:rPr>
              <a:t></a:t>
            </a:r>
            <a:r>
              <a:rPr lang="de-DE" dirty="0"/>
              <a:t> Systematik: Oft sind Lernwerkstätten modular aufgebaut, d.h. es werden bestimmte Bereiche der Lerngegenstands zusammengefasst. Dadurch soll klar werden, dass sie auch systematisch zusammengehören (Zusammenhang).</a:t>
            </a:r>
            <a:endParaRPr lang="en-US" dirty="0"/>
          </a:p>
        </p:txBody>
      </p:sp>
    </p:spTree>
    <p:extLst>
      <p:ext uri="{BB962C8B-B14F-4D97-AF65-F5344CB8AC3E}">
        <p14:creationId xmlns:p14="http://schemas.microsoft.com/office/powerpoint/2010/main" val="412565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4 - Θέση περιεχομένου"/>
          <p:cNvGraphicFramePr>
            <a:graphicFrameLocks noGrp="1"/>
          </p:cNvGraphicFramePr>
          <p:nvPr>
            <p:ph idx="1"/>
            <p:extLst>
              <p:ext uri="{D42A27DB-BD31-4B8C-83A1-F6EECF244321}">
                <p14:modId xmlns:p14="http://schemas.microsoft.com/office/powerpoint/2010/main" val="2571407201"/>
              </p:ext>
            </p:extLst>
          </p:nvPr>
        </p:nvGraphicFramePr>
        <p:xfrm>
          <a:off x="3678789" y="821250"/>
          <a:ext cx="5000125" cy="5312302"/>
        </p:xfrm>
        <a:graphic>
          <a:graphicData uri="http://schemas.openxmlformats.org/drawingml/2006/table">
            <a:tbl>
              <a:tblPr firstRow="1" bandRow="1">
                <a:noFill/>
                <a:tableStyleId>{5C22544A-7EE6-4342-B048-85BDC9FD1C3A}</a:tableStyleId>
              </a:tblPr>
              <a:tblGrid>
                <a:gridCol w="2384432">
                  <a:extLst>
                    <a:ext uri="{9D8B030D-6E8A-4147-A177-3AD203B41FA5}">
                      <a16:colId xmlns:a16="http://schemas.microsoft.com/office/drawing/2014/main" val="20000"/>
                    </a:ext>
                  </a:extLst>
                </a:gridCol>
                <a:gridCol w="2615693">
                  <a:extLst>
                    <a:ext uri="{9D8B030D-6E8A-4147-A177-3AD203B41FA5}">
                      <a16:colId xmlns:a16="http://schemas.microsoft.com/office/drawing/2014/main" val="20001"/>
                    </a:ext>
                  </a:extLst>
                </a:gridCol>
              </a:tblGrid>
              <a:tr h="664437">
                <a:tc>
                  <a:txBody>
                    <a:bodyPr/>
                    <a:lstStyle/>
                    <a:p>
                      <a:r>
                        <a:rPr kumimoji="0" lang="de-DE" sz="1700" b="0" kern="1200" cap="none" spc="0">
                          <a:solidFill>
                            <a:schemeClr val="tx1"/>
                          </a:solidFill>
                          <a:latin typeface="+mn-lt"/>
                          <a:ea typeface="+mn-ea"/>
                          <a:cs typeface="+mn-cs"/>
                        </a:rPr>
                        <a:t>Linguistische Grammatik</a:t>
                      </a:r>
                      <a:endParaRPr lang="el-GR" sz="1700" b="0" cap="none" spc="0">
                        <a:solidFill>
                          <a:schemeClr val="tx1"/>
                        </a:solidFill>
                      </a:endParaRPr>
                    </a:p>
                  </a:txBody>
                  <a:tcPr marL="0" marR="68153" marT="19166" marB="95832" anchor="b">
                    <a:lnL w="12700" cmpd="sng">
                      <a:noFill/>
                    </a:lnL>
                    <a:lnR w="12700" cmpd="sng">
                      <a:noFill/>
                    </a:lnR>
                    <a:lnT w="9525" cap="flat" cmpd="sng" algn="ctr">
                      <a:noFill/>
                      <a:prstDash val="solid"/>
                    </a:lnT>
                    <a:lnB w="38100" cmpd="sng">
                      <a:noFill/>
                    </a:lnB>
                    <a:noFill/>
                  </a:tcPr>
                </a:tc>
                <a:tc>
                  <a:txBody>
                    <a:bodyPr/>
                    <a:lstStyle/>
                    <a:p>
                      <a:r>
                        <a:rPr kumimoji="0" lang="de-DE" sz="1700" b="0" kern="1200" cap="none" spc="0">
                          <a:solidFill>
                            <a:schemeClr val="tx1"/>
                          </a:solidFill>
                          <a:latin typeface="+mn-lt"/>
                          <a:ea typeface="+mn-ea"/>
                          <a:cs typeface="+mn-cs"/>
                        </a:rPr>
                        <a:t>Didaktische Grammatik</a:t>
                      </a:r>
                      <a:endParaRPr lang="el-GR" sz="1700" b="0" cap="none" spc="0">
                        <a:solidFill>
                          <a:schemeClr val="tx1"/>
                        </a:solidFill>
                      </a:endParaRPr>
                    </a:p>
                  </a:txBody>
                  <a:tcPr marL="0" marR="68153" marT="19166" marB="95832"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0000"/>
                  </a:ext>
                </a:extLst>
              </a:tr>
              <a:tr h="737909">
                <a:tc>
                  <a:txBody>
                    <a:bodyPr/>
                    <a:lstStyle/>
                    <a:p>
                      <a:r>
                        <a:rPr kumimoji="0" lang="de-DE" sz="1300" kern="1200" cap="none" spc="0">
                          <a:solidFill>
                            <a:schemeClr val="tx1"/>
                          </a:solidFill>
                          <a:latin typeface="+mn-lt"/>
                          <a:ea typeface="+mn-ea"/>
                          <a:cs typeface="+mn-cs"/>
                        </a:rPr>
                        <a:t>Sie dient der Vermittlung und </a:t>
                      </a:r>
                      <a:r>
                        <a:rPr kumimoji="0" lang="de-DE" sz="1300" b="1" kern="1200" cap="none" spc="0">
                          <a:solidFill>
                            <a:schemeClr val="tx1"/>
                          </a:solidFill>
                          <a:latin typeface="+mn-lt"/>
                          <a:ea typeface="+mn-ea"/>
                          <a:cs typeface="+mn-cs"/>
                        </a:rPr>
                        <a:t>Festigung </a:t>
                      </a:r>
                      <a:r>
                        <a:rPr kumimoji="0" lang="de-DE" sz="1300" kern="1200" cap="none" spc="0">
                          <a:solidFill>
                            <a:schemeClr val="tx1"/>
                          </a:solidFill>
                          <a:latin typeface="+mn-lt"/>
                          <a:ea typeface="+mn-ea"/>
                          <a:cs typeface="+mn-cs"/>
                        </a:rPr>
                        <a:t>von grammatischen Kenntnissen.</a:t>
                      </a:r>
                      <a:endParaRPr lang="el-GR" sz="1300" cap="none" spc="0">
                        <a:solidFill>
                          <a:schemeClr val="tx1"/>
                        </a:solidFill>
                      </a:endParaRPr>
                    </a:p>
                  </a:txBody>
                  <a:tcPr marL="0" marR="68153" marT="28750" marB="95832">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kumimoji="0" lang="de-DE" sz="1300" kern="1200" cap="none" spc="0">
                          <a:solidFill>
                            <a:schemeClr val="tx1"/>
                          </a:solidFill>
                          <a:latin typeface="+mn-lt"/>
                          <a:ea typeface="+mn-ea"/>
                          <a:cs typeface="+mn-cs"/>
                        </a:rPr>
                        <a:t>Sie zielt vor allem auf die </a:t>
                      </a:r>
                      <a:r>
                        <a:rPr kumimoji="0" lang="de-DE" sz="1300" b="1" kern="1200" cap="none" spc="0">
                          <a:solidFill>
                            <a:schemeClr val="tx1"/>
                          </a:solidFill>
                          <a:latin typeface="+mn-lt"/>
                          <a:ea typeface="+mn-ea"/>
                          <a:cs typeface="+mn-cs"/>
                        </a:rPr>
                        <a:t>Entwicklung von sprachlichen Fertigkeiten.</a:t>
                      </a:r>
                      <a:endParaRPr lang="el-GR" sz="1300" cap="none" spc="0">
                        <a:solidFill>
                          <a:schemeClr val="tx1"/>
                        </a:solidFill>
                      </a:endParaRPr>
                    </a:p>
                  </a:txBody>
                  <a:tcPr marL="0" marR="68153" marT="28750" marB="95832">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10001"/>
                  </a:ext>
                </a:extLst>
              </a:tr>
              <a:tr h="1121237">
                <a:tc>
                  <a:txBody>
                    <a:bodyPr/>
                    <a:lstStyle/>
                    <a:p>
                      <a:r>
                        <a:rPr kumimoji="0" lang="de-DE" sz="1300" kern="1200" cap="none" spc="0">
                          <a:solidFill>
                            <a:schemeClr val="tx1"/>
                          </a:solidFill>
                          <a:latin typeface="+mn-lt"/>
                          <a:ea typeface="+mn-ea"/>
                          <a:cs typeface="+mn-cs"/>
                        </a:rPr>
                        <a:t>Sie ist </a:t>
                      </a:r>
                      <a:r>
                        <a:rPr kumimoji="0" lang="de-DE" sz="1300" b="1" kern="1200" cap="none" spc="0">
                          <a:solidFill>
                            <a:schemeClr val="tx1"/>
                          </a:solidFill>
                          <a:latin typeface="+mn-lt"/>
                          <a:ea typeface="+mn-ea"/>
                          <a:cs typeface="+mn-cs"/>
                        </a:rPr>
                        <a:t>vollständig; </a:t>
                      </a:r>
                      <a:r>
                        <a:rPr kumimoji="0" lang="de-DE" sz="1300" kern="1200" cap="none" spc="0">
                          <a:solidFill>
                            <a:schemeClr val="tx1"/>
                          </a:solidFill>
                          <a:latin typeface="+mn-lt"/>
                          <a:ea typeface="+mn-ea"/>
                          <a:cs typeface="+mn-cs"/>
                        </a:rPr>
                        <a:t>sie erfasst die </a:t>
                      </a:r>
                      <a:r>
                        <a:rPr kumimoji="0" lang="de-DE" sz="1300" b="1" kern="1200" cap="none" spc="0">
                          <a:solidFill>
                            <a:schemeClr val="tx1"/>
                          </a:solidFill>
                          <a:latin typeface="+mn-lt"/>
                          <a:ea typeface="+mn-ea"/>
                          <a:cs typeface="+mn-cs"/>
                        </a:rPr>
                        <a:t>Totalität</a:t>
                      </a:r>
                      <a:endParaRPr kumimoji="0" lang="el-GR" sz="1300" kern="1200" cap="none" spc="0">
                        <a:solidFill>
                          <a:schemeClr val="tx1"/>
                        </a:solidFill>
                        <a:latin typeface="+mn-lt"/>
                        <a:ea typeface="+mn-ea"/>
                        <a:cs typeface="+mn-cs"/>
                      </a:endParaRPr>
                    </a:p>
                    <a:p>
                      <a:r>
                        <a:rPr kumimoji="0" lang="de-DE" sz="1300" kern="1200" cap="none" spc="0">
                          <a:solidFill>
                            <a:schemeClr val="tx1"/>
                          </a:solidFill>
                          <a:latin typeface="+mn-lt"/>
                          <a:ea typeface="+mn-ea"/>
                          <a:cs typeface="+mn-cs"/>
                        </a:rPr>
                        <a:t>der grammatischen Phänomene, wobei die Ausnahmen sehr wichtig sind.</a:t>
                      </a:r>
                      <a:endParaRPr lang="el-GR" sz="1300" cap="none" spc="0">
                        <a:solidFill>
                          <a:schemeClr val="tx1"/>
                        </a:solidFill>
                      </a:endParaRPr>
                    </a:p>
                  </a:txBody>
                  <a:tcPr marL="0" marR="68153" marT="28750" marB="9583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kumimoji="0" lang="de-DE" sz="1300" kern="1200" cap="none" spc="0">
                          <a:solidFill>
                            <a:schemeClr val="tx1"/>
                          </a:solidFill>
                          <a:latin typeface="+mn-lt"/>
                          <a:ea typeface="+mn-ea"/>
                          <a:cs typeface="+mn-cs"/>
                        </a:rPr>
                        <a:t>Sie stellt eine </a:t>
                      </a:r>
                      <a:r>
                        <a:rPr kumimoji="0" lang="de-DE" sz="1300" b="1" kern="1200" cap="none" spc="0">
                          <a:solidFill>
                            <a:schemeClr val="tx1"/>
                          </a:solidFill>
                          <a:latin typeface="+mn-lt"/>
                          <a:ea typeface="+mn-ea"/>
                          <a:cs typeface="+mn-cs"/>
                        </a:rPr>
                        <a:t>Auswahl von grammatischen Phänomenen </a:t>
                      </a:r>
                      <a:r>
                        <a:rPr kumimoji="0" lang="de-DE" sz="1300" kern="1200" cap="none" spc="0">
                          <a:solidFill>
                            <a:schemeClr val="tx1"/>
                          </a:solidFill>
                          <a:latin typeface="+mn-lt"/>
                          <a:ea typeface="+mn-ea"/>
                          <a:cs typeface="+mn-cs"/>
                        </a:rPr>
                        <a:t>dar.</a:t>
                      </a:r>
                      <a:endParaRPr lang="el-GR" sz="1300" cap="none" spc="0">
                        <a:solidFill>
                          <a:schemeClr val="tx1"/>
                        </a:solidFill>
                      </a:endParaRPr>
                    </a:p>
                  </a:txBody>
                  <a:tcPr marL="0" marR="68153" marT="28750" marB="9583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929573">
                <a:tc>
                  <a:txBody>
                    <a:bodyPr/>
                    <a:lstStyle/>
                    <a:p>
                      <a:r>
                        <a:rPr kumimoji="0" lang="de-DE" sz="1300" kern="1200" cap="none" spc="0">
                          <a:solidFill>
                            <a:schemeClr val="tx1"/>
                          </a:solidFill>
                          <a:latin typeface="+mn-lt"/>
                          <a:ea typeface="+mn-ea"/>
                          <a:cs typeface="+mn-cs"/>
                        </a:rPr>
                        <a:t>Für sie ist die </a:t>
                      </a:r>
                      <a:r>
                        <a:rPr kumimoji="0" lang="de-DE" sz="1300" b="1" kern="1200" cap="none" spc="0">
                          <a:solidFill>
                            <a:schemeClr val="tx1"/>
                          </a:solidFill>
                          <a:latin typeface="+mn-lt"/>
                          <a:ea typeface="+mn-ea"/>
                          <a:cs typeface="+mn-cs"/>
                        </a:rPr>
                        <a:t>Abstraktheit </a:t>
                      </a:r>
                      <a:r>
                        <a:rPr kumimoji="0" lang="de-DE" sz="1300" kern="1200" cap="none" spc="0">
                          <a:solidFill>
                            <a:schemeClr val="tx1"/>
                          </a:solidFill>
                          <a:latin typeface="+mn-lt"/>
                          <a:ea typeface="+mn-ea"/>
                          <a:cs typeface="+mn-cs"/>
                        </a:rPr>
                        <a:t>der Beschreibung und Darstellung charakteristisch.</a:t>
                      </a:r>
                      <a:endParaRPr lang="el-GR" sz="1300" cap="none" spc="0">
                        <a:solidFill>
                          <a:schemeClr val="tx1"/>
                        </a:solidFill>
                      </a:endParaRPr>
                    </a:p>
                  </a:txBody>
                  <a:tcPr marL="0" marR="68153" marT="28750" marB="95832">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kumimoji="0" lang="de-DE" sz="1300" b="1" kern="1200" cap="none" spc="0">
                          <a:solidFill>
                            <a:schemeClr val="tx1"/>
                          </a:solidFill>
                          <a:latin typeface="+mn-lt"/>
                          <a:ea typeface="+mn-ea"/>
                          <a:cs typeface="+mn-cs"/>
                        </a:rPr>
                        <a:t>Für </a:t>
                      </a:r>
                      <a:r>
                        <a:rPr kumimoji="0" lang="de-DE" sz="1300" kern="1200" cap="none" spc="0">
                          <a:solidFill>
                            <a:schemeClr val="tx1"/>
                          </a:solidFill>
                          <a:latin typeface="+mn-lt"/>
                          <a:ea typeface="+mn-ea"/>
                          <a:cs typeface="+mn-cs"/>
                        </a:rPr>
                        <a:t>sie ist </a:t>
                      </a:r>
                      <a:r>
                        <a:rPr kumimoji="0" lang="de-DE" sz="1300" b="1" kern="1200" cap="none" spc="0">
                          <a:solidFill>
                            <a:schemeClr val="tx1"/>
                          </a:solidFill>
                          <a:latin typeface="+mn-lt"/>
                          <a:ea typeface="+mn-ea"/>
                          <a:cs typeface="+mn-cs"/>
                        </a:rPr>
                        <a:t>Konkretheit </a:t>
                      </a:r>
                      <a:r>
                        <a:rPr kumimoji="0" lang="de-DE" sz="1300" kern="1200" cap="none" spc="0">
                          <a:solidFill>
                            <a:schemeClr val="tx1"/>
                          </a:solidFill>
                          <a:latin typeface="+mn-lt"/>
                          <a:ea typeface="+mn-ea"/>
                          <a:cs typeface="+mn-cs"/>
                        </a:rPr>
                        <a:t>und </a:t>
                      </a:r>
                      <a:r>
                        <a:rPr kumimoji="0" lang="de-DE" sz="1300" b="1" kern="1200" cap="none" spc="0">
                          <a:solidFill>
                            <a:schemeClr val="tx1"/>
                          </a:solidFill>
                          <a:latin typeface="+mn-lt"/>
                          <a:ea typeface="+mn-ea"/>
                          <a:cs typeface="+mn-cs"/>
                        </a:rPr>
                        <a:t>Anschaulichkeit</a:t>
                      </a:r>
                      <a:endParaRPr kumimoji="0" lang="el-GR" sz="1300" kern="1200" cap="none" spc="0">
                        <a:solidFill>
                          <a:schemeClr val="tx1"/>
                        </a:solidFill>
                        <a:latin typeface="+mn-lt"/>
                        <a:ea typeface="+mn-ea"/>
                        <a:cs typeface="+mn-cs"/>
                      </a:endParaRPr>
                    </a:p>
                    <a:p>
                      <a:r>
                        <a:rPr kumimoji="0" lang="de-DE" sz="1300" kern="1200" cap="none" spc="0">
                          <a:solidFill>
                            <a:schemeClr val="tx1"/>
                          </a:solidFill>
                          <a:latin typeface="+mn-lt"/>
                          <a:ea typeface="+mn-ea"/>
                          <a:cs typeface="+mn-cs"/>
                        </a:rPr>
                        <a:t>der Beschreibung und Darstellung charakteristisch.</a:t>
                      </a:r>
                      <a:endParaRPr lang="el-GR" sz="1300" cap="none" spc="0">
                        <a:solidFill>
                          <a:schemeClr val="tx1"/>
                        </a:solidFill>
                      </a:endParaRPr>
                    </a:p>
                  </a:txBody>
                  <a:tcPr marL="0" marR="68153" marT="28750" marB="95832">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0003"/>
                  </a:ext>
                </a:extLst>
              </a:tr>
              <a:tr h="929573">
                <a:tc>
                  <a:txBody>
                    <a:bodyPr/>
                    <a:lstStyle/>
                    <a:p>
                      <a:r>
                        <a:rPr kumimoji="0" lang="de-DE" sz="1300" kern="1200" cap="none" spc="0">
                          <a:solidFill>
                            <a:schemeClr val="tx1"/>
                          </a:solidFill>
                          <a:latin typeface="+mn-lt"/>
                          <a:ea typeface="+mn-ea"/>
                          <a:cs typeface="+mn-cs"/>
                        </a:rPr>
                        <a:t>Für sie ist die </a:t>
                      </a:r>
                      <a:r>
                        <a:rPr kumimoji="0" lang="de-DE" sz="1300" b="1" kern="1200" cap="none" spc="0">
                          <a:solidFill>
                            <a:schemeClr val="tx1"/>
                          </a:solidFill>
                          <a:latin typeface="+mn-lt"/>
                          <a:ea typeface="+mn-ea"/>
                          <a:cs typeface="+mn-cs"/>
                        </a:rPr>
                        <a:t>Kürze </a:t>
                      </a:r>
                      <a:r>
                        <a:rPr kumimoji="0" lang="de-DE" sz="1300" kern="1200" cap="none" spc="0">
                          <a:solidFill>
                            <a:schemeClr val="tx1"/>
                          </a:solidFill>
                          <a:latin typeface="+mn-lt"/>
                          <a:ea typeface="+mn-ea"/>
                          <a:cs typeface="+mn-cs"/>
                        </a:rPr>
                        <a:t>der Darstellung charakteristisch.</a:t>
                      </a:r>
                      <a:endParaRPr lang="el-GR" sz="1300" cap="none" spc="0">
                        <a:solidFill>
                          <a:schemeClr val="tx1"/>
                        </a:solidFill>
                      </a:endParaRPr>
                    </a:p>
                  </a:txBody>
                  <a:tcPr marL="0" marR="68153" marT="28750" marB="9583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kumimoji="0" lang="de-DE" sz="1300" kern="1200" cap="none" spc="0">
                          <a:solidFill>
                            <a:schemeClr val="tx1"/>
                          </a:solidFill>
                          <a:latin typeface="+mn-lt"/>
                          <a:ea typeface="+mn-ea"/>
                          <a:cs typeface="+mn-cs"/>
                        </a:rPr>
                        <a:t>Für sie ist die </a:t>
                      </a:r>
                      <a:r>
                        <a:rPr kumimoji="0" lang="de-DE" sz="1300" b="1" kern="1200" cap="none" spc="0">
                          <a:solidFill>
                            <a:schemeClr val="tx1"/>
                          </a:solidFill>
                          <a:latin typeface="+mn-lt"/>
                          <a:ea typeface="+mn-ea"/>
                          <a:cs typeface="+mn-cs"/>
                        </a:rPr>
                        <a:t>Ausführlichkeit </a:t>
                      </a:r>
                      <a:r>
                        <a:rPr kumimoji="0" lang="de-DE" sz="1300" kern="1200" cap="none" spc="0">
                          <a:solidFill>
                            <a:schemeClr val="tx1"/>
                          </a:solidFill>
                          <a:latin typeface="+mn-lt"/>
                          <a:ea typeface="+mn-ea"/>
                          <a:cs typeface="+mn-cs"/>
                        </a:rPr>
                        <a:t>der Darstellung der als wichtig erkannten Elemente charakteristisch.</a:t>
                      </a:r>
                      <a:endParaRPr lang="el-GR" sz="1300" cap="none" spc="0">
                        <a:solidFill>
                          <a:schemeClr val="tx1"/>
                        </a:solidFill>
                      </a:endParaRPr>
                    </a:p>
                  </a:txBody>
                  <a:tcPr marL="0" marR="68153" marT="28750" marB="9583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r h="929573">
                <a:tc>
                  <a:txBody>
                    <a:bodyPr/>
                    <a:lstStyle/>
                    <a:p>
                      <a:r>
                        <a:rPr kumimoji="0" lang="de-DE" sz="1300" kern="1200" cap="none" spc="0">
                          <a:solidFill>
                            <a:schemeClr val="tx1"/>
                          </a:solidFill>
                          <a:latin typeface="+mn-lt"/>
                          <a:ea typeface="+mn-ea"/>
                          <a:cs typeface="+mn-cs"/>
                        </a:rPr>
                        <a:t>Sie nimmt </a:t>
                      </a:r>
                      <a:r>
                        <a:rPr kumimoji="0" lang="de-DE" sz="1300" b="1" kern="1200" cap="none" spc="0">
                          <a:solidFill>
                            <a:schemeClr val="tx1"/>
                          </a:solidFill>
                          <a:latin typeface="+mn-lt"/>
                          <a:ea typeface="+mn-ea"/>
                          <a:cs typeface="+mn-cs"/>
                        </a:rPr>
                        <a:t>keine </a:t>
                      </a:r>
                      <a:r>
                        <a:rPr kumimoji="0" lang="de-DE" sz="1300" kern="1200" cap="none" spc="0">
                          <a:solidFill>
                            <a:schemeClr val="tx1"/>
                          </a:solidFill>
                          <a:latin typeface="+mn-lt"/>
                          <a:ea typeface="+mn-ea"/>
                          <a:cs typeface="+mn-cs"/>
                        </a:rPr>
                        <a:t>lernpsychologischen Vorgaben und Rücksichten in Kauf.</a:t>
                      </a:r>
                      <a:endParaRPr lang="el-GR" sz="1300" cap="none" spc="0">
                        <a:solidFill>
                          <a:schemeClr val="tx1"/>
                        </a:solidFill>
                      </a:endParaRPr>
                    </a:p>
                  </a:txBody>
                  <a:tcPr marL="0" marR="68153" marT="28750" marB="95832">
                    <a:lnL w="12700" cmpd="sng">
                      <a:noFill/>
                      <a:prstDash val="solid"/>
                    </a:lnL>
                    <a:lnR w="12700" cmpd="sng">
                      <a:noFill/>
                      <a:prstDash val="solid"/>
                    </a:lnR>
                    <a:lnT w="12700" cmpd="sng">
                      <a:noFill/>
                      <a:prstDash val="solid"/>
                    </a:lnT>
                    <a:lnB w="12700" cmpd="sng">
                      <a:noFill/>
                      <a:prstDash val="solid"/>
                    </a:lnB>
                    <a:noFill/>
                  </a:tcPr>
                </a:tc>
                <a:tc>
                  <a:txBody>
                    <a:bodyPr/>
                    <a:lstStyle/>
                    <a:p>
                      <a:r>
                        <a:rPr kumimoji="0" lang="de-DE" sz="1300" kern="1200" cap="none" spc="0">
                          <a:solidFill>
                            <a:schemeClr val="tx1"/>
                          </a:solidFill>
                          <a:latin typeface="+mn-lt"/>
                          <a:ea typeface="+mn-ea"/>
                          <a:cs typeface="+mn-cs"/>
                        </a:rPr>
                        <a:t>Sie berücksichtigt </a:t>
                      </a:r>
                      <a:r>
                        <a:rPr kumimoji="0" lang="de-DE" sz="1300" b="1" kern="1200" cap="none" spc="0">
                          <a:solidFill>
                            <a:schemeClr val="tx1"/>
                          </a:solidFill>
                          <a:latin typeface="+mn-lt"/>
                          <a:ea typeface="+mn-ea"/>
                          <a:cs typeface="+mn-cs"/>
                        </a:rPr>
                        <a:t>lernpsychologische Kategorien wie Verstehbarkeit, </a:t>
                      </a:r>
                      <a:r>
                        <a:rPr kumimoji="0" lang="de-DE" sz="1300" b="1" kern="1200" cap="none" spc="0" err="1">
                          <a:solidFill>
                            <a:schemeClr val="tx1"/>
                          </a:solidFill>
                          <a:latin typeface="+mn-lt"/>
                          <a:ea typeface="+mn-ea"/>
                          <a:cs typeface="+mn-cs"/>
                        </a:rPr>
                        <a:t>Behaltbarkeit</a:t>
                      </a:r>
                      <a:r>
                        <a:rPr kumimoji="0" lang="de-DE" sz="1300" b="1" kern="1200" cap="none" spc="0">
                          <a:solidFill>
                            <a:schemeClr val="tx1"/>
                          </a:solidFill>
                          <a:latin typeface="+mn-lt"/>
                          <a:ea typeface="+mn-ea"/>
                          <a:cs typeface="+mn-cs"/>
                        </a:rPr>
                        <a:t> und Anwendbarkeit.</a:t>
                      </a:r>
                      <a:endParaRPr lang="el-GR" sz="1300" cap="none" spc="0">
                        <a:solidFill>
                          <a:schemeClr val="tx1"/>
                        </a:solidFill>
                      </a:endParaRPr>
                    </a:p>
                  </a:txBody>
                  <a:tcPr marL="0" marR="68153" marT="28750" marB="9583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446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A99DA-4AC6-EFAC-D5FD-526C3E49BEF3}"/>
              </a:ext>
            </a:extLst>
          </p:cNvPr>
          <p:cNvSpPr>
            <a:spLocks noGrp="1"/>
          </p:cNvSpPr>
          <p:nvPr>
            <p:ph type="title"/>
          </p:nvPr>
        </p:nvSpPr>
        <p:spPr>
          <a:xfrm>
            <a:off x="439858" y="1683756"/>
            <a:ext cx="2336449" cy="2396359"/>
          </a:xfrm>
        </p:spPr>
        <p:txBody>
          <a:bodyPr anchor="b">
            <a:normAutofit/>
          </a:bodyPr>
          <a:lstStyle/>
          <a:p>
            <a:pPr algn="r"/>
            <a:r>
              <a:rPr lang="en-US" sz="3000" b="1" kern="0">
                <a:solidFill>
                  <a:srgbClr val="FFFFFF"/>
                </a:solidFill>
                <a:effectLst/>
                <a:latin typeface="Times New Roman" panose="02020603050405020304" pitchFamily="18" charset="0"/>
                <a:ea typeface="Times New Roman" panose="02020603050405020304" pitchFamily="18" charset="0"/>
              </a:rPr>
              <a:t>Theoretische Modelle I</a:t>
            </a:r>
            <a:endParaRPr lang="en-US" sz="3000">
              <a:solidFill>
                <a:srgbClr val="FFFFFF"/>
              </a:solidFill>
            </a:endParaRPr>
          </a:p>
        </p:txBody>
      </p:sp>
      <p:graphicFrame>
        <p:nvGraphicFramePr>
          <p:cNvPr id="5" name="Content Placeholder 2">
            <a:extLst>
              <a:ext uri="{FF2B5EF4-FFF2-40B4-BE49-F238E27FC236}">
                <a16:creationId xmlns:a16="http://schemas.microsoft.com/office/drawing/2014/main" id="{9917E469-F30F-C4F6-5532-6B7D765CF415}"/>
              </a:ext>
            </a:extLst>
          </p:cNvPr>
          <p:cNvGraphicFramePr>
            <a:graphicFrameLocks noGrp="1"/>
          </p:cNvGraphicFramePr>
          <p:nvPr>
            <p:ph idx="1"/>
            <p:extLst>
              <p:ext uri="{D42A27DB-BD31-4B8C-83A1-F6EECF244321}">
                <p14:modId xmlns:p14="http://schemas.microsoft.com/office/powerpoint/2010/main" val="101375826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53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50AC-137A-3A10-3C8B-37909D738044}"/>
              </a:ext>
            </a:extLst>
          </p:cNvPr>
          <p:cNvSpPr>
            <a:spLocks noGrp="1"/>
          </p:cNvSpPr>
          <p:nvPr>
            <p:ph type="title"/>
          </p:nvPr>
        </p:nvSpPr>
        <p:spPr>
          <a:xfrm>
            <a:off x="381001" y="687480"/>
            <a:ext cx="7543799" cy="994172"/>
          </a:xfrm>
        </p:spPr>
        <p:txBody>
          <a:bodyPr>
            <a:normAutofit/>
          </a:bodyPr>
          <a:lstStyle/>
          <a:p>
            <a:pPr>
              <a:lnSpc>
                <a:spcPct val="90000"/>
              </a:lnSpc>
            </a:pPr>
            <a:r>
              <a:rPr lang="de-DE" sz="3000" b="1" kern="0" dirty="0">
                <a:effectLst/>
                <a:latin typeface="Times New Roman" panose="02020603050405020304" pitchFamily="18" charset="0"/>
                <a:ea typeface="Times New Roman" panose="02020603050405020304" pitchFamily="18" charset="0"/>
              </a:rPr>
              <a:t>Strukturalismus (Saussure, Jakobson)</a:t>
            </a:r>
            <a:endParaRPr lang="en-US" sz="3000" dirty="0"/>
          </a:p>
        </p:txBody>
      </p:sp>
      <p:graphicFrame>
        <p:nvGraphicFramePr>
          <p:cNvPr id="14" name="Content Placeholder 2">
            <a:extLst>
              <a:ext uri="{FF2B5EF4-FFF2-40B4-BE49-F238E27FC236}">
                <a16:creationId xmlns:a16="http://schemas.microsoft.com/office/drawing/2014/main" id="{F914B3B4-74C7-C2F3-AD92-EEA70F222177}"/>
              </a:ext>
            </a:extLst>
          </p:cNvPr>
          <p:cNvGraphicFramePr>
            <a:graphicFrameLocks noGrp="1"/>
          </p:cNvGraphicFramePr>
          <p:nvPr>
            <p:ph idx="1"/>
          </p:nvPr>
        </p:nvGraphicFramePr>
        <p:xfrm>
          <a:off x="533400" y="1447801"/>
          <a:ext cx="5714999" cy="456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utoShape 2" descr="Uploaded image">
            <a:extLst>
              <a:ext uri="{FF2B5EF4-FFF2-40B4-BE49-F238E27FC236}">
                <a16:creationId xmlns:a16="http://schemas.microsoft.com/office/drawing/2014/main" id="{DD57683B-073C-4477-78A5-00715A987C1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8FA634A0-BE3B-1303-4B3E-2F1CFBFCC50A}"/>
              </a:ext>
            </a:extLst>
          </p:cNvPr>
          <p:cNvSpPr txBox="1"/>
          <p:nvPr/>
        </p:nvSpPr>
        <p:spPr>
          <a:xfrm>
            <a:off x="6019800" y="4255476"/>
            <a:ext cx="3106994" cy="923330"/>
          </a:xfrm>
          <a:prstGeom prst="rect">
            <a:avLst/>
          </a:prstGeom>
          <a:noFill/>
        </p:spPr>
        <p:txBody>
          <a:bodyPr wrap="square">
            <a:spAutoFit/>
          </a:bodyPr>
          <a:lstStyle/>
          <a:p>
            <a:r>
              <a:rPr lang="de-DE" dirty="0"/>
              <a:t>„Das Zeichen besteht aus Form (Signifikant) und Bedeutung (Signifikat)“</a:t>
            </a:r>
            <a:endParaRPr lang="en-US" dirty="0"/>
          </a:p>
        </p:txBody>
      </p:sp>
      <p:pic>
        <p:nvPicPr>
          <p:cNvPr id="8" name="Picture 7">
            <a:extLst>
              <a:ext uri="{FF2B5EF4-FFF2-40B4-BE49-F238E27FC236}">
                <a16:creationId xmlns:a16="http://schemas.microsoft.com/office/drawing/2014/main" id="{98199D2E-A75D-CF01-5F9E-6298E765C263}"/>
              </a:ext>
            </a:extLst>
          </p:cNvPr>
          <p:cNvPicPr>
            <a:picLocks noChangeAspect="1"/>
          </p:cNvPicPr>
          <p:nvPr/>
        </p:nvPicPr>
        <p:blipFill>
          <a:blip r:embed="rId7"/>
          <a:stretch>
            <a:fillRect/>
          </a:stretch>
        </p:blipFill>
        <p:spPr>
          <a:xfrm>
            <a:off x="6434367" y="2441973"/>
            <a:ext cx="2709632" cy="1749027"/>
          </a:xfrm>
          <a:prstGeom prst="rect">
            <a:avLst/>
          </a:prstGeom>
        </p:spPr>
      </p:pic>
    </p:spTree>
    <p:extLst>
      <p:ext uri="{BB962C8B-B14F-4D97-AF65-F5344CB8AC3E}">
        <p14:creationId xmlns:p14="http://schemas.microsoft.com/office/powerpoint/2010/main" val="45117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E4BAE-BFA9-3CF1-E6EE-30468F5AD8C9}"/>
              </a:ext>
            </a:extLst>
          </p:cNvPr>
          <p:cNvSpPr>
            <a:spLocks noGrp="1"/>
          </p:cNvSpPr>
          <p:nvPr>
            <p:ph type="title"/>
          </p:nvPr>
        </p:nvSpPr>
        <p:spPr>
          <a:xfrm>
            <a:off x="152401" y="502020"/>
            <a:ext cx="5791199" cy="1174380"/>
          </a:xfrm>
        </p:spPr>
        <p:txBody>
          <a:bodyPr anchor="b">
            <a:normAutofit/>
          </a:bodyPr>
          <a:lstStyle/>
          <a:p>
            <a:pPr>
              <a:lnSpc>
                <a:spcPct val="90000"/>
              </a:lnSpc>
            </a:pPr>
            <a:r>
              <a:rPr lang="de-DE" sz="3500" b="1" kern="0" dirty="0">
                <a:effectLst/>
                <a:latin typeface="Times New Roman" panose="02020603050405020304" pitchFamily="18" charset="0"/>
                <a:ea typeface="Times New Roman" panose="02020603050405020304" pitchFamily="18" charset="0"/>
              </a:rPr>
              <a:t>Jakobson und die Funktion des Zeichens</a:t>
            </a:r>
            <a:endParaRPr lang="en-US" sz="3500" dirty="0"/>
          </a:p>
        </p:txBody>
      </p:sp>
      <p:sp>
        <p:nvSpPr>
          <p:cNvPr id="3" name="Content Placeholder 2">
            <a:extLst>
              <a:ext uri="{FF2B5EF4-FFF2-40B4-BE49-F238E27FC236}">
                <a16:creationId xmlns:a16="http://schemas.microsoft.com/office/drawing/2014/main" id="{63BF6AE5-8F19-7AA2-E4D4-118011AC9136}"/>
              </a:ext>
            </a:extLst>
          </p:cNvPr>
          <p:cNvSpPr>
            <a:spLocks noGrp="1"/>
          </p:cNvSpPr>
          <p:nvPr>
            <p:ph idx="1"/>
          </p:nvPr>
        </p:nvSpPr>
        <p:spPr>
          <a:xfrm>
            <a:off x="342900" y="1828800"/>
            <a:ext cx="4838700" cy="4112177"/>
          </a:xfrm>
        </p:spPr>
        <p:txBody>
          <a:bodyPr anchor="t">
            <a:normAutofit/>
          </a:bodyPr>
          <a:lstStyle/>
          <a:p>
            <a:pPr marL="0" marR="0" lvl="0" indent="0">
              <a:lnSpc>
                <a:spcPct val="90000"/>
              </a:lnSpc>
              <a:spcAft>
                <a:spcPts val="800"/>
              </a:spcAft>
              <a:buSzPts val="1000"/>
              <a:buNone/>
              <a:tabLst>
                <a:tab pos="457200" algn="l"/>
              </a:tabLst>
            </a:pPr>
            <a:r>
              <a:rPr lang="de-DE" sz="1700" b="1" kern="0" dirty="0">
                <a:effectLst/>
                <a:ea typeface="Times New Roman" panose="02020603050405020304" pitchFamily="18" charset="0"/>
                <a:cs typeface="Arial" panose="020B0604020202020204" pitchFamily="34" charset="0"/>
              </a:rPr>
              <a:t>Roman Jakobson:</a:t>
            </a:r>
            <a:r>
              <a:rPr lang="de-DE" sz="1700" kern="0" dirty="0">
                <a:effectLst/>
                <a:ea typeface="Times New Roman" panose="02020603050405020304" pitchFamily="18" charset="0"/>
                <a:cs typeface="Arial" panose="020B0604020202020204" pitchFamily="34" charset="0"/>
              </a:rPr>
              <a:t> funktionale Aspekte der Sprache</a:t>
            </a:r>
            <a:endParaRPr lang="en-US" sz="17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de-DE" sz="1700" b="1" kern="0" dirty="0">
                <a:effectLst/>
                <a:ea typeface="Times New Roman" panose="02020603050405020304" pitchFamily="18" charset="0"/>
                <a:cs typeface="Arial" panose="020B0604020202020204" pitchFamily="34" charset="0"/>
              </a:rPr>
              <a:t>Sechs Kommunikationsfunktionen:</a:t>
            </a:r>
            <a:r>
              <a:rPr lang="de-DE" sz="1700" kern="0" dirty="0">
                <a:effectLst/>
                <a:ea typeface="Times New Roman" panose="02020603050405020304" pitchFamily="18" charset="0"/>
                <a:cs typeface="Arial" panose="020B0604020202020204" pitchFamily="34" charset="0"/>
              </a:rPr>
              <a:t> referentiell, emotiv, konativ, phatisch, metasprachlich, poetisch</a:t>
            </a:r>
            <a:endParaRPr lang="en-US" sz="17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en-US" sz="1700" b="1" kern="0" dirty="0" err="1">
                <a:effectLst/>
                <a:ea typeface="Times New Roman" panose="02020603050405020304" pitchFamily="18" charset="0"/>
                <a:cs typeface="Arial" panose="020B0604020202020204" pitchFamily="34" charset="0"/>
              </a:rPr>
              <a:t>Bezug</a:t>
            </a:r>
            <a:r>
              <a:rPr lang="en-US" sz="1700" b="1" kern="0" dirty="0">
                <a:effectLst/>
                <a:ea typeface="Times New Roman" panose="02020603050405020304" pitchFamily="18" charset="0"/>
                <a:cs typeface="Arial" panose="020B0604020202020204" pitchFamily="34" charset="0"/>
              </a:rPr>
              <a:t> </a:t>
            </a:r>
            <a:r>
              <a:rPr lang="en-US" sz="1700" b="1" kern="0" dirty="0" err="1">
                <a:effectLst/>
                <a:ea typeface="Times New Roman" panose="02020603050405020304" pitchFamily="18" charset="0"/>
                <a:cs typeface="Arial" panose="020B0604020202020204" pitchFamily="34" charset="0"/>
              </a:rPr>
              <a:t>zur</a:t>
            </a:r>
            <a:r>
              <a:rPr lang="en-US" sz="1700" b="1" kern="0" dirty="0">
                <a:effectLst/>
                <a:ea typeface="Times New Roman" panose="02020603050405020304" pitchFamily="18" charset="0"/>
                <a:cs typeface="Arial" panose="020B0604020202020204" pitchFamily="34" charset="0"/>
              </a:rPr>
              <a:t> </a:t>
            </a:r>
            <a:r>
              <a:rPr lang="en-US" sz="1700" b="1" kern="0" dirty="0" err="1">
                <a:effectLst/>
                <a:ea typeface="Times New Roman" panose="02020603050405020304" pitchFamily="18" charset="0"/>
                <a:cs typeface="Arial" panose="020B0604020202020204" pitchFamily="34" charset="0"/>
              </a:rPr>
              <a:t>Didaktik</a:t>
            </a:r>
            <a:r>
              <a:rPr lang="en-US" sz="1700" b="1" kern="0" dirty="0">
                <a:effectLst/>
                <a:ea typeface="Times New Roman" panose="02020603050405020304" pitchFamily="18" charset="0"/>
                <a:cs typeface="Arial" panose="020B0604020202020204" pitchFamily="34" charset="0"/>
              </a:rPr>
              <a:t>:</a:t>
            </a:r>
            <a:endParaRPr lang="en-US" sz="1700" kern="100" dirty="0">
              <a:effectLst/>
              <a:ea typeface="Aptos" panose="020B0004020202020204" pitchFamily="34" charset="0"/>
              <a:cs typeface="Arial" panose="020B0604020202020204" pitchFamily="34" charset="0"/>
            </a:endParaRPr>
          </a:p>
          <a:p>
            <a:pPr marL="457200" marR="0" lvl="1" indent="0">
              <a:lnSpc>
                <a:spcPct val="90000"/>
              </a:lnSpc>
              <a:spcAft>
                <a:spcPts val="800"/>
              </a:spcAft>
              <a:buSzPts val="1000"/>
              <a:buNone/>
              <a:tabLst>
                <a:tab pos="914400" algn="l"/>
              </a:tabLst>
            </a:pPr>
            <a:r>
              <a:rPr lang="en-US" sz="1700" kern="0" dirty="0" err="1">
                <a:effectLst/>
                <a:ea typeface="Times New Roman" panose="02020603050405020304" pitchFamily="18" charset="0"/>
                <a:cs typeface="Times New Roman" panose="02020603050405020304" pitchFamily="18" charset="0"/>
              </a:rPr>
              <a:t>Analyse</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kommunikativer</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Funktionen</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im</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Unterricht</a:t>
            </a:r>
            <a:endParaRPr lang="en-US" sz="1700" kern="100" dirty="0">
              <a:effectLst/>
              <a:ea typeface="Aptos" panose="020B0004020202020204" pitchFamily="34" charset="0"/>
              <a:cs typeface="Times New Roman" panose="02020603050405020304" pitchFamily="18" charset="0"/>
            </a:endParaRPr>
          </a:p>
          <a:p>
            <a:pPr marL="457200" marR="0" lvl="1" indent="0">
              <a:lnSpc>
                <a:spcPct val="90000"/>
              </a:lnSpc>
              <a:spcAft>
                <a:spcPts val="800"/>
              </a:spcAft>
              <a:buSzPts val="1000"/>
              <a:buNone/>
              <a:tabLst>
                <a:tab pos="914400" algn="l"/>
              </a:tabLst>
            </a:pPr>
            <a:r>
              <a:rPr lang="de-DE" sz="1700" kern="0" dirty="0">
                <a:effectLst/>
                <a:ea typeface="Times New Roman" panose="02020603050405020304" pitchFamily="18" charset="0"/>
                <a:cs typeface="Times New Roman" panose="02020603050405020304" pitchFamily="18" charset="0"/>
              </a:rPr>
              <a:t>Anwendung bei Texten, Dialogen und Unterrichtsmaterialien</a:t>
            </a:r>
            <a:br>
              <a:rPr lang="de-DE" sz="1700" kern="0" dirty="0">
                <a:effectLst/>
                <a:ea typeface="Times New Roman" panose="02020603050405020304" pitchFamily="18" charset="0"/>
                <a:cs typeface="Times New Roman" panose="02020603050405020304" pitchFamily="18" charset="0"/>
              </a:rPr>
            </a:br>
            <a:endParaRPr lang="en-US" sz="1700" dirty="0"/>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D5AB999-20A4-DEAA-FF95-D1DC66D4704A}"/>
              </a:ext>
            </a:extLst>
          </p:cNvPr>
          <p:cNvPicPr>
            <a:picLocks noChangeAspect="1"/>
          </p:cNvPicPr>
          <p:nvPr/>
        </p:nvPicPr>
        <p:blipFill>
          <a:blip r:embed="rId2"/>
          <a:stretch>
            <a:fillRect/>
          </a:stretch>
        </p:blipFill>
        <p:spPr>
          <a:xfrm>
            <a:off x="5306975" y="2748989"/>
            <a:ext cx="3127897" cy="1391914"/>
          </a:xfrm>
          <a:prstGeom prst="rect">
            <a:avLst/>
          </a:prstGeom>
        </p:spPr>
      </p:pic>
    </p:spTree>
    <p:extLst>
      <p:ext uri="{BB962C8B-B14F-4D97-AF65-F5344CB8AC3E}">
        <p14:creationId xmlns:p14="http://schemas.microsoft.com/office/powerpoint/2010/main" val="420883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7D9AE-F9B8-72EB-684A-670B35B69C93}"/>
              </a:ext>
            </a:extLst>
          </p:cNvPr>
          <p:cNvSpPr>
            <a:spLocks noGrp="1"/>
          </p:cNvSpPr>
          <p:nvPr>
            <p:ph type="title"/>
          </p:nvPr>
        </p:nvSpPr>
        <p:spPr>
          <a:xfrm>
            <a:off x="457200" y="502020"/>
            <a:ext cx="6019799" cy="869580"/>
          </a:xfrm>
        </p:spPr>
        <p:txBody>
          <a:bodyPr anchor="b">
            <a:normAutofit fontScale="90000"/>
          </a:bodyPr>
          <a:lstStyle/>
          <a:p>
            <a:pPr>
              <a:lnSpc>
                <a:spcPct val="90000"/>
              </a:lnSpc>
            </a:pPr>
            <a:r>
              <a:rPr lang="de-DE" sz="3500" b="1" kern="0" dirty="0">
                <a:effectLst/>
                <a:latin typeface="Times New Roman" panose="02020603050405020304" pitchFamily="18" charset="0"/>
                <a:ea typeface="Times New Roman" panose="02020603050405020304" pitchFamily="18" charset="0"/>
              </a:rPr>
              <a:t>Generative Grammatik (Chomsky)</a:t>
            </a:r>
            <a:endParaRPr lang="en-US" sz="3500" dirty="0"/>
          </a:p>
        </p:txBody>
      </p:sp>
      <p:sp>
        <p:nvSpPr>
          <p:cNvPr id="3" name="Content Placeholder 2">
            <a:extLst>
              <a:ext uri="{FF2B5EF4-FFF2-40B4-BE49-F238E27FC236}">
                <a16:creationId xmlns:a16="http://schemas.microsoft.com/office/drawing/2014/main" id="{C803A3E2-138B-8205-F7CB-8F41542B9CD3}"/>
              </a:ext>
            </a:extLst>
          </p:cNvPr>
          <p:cNvSpPr>
            <a:spLocks noGrp="1"/>
          </p:cNvSpPr>
          <p:nvPr>
            <p:ph idx="1"/>
          </p:nvPr>
        </p:nvSpPr>
        <p:spPr>
          <a:xfrm>
            <a:off x="457200" y="1498258"/>
            <a:ext cx="5105400" cy="4442719"/>
          </a:xfrm>
        </p:spPr>
        <p:txBody>
          <a:bodyPr anchor="t">
            <a:normAutofit/>
          </a:bodyPr>
          <a:lstStyle/>
          <a:p>
            <a:pPr marL="0" marR="0" lvl="0" indent="0">
              <a:lnSpc>
                <a:spcPct val="90000"/>
              </a:lnSpc>
              <a:spcAft>
                <a:spcPts val="800"/>
              </a:spcAft>
              <a:buSzPts val="1000"/>
              <a:buNone/>
              <a:tabLst>
                <a:tab pos="457200" algn="l"/>
              </a:tabLst>
            </a:pPr>
            <a:r>
              <a:rPr lang="de-DE" sz="1600" b="1" kern="0" dirty="0">
                <a:effectLst/>
                <a:ea typeface="Times New Roman" panose="02020603050405020304" pitchFamily="18" charset="0"/>
                <a:cs typeface="Arial" panose="020B0604020202020204" pitchFamily="34" charset="0"/>
              </a:rPr>
              <a:t>Grundidee:</a:t>
            </a:r>
            <a:r>
              <a:rPr lang="de-DE" sz="1600" kern="0" dirty="0">
                <a:effectLst/>
                <a:ea typeface="Times New Roman" panose="02020603050405020304" pitchFamily="18" charset="0"/>
                <a:cs typeface="Arial" panose="020B0604020202020204" pitchFamily="34" charset="0"/>
              </a:rPr>
              <a:t> Sprache als angeborene Fähigkeit; universelle Grammatik</a:t>
            </a:r>
            <a:endParaRPr lang="en-US" sz="16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en-US" sz="1600" b="1" kern="0" dirty="0" err="1">
                <a:effectLst/>
                <a:ea typeface="Times New Roman" panose="02020603050405020304" pitchFamily="18" charset="0"/>
                <a:cs typeface="Arial" panose="020B0604020202020204" pitchFamily="34" charset="0"/>
              </a:rPr>
              <a:t>Kernkonzepte</a:t>
            </a:r>
            <a:r>
              <a:rPr lang="en-US" sz="1600" b="1" kern="0" dirty="0">
                <a:effectLst/>
                <a:ea typeface="Times New Roman" panose="02020603050405020304" pitchFamily="18" charset="0"/>
                <a:cs typeface="Arial" panose="020B0604020202020204" pitchFamily="34" charset="0"/>
              </a:rPr>
              <a:t>:</a:t>
            </a:r>
            <a:r>
              <a:rPr lang="en-US" sz="1600" kern="0" dirty="0">
                <a:effectLst/>
                <a:ea typeface="Times New Roman" panose="02020603050405020304" pitchFamily="18" charset="0"/>
                <a:cs typeface="Arial" panose="020B0604020202020204" pitchFamily="34" charset="0"/>
              </a:rPr>
              <a:t> Deep Structure / Surface Structure, </a:t>
            </a:r>
            <a:r>
              <a:rPr lang="en-US" sz="1600" kern="0" dirty="0" err="1">
                <a:effectLst/>
                <a:ea typeface="Times New Roman" panose="02020603050405020304" pitchFamily="18" charset="0"/>
                <a:cs typeface="Arial" panose="020B0604020202020204" pitchFamily="34" charset="0"/>
              </a:rPr>
              <a:t>Transformationsregeln</a:t>
            </a:r>
            <a:endParaRPr lang="en-US" sz="16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de-DE" sz="1600" b="1" kern="0" dirty="0">
                <a:effectLst/>
                <a:ea typeface="Times New Roman" panose="02020603050405020304" pitchFamily="18" charset="0"/>
                <a:cs typeface="Arial" panose="020B0604020202020204" pitchFamily="34" charset="0"/>
              </a:rPr>
              <a:t>Ziel:</a:t>
            </a:r>
            <a:r>
              <a:rPr lang="de-DE" sz="1600" kern="0" dirty="0">
                <a:effectLst/>
                <a:ea typeface="Times New Roman" panose="02020603050405020304" pitchFamily="18" charset="0"/>
                <a:cs typeface="Arial" panose="020B0604020202020204" pitchFamily="34" charset="0"/>
              </a:rPr>
              <a:t> Erklärung, wie Menschen Sprache erwerben</a:t>
            </a:r>
            <a:endParaRPr lang="en-US" sz="16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en-US" sz="1600" b="1" kern="0" dirty="0" err="1">
                <a:effectLst/>
                <a:ea typeface="Times New Roman" panose="02020603050405020304" pitchFamily="18" charset="0"/>
                <a:cs typeface="Arial" panose="020B0604020202020204" pitchFamily="34" charset="0"/>
              </a:rPr>
              <a:t>Bezug</a:t>
            </a:r>
            <a:r>
              <a:rPr lang="en-US" sz="1600" b="1" kern="0" dirty="0">
                <a:effectLst/>
                <a:ea typeface="Times New Roman" panose="02020603050405020304" pitchFamily="18" charset="0"/>
                <a:cs typeface="Arial" panose="020B0604020202020204" pitchFamily="34" charset="0"/>
              </a:rPr>
              <a:t> </a:t>
            </a:r>
            <a:r>
              <a:rPr lang="en-US" sz="1600" b="1" kern="0" dirty="0" err="1">
                <a:effectLst/>
                <a:ea typeface="Times New Roman" panose="02020603050405020304" pitchFamily="18" charset="0"/>
                <a:cs typeface="Arial" panose="020B0604020202020204" pitchFamily="34" charset="0"/>
              </a:rPr>
              <a:t>zur</a:t>
            </a:r>
            <a:r>
              <a:rPr lang="en-US" sz="1600" b="1" kern="0" dirty="0">
                <a:effectLst/>
                <a:ea typeface="Times New Roman" panose="02020603050405020304" pitchFamily="18" charset="0"/>
                <a:cs typeface="Arial" panose="020B0604020202020204" pitchFamily="34" charset="0"/>
              </a:rPr>
              <a:t> </a:t>
            </a:r>
            <a:r>
              <a:rPr lang="en-US" sz="1600" b="1" kern="0" dirty="0" err="1">
                <a:effectLst/>
                <a:ea typeface="Times New Roman" panose="02020603050405020304" pitchFamily="18" charset="0"/>
                <a:cs typeface="Arial" panose="020B0604020202020204" pitchFamily="34" charset="0"/>
              </a:rPr>
              <a:t>Didaktik</a:t>
            </a:r>
            <a:r>
              <a:rPr lang="en-US" sz="1600" b="1" kern="0" dirty="0">
                <a:effectLst/>
                <a:ea typeface="Times New Roman" panose="02020603050405020304" pitchFamily="18" charset="0"/>
                <a:cs typeface="Arial" panose="020B0604020202020204" pitchFamily="34" charset="0"/>
              </a:rPr>
              <a:t>:</a:t>
            </a:r>
            <a:endParaRPr lang="en-US" sz="1600" kern="100" dirty="0">
              <a:effectLst/>
              <a:ea typeface="Aptos" panose="020B0004020202020204" pitchFamily="34" charset="0"/>
              <a:cs typeface="Arial" panose="020B0604020202020204" pitchFamily="34" charset="0"/>
            </a:endParaRPr>
          </a:p>
          <a:p>
            <a:pPr marL="457200" marR="0" lvl="1" indent="0">
              <a:lnSpc>
                <a:spcPct val="90000"/>
              </a:lnSpc>
              <a:spcAft>
                <a:spcPts val="800"/>
              </a:spcAft>
              <a:buSzPts val="1000"/>
              <a:buNone/>
              <a:tabLst>
                <a:tab pos="914400" algn="l"/>
              </a:tabLst>
            </a:pPr>
            <a:r>
              <a:rPr lang="en-US" sz="1600" kern="0" dirty="0" err="1">
                <a:effectLst/>
                <a:ea typeface="Times New Roman" panose="02020603050405020304" pitchFamily="18" charset="0"/>
                <a:cs typeface="Times New Roman" panose="02020603050405020304" pitchFamily="18" charset="0"/>
              </a:rPr>
              <a:t>Betonung</a:t>
            </a:r>
            <a:r>
              <a:rPr lang="en-US" sz="1600" kern="0" dirty="0">
                <a:effectLst/>
                <a:ea typeface="Times New Roman" panose="02020603050405020304" pitchFamily="18" charset="0"/>
                <a:cs typeface="Times New Roman" panose="02020603050405020304" pitchFamily="18" charset="0"/>
              </a:rPr>
              <a:t> von </a:t>
            </a:r>
            <a:r>
              <a:rPr lang="en-US" sz="1600" kern="0" dirty="0" err="1">
                <a:effectLst/>
                <a:ea typeface="Times New Roman" panose="02020603050405020304" pitchFamily="18" charset="0"/>
                <a:cs typeface="Times New Roman" panose="02020603050405020304" pitchFamily="18" charset="0"/>
              </a:rPr>
              <a:t>Satzstrukturen</a:t>
            </a:r>
            <a:r>
              <a:rPr lang="en-US" sz="1600" kern="0" dirty="0">
                <a:effectLst/>
                <a:ea typeface="Times New Roman" panose="02020603050405020304" pitchFamily="18" charset="0"/>
                <a:cs typeface="Times New Roman" panose="02020603050405020304" pitchFamily="18" charset="0"/>
              </a:rPr>
              <a:t> und </a:t>
            </a:r>
            <a:r>
              <a:rPr lang="en-US" sz="1600" kern="0" dirty="0" err="1">
                <a:effectLst/>
                <a:ea typeface="Times New Roman" panose="02020603050405020304" pitchFamily="18" charset="0"/>
                <a:cs typeface="Times New Roman" panose="02020603050405020304" pitchFamily="18" charset="0"/>
              </a:rPr>
              <a:t>Formprinzipien</a:t>
            </a:r>
            <a:endParaRPr lang="en-US" sz="1600" kern="100" dirty="0">
              <a:effectLst/>
              <a:ea typeface="Aptos" panose="020B0004020202020204" pitchFamily="34" charset="0"/>
              <a:cs typeface="Times New Roman" panose="02020603050405020304" pitchFamily="18" charset="0"/>
            </a:endParaRPr>
          </a:p>
          <a:p>
            <a:pPr marL="457200" marR="0" lvl="1" indent="0">
              <a:lnSpc>
                <a:spcPct val="90000"/>
              </a:lnSpc>
              <a:spcAft>
                <a:spcPts val="800"/>
              </a:spcAft>
              <a:buSzPts val="1000"/>
              <a:buNone/>
              <a:tabLst>
                <a:tab pos="914400" algn="l"/>
              </a:tabLst>
            </a:pPr>
            <a:r>
              <a:rPr lang="de-DE" sz="1600" kern="0" dirty="0">
                <a:effectLst/>
                <a:ea typeface="Times New Roman" panose="02020603050405020304" pitchFamily="18" charset="0"/>
                <a:cs typeface="Times New Roman" panose="02020603050405020304" pitchFamily="18" charset="0"/>
              </a:rPr>
              <a:t>Fokus auf die systematische Erkennung grammatischer Regeln</a:t>
            </a:r>
            <a:br>
              <a:rPr lang="de-DE" sz="1600" kern="0" dirty="0">
                <a:effectLst/>
                <a:ea typeface="Times New Roman" panose="02020603050405020304" pitchFamily="18" charset="0"/>
                <a:cs typeface="Times New Roman" panose="02020603050405020304" pitchFamily="18" charset="0"/>
              </a:rPr>
            </a:br>
            <a:endParaRPr lang="en-US" sz="1600" dirty="0"/>
          </a:p>
        </p:txBody>
      </p:sp>
      <p:sp>
        <p:nvSpPr>
          <p:cNvPr id="60" name="Rectangle 5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B13DFCF-2B2C-7AAA-201D-CB42BB05EDBE}"/>
              </a:ext>
            </a:extLst>
          </p:cNvPr>
          <p:cNvPicPr>
            <a:picLocks noChangeAspect="1"/>
          </p:cNvPicPr>
          <p:nvPr/>
        </p:nvPicPr>
        <p:blipFill>
          <a:blip r:embed="rId2"/>
          <a:stretch>
            <a:fillRect/>
          </a:stretch>
        </p:blipFill>
        <p:spPr>
          <a:xfrm>
            <a:off x="5306975" y="1530150"/>
            <a:ext cx="3127897" cy="3829592"/>
          </a:xfrm>
          <a:prstGeom prst="rect">
            <a:avLst/>
          </a:prstGeom>
        </p:spPr>
      </p:pic>
    </p:spTree>
    <p:extLst>
      <p:ext uri="{BB962C8B-B14F-4D97-AF65-F5344CB8AC3E}">
        <p14:creationId xmlns:p14="http://schemas.microsoft.com/office/powerpoint/2010/main" val="425897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5FA4A-BCDB-549B-B1F8-75D219100AB0}"/>
              </a:ext>
            </a:extLst>
          </p:cNvPr>
          <p:cNvSpPr>
            <a:spLocks noGrp="1"/>
          </p:cNvSpPr>
          <p:nvPr>
            <p:ph type="title"/>
          </p:nvPr>
        </p:nvSpPr>
        <p:spPr>
          <a:xfrm>
            <a:off x="852297" y="502020"/>
            <a:ext cx="5091303" cy="1098180"/>
          </a:xfrm>
        </p:spPr>
        <p:txBody>
          <a:bodyPr anchor="b">
            <a:normAutofit fontScale="90000"/>
          </a:bodyPr>
          <a:lstStyle/>
          <a:p>
            <a:pPr>
              <a:lnSpc>
                <a:spcPct val="90000"/>
              </a:lnSpc>
            </a:pPr>
            <a:r>
              <a:rPr lang="de-DE" sz="3000" b="1" kern="0" dirty="0">
                <a:effectLst/>
                <a:latin typeface="Times New Roman" panose="02020603050405020304" pitchFamily="18" charset="0"/>
                <a:ea typeface="Times New Roman" panose="02020603050405020304" pitchFamily="18" charset="0"/>
              </a:rPr>
              <a:t>Funktionalismus / Systemisch-funktionale Linguistik (Halliday)</a:t>
            </a:r>
            <a:endParaRPr lang="en-US" sz="3000" dirty="0"/>
          </a:p>
        </p:txBody>
      </p:sp>
      <p:sp>
        <p:nvSpPr>
          <p:cNvPr id="3" name="Content Placeholder 2">
            <a:extLst>
              <a:ext uri="{FF2B5EF4-FFF2-40B4-BE49-F238E27FC236}">
                <a16:creationId xmlns:a16="http://schemas.microsoft.com/office/drawing/2014/main" id="{09509A92-538E-3412-5E10-198A91F15B00}"/>
              </a:ext>
            </a:extLst>
          </p:cNvPr>
          <p:cNvSpPr>
            <a:spLocks noGrp="1"/>
          </p:cNvSpPr>
          <p:nvPr>
            <p:ph idx="1"/>
          </p:nvPr>
        </p:nvSpPr>
        <p:spPr>
          <a:xfrm>
            <a:off x="395097" y="1676400"/>
            <a:ext cx="5091303" cy="4264577"/>
          </a:xfrm>
        </p:spPr>
        <p:txBody>
          <a:bodyPr anchor="t">
            <a:normAutofit/>
          </a:bodyPr>
          <a:lstStyle/>
          <a:p>
            <a:pPr marL="0" marR="0" lvl="0" indent="0">
              <a:lnSpc>
                <a:spcPct val="90000"/>
              </a:lnSpc>
              <a:spcAft>
                <a:spcPts val="800"/>
              </a:spcAft>
              <a:buSzPts val="1000"/>
              <a:buNone/>
              <a:tabLst>
                <a:tab pos="457200" algn="l"/>
              </a:tabLst>
            </a:pPr>
            <a:r>
              <a:rPr lang="de-DE" sz="1800" b="1" kern="0" dirty="0">
                <a:effectLst/>
                <a:ea typeface="Times New Roman" panose="02020603050405020304" pitchFamily="18" charset="0"/>
                <a:cs typeface="Arial" panose="020B0604020202020204" pitchFamily="34" charset="0"/>
              </a:rPr>
              <a:t>Grundidee:</a:t>
            </a:r>
            <a:r>
              <a:rPr lang="de-DE" sz="1800" kern="0" dirty="0">
                <a:effectLst/>
                <a:ea typeface="Times New Roman" panose="02020603050405020304" pitchFamily="18" charset="0"/>
                <a:cs typeface="Arial" panose="020B0604020202020204" pitchFamily="34" charset="0"/>
              </a:rPr>
              <a:t> Sprache primär als Mittel zur Kommunikation</a:t>
            </a:r>
            <a:endParaRPr lang="en-US" sz="18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en-US" sz="1800" b="1" kern="0" dirty="0" err="1">
                <a:effectLst/>
                <a:ea typeface="Times New Roman" panose="02020603050405020304" pitchFamily="18" charset="0"/>
                <a:cs typeface="Arial" panose="020B0604020202020204" pitchFamily="34" charset="0"/>
              </a:rPr>
              <a:t>Funktionen</a:t>
            </a:r>
            <a:r>
              <a:rPr lang="en-US" sz="1800" b="1" kern="0" dirty="0">
                <a:effectLst/>
                <a:ea typeface="Times New Roman" panose="02020603050405020304" pitchFamily="18" charset="0"/>
                <a:cs typeface="Arial" panose="020B0604020202020204" pitchFamily="34" charset="0"/>
              </a:rPr>
              <a:t>:</a:t>
            </a:r>
            <a:r>
              <a:rPr lang="en-US" sz="1800" kern="0" dirty="0">
                <a:effectLst/>
                <a:ea typeface="Times New Roman" panose="02020603050405020304" pitchFamily="18" charset="0"/>
                <a:cs typeface="Arial" panose="020B0604020202020204" pitchFamily="34" charset="0"/>
              </a:rPr>
              <a:t> ideational, interpersonal, textual</a:t>
            </a:r>
            <a:endParaRPr lang="en-US" sz="18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de-DE" sz="1800" b="1" kern="0" dirty="0">
                <a:effectLst/>
                <a:ea typeface="Times New Roman" panose="02020603050405020304" pitchFamily="18" charset="0"/>
                <a:cs typeface="Arial" panose="020B0604020202020204" pitchFamily="34" charset="0"/>
              </a:rPr>
              <a:t>Text als Einheit:</a:t>
            </a:r>
            <a:r>
              <a:rPr lang="de-DE" sz="1800" kern="0" dirty="0">
                <a:effectLst/>
                <a:ea typeface="Times New Roman" panose="02020603050405020304" pitchFamily="18" charset="0"/>
                <a:cs typeface="Arial" panose="020B0604020202020204" pitchFamily="34" charset="0"/>
              </a:rPr>
              <a:t> Analyse von Kohärenz, Kohäsion, Kontextbezug</a:t>
            </a:r>
            <a:endParaRPr lang="en-US" sz="1800" kern="100" dirty="0">
              <a:effectLst/>
              <a:ea typeface="Aptos" panose="020B0004020202020204" pitchFamily="34" charset="0"/>
              <a:cs typeface="Arial" panose="020B0604020202020204" pitchFamily="34" charset="0"/>
            </a:endParaRPr>
          </a:p>
          <a:p>
            <a:pPr marL="0" marR="0" lvl="0" indent="0">
              <a:lnSpc>
                <a:spcPct val="90000"/>
              </a:lnSpc>
              <a:spcAft>
                <a:spcPts val="800"/>
              </a:spcAft>
              <a:buSzPts val="1000"/>
              <a:buNone/>
              <a:tabLst>
                <a:tab pos="457200" algn="l"/>
              </a:tabLst>
            </a:pPr>
            <a:r>
              <a:rPr lang="en-US" sz="1800" b="1" kern="0" dirty="0" err="1">
                <a:effectLst/>
                <a:ea typeface="Times New Roman" panose="02020603050405020304" pitchFamily="18" charset="0"/>
                <a:cs typeface="Arial" panose="020B0604020202020204" pitchFamily="34" charset="0"/>
              </a:rPr>
              <a:t>Bezug</a:t>
            </a:r>
            <a:r>
              <a:rPr lang="en-US" sz="1800" b="1" kern="0" dirty="0">
                <a:effectLst/>
                <a:ea typeface="Times New Roman" panose="02020603050405020304" pitchFamily="18" charset="0"/>
                <a:cs typeface="Arial" panose="020B0604020202020204" pitchFamily="34" charset="0"/>
              </a:rPr>
              <a:t> </a:t>
            </a:r>
            <a:r>
              <a:rPr lang="en-US" sz="1800" b="1" kern="0" dirty="0" err="1">
                <a:effectLst/>
                <a:ea typeface="Times New Roman" panose="02020603050405020304" pitchFamily="18" charset="0"/>
                <a:cs typeface="Arial" panose="020B0604020202020204" pitchFamily="34" charset="0"/>
              </a:rPr>
              <a:t>zur</a:t>
            </a:r>
            <a:r>
              <a:rPr lang="en-US" sz="1800" b="1" kern="0" dirty="0">
                <a:effectLst/>
                <a:ea typeface="Times New Roman" panose="02020603050405020304" pitchFamily="18" charset="0"/>
                <a:cs typeface="Arial" panose="020B0604020202020204" pitchFamily="34" charset="0"/>
              </a:rPr>
              <a:t> </a:t>
            </a:r>
            <a:r>
              <a:rPr lang="en-US" sz="1800" b="1" kern="0" dirty="0" err="1">
                <a:effectLst/>
                <a:ea typeface="Times New Roman" panose="02020603050405020304" pitchFamily="18" charset="0"/>
                <a:cs typeface="Arial" panose="020B0604020202020204" pitchFamily="34" charset="0"/>
              </a:rPr>
              <a:t>Didaktik</a:t>
            </a:r>
            <a:r>
              <a:rPr lang="en-US" sz="1800" b="1" kern="0" dirty="0">
                <a:effectLst/>
                <a:ea typeface="Times New Roman" panose="02020603050405020304" pitchFamily="18" charset="0"/>
                <a:cs typeface="Arial" panose="020B0604020202020204" pitchFamily="34" charset="0"/>
              </a:rPr>
              <a:t>:</a:t>
            </a:r>
            <a:endParaRPr lang="en-US" sz="1800" kern="100" dirty="0">
              <a:effectLst/>
              <a:ea typeface="Aptos" panose="020B0004020202020204" pitchFamily="34" charset="0"/>
              <a:cs typeface="Arial" panose="020B0604020202020204" pitchFamily="34" charset="0"/>
            </a:endParaRPr>
          </a:p>
          <a:p>
            <a:pPr marL="457200" marR="0" lvl="1" indent="0">
              <a:lnSpc>
                <a:spcPct val="90000"/>
              </a:lnSpc>
              <a:spcAft>
                <a:spcPts val="800"/>
              </a:spcAft>
              <a:buSzPts val="1000"/>
              <a:buNone/>
              <a:tabLst>
                <a:tab pos="914400" algn="l"/>
              </a:tabLst>
            </a:pPr>
            <a:r>
              <a:rPr lang="en-US" sz="1800" kern="0" dirty="0" err="1">
                <a:effectLst/>
                <a:ea typeface="Times New Roman" panose="02020603050405020304" pitchFamily="18" charset="0"/>
                <a:cs typeface="Times New Roman" panose="02020603050405020304" pitchFamily="18" charset="0"/>
              </a:rPr>
              <a:t>Förderung</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kommunikativer</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Kompetenz</a:t>
            </a:r>
            <a:endParaRPr lang="en-US" sz="1800" kern="100" dirty="0">
              <a:effectLst/>
              <a:ea typeface="Aptos" panose="020B0004020202020204" pitchFamily="34" charset="0"/>
              <a:cs typeface="Times New Roman" panose="02020603050405020304" pitchFamily="18" charset="0"/>
            </a:endParaRPr>
          </a:p>
          <a:p>
            <a:pPr marL="457200" marR="0" lvl="1" indent="0">
              <a:lnSpc>
                <a:spcPct val="90000"/>
              </a:lnSpc>
              <a:spcAft>
                <a:spcPts val="800"/>
              </a:spcAft>
              <a:buSzPts val="1000"/>
              <a:buNone/>
              <a:tabLst>
                <a:tab pos="914400" algn="l"/>
              </a:tabLst>
            </a:pPr>
            <a:r>
              <a:rPr lang="de-DE" sz="1800" kern="0" dirty="0">
                <a:effectLst/>
                <a:ea typeface="Times New Roman" panose="02020603050405020304" pitchFamily="18" charset="0"/>
                <a:cs typeface="Times New Roman" panose="02020603050405020304" pitchFamily="18" charset="0"/>
              </a:rPr>
              <a:t>Analyse von Texten und authentischem Sprachmaterial</a:t>
            </a:r>
            <a:br>
              <a:rPr lang="de-DE" sz="1800" kern="0" dirty="0">
                <a:effectLst/>
                <a:ea typeface="Times New Roman" panose="02020603050405020304" pitchFamily="18" charset="0"/>
                <a:cs typeface="Times New Roman" panose="02020603050405020304" pitchFamily="18" charset="0"/>
              </a:rPr>
            </a:br>
            <a:endParaRPr lang="en-US" sz="1800" kern="100" dirty="0">
              <a:effectLst/>
              <a:ea typeface="Aptos" panose="020B0004020202020204" pitchFamily="34" charset="0"/>
              <a:cs typeface="Times New Roman" panose="02020603050405020304" pitchFamily="18" charset="0"/>
            </a:endParaRPr>
          </a:p>
          <a:p>
            <a:pPr>
              <a:lnSpc>
                <a:spcPct val="90000"/>
              </a:lnSpc>
            </a:pPr>
            <a:endParaRPr lang="en-US" sz="1400" dirty="0"/>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DC3760-8AE8-B655-9937-B0737050CC57}"/>
              </a:ext>
            </a:extLst>
          </p:cNvPr>
          <p:cNvPicPr>
            <a:picLocks noChangeAspect="1"/>
          </p:cNvPicPr>
          <p:nvPr/>
        </p:nvPicPr>
        <p:blipFill>
          <a:blip r:embed="rId2"/>
          <a:stretch>
            <a:fillRect/>
          </a:stretch>
        </p:blipFill>
        <p:spPr>
          <a:xfrm>
            <a:off x="5306975" y="2318904"/>
            <a:ext cx="3127897" cy="2252085"/>
          </a:xfrm>
          <a:prstGeom prst="rect">
            <a:avLst/>
          </a:prstGeom>
        </p:spPr>
      </p:pic>
    </p:spTree>
    <p:extLst>
      <p:ext uri="{BB962C8B-B14F-4D97-AF65-F5344CB8AC3E}">
        <p14:creationId xmlns:p14="http://schemas.microsoft.com/office/powerpoint/2010/main" val="103435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2411</Words>
  <Application>Microsoft Office PowerPoint</Application>
  <PresentationFormat>On-screen Show (4:3)</PresentationFormat>
  <Paragraphs>290</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Calibri</vt:lpstr>
      <vt:lpstr>Symbol</vt:lpstr>
      <vt:lpstr>Times New Roman</vt:lpstr>
      <vt:lpstr>Wingdings</vt:lpstr>
      <vt:lpstr>Wingdings 2</vt:lpstr>
      <vt:lpstr>Office Theme</vt:lpstr>
      <vt:lpstr>G 022 – Linguistik: Theoretische und Didaktische Ansätze</vt:lpstr>
      <vt:lpstr>Hauptbereiche der Linguistik</vt:lpstr>
      <vt:lpstr> Die Linguistik beschreibt im Rahmen einer Theorie: </vt:lpstr>
      <vt:lpstr>PowerPoint Presentation</vt:lpstr>
      <vt:lpstr>Theoretische Modelle I</vt:lpstr>
      <vt:lpstr>Strukturalismus (Saussure, Jakobson)</vt:lpstr>
      <vt:lpstr>Jakobson und die Funktion des Zeichens</vt:lpstr>
      <vt:lpstr>Generative Grammatik (Chomsky)</vt:lpstr>
      <vt:lpstr>Funktionalismus / Systemisch-funktionale Linguistik (Halliday)</vt:lpstr>
      <vt:lpstr>Zusammenfassung &amp; Vergleich</vt:lpstr>
      <vt:lpstr>Theoretische Modelle II</vt:lpstr>
      <vt:lpstr>Kognitive Linguistik (Lakoff, Langacker) </vt:lpstr>
      <vt:lpstr>PowerPoint Presentation</vt:lpstr>
      <vt:lpstr>Diskurs- und Textlinguistik </vt:lpstr>
      <vt:lpstr>Soziolinguistik / Varietätenlinguistik </vt:lpstr>
      <vt:lpstr>Einfluss auf Analyse und Unterricht </vt:lpstr>
      <vt:lpstr>Zusammenfassung</vt:lpstr>
      <vt:lpstr>Angewandte Linguistik &amp; Verbindung von Theorie &amp; Praxis </vt:lpstr>
      <vt:lpstr>Wissen ist gut, Können ist besser</vt:lpstr>
      <vt:lpstr>Grammatik ist die Katastrophe im Klassenzimmer</vt:lpstr>
      <vt:lpstr>Grammatik als Zeitverschwendung</vt:lpstr>
      <vt:lpstr>Regeln und grammatische Analyse: contra</vt:lpstr>
      <vt:lpstr>Regeln und grammatische Analyse: pro</vt:lpstr>
      <vt:lpstr>Deklaratives Wissen</vt:lpstr>
      <vt:lpstr>Prozedurales Wissen</vt:lpstr>
      <vt:lpstr>interface-Positionen </vt:lpstr>
      <vt:lpstr>PowerPoint Presentation</vt:lpstr>
      <vt:lpstr>,,Grammatik, ja aber nur wenn ...’’ Schwache interface-Positionen </vt:lpstr>
      <vt:lpstr>PowerPoint Presentation</vt:lpstr>
      <vt:lpstr>PowerPoint Presentation</vt:lpstr>
      <vt:lpstr> Übungen, Aufgaben und grammatisches Üben </vt:lpstr>
      <vt:lpstr>  Übung vs. Aufgabe (Merkmale)</vt:lpstr>
      <vt:lpstr>PowerPoint Presentation</vt:lpstr>
      <vt:lpstr>Übungsprinzipien</vt:lpstr>
      <vt:lpstr>Die Grammatik-Werkstatt (Baumer/Bachmann) </vt:lpstr>
      <vt:lpstr>Arbeitsweise in der Grammatik-Werkstatt:</vt:lpstr>
      <vt:lpstr>Ziele der Grammatik-Werkstatt: </vt:lpstr>
      <vt:lpstr>Kritik an der Grammatikwerkstatt: </vt:lpstr>
      <vt:lpstr>Lernwerkstatt/Lerntheke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G022 Wiedenmayer</dc:title>
  <dc:creator>Dafni</dc:creator>
  <cp:lastModifiedBy>Dafni Wiedenmayer</cp:lastModifiedBy>
  <cp:revision>13</cp:revision>
  <cp:lastPrinted>2021-10-21T04:59:54Z</cp:lastPrinted>
  <dcterms:created xsi:type="dcterms:W3CDTF">2021-10-21T03:36:42Z</dcterms:created>
  <dcterms:modified xsi:type="dcterms:W3CDTF">2025-10-16T07:47:13Z</dcterms:modified>
</cp:coreProperties>
</file>