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517"/>
  </p:normalViewPr>
  <p:slideViewPr>
    <p:cSldViewPr snapToGrid="0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4F88E0-2591-4467-7E0D-60EA3D863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567E1C8-C605-0A4B-E9A4-7FB4F0754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C79A10E-AEEE-7C23-ADDF-37115B0C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3A1608-AF6D-9702-5AB6-8E5AD7159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9F2674C-C8BA-140C-B1A2-DA759E58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623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6E6560-753D-E666-3EC6-6835E2B1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56DF78D-C099-827C-8198-3BDDA0AA3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3DDEF6A-9FA6-9D2D-EAFD-623519F82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6163DE-4F4E-83EA-04F1-3E71FD2E7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6C407C-D0CA-BE55-7600-16BBED677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94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8AF73CA-635B-F988-EA38-68A0B8699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5DB7EBA3-651A-4B17-B8F0-3B8CDFB3E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7DBE9AC-0D53-6658-653A-DF6CB830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C0A6300-76E2-66D3-B10C-2EF467FC1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F2CDE4-5722-EF2A-88D9-55A84E2D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777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0E9F5DD-CBC2-4749-CC88-47A020297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2493B3-345D-FB3E-1C48-151A20731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329D11E-FF13-775F-1BF3-F024C0BE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4EA7845-07EC-5949-4406-1D38DB1C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3D91AD5-5BAC-A274-CFA0-CEBE80D0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7227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DB093B-1EBD-6773-7F01-95E0D031D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4F50C52-1961-D8A0-8DB9-12AA2BFE5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4793FBD-DAD6-0DF6-A512-D000C8B99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0B09276-CB17-1199-CC9F-D9360E8C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7600412-B6D1-21A7-F495-A8149E28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598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725423-0F1E-654F-BE26-9B3AD477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236784-CC9B-364B-DD81-8BAE86164A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4336EBF-B80D-3705-FA35-FCF8AE0B5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8028227-4544-E3CE-F0EA-7938D352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C110A1C-C17F-56F9-240C-4105DEA38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53EA13-3910-805E-1F68-EFA9B556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1470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46E502-751C-7D79-3361-3639DA10C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CC36D37-C2C7-B6A4-0336-EC2EA6FDA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607CA4F-B828-82D0-AE85-5DABC848A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BE2C71C-F74B-908C-EBCE-545E1FF78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8817282-5C41-DE92-3185-770AFB0896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026FA6A-697A-F2F0-7E89-02A39CEB4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62AFEB2-9F84-1F42-ADD0-AD5C78064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EC64EF50-38E9-AF76-2D89-5595D8FD1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3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B3B78-CC01-13F0-3808-B6BD6B09D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88100C9-3E96-C028-44AE-B1AB29B00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79FFD7E-F079-EB8F-A779-D12713DA4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E3A8A8B-3A33-C9A7-C66C-0926CC5FC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698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654ED2E-244E-97DD-81BA-D4DAE34B9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73CEEE1-803C-6348-D51B-ACBAD75DE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8AE1F0D-A4CB-B8BF-F24D-D40BF9BD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548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E16B98-A307-9E8C-D363-A3AD60389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5DD00E-BAF3-2B13-1569-EBAD86016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9E3AAE3-FD14-F61E-32E3-9739460D3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3F338BA-3D12-25B9-692D-F55F7AA4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2A1CCB7-9729-B3AC-B601-3B681259B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91390EF-B1F5-0F81-4EFA-A104DE5ED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613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890090-896A-51EB-76B0-3D4F7102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188CDE1-2615-3F27-B0EB-36849304B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A6E4EB7-44D5-D9E6-86E3-BBEAC8207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081F232-B6E4-EE7F-F2B9-9A6B8270E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49D2B8F-5E01-BEEA-0262-8706E1A5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978D46-ED7C-D922-B064-E65A4E57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403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BE66969-F916-6F1A-8B24-CCF842ED3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44E065-2A98-BD21-9923-64BAF3457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112EF21-D2F6-E987-D33D-021F92D71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FA61-F8E3-954B-B489-D064CB2A6053}" type="datetimeFigureOut">
              <a:rPr lang="el-GR" smtClean="0"/>
              <a:t>16/3/25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DBE465-3006-F444-AB08-CD0CBCD12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1A3109-AF49-66CF-7D78-E446EA648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B3AF-E054-2D44-912F-5C72BCC508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626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55825F-2D32-0B71-4C9B-B88DB3B1D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93FF"/>
                </a:solidFill>
              </a:rPr>
              <a:t>ROMANTIK</a:t>
            </a:r>
            <a:br>
              <a:rPr lang="en-US" dirty="0">
                <a:solidFill>
                  <a:srgbClr val="0070C0"/>
                </a:solidFill>
              </a:rPr>
            </a:br>
            <a:endParaRPr lang="el-GR" dirty="0">
              <a:solidFill>
                <a:srgbClr val="0093FF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5436EDA-47FD-149F-13A0-6D1C71641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93FF"/>
                </a:solidFill>
              </a:rPr>
              <a:t>1795-1835</a:t>
            </a:r>
            <a:endParaRPr lang="el-GR" sz="4000" dirty="0">
              <a:solidFill>
                <a:srgbClr val="009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0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ADBFA2-4CBC-DCCE-8E3E-3A535F930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rgbClr val="0093FF"/>
                </a:solidFill>
              </a:rPr>
            </a:br>
            <a:r>
              <a:rPr lang="en-US" dirty="0" err="1">
                <a:solidFill>
                  <a:srgbClr val="0093FF"/>
                </a:solidFill>
              </a:rPr>
              <a:t>Begriff</a:t>
            </a:r>
            <a:br>
              <a:rPr lang="en-US" dirty="0">
                <a:solidFill>
                  <a:srgbClr val="0093FF"/>
                </a:solidFill>
              </a:rPr>
            </a:br>
            <a:endParaRPr lang="el-GR" dirty="0">
              <a:solidFill>
                <a:srgbClr val="0093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6D6366-BA61-82C4-B99E-1B263298F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solidFill>
                <a:srgbClr val="0093FF"/>
              </a:solidFill>
            </a:endParaRPr>
          </a:p>
          <a:p>
            <a:endParaRPr lang="de-DE" dirty="0">
              <a:solidFill>
                <a:srgbClr val="0093FF"/>
              </a:solidFill>
            </a:endParaRPr>
          </a:p>
          <a:p>
            <a:pPr algn="ctr"/>
            <a:r>
              <a:rPr lang="de-DE" dirty="0">
                <a:solidFill>
                  <a:srgbClr val="0093FF"/>
                </a:solidFill>
              </a:rPr>
              <a:t>Aus dem Französischen “</a:t>
            </a:r>
            <a:r>
              <a:rPr lang="de-DE" dirty="0" err="1">
                <a:solidFill>
                  <a:srgbClr val="0093FF"/>
                </a:solidFill>
              </a:rPr>
              <a:t>romantique</a:t>
            </a:r>
            <a:r>
              <a:rPr lang="de-DE" dirty="0">
                <a:solidFill>
                  <a:srgbClr val="0093FF"/>
                </a:solidFill>
              </a:rPr>
              <a:t>“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Romantisch=“romanisch“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Romantikbegriff</a:t>
            </a:r>
            <a:endParaRPr lang="el-GR" dirty="0">
              <a:solidFill>
                <a:srgbClr val="009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03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6AF0A5-EE3D-3EE8-F61E-18DA9B2A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93FF"/>
                </a:solidFill>
              </a:rPr>
              <a:t>Geschichtlicher Hintergrund</a:t>
            </a:r>
            <a:endParaRPr lang="el-GR" dirty="0">
              <a:solidFill>
                <a:srgbClr val="0093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9A5CCA-6C94-32DF-8590-C77066198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>
              <a:solidFill>
                <a:srgbClr val="0093FF"/>
              </a:solidFill>
            </a:endParaRPr>
          </a:p>
          <a:p>
            <a:pPr algn="ctr"/>
            <a:r>
              <a:rPr lang="de-DE" dirty="0">
                <a:solidFill>
                  <a:srgbClr val="0093FF"/>
                </a:solidFill>
              </a:rPr>
              <a:t>1789 Französische Revolution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1806 Gründung des Rheinbunds und Auflösung des Heiligen Römischen Reiches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1807 Sieg Napoleons über Preußen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1813-1815 Deutsche Befreiungskriege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1815 Wiener Kongress und Gründung des Deutschen Bundes</a:t>
            </a:r>
          </a:p>
          <a:p>
            <a:pPr marL="0" indent="0" algn="ctr">
              <a:buNone/>
            </a:pPr>
            <a:endParaRPr lang="el-GR" dirty="0">
              <a:solidFill>
                <a:srgbClr val="009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4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F4A85B-C3B1-649B-F358-ED995204C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93FF"/>
                </a:solidFill>
              </a:rPr>
              <a:t>Merkmale</a:t>
            </a:r>
            <a:endParaRPr lang="el-GR" dirty="0">
              <a:solidFill>
                <a:srgbClr val="0093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F2C732-0396-63B0-C051-B7C2F3EC3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>
              <a:solidFill>
                <a:srgbClr val="0093FF"/>
              </a:solidFill>
            </a:endParaRPr>
          </a:p>
          <a:p>
            <a:pPr algn="ctr"/>
            <a:r>
              <a:rPr lang="de-DE" dirty="0">
                <a:solidFill>
                  <a:srgbClr val="0093FF"/>
                </a:solidFill>
              </a:rPr>
              <a:t>Hinwendung zur Natur und Streben nach einer Ganzheitskultur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Rückzug in Fantasiewelt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Entdeckung des Unbewussten und Irrationalen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Wiederentdeckung des Mittelalters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Ablehnung des Etablierten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Sehnsucht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Betonnung des Individuums</a:t>
            </a:r>
          </a:p>
        </p:txBody>
      </p:sp>
    </p:spTree>
    <p:extLst>
      <p:ext uri="{BB962C8B-B14F-4D97-AF65-F5344CB8AC3E}">
        <p14:creationId xmlns:p14="http://schemas.microsoft.com/office/powerpoint/2010/main" val="85637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75DB63-286E-D423-0FD3-CB465A593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93FF"/>
                </a:solidFill>
              </a:rPr>
              <a:t>Phasen der Romantik</a:t>
            </a:r>
            <a:endParaRPr lang="el-GR" dirty="0">
              <a:solidFill>
                <a:srgbClr val="0093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F81BF3-9A73-FE69-C84A-EB065CF0C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de-DE" dirty="0">
              <a:solidFill>
                <a:srgbClr val="0093FF"/>
              </a:solidFill>
            </a:endParaRPr>
          </a:p>
          <a:p>
            <a:pPr algn="ctr"/>
            <a:r>
              <a:rPr lang="de-DE" dirty="0">
                <a:solidFill>
                  <a:srgbClr val="0093FF"/>
                </a:solidFill>
              </a:rPr>
              <a:t>Frühromantik-Jenaer Romantik (1798-1804)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0093FF"/>
                </a:solidFill>
              </a:rPr>
              <a:t>August und Friedrich Schlegel, Novalis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0093FF"/>
                </a:solidFill>
              </a:rPr>
              <a:t>Universalpoesie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Hochromantik (1804-1815)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0093FF"/>
                </a:solidFill>
              </a:rPr>
              <a:t>Armin, Brentano, Brüder Grimm, von Eichendorff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Spätromantik (1816-1835)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0093FF"/>
                </a:solidFill>
              </a:rPr>
              <a:t>Varnhagen, Bettina von Armin, E.T.A. Hoffmann, Tieck</a:t>
            </a:r>
          </a:p>
          <a:p>
            <a:pPr marL="0" indent="0" algn="ctr">
              <a:buNone/>
            </a:pPr>
            <a:r>
              <a:rPr lang="de-DE" dirty="0">
                <a:solidFill>
                  <a:srgbClr val="0093FF"/>
                </a:solidFill>
              </a:rPr>
              <a:t>Schauerroman</a:t>
            </a:r>
            <a:endParaRPr lang="el-GR" dirty="0">
              <a:solidFill>
                <a:srgbClr val="009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42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440614-2801-8D24-548C-8E07FAA1B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93FF"/>
                </a:solidFill>
              </a:rPr>
              <a:t>Motive - Symbole - Schauplätze</a:t>
            </a:r>
            <a:endParaRPr lang="el-GR" dirty="0">
              <a:solidFill>
                <a:srgbClr val="0093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FADCD4-747B-36B3-4C6B-AAFAA6EC5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de-DE" dirty="0">
              <a:solidFill>
                <a:srgbClr val="0093FF"/>
              </a:solidFill>
            </a:endParaRPr>
          </a:p>
          <a:p>
            <a:pPr algn="ctr"/>
            <a:r>
              <a:rPr lang="de-DE" dirty="0">
                <a:solidFill>
                  <a:srgbClr val="0093FF"/>
                </a:solidFill>
              </a:rPr>
              <a:t>Blaue Blume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Spiegel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Nacht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Friedhöfe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Alte Burgen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Dunkle Wälder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Ruinen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Höhlen</a:t>
            </a:r>
          </a:p>
          <a:p>
            <a:pPr algn="ctr"/>
            <a:endParaRPr lang="el-GR" dirty="0">
              <a:solidFill>
                <a:srgbClr val="009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034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2BBF41-B911-FF6C-9317-1F9EF6538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0093FF"/>
                </a:solidFill>
              </a:rPr>
              <a:t>Literarische Gattungen</a:t>
            </a:r>
            <a:endParaRPr lang="el-GR" dirty="0">
              <a:solidFill>
                <a:srgbClr val="0093FF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230F1F-02B6-5D56-D8C2-C8D5124F0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>
              <a:solidFill>
                <a:srgbClr val="0093FF"/>
              </a:solidFill>
            </a:endParaRPr>
          </a:p>
          <a:p>
            <a:pPr algn="ctr"/>
            <a:endParaRPr lang="de-DE" dirty="0">
              <a:solidFill>
                <a:srgbClr val="0093FF"/>
              </a:solidFill>
            </a:endParaRPr>
          </a:p>
          <a:p>
            <a:pPr algn="ctr"/>
            <a:r>
              <a:rPr lang="de-DE" dirty="0">
                <a:solidFill>
                  <a:srgbClr val="0093FF"/>
                </a:solidFill>
              </a:rPr>
              <a:t>Lyrik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Drama</a:t>
            </a:r>
          </a:p>
          <a:p>
            <a:pPr algn="ctr"/>
            <a:r>
              <a:rPr lang="de-DE" dirty="0">
                <a:solidFill>
                  <a:srgbClr val="0093FF"/>
                </a:solidFill>
              </a:rPr>
              <a:t>Prosa</a:t>
            </a:r>
            <a:endParaRPr lang="el-GR" dirty="0">
              <a:solidFill>
                <a:srgbClr val="009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00546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144</Words>
  <Application>Microsoft Macintosh PowerPoint</Application>
  <PresentationFormat>Ευρεία οθόνη</PresentationFormat>
  <Paragraphs>50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Θέμα του Office</vt:lpstr>
      <vt:lpstr>ROMANTIK </vt:lpstr>
      <vt:lpstr> Begriff </vt:lpstr>
      <vt:lpstr>Geschichtlicher Hintergrund</vt:lpstr>
      <vt:lpstr>Merkmale</vt:lpstr>
      <vt:lpstr>Phasen der Romantik</vt:lpstr>
      <vt:lpstr>Motive - Symbole - Schauplätze</vt:lpstr>
      <vt:lpstr>Literarische Gattungen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ROMANTIK </dc:title>
  <dc:creator>Microsoft Office User</dc:creator>
  <cp:lastModifiedBy>Microsoft Office User</cp:lastModifiedBy>
  <cp:revision>2</cp:revision>
  <dcterms:created xsi:type="dcterms:W3CDTF">2023-03-22T10:11:30Z</dcterms:created>
  <dcterms:modified xsi:type="dcterms:W3CDTF">2025-03-16T09:47:31Z</dcterms:modified>
</cp:coreProperties>
</file>