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AD117B-38CE-4E4D-97BD-6790D27EE6FC}" type="doc">
      <dgm:prSet loTypeId="urn:microsoft.com/office/officeart/2009/layout/CircleArrowProcess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021576F-B1F4-4246-ACB8-ADDBFDABC49C}">
      <dgm:prSet phldrT="[Text]" custT="1"/>
      <dgm:spPr/>
      <dgm:t>
        <a:bodyPr/>
        <a:lstStyle/>
        <a:p>
          <a:pPr algn="ctr"/>
          <a:r>
            <a:rPr lang="de-DE" sz="1600" b="1" dirty="0"/>
            <a:t>Sprachlicher Input</a:t>
          </a:r>
          <a:endParaRPr lang="en-US" sz="1600" b="1" dirty="0"/>
        </a:p>
      </dgm:t>
    </dgm:pt>
    <dgm:pt modelId="{3DBDED12-B222-4BE7-B73B-03AF140A9ED1}" type="parTrans" cxnId="{7770A21E-49F9-4D41-AC3B-B4066B0F6EC7}">
      <dgm:prSet/>
      <dgm:spPr/>
      <dgm:t>
        <a:bodyPr/>
        <a:lstStyle/>
        <a:p>
          <a:pPr algn="ctr"/>
          <a:endParaRPr lang="en-US"/>
        </a:p>
      </dgm:t>
    </dgm:pt>
    <dgm:pt modelId="{F641D384-4FF3-4E17-A84C-6D255F6110D2}" type="sibTrans" cxnId="{7770A21E-49F9-4D41-AC3B-B4066B0F6EC7}">
      <dgm:prSet/>
      <dgm:spPr/>
      <dgm:t>
        <a:bodyPr/>
        <a:lstStyle/>
        <a:p>
          <a:pPr algn="ctr"/>
          <a:endParaRPr lang="en-US"/>
        </a:p>
      </dgm:t>
    </dgm:pt>
    <dgm:pt modelId="{97D06682-31C7-46F4-BC5A-8B660F9E5D15}">
      <dgm:prSet phldrT="[Text]"/>
      <dgm:spPr/>
      <dgm:t>
        <a:bodyPr/>
        <a:lstStyle/>
        <a:p>
          <a:pPr algn="ctr"/>
          <a:r>
            <a:rPr lang="de-DE" b="1" dirty="0"/>
            <a:t>Interne Verarbeitung</a:t>
          </a:r>
          <a:endParaRPr lang="en-US" b="1" dirty="0"/>
        </a:p>
      </dgm:t>
    </dgm:pt>
    <dgm:pt modelId="{13119174-B440-4A0A-964F-52AAA5FAC25B}" type="parTrans" cxnId="{1DCEA1AA-EE14-41A6-ACF8-C69C97A2D334}">
      <dgm:prSet/>
      <dgm:spPr/>
      <dgm:t>
        <a:bodyPr/>
        <a:lstStyle/>
        <a:p>
          <a:pPr algn="ctr"/>
          <a:endParaRPr lang="en-US"/>
        </a:p>
      </dgm:t>
    </dgm:pt>
    <dgm:pt modelId="{1293A1B4-5C00-410A-9459-C670331A9263}" type="sibTrans" cxnId="{1DCEA1AA-EE14-41A6-ACF8-C69C97A2D334}">
      <dgm:prSet/>
      <dgm:spPr/>
      <dgm:t>
        <a:bodyPr/>
        <a:lstStyle/>
        <a:p>
          <a:pPr algn="ctr"/>
          <a:endParaRPr lang="en-US"/>
        </a:p>
      </dgm:t>
    </dgm:pt>
    <dgm:pt modelId="{37040295-EB4E-442D-80DE-B2545BF9BE1A}">
      <dgm:prSet phldrT="[Text]" custT="1"/>
      <dgm:spPr/>
      <dgm:t>
        <a:bodyPr/>
        <a:lstStyle/>
        <a:p>
          <a:pPr algn="ctr"/>
          <a:r>
            <a:rPr lang="de-DE" sz="1800" b="1" dirty="0"/>
            <a:t>Intake</a:t>
          </a:r>
          <a:endParaRPr lang="en-US" sz="1800" b="1" dirty="0"/>
        </a:p>
      </dgm:t>
    </dgm:pt>
    <dgm:pt modelId="{962E4F94-AD8F-4882-BB44-235CCCEC3EB9}" type="parTrans" cxnId="{A4FF90B2-409B-49C8-A247-0D2D9760D10A}">
      <dgm:prSet/>
      <dgm:spPr/>
      <dgm:t>
        <a:bodyPr/>
        <a:lstStyle/>
        <a:p>
          <a:pPr algn="ctr"/>
          <a:endParaRPr lang="en-US"/>
        </a:p>
      </dgm:t>
    </dgm:pt>
    <dgm:pt modelId="{4D4F97EB-D31B-4369-990F-7AB609DC51E8}" type="sibTrans" cxnId="{A4FF90B2-409B-49C8-A247-0D2D9760D10A}">
      <dgm:prSet/>
      <dgm:spPr/>
      <dgm:t>
        <a:bodyPr/>
        <a:lstStyle/>
        <a:p>
          <a:pPr algn="ctr"/>
          <a:endParaRPr lang="en-US"/>
        </a:p>
      </dgm:t>
    </dgm:pt>
    <dgm:pt modelId="{A120345A-6A72-4324-814E-C1F510E3D378}" type="pres">
      <dgm:prSet presAssocID="{48AD117B-38CE-4E4D-97BD-6790D27EE6FC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C7A0344-FA55-44B6-8F1A-1B5DDF1A26BB}" type="pres">
      <dgm:prSet presAssocID="{F021576F-B1F4-4246-ACB8-ADDBFDABC49C}" presName="Accent1" presStyleCnt="0"/>
      <dgm:spPr/>
    </dgm:pt>
    <dgm:pt modelId="{06EBF6DF-4AB2-44D0-B5CB-BA44D1B4FBD4}" type="pres">
      <dgm:prSet presAssocID="{F021576F-B1F4-4246-ACB8-ADDBFDABC49C}" presName="Accent" presStyleLbl="node1" presStyleIdx="0" presStyleCnt="3"/>
      <dgm:spPr/>
    </dgm:pt>
    <dgm:pt modelId="{74D9A19F-9C01-40FB-8479-EDEE9A3E331E}" type="pres">
      <dgm:prSet presAssocID="{F021576F-B1F4-4246-ACB8-ADDBFDABC49C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DC6BFE7B-5112-4EBE-BD9A-3918FB5059E5}" type="pres">
      <dgm:prSet presAssocID="{97D06682-31C7-46F4-BC5A-8B660F9E5D15}" presName="Accent2" presStyleCnt="0"/>
      <dgm:spPr/>
    </dgm:pt>
    <dgm:pt modelId="{1E4CC0A4-D94B-4DE8-BCA5-86C60BB1BBF7}" type="pres">
      <dgm:prSet presAssocID="{97D06682-31C7-46F4-BC5A-8B660F9E5D15}" presName="Accent" presStyleLbl="node1" presStyleIdx="1" presStyleCnt="3"/>
      <dgm:spPr/>
    </dgm:pt>
    <dgm:pt modelId="{D7F33E47-C6E6-4638-BD56-CD9652574B41}" type="pres">
      <dgm:prSet presAssocID="{97D06682-31C7-46F4-BC5A-8B660F9E5D15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63EDC4B8-4D8B-4D22-968C-05CF00E9CB1A}" type="pres">
      <dgm:prSet presAssocID="{37040295-EB4E-442D-80DE-B2545BF9BE1A}" presName="Accent3" presStyleCnt="0"/>
      <dgm:spPr/>
    </dgm:pt>
    <dgm:pt modelId="{3664CD9B-4B61-4C2E-911A-E18FE8A52CFE}" type="pres">
      <dgm:prSet presAssocID="{37040295-EB4E-442D-80DE-B2545BF9BE1A}" presName="Accent" presStyleLbl="node1" presStyleIdx="2" presStyleCnt="3"/>
      <dgm:spPr/>
    </dgm:pt>
    <dgm:pt modelId="{10C64DDC-36DA-43F1-A15E-EEF14506DF8D}" type="pres">
      <dgm:prSet presAssocID="{37040295-EB4E-442D-80DE-B2545BF9BE1A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7770A21E-49F9-4D41-AC3B-B4066B0F6EC7}" srcId="{48AD117B-38CE-4E4D-97BD-6790D27EE6FC}" destId="{F021576F-B1F4-4246-ACB8-ADDBFDABC49C}" srcOrd="0" destOrd="0" parTransId="{3DBDED12-B222-4BE7-B73B-03AF140A9ED1}" sibTransId="{F641D384-4FF3-4E17-A84C-6D255F6110D2}"/>
    <dgm:cxn modelId="{2EC66984-E2FC-4E21-AE48-CE051B59ED22}" type="presOf" srcId="{F021576F-B1F4-4246-ACB8-ADDBFDABC49C}" destId="{74D9A19F-9C01-40FB-8479-EDEE9A3E331E}" srcOrd="0" destOrd="0" presId="urn:microsoft.com/office/officeart/2009/layout/CircleArrowProcess"/>
    <dgm:cxn modelId="{724F8191-16FF-40F0-9777-D1A359C944C0}" type="presOf" srcId="{48AD117B-38CE-4E4D-97BD-6790D27EE6FC}" destId="{A120345A-6A72-4324-814E-C1F510E3D378}" srcOrd="0" destOrd="0" presId="urn:microsoft.com/office/officeart/2009/layout/CircleArrowProcess"/>
    <dgm:cxn modelId="{D54F0695-7630-4F67-B040-EA9472CF5341}" type="presOf" srcId="{37040295-EB4E-442D-80DE-B2545BF9BE1A}" destId="{10C64DDC-36DA-43F1-A15E-EEF14506DF8D}" srcOrd="0" destOrd="0" presId="urn:microsoft.com/office/officeart/2009/layout/CircleArrowProcess"/>
    <dgm:cxn modelId="{1DCEA1AA-EE14-41A6-ACF8-C69C97A2D334}" srcId="{48AD117B-38CE-4E4D-97BD-6790D27EE6FC}" destId="{97D06682-31C7-46F4-BC5A-8B660F9E5D15}" srcOrd="1" destOrd="0" parTransId="{13119174-B440-4A0A-964F-52AAA5FAC25B}" sibTransId="{1293A1B4-5C00-410A-9459-C670331A9263}"/>
    <dgm:cxn modelId="{A4FF90B2-409B-49C8-A247-0D2D9760D10A}" srcId="{48AD117B-38CE-4E4D-97BD-6790D27EE6FC}" destId="{37040295-EB4E-442D-80DE-B2545BF9BE1A}" srcOrd="2" destOrd="0" parTransId="{962E4F94-AD8F-4882-BB44-235CCCEC3EB9}" sibTransId="{4D4F97EB-D31B-4369-990F-7AB609DC51E8}"/>
    <dgm:cxn modelId="{3ECC2DC3-31F6-4537-BB89-208BFFD87DD5}" type="presOf" srcId="{97D06682-31C7-46F4-BC5A-8B660F9E5D15}" destId="{D7F33E47-C6E6-4638-BD56-CD9652574B41}" srcOrd="0" destOrd="0" presId="urn:microsoft.com/office/officeart/2009/layout/CircleArrowProcess"/>
    <dgm:cxn modelId="{2B2D92C9-619F-435A-9EAC-7A65A4B05182}" type="presParOf" srcId="{A120345A-6A72-4324-814E-C1F510E3D378}" destId="{1C7A0344-FA55-44B6-8F1A-1B5DDF1A26BB}" srcOrd="0" destOrd="0" presId="urn:microsoft.com/office/officeart/2009/layout/CircleArrowProcess"/>
    <dgm:cxn modelId="{BFA85D01-4BCB-474B-BC52-FCA9050847F1}" type="presParOf" srcId="{1C7A0344-FA55-44B6-8F1A-1B5DDF1A26BB}" destId="{06EBF6DF-4AB2-44D0-B5CB-BA44D1B4FBD4}" srcOrd="0" destOrd="0" presId="urn:microsoft.com/office/officeart/2009/layout/CircleArrowProcess"/>
    <dgm:cxn modelId="{39E78E26-EA89-476A-92F8-8A083A43A64E}" type="presParOf" srcId="{A120345A-6A72-4324-814E-C1F510E3D378}" destId="{74D9A19F-9C01-40FB-8479-EDEE9A3E331E}" srcOrd="1" destOrd="0" presId="urn:microsoft.com/office/officeart/2009/layout/CircleArrowProcess"/>
    <dgm:cxn modelId="{0723FCD1-BB42-484F-93C6-22ADB0AA4188}" type="presParOf" srcId="{A120345A-6A72-4324-814E-C1F510E3D378}" destId="{DC6BFE7B-5112-4EBE-BD9A-3918FB5059E5}" srcOrd="2" destOrd="0" presId="urn:microsoft.com/office/officeart/2009/layout/CircleArrowProcess"/>
    <dgm:cxn modelId="{C7A0A1B9-2012-4C15-A90E-18340A126574}" type="presParOf" srcId="{DC6BFE7B-5112-4EBE-BD9A-3918FB5059E5}" destId="{1E4CC0A4-D94B-4DE8-BCA5-86C60BB1BBF7}" srcOrd="0" destOrd="0" presId="urn:microsoft.com/office/officeart/2009/layout/CircleArrowProcess"/>
    <dgm:cxn modelId="{B8B92F36-17A1-4A60-85CC-37960B09DC97}" type="presParOf" srcId="{A120345A-6A72-4324-814E-C1F510E3D378}" destId="{D7F33E47-C6E6-4638-BD56-CD9652574B41}" srcOrd="3" destOrd="0" presId="urn:microsoft.com/office/officeart/2009/layout/CircleArrowProcess"/>
    <dgm:cxn modelId="{B22B65B6-8B42-4262-8DC7-CB3E991BEDC5}" type="presParOf" srcId="{A120345A-6A72-4324-814E-C1F510E3D378}" destId="{63EDC4B8-4D8B-4D22-968C-05CF00E9CB1A}" srcOrd="4" destOrd="0" presId="urn:microsoft.com/office/officeart/2009/layout/CircleArrowProcess"/>
    <dgm:cxn modelId="{076CED9B-83FE-4C80-900B-46F20FAF5DA4}" type="presParOf" srcId="{63EDC4B8-4D8B-4D22-968C-05CF00E9CB1A}" destId="{3664CD9B-4B61-4C2E-911A-E18FE8A52CFE}" srcOrd="0" destOrd="0" presId="urn:microsoft.com/office/officeart/2009/layout/CircleArrowProcess"/>
    <dgm:cxn modelId="{2F0CB85B-7BF5-4C7F-9C80-1EC867E62596}" type="presParOf" srcId="{A120345A-6A72-4324-814E-C1F510E3D378}" destId="{10C64DDC-36DA-43F1-A15E-EEF14506DF8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BF6DF-4AB2-44D0-B5CB-BA44D1B4FBD4}">
      <dsp:nvSpPr>
        <dsp:cNvPr id="0" name=""/>
        <dsp:cNvSpPr/>
      </dsp:nvSpPr>
      <dsp:spPr>
        <a:xfrm>
          <a:off x="2361552" y="0"/>
          <a:ext cx="2183298" cy="218363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D9A19F-9C01-40FB-8479-EDEE9A3E331E}">
      <dsp:nvSpPr>
        <dsp:cNvPr id="0" name=""/>
        <dsp:cNvSpPr/>
      </dsp:nvSpPr>
      <dsp:spPr>
        <a:xfrm>
          <a:off x="2844133" y="788356"/>
          <a:ext cx="1213216" cy="606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1" kern="1200" dirty="0"/>
            <a:t>Sprachlicher Input</a:t>
          </a:r>
          <a:endParaRPr lang="en-US" sz="1600" b="1" kern="1200" dirty="0"/>
        </a:p>
      </dsp:txBody>
      <dsp:txXfrm>
        <a:off x="2844133" y="788356"/>
        <a:ext cx="1213216" cy="606463"/>
      </dsp:txXfrm>
    </dsp:sp>
    <dsp:sp modelId="{1E4CC0A4-D94B-4DE8-BCA5-86C60BB1BBF7}">
      <dsp:nvSpPr>
        <dsp:cNvPr id="0" name=""/>
        <dsp:cNvSpPr/>
      </dsp:nvSpPr>
      <dsp:spPr>
        <a:xfrm>
          <a:off x="1755149" y="1254657"/>
          <a:ext cx="2183298" cy="218363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F33E47-C6E6-4638-BD56-CD9652574B41}">
      <dsp:nvSpPr>
        <dsp:cNvPr id="0" name=""/>
        <dsp:cNvSpPr/>
      </dsp:nvSpPr>
      <dsp:spPr>
        <a:xfrm>
          <a:off x="2240189" y="2050272"/>
          <a:ext cx="1213216" cy="606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b="1" kern="1200" dirty="0"/>
            <a:t>Interne Verarbeitung</a:t>
          </a:r>
          <a:endParaRPr lang="en-US" sz="1700" b="1" kern="1200" dirty="0"/>
        </a:p>
      </dsp:txBody>
      <dsp:txXfrm>
        <a:off x="2240189" y="2050272"/>
        <a:ext cx="1213216" cy="606463"/>
      </dsp:txXfrm>
    </dsp:sp>
    <dsp:sp modelId="{3664CD9B-4B61-4C2E-911A-E18FE8A52CFE}">
      <dsp:nvSpPr>
        <dsp:cNvPr id="0" name=""/>
        <dsp:cNvSpPr/>
      </dsp:nvSpPr>
      <dsp:spPr>
        <a:xfrm>
          <a:off x="2516946" y="2659456"/>
          <a:ext cx="1875791" cy="187654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C64DDC-36DA-43F1-A15E-EEF14506DF8D}">
      <dsp:nvSpPr>
        <dsp:cNvPr id="0" name=""/>
        <dsp:cNvSpPr/>
      </dsp:nvSpPr>
      <dsp:spPr>
        <a:xfrm>
          <a:off x="2847003" y="3314001"/>
          <a:ext cx="1213216" cy="606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/>
            <a:t>Intake</a:t>
          </a:r>
          <a:endParaRPr lang="en-US" sz="1800" b="1" kern="1200" dirty="0"/>
        </a:p>
      </dsp:txBody>
      <dsp:txXfrm>
        <a:off x="2847003" y="3314001"/>
        <a:ext cx="1213216" cy="606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C934-91E6-4D2C-B113-3EC466860292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ED7B-3A5C-47EF-B9FB-007FBC939D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C934-91E6-4D2C-B113-3EC466860292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ED7B-3A5C-47EF-B9FB-007FBC939D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C934-91E6-4D2C-B113-3EC466860292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ED7B-3A5C-47EF-B9FB-007FBC939D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C934-91E6-4D2C-B113-3EC466860292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ED7B-3A5C-47EF-B9FB-007FBC939D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C934-91E6-4D2C-B113-3EC466860292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ED7B-3A5C-47EF-B9FB-007FBC939D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C934-91E6-4D2C-B113-3EC466860292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ED7B-3A5C-47EF-B9FB-007FBC939D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C934-91E6-4D2C-B113-3EC466860292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ED7B-3A5C-47EF-B9FB-007FBC939D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C934-91E6-4D2C-B113-3EC466860292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ED7B-3A5C-47EF-B9FB-007FBC939D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C934-91E6-4D2C-B113-3EC466860292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ED7B-3A5C-47EF-B9FB-007FBC939D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C934-91E6-4D2C-B113-3EC466860292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ED7B-3A5C-47EF-B9FB-007FBC939DA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C934-91E6-4D2C-B113-3EC466860292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F5ED7B-3A5C-47EF-B9FB-007FBC939DA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F5ED7B-3A5C-47EF-B9FB-007FBC939DA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95AC934-91E6-4D2C-B113-3EC466860292}" type="datetimeFigureOut">
              <a:rPr lang="en-US" smtClean="0"/>
              <a:t>1/9/2024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543800" cy="2222103"/>
          </a:xfrm>
        </p:spPr>
        <p:txBody>
          <a:bodyPr/>
          <a:lstStyle/>
          <a:p>
            <a:r>
              <a:rPr lang="de-DE" sz="4000" dirty="0"/>
              <a:t>1. Vorlesungseinheit</a:t>
            </a:r>
            <a:br>
              <a:rPr lang="de-DE" sz="4400" dirty="0"/>
            </a:br>
            <a:br>
              <a:rPr lang="de-DE" sz="4400" dirty="0"/>
            </a:br>
            <a:r>
              <a:rPr lang="de-DE" sz="4800" dirty="0"/>
              <a:t>Zweitspracherwerbstheorien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93096"/>
            <a:ext cx="6461760" cy="1345704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Universität Athen</a:t>
            </a:r>
          </a:p>
          <a:p>
            <a:r>
              <a:rPr lang="de-DE" dirty="0"/>
              <a:t>Fachbereich für Deutsche Sprache und Literatur</a:t>
            </a:r>
          </a:p>
          <a:p>
            <a:r>
              <a:rPr lang="de-DE" dirty="0"/>
              <a:t>Seminar: </a:t>
            </a:r>
            <a:r>
              <a:rPr lang="en-US" dirty="0"/>
              <a:t>DGY</a:t>
            </a:r>
            <a:r>
              <a:rPr lang="el-GR" dirty="0"/>
              <a:t>1</a:t>
            </a:r>
            <a:r>
              <a:rPr lang="en-US" dirty="0"/>
              <a:t>9</a:t>
            </a:r>
            <a:r>
              <a:rPr lang="el-GR" dirty="0"/>
              <a:t> Εισαγωγή στη Διδακτική ΙΙ</a:t>
            </a:r>
          </a:p>
          <a:p>
            <a:r>
              <a:rPr lang="de-DE" dirty="0"/>
              <a:t>Prof. Dr. Dafni Wiedenmayer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064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Theorien der Lernersprachen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/>
          <a:lstStyle/>
          <a:p>
            <a:endParaRPr lang="de-DE" dirty="0"/>
          </a:p>
          <a:p>
            <a:r>
              <a:rPr lang="de-DE" dirty="0"/>
              <a:t>kein fehlerhaftes Zwischenstadium, sondern eine eigenständige komplexe Sprachvarietät, eine </a:t>
            </a:r>
            <a:r>
              <a:rPr lang="de-DE" b="1" dirty="0"/>
              <a:t>inter-language</a:t>
            </a:r>
            <a:r>
              <a:rPr lang="de-DE" dirty="0"/>
              <a:t>.</a:t>
            </a:r>
          </a:p>
          <a:p>
            <a:r>
              <a:rPr lang="de-DE" b="1" dirty="0"/>
              <a:t>inter-language</a:t>
            </a:r>
            <a:r>
              <a:rPr lang="de-DE" dirty="0"/>
              <a:t>: </a:t>
            </a:r>
          </a:p>
          <a:p>
            <a:pPr marL="722313"/>
            <a:r>
              <a:rPr lang="de-DE" dirty="0"/>
              <a:t>beteht aus </a:t>
            </a:r>
            <a:r>
              <a:rPr lang="de-DE" b="1" dirty="0"/>
              <a:t>Erwerbsstadien</a:t>
            </a:r>
            <a:r>
              <a:rPr lang="de-DE" dirty="0"/>
              <a:t> .</a:t>
            </a:r>
          </a:p>
          <a:p>
            <a:pPr marL="722313"/>
            <a:r>
              <a:rPr lang="de-DE" dirty="0"/>
              <a:t>wird sowohl von korrekten als auch von fehlerhaften L2-Äußerungen gekennzeichnet.</a:t>
            </a:r>
          </a:p>
          <a:p>
            <a:pPr marL="722313"/>
            <a:r>
              <a:rPr lang="de-DE" dirty="0"/>
              <a:t>befindet sich in ständiger Veränderung.</a:t>
            </a:r>
          </a:p>
          <a:p>
            <a:pPr marL="722313"/>
            <a:endParaRPr lang="de-DE" dirty="0"/>
          </a:p>
          <a:p>
            <a:pPr marL="228600" algn="just"/>
            <a:r>
              <a:rPr lang="de-DE" dirty="0"/>
              <a:t>Eine bestimmte L2-Struktur kann in einem gewissen Erwerbsstadium nicht gelehrt werden, wenn der Lerner nicht bereit ist (</a:t>
            </a:r>
            <a:r>
              <a:rPr lang="de-DE" b="1" dirty="0"/>
              <a:t>Lehrbarkeitshypothese</a:t>
            </a:r>
            <a:r>
              <a:rPr lang="de-DE" dirty="0"/>
              <a:t>).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048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4400" dirty="0"/>
              <a:t>Theorien der Lernersprachen II</a:t>
            </a:r>
            <a:br>
              <a:rPr lang="de-DE" dirty="0"/>
            </a:br>
            <a:r>
              <a:rPr lang="de-DE" sz="3600" dirty="0"/>
              <a:t>Erwerbsphasen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5256584"/>
          </a:xfrm>
        </p:spPr>
        <p:txBody>
          <a:bodyPr>
            <a:normAutofit lnSpcReduction="10000"/>
          </a:bodyPr>
          <a:lstStyle/>
          <a:p>
            <a:r>
              <a:rPr lang="de-DE" dirty="0"/>
              <a:t>Ist ein Lerner noch nicht bereit eine bestimmte L2-Struktur in einem gewissen Erwerbsstadium, dann:</a:t>
            </a:r>
          </a:p>
          <a:p>
            <a:pPr marL="722313"/>
            <a:r>
              <a:rPr lang="de-DE" dirty="0"/>
              <a:t>wird die Verarbeitung vom Input zum Intake zurückgestellt</a:t>
            </a:r>
          </a:p>
          <a:p>
            <a:pPr marL="493713" indent="0" algn="ctr">
              <a:buNone/>
            </a:pPr>
            <a:r>
              <a:rPr lang="de-DE" dirty="0"/>
              <a:t>oder</a:t>
            </a:r>
          </a:p>
          <a:p>
            <a:pPr marL="703263" indent="-258763"/>
            <a:r>
              <a:rPr lang="de-DE" dirty="0"/>
              <a:t>die L2-Struktur wird zwar aufgenommen doch in sprachlich    falscher Form (</a:t>
            </a:r>
            <a:r>
              <a:rPr lang="de-DE" b="1" dirty="0"/>
              <a:t>Übergangsvariante</a:t>
            </a:r>
            <a:r>
              <a:rPr lang="de-DE" dirty="0"/>
              <a:t>).</a:t>
            </a:r>
          </a:p>
          <a:p>
            <a:pPr marL="365125"/>
            <a:endParaRPr lang="de-DE" dirty="0"/>
          </a:p>
          <a:p>
            <a:pPr marL="365125"/>
            <a:r>
              <a:rPr lang="de-DE" dirty="0"/>
              <a:t>Folgt die didaktische Progression der internen Progression der L2-Erwerbsphasen nicht, dann:</a:t>
            </a:r>
          </a:p>
          <a:p>
            <a:pPr marL="714375" indent="-268288"/>
            <a:r>
              <a:rPr lang="de-DE" dirty="0"/>
              <a:t>weist der L2-Erwerb Rückfälle auf,</a:t>
            </a:r>
          </a:p>
          <a:p>
            <a:pPr marL="714375" indent="-268288"/>
            <a:r>
              <a:rPr lang="de-DE" dirty="0"/>
              <a:t>kommt der L2-Erwerb zum Stillstand (</a:t>
            </a:r>
            <a:r>
              <a:rPr lang="de-DE" b="1" dirty="0"/>
              <a:t>Fossilierung</a:t>
            </a:r>
            <a:r>
              <a:rPr lang="de-DE" dirty="0"/>
              <a:t>).</a:t>
            </a:r>
          </a:p>
          <a:p>
            <a:pPr marL="714375" indent="-268288"/>
            <a:endParaRPr lang="de-DE" dirty="0"/>
          </a:p>
          <a:p>
            <a:pPr marL="357188" indent="-268288" algn="just"/>
            <a:r>
              <a:rPr lang="de-DE" b="1" dirty="0"/>
              <a:t>Fossilierung</a:t>
            </a:r>
            <a:r>
              <a:rPr lang="de-DE" dirty="0"/>
              <a:t> ist ein Niveau der i</a:t>
            </a:r>
            <a:r>
              <a:rPr lang="de-DE" b="1" dirty="0"/>
              <a:t>nter-language</a:t>
            </a:r>
            <a:r>
              <a:rPr lang="de-DE" dirty="0"/>
              <a:t>, das den Ansprüchen und Bedürfnissen des Lerners entspricht und genügt.</a:t>
            </a:r>
          </a:p>
          <a:p>
            <a:pPr marL="714375" indent="-5778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342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620000" cy="940966"/>
          </a:xfrm>
        </p:spPr>
        <p:txBody>
          <a:bodyPr/>
          <a:lstStyle/>
          <a:p>
            <a:pPr algn="ctr"/>
            <a:r>
              <a:rPr lang="de-DE" sz="4400" dirty="0"/>
              <a:t>Konstruktivismus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/>
          <a:lstStyle/>
          <a:p>
            <a:pPr algn="just"/>
            <a:r>
              <a:rPr lang="de-DE" dirty="0"/>
              <a:t>Interaktion der Menschen mit ihrer Umwelt spielt eine große Rolle (≠ Kognitivismus)</a:t>
            </a:r>
          </a:p>
          <a:p>
            <a:pPr algn="just"/>
            <a:endParaRPr lang="de-DE" dirty="0"/>
          </a:p>
          <a:p>
            <a:pPr algn="just"/>
            <a:r>
              <a:rPr lang="de-DE" dirty="0"/>
              <a:t>situatives </a:t>
            </a:r>
            <a:r>
              <a:rPr lang="de-DE" b="1" dirty="0"/>
              <a:t>Handeln</a:t>
            </a:r>
            <a:r>
              <a:rPr lang="de-DE" dirty="0"/>
              <a:t>: Gehirn konstruiert neue fremdsprachliche Muster anhand bereits bekannter Handlungsschemata.</a:t>
            </a:r>
          </a:p>
          <a:p>
            <a:pPr algn="just"/>
            <a:endParaRPr lang="de-DE" dirty="0"/>
          </a:p>
          <a:p>
            <a:r>
              <a:rPr lang="de-DE" b="1" dirty="0"/>
              <a:t>konstruktive Operationen</a:t>
            </a:r>
            <a:r>
              <a:rPr lang="de-DE" dirty="0"/>
              <a:t>:</a:t>
            </a:r>
          </a:p>
          <a:p>
            <a:pPr marL="811213"/>
            <a:r>
              <a:rPr lang="de-DE" b="1" dirty="0"/>
              <a:t>Assimilation</a:t>
            </a:r>
            <a:r>
              <a:rPr lang="de-DE" dirty="0"/>
              <a:t>: Anpassung eines Menschen and die sprachlich fremde Umgebung.</a:t>
            </a:r>
          </a:p>
          <a:p>
            <a:pPr marL="811213"/>
            <a:r>
              <a:rPr lang="de-DE" b="1" dirty="0"/>
              <a:t>Akkommodation</a:t>
            </a:r>
            <a:r>
              <a:rPr lang="de-DE" dirty="0"/>
              <a:t>: Aufbauen eines kognitiven Handlungsmuster, um gewisse fremdsprachliche Situationen zu bewältigen.</a:t>
            </a:r>
          </a:p>
        </p:txBody>
      </p:sp>
    </p:spTree>
    <p:extLst>
      <p:ext uri="{BB962C8B-B14F-4D97-AF65-F5344CB8AC3E}">
        <p14:creationId xmlns:p14="http://schemas.microsoft.com/office/powerpoint/2010/main" val="3230069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114"/>
          </a:xfrm>
        </p:spPr>
        <p:txBody>
          <a:bodyPr/>
          <a:lstStyle/>
          <a:p>
            <a:pPr algn="ctr"/>
            <a:r>
              <a:rPr lang="de-DE" sz="4400" dirty="0"/>
              <a:t>Konstruktivismus II</a:t>
            </a:r>
            <a:br>
              <a:rPr lang="de-DE" sz="4400" dirty="0"/>
            </a:br>
            <a:r>
              <a:rPr lang="de-DE" sz="3600" dirty="0"/>
              <a:t>Konstruktive Operationen im FSU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5184576"/>
          </a:xfrm>
        </p:spPr>
        <p:txBody>
          <a:bodyPr>
            <a:normAutofit lnSpcReduction="10000"/>
          </a:bodyPr>
          <a:lstStyle/>
          <a:p>
            <a:pPr marL="268288" indent="-268288" algn="just"/>
            <a:r>
              <a:rPr lang="de-DE" dirty="0">
                <a:solidFill>
                  <a:prstClr val="black"/>
                </a:solidFill>
              </a:rPr>
              <a:t>Lerner erreicht ein bestimmtes Erwerbsstadium (</a:t>
            </a:r>
            <a:r>
              <a:rPr lang="de-DE" b="1" dirty="0">
                <a:solidFill>
                  <a:prstClr val="black"/>
                </a:solidFill>
              </a:rPr>
              <a:t>assimiliert</a:t>
            </a:r>
            <a:r>
              <a:rPr lang="de-DE" dirty="0">
                <a:solidFill>
                  <a:prstClr val="black"/>
                </a:solidFill>
              </a:rPr>
              <a:t> sich an das sprachliche Fremde), nur dann kann er den angebotenen Input  verarbeiten (</a:t>
            </a:r>
            <a:r>
              <a:rPr lang="de-DE" b="1" dirty="0">
                <a:solidFill>
                  <a:prstClr val="black"/>
                </a:solidFill>
              </a:rPr>
              <a:t>akkommodiert </a:t>
            </a:r>
            <a:r>
              <a:rPr lang="de-DE" dirty="0">
                <a:solidFill>
                  <a:prstClr val="black"/>
                </a:solidFill>
              </a:rPr>
              <a:t>sich).</a:t>
            </a:r>
          </a:p>
          <a:p>
            <a:pPr marL="268288" indent="-268288" algn="just"/>
            <a:endParaRPr lang="de-DE" dirty="0">
              <a:solidFill>
                <a:prstClr val="black"/>
              </a:solidFill>
            </a:endParaRPr>
          </a:p>
          <a:p>
            <a:pPr marL="268288" indent="-268288" algn="just"/>
            <a:r>
              <a:rPr lang="de-DE" dirty="0">
                <a:solidFill>
                  <a:prstClr val="black"/>
                </a:solidFill>
              </a:rPr>
              <a:t>Lernsituationen:</a:t>
            </a:r>
          </a:p>
          <a:p>
            <a:pPr marL="714375" indent="-268288"/>
            <a:r>
              <a:rPr lang="de-DE" dirty="0">
                <a:solidFill>
                  <a:prstClr val="black"/>
                </a:solidFill>
              </a:rPr>
              <a:t>sollen komplexe , authentische sprachliche und nicht-sprachliche Erfahrungen ermöglichen.</a:t>
            </a:r>
          </a:p>
          <a:p>
            <a:pPr marL="714375" indent="-268288"/>
            <a:r>
              <a:rPr lang="de-DE" dirty="0">
                <a:solidFill>
                  <a:prstClr val="black"/>
                </a:solidFill>
              </a:rPr>
              <a:t>Lerner </a:t>
            </a:r>
            <a:r>
              <a:rPr lang="de-DE" b="1" dirty="0">
                <a:solidFill>
                  <a:prstClr val="black"/>
                </a:solidFill>
              </a:rPr>
              <a:t>handeln</a:t>
            </a:r>
            <a:r>
              <a:rPr lang="de-DE" dirty="0">
                <a:solidFill>
                  <a:prstClr val="black"/>
                </a:solidFill>
              </a:rPr>
              <a:t> problemlösend. </a:t>
            </a:r>
            <a:endParaRPr lang="en-US" dirty="0">
              <a:solidFill>
                <a:prstClr val="black"/>
              </a:solidFill>
            </a:endParaRPr>
          </a:p>
          <a:p>
            <a:pPr marL="714375" indent="-268288"/>
            <a:r>
              <a:rPr lang="de-DE" dirty="0"/>
              <a:t>zu zweit oder in Kleingruppen.</a:t>
            </a:r>
          </a:p>
          <a:p>
            <a:pPr marL="714375" indent="-268288"/>
            <a:r>
              <a:rPr lang="de-DE" dirty="0"/>
              <a:t>dichte Kommunikation ohne Hemmungen.</a:t>
            </a:r>
          </a:p>
          <a:p>
            <a:pPr marL="714375" indent="-268288"/>
            <a:endParaRPr lang="de-DE" dirty="0"/>
          </a:p>
          <a:p>
            <a:pPr marL="268288" indent="-268288"/>
            <a:r>
              <a:rPr lang="de-DE" dirty="0"/>
              <a:t>Lernerautonomie wird gefördert.</a:t>
            </a:r>
          </a:p>
          <a:p>
            <a:pPr marL="268288" indent="-268288"/>
            <a:endParaRPr lang="de-DE" dirty="0"/>
          </a:p>
          <a:p>
            <a:pPr marL="268288" indent="-268288"/>
            <a:r>
              <a:rPr lang="de-DE" dirty="0"/>
              <a:t>Projektunterricht ist geeignet.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515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4400" dirty="0"/>
              <a:t>Konstruktivismus III</a:t>
            </a:r>
            <a:br>
              <a:rPr lang="de-DE" sz="4400" dirty="0"/>
            </a:br>
            <a:r>
              <a:rPr lang="de-DE" sz="3600" dirty="0"/>
              <a:t>Kritik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7620000" cy="3556992"/>
          </a:xfrm>
        </p:spPr>
        <p:txBody>
          <a:bodyPr/>
          <a:lstStyle/>
          <a:p>
            <a:pPr algn="just"/>
            <a:r>
              <a:rPr lang="de-DE" dirty="0"/>
              <a:t>Bewältigung sprachlich fremder Situationen bedeutet erfolgreich zu handeln und keinen Schaden zu nehmen.</a:t>
            </a:r>
          </a:p>
          <a:p>
            <a:pPr algn="just"/>
            <a:endParaRPr lang="de-DE" dirty="0"/>
          </a:p>
          <a:p>
            <a:pPr algn="just"/>
            <a:r>
              <a:rPr lang="de-DE" dirty="0"/>
              <a:t>In der instruktionellen Lernumgebung werden aber Fehler erwartet und sogar positiv bewertet.</a:t>
            </a:r>
          </a:p>
          <a:p>
            <a:pPr algn="just"/>
            <a:endParaRPr lang="de-DE" dirty="0"/>
          </a:p>
          <a:p>
            <a:pPr algn="just"/>
            <a:r>
              <a:rPr lang="de-DE" dirty="0"/>
              <a:t>Eine konstruktivistische Fremdsprachendidaktik sollte die Lernumgebung (in micro und macro) berücksichtigen.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547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4000" dirty="0"/>
              <a:t>Grundprozess des Spracherwerbs</a:t>
            </a:r>
            <a:endParaRPr lang="en-US" sz="4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57726703"/>
              </p:ext>
            </p:extLst>
          </p:nvPr>
        </p:nvGraphicFramePr>
        <p:xfrm>
          <a:off x="971600" y="1412776"/>
          <a:ext cx="6300000" cy="453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732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4400" dirty="0"/>
              <a:t>Theorien</a:t>
            </a:r>
            <a:r>
              <a:rPr lang="de-DE" dirty="0"/>
              <a:t> zum L2-Erwerb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de-DE" dirty="0"/>
              <a:t>verdeutlichen den sprachlichen Lernprozess als Ganzes.</a:t>
            </a:r>
          </a:p>
          <a:p>
            <a:pPr algn="just">
              <a:lnSpc>
                <a:spcPct val="200000"/>
              </a:lnSpc>
            </a:pPr>
            <a:r>
              <a:rPr lang="de-DE" dirty="0"/>
              <a:t>verdeutlichen mögliche Verbindungen zu nicht-sprachlichem Lernen.</a:t>
            </a:r>
          </a:p>
          <a:p>
            <a:pPr algn="just">
              <a:lnSpc>
                <a:spcPct val="200000"/>
              </a:lnSpc>
            </a:pPr>
            <a:r>
              <a:rPr lang="de-DE" dirty="0"/>
              <a:t>verdeutlichen Gemeinsamkeiten zwischen L1- und L2-Erwerb.</a:t>
            </a:r>
          </a:p>
          <a:p>
            <a:pPr algn="just">
              <a:lnSpc>
                <a:spcPct val="200000"/>
              </a:lnSpc>
            </a:pPr>
            <a:r>
              <a:rPr lang="de-DE" dirty="0"/>
              <a:t>verdeutlichen die Bedingungen, unter denen der L2-Erwerb gelingen kann.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60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Behaviorismus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Jedes Lernen ist die Aneignung bzw. das Imitieren von Verhaltenseinheiten.</a:t>
            </a:r>
          </a:p>
          <a:p>
            <a:pPr marL="800100"/>
            <a:r>
              <a:rPr lang="de-DE" dirty="0"/>
              <a:t>Mensch wird mit einer Äußerung konfrontiert →    versucht sie partnergerecht zu verwenden →        bekommt positive/negative Verstärkung aus der Umwelt.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99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600" dirty="0"/>
              <a:t>Vom Behaviorismus </a:t>
            </a:r>
            <a:br>
              <a:rPr lang="de-DE" sz="3600" dirty="0"/>
            </a:br>
            <a:r>
              <a:rPr lang="de-DE" sz="3600" dirty="0"/>
              <a:t>zur Kontrastiven Analyse </a:t>
            </a:r>
            <a:br>
              <a:rPr lang="de-DE" sz="40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7620000" cy="4772000"/>
          </a:xfrm>
        </p:spPr>
        <p:txBody>
          <a:bodyPr>
            <a:normAutofit lnSpcReduction="10000"/>
          </a:bodyPr>
          <a:lstStyle/>
          <a:p>
            <a:r>
              <a:rPr lang="de-DE" dirty="0"/>
              <a:t>L2-Lerner, die ihre Muttersprache bereits weitgehend erlernt haben, übertragen Eigenschaften und Strukturen der L1 auf die L2.</a:t>
            </a:r>
          </a:p>
          <a:p>
            <a:r>
              <a:rPr lang="de-DE" dirty="0"/>
              <a:t>Tranfer von L1 auf L2</a:t>
            </a:r>
          </a:p>
          <a:p>
            <a:pPr marL="820738"/>
            <a:r>
              <a:rPr lang="de-DE" dirty="0"/>
              <a:t>positiver Transfer: strukturelle Gleichheiten zwischen L1 und L2 setzen keine Fehler voraus → erleichtern den Fremdspracherwerb.</a:t>
            </a:r>
          </a:p>
          <a:p>
            <a:pPr marL="820738"/>
            <a:r>
              <a:rPr lang="de-DE" dirty="0"/>
              <a:t>negativer Transfer: linguistische Unterschiede zwischen L1 und L2 → Fehler sind zu erwarten.</a:t>
            </a:r>
          </a:p>
          <a:p>
            <a:pPr marL="820738"/>
            <a:r>
              <a:rPr lang="de-DE" dirty="0"/>
              <a:t>kann zur Vermeidung bestimmter Strukturen in die L2 führen, weil sie in der L1 nicht vorhanden sind.</a:t>
            </a:r>
          </a:p>
          <a:p>
            <a:pPr marL="820738"/>
            <a:r>
              <a:rPr lang="de-DE" dirty="0"/>
              <a:t>kann zum überhäufigen Gebrauch bestimmter Strukturen in der L2 führen, weil sie in der L1 zur Norm gehören. </a:t>
            </a:r>
          </a:p>
          <a:p>
            <a:pPr marL="820738"/>
            <a:r>
              <a:rPr lang="de-DE" dirty="0"/>
              <a:t>ähnliche Sprachen setzen keinen positiven Transfer voraus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02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4000" dirty="0"/>
              <a:t>Vom Behaviorismus </a:t>
            </a:r>
            <a:br>
              <a:rPr lang="de-DE" sz="4000" dirty="0"/>
            </a:br>
            <a:r>
              <a:rPr lang="de-DE" sz="4000" dirty="0"/>
              <a:t>zur Kontrastiven Analyse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916016"/>
          </a:xfrm>
        </p:spPr>
        <p:txBody>
          <a:bodyPr/>
          <a:lstStyle/>
          <a:p>
            <a:r>
              <a:rPr lang="de-DE" dirty="0"/>
              <a:t>Interferenzen</a:t>
            </a:r>
          </a:p>
          <a:p>
            <a:pPr marL="633413"/>
            <a:r>
              <a:rPr lang="de-DE" dirty="0"/>
              <a:t>Übertragung L1-Strukturen auf äquivalente L1-Strukturen und umgekehrt.</a:t>
            </a:r>
          </a:p>
          <a:p>
            <a:pPr marL="633413"/>
            <a:endParaRPr lang="de-DE" dirty="0"/>
          </a:p>
          <a:p>
            <a:pPr marL="633413"/>
            <a:r>
              <a:rPr lang="de-DE" dirty="0"/>
              <a:t>Lassen sich auf allen sprachlichen Ebenen beobachten:</a:t>
            </a:r>
          </a:p>
          <a:p>
            <a:pPr marL="1173163" defTabSz="1081088"/>
            <a:r>
              <a:rPr lang="de-DE" dirty="0"/>
              <a:t>auf phonetischer Ebene: Aussprachefehler</a:t>
            </a:r>
          </a:p>
          <a:p>
            <a:pPr marL="1173163" defTabSz="1081088"/>
            <a:r>
              <a:rPr lang="de-DE" dirty="0"/>
              <a:t>auf semantischer Ebene</a:t>
            </a:r>
            <a:r>
              <a:rPr lang="de-DE" i="1" dirty="0"/>
              <a:t>: falsche Freunde</a:t>
            </a:r>
            <a:endParaRPr lang="de-DE" dirty="0"/>
          </a:p>
          <a:p>
            <a:pPr marL="1173163" defTabSz="1081088"/>
            <a:r>
              <a:rPr lang="de-DE" dirty="0"/>
              <a:t>auf pragmalinguistischer Ebene: kulturgeprägte Kommunikationsdivergenzen</a:t>
            </a:r>
          </a:p>
          <a:p>
            <a:pPr marL="1173163" defTabSz="1081088"/>
            <a:r>
              <a:rPr lang="de-DE" dirty="0"/>
              <a:t>auf grammatischer Ebene: weniger eindeutig</a:t>
            </a:r>
          </a:p>
          <a:p>
            <a:pPr marL="944563" indent="0" defTabSz="1081088">
              <a:buNone/>
            </a:pPr>
            <a:endParaRPr lang="de-DE" dirty="0"/>
          </a:p>
          <a:p>
            <a:pPr marL="633413"/>
            <a:r>
              <a:rPr lang="de-DE" dirty="0"/>
              <a:t>sind auch zwischen L2 und L3 usw. möglich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34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4000" dirty="0"/>
              <a:t>Vom Behaviorismus </a:t>
            </a:r>
            <a:br>
              <a:rPr lang="de-DE" sz="4000" dirty="0"/>
            </a:br>
            <a:r>
              <a:rPr lang="de-DE" sz="4000" dirty="0"/>
              <a:t>zur Kontrastiven Analyse III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Kritik des behavioristischen Lehrkonzepts:</a:t>
            </a:r>
          </a:p>
          <a:p>
            <a:pPr marL="736600"/>
            <a:r>
              <a:rPr lang="de-DE" dirty="0"/>
              <a:t>Tranfer gilt als Störung.</a:t>
            </a:r>
          </a:p>
          <a:p>
            <a:pPr marL="736600"/>
            <a:r>
              <a:rPr lang="de-DE" dirty="0"/>
              <a:t>Lerner soll eine aktive, selbst konstruierende und bewusst reflektierende Rolle einnehmen, um mit den Interferenzen zurechtzukommen.</a:t>
            </a:r>
          </a:p>
          <a:p>
            <a:pPr marL="736600"/>
            <a:r>
              <a:rPr lang="de-DE" dirty="0"/>
              <a:t>der FSU sollte so gestaltet werden, als  ob es keine L1 gäbe.</a:t>
            </a:r>
          </a:p>
          <a:p>
            <a:pPr marL="357188"/>
            <a:endParaRPr lang="de-DE" dirty="0"/>
          </a:p>
          <a:p>
            <a:pPr marL="357188"/>
            <a:r>
              <a:rPr lang="de-DE" dirty="0"/>
              <a:t>Bedarf nach einer lernersprachlichen Theorie, die Interferenzen zwischen L1 und L2 anspricht und anhand von Regeln thematisiert → Bedarf nach der Kontrastiven Analyse.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744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Kognitivismus</a:t>
            </a:r>
            <a:br>
              <a:rPr lang="de-D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de-DE" dirty="0"/>
              <a:t>Zweitpracherwerb ist ein ständiger Reifungsprozess: </a:t>
            </a:r>
          </a:p>
          <a:p>
            <a:pPr marL="722313" algn="just"/>
            <a:r>
              <a:rPr lang="de-DE" dirty="0"/>
              <a:t>Lerner konstruiert durch kognitive Denk- und Verstehensprozesse Regeln in der L2, während er sein Regelwissen aus der L1 wiederaufgreifen soll. L2-Input wird in ein organisiertes Netz vorhandenen L1-Wissens eingepasst.</a:t>
            </a:r>
          </a:p>
          <a:p>
            <a:pPr marL="722313" algn="just"/>
            <a:r>
              <a:rPr lang="de-DE" dirty="0"/>
              <a:t>L1 und L2 entwickeln sich unabhängig voneinander nach universalen sprachlichen Reifungsprinzipien. </a:t>
            </a:r>
          </a:p>
          <a:p>
            <a:pPr marL="722313" algn="just"/>
            <a:r>
              <a:rPr lang="de-DE" dirty="0"/>
              <a:t>Regelkonstruktion in der L1 verwirklicht sich anhand des internen Regelapparats.</a:t>
            </a:r>
          </a:p>
          <a:p>
            <a:pPr marL="722313" algn="just"/>
            <a:r>
              <a:rPr lang="de-DE" dirty="0"/>
              <a:t>Regelkonstruktion in der L2 beruht auf der angeborenen universalgrammatischen Fähigkeit.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659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Kognitivismus</a:t>
            </a:r>
            <a:br>
              <a:rPr lang="de-DE" dirty="0"/>
            </a:br>
            <a:r>
              <a:rPr lang="de-DE" sz="3600" dirty="0"/>
              <a:t>Natural-Approach-Hypothesen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Ungesteuerter L2-Erwerb folgt ähnlichen Erwerbsstadien wie der L1-Erwerb → gesteuerter L2-Erwerb soll dem ungesteuerten L2-Erwerb ähneln (</a:t>
            </a:r>
            <a:r>
              <a:rPr lang="de-DE" b="1" dirty="0"/>
              <a:t>Input-Hypothese</a:t>
            </a:r>
            <a:r>
              <a:rPr lang="de-DE" dirty="0"/>
              <a:t>).</a:t>
            </a:r>
          </a:p>
          <a:p>
            <a:endParaRPr lang="de-DE" dirty="0"/>
          </a:p>
          <a:p>
            <a:r>
              <a:rPr lang="de-DE" dirty="0"/>
              <a:t>Ungesteuerter L2-Erwerb  ähnelt den Umständen des L1-Erwerbs → gesteuerter L2-Erwerb  soll den Umständen des ungesteuerten L2-Erwerbs ähneln (</a:t>
            </a:r>
            <a:r>
              <a:rPr lang="de-DE" b="1" dirty="0"/>
              <a:t>Natural-Order-Hypothese</a:t>
            </a:r>
            <a:r>
              <a:rPr lang="de-DE" dirty="0"/>
              <a:t>).</a:t>
            </a:r>
          </a:p>
          <a:p>
            <a:endParaRPr lang="de-DE" dirty="0"/>
          </a:p>
          <a:p>
            <a:r>
              <a:rPr lang="de-DE" dirty="0"/>
              <a:t>Ungesteuerter L2-Erwerb beruht auf die angeborene universalgrammatische Fähigkeit, die den L1-Erwerb prägt → gesteuerter L2-Erwerb beruht sich auf einen bewusst aufgebauten regelbildenden Mechanismus, der die formale Korrektheit jeder Äußerung überwacht (</a:t>
            </a:r>
            <a:r>
              <a:rPr lang="de-DE" b="1" dirty="0"/>
              <a:t>Monitor-Hypothese</a:t>
            </a:r>
            <a:r>
              <a:rPr lang="de-DE" dirty="0"/>
              <a:t>).</a:t>
            </a:r>
          </a:p>
          <a:p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016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1284</TotalTime>
  <Words>817</Words>
  <Application>Microsoft Office PowerPoint</Application>
  <PresentationFormat>On-screen Show (4:3)</PresentationFormat>
  <Paragraphs>101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</vt:lpstr>
      <vt:lpstr>Adjacency</vt:lpstr>
      <vt:lpstr>1. Vorlesungseinheit  Zweitspracherwerbstheorien</vt:lpstr>
      <vt:lpstr>Grundprozess des Spracherwerbs</vt:lpstr>
      <vt:lpstr>Theorien zum L2-Erwerb</vt:lpstr>
      <vt:lpstr>Behaviorismus</vt:lpstr>
      <vt:lpstr>Vom Behaviorismus  zur Kontrastiven Analyse  </vt:lpstr>
      <vt:lpstr>Vom Behaviorismus  zur Kontrastiven Analyse II</vt:lpstr>
      <vt:lpstr>Vom Behaviorismus  zur Kontrastiven Analyse III</vt:lpstr>
      <vt:lpstr>Kognitivismus </vt:lpstr>
      <vt:lpstr>Kognitivismus Natural-Approach-Hypothesen</vt:lpstr>
      <vt:lpstr>Theorien der Lernersprachen</vt:lpstr>
      <vt:lpstr>Theorien der Lernersprachen II Erwerbsphasen</vt:lpstr>
      <vt:lpstr>Konstruktivismus</vt:lpstr>
      <vt:lpstr>Konstruktivismus II Konstruktive Operationen im FSU</vt:lpstr>
      <vt:lpstr>Konstruktivismus III Kritik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Evelyn Vovou</dc:creator>
  <cp:lastModifiedBy>Dafni Wiedenmayer</cp:lastModifiedBy>
  <cp:revision>48</cp:revision>
  <dcterms:created xsi:type="dcterms:W3CDTF">2012-03-09T07:32:50Z</dcterms:created>
  <dcterms:modified xsi:type="dcterms:W3CDTF">2024-01-09T03:53:47Z</dcterms:modified>
</cp:coreProperties>
</file>