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76" r:id="rId3"/>
    <p:sldId id="295" r:id="rId4"/>
    <p:sldId id="296" r:id="rId5"/>
    <p:sldId id="297" r:id="rId6"/>
    <p:sldId id="277" r:id="rId7"/>
    <p:sldId id="326" r:id="rId8"/>
    <p:sldId id="301" r:id="rId9"/>
    <p:sldId id="327" r:id="rId10"/>
    <p:sldId id="328" r:id="rId11"/>
    <p:sldId id="329" r:id="rId12"/>
    <p:sldId id="306" r:id="rId13"/>
    <p:sldId id="290" r:id="rId14"/>
    <p:sldId id="292" r:id="rId15"/>
    <p:sldId id="330" r:id="rId16"/>
    <p:sldId id="289" r:id="rId17"/>
    <p:sldId id="291" r:id="rId18"/>
    <p:sldId id="331" r:id="rId19"/>
    <p:sldId id="324" r:id="rId20"/>
    <p:sldId id="32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020B1-98CA-4A81-992D-9225EBB33059}" type="datetimeFigureOut">
              <a:rPr lang="en-US" smtClean="0"/>
              <a:t>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C9B737-6DD1-4536-B097-DA04F72C7212}" type="slidenum">
              <a:rPr lang="en-US" smtClean="0"/>
              <a:t>‹#›</a:t>
            </a:fld>
            <a:endParaRPr lang="en-US" dirty="0"/>
          </a:p>
        </p:txBody>
      </p:sp>
    </p:spTree>
    <p:extLst>
      <p:ext uri="{BB962C8B-B14F-4D97-AF65-F5344CB8AC3E}">
        <p14:creationId xmlns:p14="http://schemas.microsoft.com/office/powerpoint/2010/main" val="1095360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FC954-D311-4334-94B3-EBB981B0D33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7732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FC954-D311-4334-94B3-EBB981B0D33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4846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DB058-3052-BBD1-FD85-0DD92495F7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3D28A8-EF67-08C7-9954-0967504381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8CDBFB-3C16-A85B-0F3B-1D8989EE800A}"/>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5" name="Footer Placeholder 4">
            <a:extLst>
              <a:ext uri="{FF2B5EF4-FFF2-40B4-BE49-F238E27FC236}">
                <a16:creationId xmlns:a16="http://schemas.microsoft.com/office/drawing/2014/main" id="{81B1901B-CDEF-C9C5-AD9C-B1D31095EB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909C5-FCD3-9F1B-6F6A-B45729382CBD}"/>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386042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5E84C-9A0B-3BB5-4277-F4F4930AC3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266944-1913-20CF-EBA1-507F4FBC98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894E1D-3104-815F-6525-40DD26674CA5}"/>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5" name="Footer Placeholder 4">
            <a:extLst>
              <a:ext uri="{FF2B5EF4-FFF2-40B4-BE49-F238E27FC236}">
                <a16:creationId xmlns:a16="http://schemas.microsoft.com/office/drawing/2014/main" id="{4FF42CBF-9CD8-2F9B-BA62-F39A17F5F7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C45918-81B7-CA96-0667-B17F27896FBC}"/>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3589055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78DBCF-59B6-6B57-4757-9B7504C1E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B20B9C-2076-4237-E4A6-EB01E76CB3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7C8091-984C-437D-5787-59516D7A61D1}"/>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5" name="Footer Placeholder 4">
            <a:extLst>
              <a:ext uri="{FF2B5EF4-FFF2-40B4-BE49-F238E27FC236}">
                <a16:creationId xmlns:a16="http://schemas.microsoft.com/office/drawing/2014/main" id="{F50DF41F-D890-6F17-1970-A89D12C091E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C445C3-A5E1-3E10-573B-FA45EE5DA8BB}"/>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16432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45068-A3F8-7F6B-3422-91DDA544AD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8579CE-CA63-2659-77C3-311CC66CC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7F6E33-1C25-20D1-5AFB-F04692B1B82A}"/>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5" name="Footer Placeholder 4">
            <a:extLst>
              <a:ext uri="{FF2B5EF4-FFF2-40B4-BE49-F238E27FC236}">
                <a16:creationId xmlns:a16="http://schemas.microsoft.com/office/drawing/2014/main" id="{22275A2E-D482-7B53-EBB9-45B500215C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2B55E7-3AFE-971B-3C33-BDBE6C06AB15}"/>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4172940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4993-51CF-8CDC-17D9-B185BCA4C9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94BB28-7BC8-C273-364A-9991A0BEAD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0641AB-A2F0-1683-0B67-70E0B3A3873E}"/>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5" name="Footer Placeholder 4">
            <a:extLst>
              <a:ext uri="{FF2B5EF4-FFF2-40B4-BE49-F238E27FC236}">
                <a16:creationId xmlns:a16="http://schemas.microsoft.com/office/drawing/2014/main" id="{182A6897-B231-B403-1D1E-3D367DF71F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891AAC-44B7-0CC7-6B9B-9C07308354C1}"/>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103249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76F3D-61B6-FBFC-5800-C386F7E167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D3E5A9-3F49-7C47-E324-7BA56C3DFE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CC04DE-86B4-52D8-00E7-BA34315FE2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AA279C-AAE5-682E-CBA7-3E10ED300D61}"/>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6" name="Footer Placeholder 5">
            <a:extLst>
              <a:ext uri="{FF2B5EF4-FFF2-40B4-BE49-F238E27FC236}">
                <a16:creationId xmlns:a16="http://schemas.microsoft.com/office/drawing/2014/main" id="{8C4B608E-E69B-3994-8B09-4D2EA7F1074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3DFD5F2-A58B-2820-C544-180A0D6150C4}"/>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813276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847AE-6C4B-2622-655A-1C0C92FD9E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F3B859-4D3A-1836-31AF-8E41AE7507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DE8ABE-A590-6C29-3E55-A58D2B9946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3BF693-31F7-AD1F-E27D-A85096B2B4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FC6634-1B48-429C-23DF-BB625568BE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7CDE4E-0F78-7E09-8D2E-79F9FFC56888}"/>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8" name="Footer Placeholder 7">
            <a:extLst>
              <a:ext uri="{FF2B5EF4-FFF2-40B4-BE49-F238E27FC236}">
                <a16:creationId xmlns:a16="http://schemas.microsoft.com/office/drawing/2014/main" id="{DB3C6828-A712-7298-55C6-9B36DBA6AA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03A10A2-34E1-EE00-9FDB-5B3B39BFDDED}"/>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2346544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E9A7-36E3-E55A-13B6-E5CE9F39A9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65CE57-CA09-CB51-C293-C147E05167AD}"/>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4" name="Footer Placeholder 3">
            <a:extLst>
              <a:ext uri="{FF2B5EF4-FFF2-40B4-BE49-F238E27FC236}">
                <a16:creationId xmlns:a16="http://schemas.microsoft.com/office/drawing/2014/main" id="{A4CB7E85-4959-7BE5-5BC6-A0D4F553573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F959DF6-EF69-789D-172A-9D0E390F4E11}"/>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796690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228195-6562-48E5-C676-D775FF0C4DCF}"/>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3" name="Footer Placeholder 2">
            <a:extLst>
              <a:ext uri="{FF2B5EF4-FFF2-40B4-BE49-F238E27FC236}">
                <a16:creationId xmlns:a16="http://schemas.microsoft.com/office/drawing/2014/main" id="{6B0BE2E0-6D92-170F-A40F-4B4EF71FD2C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141F17A-59AB-912D-3937-FFCEA1902F0D}"/>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2708210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BCAD3-3BB9-D4CA-6951-978CCA1127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F56825-17FA-B16D-C239-630A85EEE0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A6CC4E-F294-044D-AF17-09C74CBA35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1DBBD0-7BB6-53AA-7160-6B6495C2141A}"/>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6" name="Footer Placeholder 5">
            <a:extLst>
              <a:ext uri="{FF2B5EF4-FFF2-40B4-BE49-F238E27FC236}">
                <a16:creationId xmlns:a16="http://schemas.microsoft.com/office/drawing/2014/main" id="{3370D249-7795-E175-D13F-2DDACA0B1B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2C6F4A2-DB56-BAAD-240C-34C0B7683FD8}"/>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329029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877C-82CC-A759-37F3-1CB8FF38BF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EF6021-E49C-45EF-9A6B-A979174F25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37B5F54-8E51-C12D-B4CA-76FDCE2646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EC10A9-FB23-6F20-7677-1464A8006654}"/>
              </a:ext>
            </a:extLst>
          </p:cNvPr>
          <p:cNvSpPr>
            <a:spLocks noGrp="1"/>
          </p:cNvSpPr>
          <p:nvPr>
            <p:ph type="dt" sz="half" idx="10"/>
          </p:nvPr>
        </p:nvSpPr>
        <p:spPr/>
        <p:txBody>
          <a:bodyPr/>
          <a:lstStyle/>
          <a:p>
            <a:fld id="{7752B7E8-B21E-41E5-8132-89FC305197A0}" type="datetimeFigureOut">
              <a:rPr lang="en-US" smtClean="0"/>
              <a:t>1/9/2024</a:t>
            </a:fld>
            <a:endParaRPr lang="en-US" dirty="0"/>
          </a:p>
        </p:txBody>
      </p:sp>
      <p:sp>
        <p:nvSpPr>
          <p:cNvPr id="6" name="Footer Placeholder 5">
            <a:extLst>
              <a:ext uri="{FF2B5EF4-FFF2-40B4-BE49-F238E27FC236}">
                <a16:creationId xmlns:a16="http://schemas.microsoft.com/office/drawing/2014/main" id="{61B8AA23-3077-281B-F68A-DC954793EA2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27083E-A390-2FDA-D961-4BCA580DA830}"/>
              </a:ext>
            </a:extLst>
          </p:cNvPr>
          <p:cNvSpPr>
            <a:spLocks noGrp="1"/>
          </p:cNvSpPr>
          <p:nvPr>
            <p:ph type="sldNum" sz="quarter" idx="12"/>
          </p:nvPr>
        </p:nvSpPr>
        <p:spPr/>
        <p:txBody>
          <a:bodyPr/>
          <a:lstStyle/>
          <a:p>
            <a:fld id="{F2EEC42C-91CE-448A-A46B-DC18965E0A02}" type="slidenum">
              <a:rPr lang="en-US" smtClean="0"/>
              <a:t>‹#›</a:t>
            </a:fld>
            <a:endParaRPr lang="en-US" dirty="0"/>
          </a:p>
        </p:txBody>
      </p:sp>
    </p:spTree>
    <p:extLst>
      <p:ext uri="{BB962C8B-B14F-4D97-AF65-F5344CB8AC3E}">
        <p14:creationId xmlns:p14="http://schemas.microsoft.com/office/powerpoint/2010/main" val="3230911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740CCE-4228-7A08-52CE-14B3C33DCE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E83B63-2D55-F6D4-A6C5-4AB6E7B5C5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295489-7106-EA14-868E-179E143CD5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2B7E8-B21E-41E5-8132-89FC305197A0}" type="datetimeFigureOut">
              <a:rPr lang="en-US" smtClean="0"/>
              <a:t>1/9/2024</a:t>
            </a:fld>
            <a:endParaRPr lang="en-US" dirty="0"/>
          </a:p>
        </p:txBody>
      </p:sp>
      <p:sp>
        <p:nvSpPr>
          <p:cNvPr id="5" name="Footer Placeholder 4">
            <a:extLst>
              <a:ext uri="{FF2B5EF4-FFF2-40B4-BE49-F238E27FC236}">
                <a16:creationId xmlns:a16="http://schemas.microsoft.com/office/drawing/2014/main" id="{9430DF79-7AEA-D252-FCC9-A05CDA03BE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3F9BA2-AEF6-12BD-310E-33400104FB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EC42C-91CE-448A-A46B-DC18965E0A02}" type="slidenum">
              <a:rPr lang="en-US" smtClean="0"/>
              <a:t>‹#›</a:t>
            </a:fld>
            <a:endParaRPr lang="en-US" dirty="0"/>
          </a:p>
        </p:txBody>
      </p:sp>
    </p:spTree>
    <p:extLst>
      <p:ext uri="{BB962C8B-B14F-4D97-AF65-F5344CB8AC3E}">
        <p14:creationId xmlns:p14="http://schemas.microsoft.com/office/powerpoint/2010/main" val="3754751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90C74-D5D9-4D95-B79C-0859EBDC6348}"/>
              </a:ext>
            </a:extLst>
          </p:cNvPr>
          <p:cNvSpPr>
            <a:spLocks noGrp="1"/>
          </p:cNvSpPr>
          <p:nvPr>
            <p:ph type="ctrTitle"/>
          </p:nvPr>
        </p:nvSpPr>
        <p:spPr>
          <a:xfrm>
            <a:off x="1524000" y="1122363"/>
            <a:ext cx="9144000" cy="808987"/>
          </a:xfrm>
        </p:spPr>
        <p:txBody>
          <a:bodyPr>
            <a:normAutofit/>
          </a:bodyPr>
          <a:lstStyle/>
          <a:p>
            <a:r>
              <a:rPr lang="en-US" sz="4400" b="1" dirty="0"/>
              <a:t>Faktoren im Sprachlernpro</a:t>
            </a:r>
            <a:r>
              <a:rPr lang="de-DE" sz="4400" b="1" dirty="0"/>
              <a:t>zess </a:t>
            </a:r>
            <a:endParaRPr lang="en-US" sz="4400" b="1" dirty="0"/>
          </a:p>
        </p:txBody>
      </p:sp>
      <p:sp>
        <p:nvSpPr>
          <p:cNvPr id="3" name="Subtitle 2">
            <a:extLst>
              <a:ext uri="{FF2B5EF4-FFF2-40B4-BE49-F238E27FC236}">
                <a16:creationId xmlns:a16="http://schemas.microsoft.com/office/drawing/2014/main" id="{245F4CDA-8D35-4367-A68E-3BA526E7F382}"/>
              </a:ext>
            </a:extLst>
          </p:cNvPr>
          <p:cNvSpPr>
            <a:spLocks noGrp="1"/>
          </p:cNvSpPr>
          <p:nvPr>
            <p:ph type="subTitle" idx="1"/>
          </p:nvPr>
        </p:nvSpPr>
        <p:spPr>
          <a:xfrm>
            <a:off x="700755" y="2102265"/>
            <a:ext cx="9967245" cy="3155535"/>
          </a:xfrm>
        </p:spPr>
        <p:txBody>
          <a:bodyPr>
            <a:normAutofit/>
          </a:bodyPr>
          <a:lstStyle/>
          <a:p>
            <a:pPr algn="just">
              <a:lnSpc>
                <a:spcPct val="150000"/>
              </a:lnSpc>
            </a:pPr>
            <a:r>
              <a:rPr lang="de-DE" sz="2000" dirty="0">
                <a:latin typeface="+mj-lt"/>
              </a:rPr>
              <a:t>Fremdsprachenlernen ist ein komplexer Prozess, der durch eine Vielzahl von Faktoren beeinflusst wird. Diese Faktoren sind sprachlich und außersprachlich determiniert. Der Lernvorgang und sein Ergebnis lassen sich nicht einseitig, also nur durch die angeborenen Fähigkeiten, die externen Einflüsse, die intellektuelle Entwicklung der Lernenden und ihre perzeptuellen Fähigkeiten erklären, sondern als ein komplexes Zusammenwirken all dieser Faktoren. </a:t>
            </a:r>
          </a:p>
        </p:txBody>
      </p:sp>
    </p:spTree>
    <p:extLst>
      <p:ext uri="{BB962C8B-B14F-4D97-AF65-F5344CB8AC3E}">
        <p14:creationId xmlns:p14="http://schemas.microsoft.com/office/powerpoint/2010/main" val="3439906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BC2510-F56F-45C7-A91B-9300FF246B38}"/>
              </a:ext>
            </a:extLst>
          </p:cNvPr>
          <p:cNvSpPr>
            <a:spLocks noGrp="1"/>
          </p:cNvSpPr>
          <p:nvPr>
            <p:ph idx="1"/>
          </p:nvPr>
        </p:nvSpPr>
        <p:spPr>
          <a:xfrm>
            <a:off x="762700" y="969947"/>
            <a:ext cx="10515600" cy="5371031"/>
          </a:xfrm>
        </p:spPr>
        <p:txBody>
          <a:bodyPr>
            <a:noAutofit/>
          </a:bodyPr>
          <a:lstStyle/>
          <a:p>
            <a:pPr>
              <a:lnSpc>
                <a:spcPct val="100000"/>
              </a:lnSpc>
            </a:pPr>
            <a:r>
              <a:rPr lang="en-US" b="1" dirty="0">
                <a:latin typeface="+mj-lt"/>
              </a:rPr>
              <a:t>Lehrmethode</a:t>
            </a:r>
          </a:p>
          <a:p>
            <a:pPr marL="0" indent="0" algn="just">
              <a:lnSpc>
                <a:spcPct val="100000"/>
              </a:lnSpc>
              <a:buNone/>
            </a:pPr>
            <a:r>
              <a:rPr lang="en-US" sz="1600" dirty="0">
                <a:latin typeface="+mj-lt"/>
              </a:rPr>
              <a:t>Zur Lehrmethode gehören Lernaktivitäten, Sozialformen, Materialien, Medienauswahl und- einsatz, wie auch Prüfungsformen. </a:t>
            </a:r>
          </a:p>
          <a:p>
            <a:pPr algn="just">
              <a:lnSpc>
                <a:spcPct val="170000"/>
              </a:lnSpc>
            </a:pPr>
            <a:r>
              <a:rPr lang="de-DE" b="1" dirty="0">
                <a:latin typeface="+mj-lt"/>
              </a:rPr>
              <a:t>Lehrstil</a:t>
            </a:r>
          </a:p>
          <a:p>
            <a:pPr marL="0" indent="0" algn="just">
              <a:lnSpc>
                <a:spcPct val="170000"/>
              </a:lnSpc>
              <a:buNone/>
            </a:pPr>
            <a:r>
              <a:rPr lang="de-DE" sz="1600" dirty="0">
                <a:latin typeface="+mj-lt"/>
              </a:rPr>
              <a:t>Lehrstil ist die charakteristische Art der Unterrichtsorganisation und –gestaltung einer Lehrperson. </a:t>
            </a:r>
            <a:r>
              <a:rPr lang="de-DE" sz="1600" b="1" dirty="0">
                <a:latin typeface="+mj-lt"/>
              </a:rPr>
              <a:t>Der Lehrstil wird von verschiedenen Faktoren beeinflusst: </a:t>
            </a:r>
          </a:p>
          <a:p>
            <a:pPr marL="514350" indent="-514350" algn="just">
              <a:lnSpc>
                <a:spcPct val="170000"/>
              </a:lnSpc>
              <a:buAutoNum type="arabicPeriod"/>
            </a:pPr>
            <a:r>
              <a:rPr lang="de-DE" sz="1600" dirty="0">
                <a:latin typeface="+mj-lt"/>
              </a:rPr>
              <a:t>Ist durch </a:t>
            </a:r>
            <a:r>
              <a:rPr lang="de-DE" sz="1600" b="1" dirty="0">
                <a:latin typeface="+mj-lt"/>
              </a:rPr>
              <a:t>persönliche Eigenschaften </a:t>
            </a:r>
            <a:r>
              <a:rPr lang="de-DE" sz="1600" dirty="0">
                <a:latin typeface="+mj-lt"/>
              </a:rPr>
              <a:t>gekennzeichnet, wie z.B. individuelle Persönlichkeitsmerkmale, kognitive Lernpräferenzen oder emotionale Zustände, oder auch durch die soziale Handlungskompetenz und –willigkeit der Lehrperson.</a:t>
            </a:r>
          </a:p>
          <a:p>
            <a:pPr marL="514350" indent="-514350" algn="just">
              <a:lnSpc>
                <a:spcPct val="170000"/>
              </a:lnSpc>
              <a:buAutoNum type="arabicPeriod"/>
            </a:pPr>
            <a:r>
              <a:rPr lang="de-DE" sz="1600" b="1" dirty="0">
                <a:latin typeface="+mj-lt"/>
              </a:rPr>
              <a:t>Die Lehrmethoden</a:t>
            </a:r>
            <a:r>
              <a:rPr lang="de-DE" sz="1600" dirty="0">
                <a:latin typeface="+mj-lt"/>
              </a:rPr>
              <a:t>, die die Lehrperson im Laufe </a:t>
            </a:r>
            <a:r>
              <a:rPr lang="de-DE" sz="1600" b="1" dirty="0">
                <a:latin typeface="+mj-lt"/>
              </a:rPr>
              <a:t>ihrer eigenen Lernerfahrung </a:t>
            </a:r>
            <a:r>
              <a:rPr lang="de-DE" sz="1600" dirty="0">
                <a:latin typeface="+mj-lt"/>
              </a:rPr>
              <a:t>kennengelernt hat.</a:t>
            </a:r>
          </a:p>
          <a:p>
            <a:pPr marL="514350" indent="-514350" algn="just">
              <a:lnSpc>
                <a:spcPct val="170000"/>
              </a:lnSpc>
              <a:buAutoNum type="arabicPeriod"/>
            </a:pPr>
            <a:r>
              <a:rPr lang="de-DE" sz="1600" dirty="0">
                <a:latin typeface="+mj-lt"/>
              </a:rPr>
              <a:t>Persönliche Haltungen, z.B. gegenüber der Institution Schule und subjektiven Theorien über das Fach.</a:t>
            </a:r>
            <a:endParaRPr lang="en-US" sz="1600" dirty="0">
              <a:latin typeface="+mj-lt"/>
            </a:endParaRPr>
          </a:p>
          <a:p>
            <a:pPr marL="0" indent="0" algn="just">
              <a:lnSpc>
                <a:spcPct val="100000"/>
              </a:lnSpc>
              <a:buNone/>
            </a:pPr>
            <a:endParaRPr lang="en-US" sz="1800" dirty="0">
              <a:latin typeface="+mj-lt"/>
            </a:endParaRPr>
          </a:p>
        </p:txBody>
      </p:sp>
    </p:spTree>
    <p:extLst>
      <p:ext uri="{BB962C8B-B14F-4D97-AF65-F5344CB8AC3E}">
        <p14:creationId xmlns:p14="http://schemas.microsoft.com/office/powerpoint/2010/main" val="1186587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10B07-70FC-4BD0-A0DC-4C153A5C7A1F}"/>
              </a:ext>
            </a:extLst>
          </p:cNvPr>
          <p:cNvSpPr>
            <a:spLocks noGrp="1"/>
          </p:cNvSpPr>
          <p:nvPr>
            <p:ph type="title"/>
          </p:nvPr>
        </p:nvSpPr>
        <p:spPr/>
        <p:txBody>
          <a:bodyPr>
            <a:noAutofit/>
          </a:bodyPr>
          <a:lstStyle/>
          <a:p>
            <a:pPr algn="ctr">
              <a:defRPr/>
            </a:pPr>
            <a:br>
              <a:rPr lang="de-DE" b="1" dirty="0"/>
            </a:br>
            <a:r>
              <a:rPr lang="de-DE" b="1" dirty="0"/>
              <a:t>FSU als soziales Handeln</a:t>
            </a:r>
            <a:br>
              <a:rPr lang="de-DE" b="1" dirty="0"/>
            </a:br>
            <a:r>
              <a:rPr lang="de-DE" sz="3200" b="1" dirty="0"/>
              <a:t>Interaktion/soziale Kompetenzen und soziale Lernstrategien</a:t>
            </a:r>
            <a:br>
              <a:rPr lang="de-DE" sz="3200" b="1" dirty="0"/>
            </a:br>
            <a:endParaRPr lang="en-US" sz="3200" b="1" dirty="0"/>
          </a:p>
        </p:txBody>
      </p:sp>
      <p:sp>
        <p:nvSpPr>
          <p:cNvPr id="3" name="Content Placeholder 2">
            <a:extLst>
              <a:ext uri="{FF2B5EF4-FFF2-40B4-BE49-F238E27FC236}">
                <a16:creationId xmlns:a16="http://schemas.microsoft.com/office/drawing/2014/main" id="{FBE85E12-9DAF-4C9A-BCF1-BED1B38E08FC}"/>
              </a:ext>
            </a:extLst>
          </p:cNvPr>
          <p:cNvSpPr>
            <a:spLocks noGrp="1"/>
          </p:cNvSpPr>
          <p:nvPr>
            <p:ph idx="1"/>
          </p:nvPr>
        </p:nvSpPr>
        <p:spPr/>
        <p:txBody>
          <a:bodyPr/>
          <a:lstStyle/>
          <a:p>
            <a:pPr algn="just"/>
            <a:endParaRPr lang="de-DE" sz="2400" dirty="0">
              <a:latin typeface="+mj-lt"/>
            </a:endParaRPr>
          </a:p>
          <a:p>
            <a:pPr algn="just"/>
            <a:endParaRPr lang="de-DE" sz="2400" dirty="0">
              <a:latin typeface="+mj-lt"/>
            </a:endParaRPr>
          </a:p>
          <a:p>
            <a:pPr algn="just"/>
            <a:r>
              <a:rPr lang="de-DE" sz="2400" dirty="0">
                <a:latin typeface="+mj-lt"/>
              </a:rPr>
              <a:t>Ein ebenfalls zentraler Faktor ist die </a:t>
            </a:r>
            <a:r>
              <a:rPr lang="de-DE" sz="2400" b="1" dirty="0">
                <a:latin typeface="+mj-lt"/>
              </a:rPr>
              <a:t>Interaktion</a:t>
            </a:r>
            <a:r>
              <a:rPr lang="de-DE" sz="2400" dirty="0">
                <a:latin typeface="+mj-lt"/>
              </a:rPr>
              <a:t>. Interaktion beinhaltet das aufeinander bezogene sprachliche und außersprachliche Handeln der Lernenden untereinander und in ihrer Beziehung zur Lehrperson. </a:t>
            </a:r>
          </a:p>
          <a:p>
            <a:pPr algn="just"/>
            <a:r>
              <a:rPr lang="de-DE" sz="2400" dirty="0">
                <a:latin typeface="+mj-lt"/>
              </a:rPr>
              <a:t>Im Mittelpunkt stehen </a:t>
            </a:r>
            <a:r>
              <a:rPr lang="de-DE" sz="2400" b="1" dirty="0">
                <a:latin typeface="+mj-lt"/>
              </a:rPr>
              <a:t>soziale Kompetenzen</a:t>
            </a:r>
            <a:r>
              <a:rPr lang="de-DE" sz="2400" dirty="0">
                <a:latin typeface="+mj-lt"/>
              </a:rPr>
              <a:t>, die durch die Aktivierung der </a:t>
            </a:r>
            <a:r>
              <a:rPr lang="de-DE" sz="2400" b="1" dirty="0">
                <a:latin typeface="+mj-lt"/>
              </a:rPr>
              <a:t>sozialen Lernstrategien</a:t>
            </a:r>
            <a:r>
              <a:rPr lang="de-DE" sz="2400" dirty="0">
                <a:latin typeface="+mj-lt"/>
              </a:rPr>
              <a:t> auf- und ausgebaut werden.</a:t>
            </a:r>
          </a:p>
          <a:p>
            <a:pPr marL="0" indent="0">
              <a:buNone/>
            </a:pPr>
            <a:endParaRPr lang="en-US" dirty="0"/>
          </a:p>
        </p:txBody>
      </p:sp>
    </p:spTree>
    <p:extLst>
      <p:ext uri="{BB962C8B-B14F-4D97-AF65-F5344CB8AC3E}">
        <p14:creationId xmlns:p14="http://schemas.microsoft.com/office/powerpoint/2010/main" val="2283912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9819D7-6D53-480A-982A-8F095BFCEA72}"/>
              </a:ext>
            </a:extLst>
          </p:cNvPr>
          <p:cNvSpPr>
            <a:spLocks noGrp="1"/>
          </p:cNvSpPr>
          <p:nvPr>
            <p:ph idx="1"/>
          </p:nvPr>
        </p:nvSpPr>
        <p:spPr>
          <a:xfrm>
            <a:off x="838200" y="969948"/>
            <a:ext cx="10515600" cy="5328302"/>
          </a:xfrm>
        </p:spPr>
        <p:txBody>
          <a:bodyPr>
            <a:normAutofit fontScale="70000" lnSpcReduction="20000"/>
          </a:bodyPr>
          <a:lstStyle/>
          <a:p>
            <a:pPr marL="0" indent="0" algn="ctr">
              <a:buNone/>
            </a:pPr>
            <a:r>
              <a:rPr lang="de-DE" sz="5100" b="1" dirty="0">
                <a:latin typeface="+mj-lt"/>
              </a:rPr>
              <a:t>Gruppendynamik und Rolle der Lehrperson</a:t>
            </a:r>
          </a:p>
          <a:p>
            <a:pPr marL="0" indent="0" algn="just">
              <a:buNone/>
            </a:pPr>
            <a:endParaRPr lang="de-DE" dirty="0"/>
          </a:p>
          <a:p>
            <a:pPr marL="0" indent="0" algn="just">
              <a:lnSpc>
                <a:spcPct val="170000"/>
              </a:lnSpc>
              <a:buNone/>
            </a:pPr>
            <a:r>
              <a:rPr lang="de-DE" sz="2600" dirty="0">
                <a:latin typeface="+mj-lt"/>
              </a:rPr>
              <a:t>Der Begriff Gruppendynamik spielt eine wesentliche Rolle. Sie wird von inneren und von äußeren Faktoren beeinflusst. Manche von denen sind:</a:t>
            </a:r>
          </a:p>
          <a:p>
            <a:pPr marL="514350" indent="-514350" algn="just">
              <a:buAutoNum type="arabicPeriod"/>
            </a:pPr>
            <a:r>
              <a:rPr lang="de-DE" sz="2600" b="1" dirty="0">
                <a:latin typeface="+mj-lt"/>
              </a:rPr>
              <a:t>Die Komposition</a:t>
            </a:r>
            <a:r>
              <a:rPr lang="de-DE" sz="2600" dirty="0">
                <a:latin typeface="+mj-lt"/>
              </a:rPr>
              <a:t>, z.B. die Größe der Gruppe, das Alter und Geschlecht der Teilnehmenden.</a:t>
            </a:r>
          </a:p>
          <a:p>
            <a:pPr marL="514350" indent="-514350" algn="just">
              <a:buAutoNum type="arabicPeriod"/>
            </a:pPr>
            <a:r>
              <a:rPr lang="de-DE" sz="2600" b="1" dirty="0">
                <a:latin typeface="+mj-lt"/>
              </a:rPr>
              <a:t>Die Struktur</a:t>
            </a:r>
            <a:r>
              <a:rPr lang="de-DE" sz="2600" dirty="0">
                <a:latin typeface="+mj-lt"/>
              </a:rPr>
              <a:t>, z.B. wie die Gruppenmitglieder zueinander stehen, oder ihre Beziehungen.</a:t>
            </a:r>
          </a:p>
          <a:p>
            <a:pPr marL="514350" indent="-514350" algn="just">
              <a:buAutoNum type="arabicPeriod"/>
            </a:pPr>
            <a:r>
              <a:rPr lang="de-DE" sz="2600" b="1" dirty="0">
                <a:latin typeface="+mj-lt"/>
              </a:rPr>
              <a:t>Das Klima</a:t>
            </a:r>
            <a:r>
              <a:rPr lang="de-DE" sz="2600" dirty="0">
                <a:latin typeface="+mj-lt"/>
              </a:rPr>
              <a:t>, das in den Lernsituationen herrscht.</a:t>
            </a:r>
          </a:p>
          <a:p>
            <a:pPr marL="514350" indent="-514350" algn="just">
              <a:buAutoNum type="arabicPeriod"/>
            </a:pPr>
            <a:r>
              <a:rPr lang="de-DE" sz="2600" b="1" dirty="0">
                <a:latin typeface="+mj-lt"/>
              </a:rPr>
              <a:t>Die Rollen und Normen</a:t>
            </a:r>
            <a:r>
              <a:rPr lang="de-DE" sz="2600" dirty="0">
                <a:latin typeface="+mj-lt"/>
              </a:rPr>
              <a:t>, die unter den Gruppenteilnehmenden ausgehandelt werden.</a:t>
            </a:r>
          </a:p>
          <a:p>
            <a:pPr marL="514350" indent="-514350" algn="just">
              <a:buAutoNum type="arabicPeriod"/>
            </a:pPr>
            <a:r>
              <a:rPr lang="de-DE" sz="2600" b="1" dirty="0">
                <a:latin typeface="+mj-lt"/>
              </a:rPr>
              <a:t>Die Interaktionsmuster</a:t>
            </a:r>
            <a:r>
              <a:rPr lang="de-DE" sz="2600" dirty="0">
                <a:latin typeface="+mj-lt"/>
              </a:rPr>
              <a:t>, die in der Gruppe entstehen.</a:t>
            </a:r>
          </a:p>
          <a:p>
            <a:pPr marL="0" indent="0" algn="just">
              <a:lnSpc>
                <a:spcPct val="170000"/>
              </a:lnSpc>
              <a:buNone/>
            </a:pPr>
            <a:r>
              <a:rPr lang="de-DE" sz="2600" dirty="0">
                <a:latin typeface="+mj-lt"/>
              </a:rPr>
              <a:t>Zum Thema Gruppendynamik gehört auch die Rolle und Funktion der Lehrperson. Der Lehrperson steht noch eine weitere Aufgabe zu und zwar die Funktion des Beobachtenden. </a:t>
            </a:r>
            <a:r>
              <a:rPr lang="de-DE" sz="2600" b="1" dirty="0">
                <a:latin typeface="+mj-lt"/>
              </a:rPr>
              <a:t>Beobachten</a:t>
            </a:r>
            <a:r>
              <a:rPr lang="de-DE" sz="2600" dirty="0">
                <a:latin typeface="+mj-lt"/>
              </a:rPr>
              <a:t> bedeutet, </a:t>
            </a:r>
            <a:r>
              <a:rPr lang="de-DE" sz="2600" b="1" dirty="0">
                <a:latin typeface="+mj-lt"/>
              </a:rPr>
              <a:t>die spezifischen Bedürfnisse der Lerngruppe kennenzulernen und ihnen entgegenzukommen</a:t>
            </a:r>
            <a:r>
              <a:rPr lang="de-DE" sz="2600" dirty="0">
                <a:latin typeface="+mj-lt"/>
              </a:rPr>
              <a:t>.</a:t>
            </a:r>
          </a:p>
          <a:p>
            <a:pPr marL="0" indent="0" algn="just">
              <a:buNone/>
            </a:pPr>
            <a:endParaRPr lang="de-DE" dirty="0"/>
          </a:p>
          <a:p>
            <a:endParaRPr lang="en-US" dirty="0"/>
          </a:p>
        </p:txBody>
      </p:sp>
    </p:spTree>
    <p:extLst>
      <p:ext uri="{BB962C8B-B14F-4D97-AF65-F5344CB8AC3E}">
        <p14:creationId xmlns:p14="http://schemas.microsoft.com/office/powerpoint/2010/main" val="2344761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BEB66-529D-499D-88FD-8DCE22181B67}"/>
              </a:ext>
            </a:extLst>
          </p:cNvPr>
          <p:cNvSpPr>
            <a:spLocks noGrp="1"/>
          </p:cNvSpPr>
          <p:nvPr>
            <p:ph type="title"/>
          </p:nvPr>
        </p:nvSpPr>
        <p:spPr/>
        <p:txBody>
          <a:bodyPr/>
          <a:lstStyle/>
          <a:p>
            <a:pPr algn="ctr"/>
            <a:r>
              <a:rPr lang="de-DE" b="1" dirty="0"/>
              <a:t>Interne Faktoren</a:t>
            </a:r>
            <a:endParaRPr lang="en-US" b="1" dirty="0"/>
          </a:p>
        </p:txBody>
      </p:sp>
      <p:sp>
        <p:nvSpPr>
          <p:cNvPr id="3" name="Content Placeholder 2">
            <a:extLst>
              <a:ext uri="{FF2B5EF4-FFF2-40B4-BE49-F238E27FC236}">
                <a16:creationId xmlns:a16="http://schemas.microsoft.com/office/drawing/2014/main" id="{46558079-0ED2-4608-8D08-B260C3D90A4E}"/>
              </a:ext>
            </a:extLst>
          </p:cNvPr>
          <p:cNvSpPr>
            <a:spLocks noGrp="1"/>
          </p:cNvSpPr>
          <p:nvPr>
            <p:ph idx="1"/>
          </p:nvPr>
        </p:nvSpPr>
        <p:spPr/>
        <p:txBody>
          <a:bodyPr>
            <a:normAutofit fontScale="92500" lnSpcReduction="20000"/>
          </a:bodyPr>
          <a:lstStyle/>
          <a:p>
            <a:pPr marL="0" indent="0" algn="just">
              <a:buNone/>
            </a:pPr>
            <a:r>
              <a:rPr lang="de-DE" sz="2300" b="0" i="0" u="none" strike="noStrike" baseline="0" dirty="0">
                <a:solidFill>
                  <a:srgbClr val="000000"/>
                </a:solidFill>
                <a:latin typeface="+mj-lt"/>
              </a:rPr>
              <a:t>Lernende unterscheiden sich in ihren Voraussetzungen sowie Fähigkeiten und Fertigkeiten, die den individuellen Lernprozess in der Schule bestimmen. </a:t>
            </a:r>
          </a:p>
          <a:p>
            <a:pPr marL="0" lvl="0" indent="0" algn="just">
              <a:buNone/>
            </a:pPr>
            <a:r>
              <a:rPr lang="de-DE" sz="2300" b="1" dirty="0">
                <a:latin typeface="+mj-lt"/>
              </a:rPr>
              <a:t>Die 4 Grundfaktoren, die den Sprachlernprozess beeinflussen können: </a:t>
            </a:r>
          </a:p>
          <a:p>
            <a:pPr lvl="0" algn="just"/>
            <a:r>
              <a:rPr lang="de-DE" sz="2300" b="1" dirty="0">
                <a:latin typeface="+mj-lt"/>
              </a:rPr>
              <a:t>Wissensbasis:</a:t>
            </a:r>
            <a:r>
              <a:rPr lang="de-DE" sz="2300" dirty="0">
                <a:latin typeface="+mj-lt"/>
              </a:rPr>
              <a:t> Die Lernenden verfügen in den verschiedenen Wissensbereichen über unterschiedliche Kenntnisse, so dass für sie die jeweils zu lernende Informationsmenge unterschiedlich ist</a:t>
            </a:r>
            <a:r>
              <a:rPr lang="de-DE" sz="2300" b="1" dirty="0">
                <a:latin typeface="+mj-lt"/>
              </a:rPr>
              <a:t> </a:t>
            </a:r>
            <a:r>
              <a:rPr lang="de-DE" sz="2300" dirty="0">
                <a:latin typeface="+mj-lt"/>
              </a:rPr>
              <a:t>(Mandl/Friedrich, 2006).</a:t>
            </a:r>
            <a:endParaRPr lang="en-US" sz="2300" dirty="0">
              <a:latin typeface="+mj-lt"/>
            </a:endParaRPr>
          </a:p>
          <a:p>
            <a:pPr lvl="0" algn="just"/>
            <a:r>
              <a:rPr lang="de-DE" sz="2300" b="1" dirty="0">
                <a:latin typeface="+mj-lt"/>
              </a:rPr>
              <a:t>Intelligenz:</a:t>
            </a:r>
            <a:r>
              <a:rPr lang="de-DE" sz="2300" dirty="0">
                <a:latin typeface="+mj-lt"/>
              </a:rPr>
              <a:t> Die Lernenden unterscheiden sich darin, wie schnell sie Informationen aufnehmen, wie viele Informationen sie im Arbeitsgedächtnis speichern und wie effizient sie Informationen in ihr Langzeitgedächtnis integrieren können (Rost, 2013).</a:t>
            </a:r>
            <a:endParaRPr lang="en-US" sz="2300" dirty="0">
              <a:latin typeface="+mj-lt"/>
            </a:endParaRPr>
          </a:p>
          <a:p>
            <a:pPr lvl="0" algn="just"/>
            <a:r>
              <a:rPr lang="de-DE" sz="2300" b="1" dirty="0">
                <a:latin typeface="+mj-lt"/>
              </a:rPr>
              <a:t>Affektive Komponente und Motivation:</a:t>
            </a:r>
            <a:r>
              <a:rPr lang="de-DE" sz="2300" dirty="0">
                <a:latin typeface="+mj-lt"/>
              </a:rPr>
              <a:t> Die Lernenden differieren in ihrer Lernlust, ihren Ängsten und in ihren Motivationen. Dies hat Auswirkungen auf den Umfang der Lerntätigkeiten sowie auch auf die Fähigkeit, effektiv Informationen zu verarbeiten (Aronson et. al, 2014). </a:t>
            </a:r>
            <a:endParaRPr lang="en-US" sz="2300" dirty="0">
              <a:latin typeface="+mj-lt"/>
            </a:endParaRPr>
          </a:p>
          <a:p>
            <a:pPr lvl="0" algn="just"/>
            <a:r>
              <a:rPr lang="de-DE" sz="2300" b="1" dirty="0">
                <a:latin typeface="+mj-lt"/>
              </a:rPr>
              <a:t>Metakognition:</a:t>
            </a:r>
            <a:r>
              <a:rPr lang="de-DE" sz="2300" dirty="0">
                <a:latin typeface="+mj-lt"/>
              </a:rPr>
              <a:t> Für das Lernen sind Unterschiede in den Strategien und Verfahrensweisen der Problembearbeitung und Problemlösung bedeutsam (Kaiser et. al 2018). </a:t>
            </a:r>
            <a:endParaRPr lang="en-US" sz="2300" dirty="0">
              <a:latin typeface="+mj-lt"/>
            </a:endParaRPr>
          </a:p>
          <a:p>
            <a:endParaRPr lang="en-US" dirty="0"/>
          </a:p>
        </p:txBody>
      </p:sp>
    </p:spTree>
    <p:extLst>
      <p:ext uri="{BB962C8B-B14F-4D97-AF65-F5344CB8AC3E}">
        <p14:creationId xmlns:p14="http://schemas.microsoft.com/office/powerpoint/2010/main" val="789737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95A93-968E-42D4-9956-2EAF429EB582}"/>
              </a:ext>
            </a:extLst>
          </p:cNvPr>
          <p:cNvSpPr>
            <a:spLocks noGrp="1"/>
          </p:cNvSpPr>
          <p:nvPr>
            <p:ph type="title"/>
          </p:nvPr>
        </p:nvSpPr>
        <p:spPr/>
        <p:txBody>
          <a:bodyPr/>
          <a:lstStyle/>
          <a:p>
            <a:pPr algn="ctr"/>
            <a:r>
              <a:rPr lang="de-DE" b="1" dirty="0"/>
              <a:t>Lernbezogene Faktoren</a:t>
            </a:r>
            <a:endParaRPr lang="en-US" b="1" dirty="0"/>
          </a:p>
        </p:txBody>
      </p:sp>
      <p:sp>
        <p:nvSpPr>
          <p:cNvPr id="3" name="Content Placeholder 2">
            <a:extLst>
              <a:ext uri="{FF2B5EF4-FFF2-40B4-BE49-F238E27FC236}">
                <a16:creationId xmlns:a16="http://schemas.microsoft.com/office/drawing/2014/main" id="{8A3E4A51-134A-4B1D-81E3-13C0EC53E8F9}"/>
              </a:ext>
            </a:extLst>
          </p:cNvPr>
          <p:cNvSpPr>
            <a:spLocks noGrp="1"/>
          </p:cNvSpPr>
          <p:nvPr>
            <p:ph idx="1"/>
          </p:nvPr>
        </p:nvSpPr>
        <p:spPr>
          <a:xfrm>
            <a:off x="1089931" y="1690687"/>
            <a:ext cx="10168128" cy="5036683"/>
          </a:xfrm>
        </p:spPr>
        <p:txBody>
          <a:bodyPr>
            <a:normAutofit fontScale="25000" lnSpcReduction="20000"/>
          </a:bodyPr>
          <a:lstStyle/>
          <a:p>
            <a:pPr marL="0" lvl="0" indent="0" algn="just">
              <a:lnSpc>
                <a:spcPct val="120000"/>
              </a:lnSpc>
              <a:buNone/>
            </a:pPr>
            <a:r>
              <a:rPr lang="de-DE" sz="7200" b="1" dirty="0">
                <a:latin typeface="+mj-lt"/>
              </a:rPr>
              <a:t>Kognitive Fähigkeiten/Intelligenz</a:t>
            </a:r>
            <a:endParaRPr lang="en-US" sz="7200" dirty="0">
              <a:latin typeface="+mj-lt"/>
            </a:endParaRPr>
          </a:p>
          <a:p>
            <a:pPr marL="0" indent="0" algn="just">
              <a:lnSpc>
                <a:spcPct val="120000"/>
              </a:lnSpc>
              <a:buNone/>
            </a:pPr>
            <a:r>
              <a:rPr lang="de-DE" sz="7200" b="1" dirty="0">
                <a:latin typeface="+mj-lt"/>
              </a:rPr>
              <a:t>Das menschliche Gehirn/Behalten und Vergessen </a:t>
            </a:r>
            <a:r>
              <a:rPr lang="de-DE" sz="7200" dirty="0">
                <a:latin typeface="+mj-lt"/>
              </a:rPr>
              <a:t>(Sambanis, 2013)</a:t>
            </a:r>
          </a:p>
          <a:p>
            <a:pPr algn="just">
              <a:lnSpc>
                <a:spcPct val="120000"/>
              </a:lnSpc>
            </a:pPr>
            <a:r>
              <a:rPr lang="de-DE" sz="6400" dirty="0">
                <a:latin typeface="+mj-lt"/>
              </a:rPr>
              <a:t>Die Lernenden verfügen über unterschiedliche Lernerfahrungen und Lernvoraussetzungen. Diese stehen im Zusammenhang mit ihren kognitiven Fähigkeiten. Entscheidend sind die Arbeit und Funktion des Gedächtnisses, die Informationsverarbeitung, aber auch die Konzentrationsfähigkeit sowie das (Vor)Wissen der Lernenden. </a:t>
            </a:r>
          </a:p>
          <a:p>
            <a:pPr algn="just">
              <a:lnSpc>
                <a:spcPct val="120000"/>
              </a:lnSpc>
            </a:pPr>
            <a:r>
              <a:rPr lang="en-US" sz="6400" dirty="0">
                <a:latin typeface="+mj-lt"/>
              </a:rPr>
              <a:t>Verschiedene Prozesse der Informationsverarbeitung</a:t>
            </a:r>
          </a:p>
          <a:p>
            <a:pPr marL="0" indent="0" algn="just">
              <a:lnSpc>
                <a:spcPct val="120000"/>
              </a:lnSpc>
              <a:buNone/>
            </a:pPr>
            <a:r>
              <a:rPr lang="en-US" sz="6400" dirty="0">
                <a:latin typeface="+mj-lt"/>
              </a:rPr>
              <a:t>Drei verschiedene Arten von Gedächtnissen (</a:t>
            </a:r>
            <a:r>
              <a:rPr lang="de-DE" sz="6400" dirty="0">
                <a:latin typeface="+mj-lt"/>
              </a:rPr>
              <a:t>Kurzzeitgedächtnis, Arbeitsgedächtnis,  Langzeitgedächtnis</a:t>
            </a:r>
            <a:r>
              <a:rPr lang="en-US" sz="6400" dirty="0">
                <a:latin typeface="+mj-lt"/>
              </a:rPr>
              <a:t>)</a:t>
            </a:r>
          </a:p>
          <a:p>
            <a:pPr marL="0" indent="0" algn="just">
              <a:lnSpc>
                <a:spcPct val="120000"/>
              </a:lnSpc>
              <a:buNone/>
            </a:pPr>
            <a:r>
              <a:rPr lang="de-DE" sz="6400" dirty="0">
                <a:latin typeface="+mj-lt"/>
              </a:rPr>
              <a:t>Das Arbeitsgedächtnis ist die entscheidende Schaltstelle sowohl zwischen Informationsaufnahme und -speicherung als auch zwischen gespeicherter Information und ihrer Wiedergabe. In Bezug auf den Fremdsprachenunterricht ist die konzentrierte selektive Aufmerksamkeit eine weitere Voraussetzung für eine sinnvolle und feste Verankerung neuer Informationen im Gedächtnis. Das Arbeitsgedächtnis steht in engem Zusammenhang mit dem Begriff der Behaltbarkeit. Behalten ist eine Funktion des Verarbeitungsprozesses. Damit Informationen nicht schnell wieder vergessen werden, ist es wichtig, dass sie sich eine Zeit lang im Arbeitsgedächtnis befinden. Entscheidend für das Lernen ist das Wiederholen des schon erlernten Lernstoffs.</a:t>
            </a:r>
            <a:endParaRPr lang="en-US" sz="6400" dirty="0">
              <a:latin typeface="+mj-lt"/>
            </a:endParaRPr>
          </a:p>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1" u="none" strike="noStrike" kern="1200" cap="none" spc="0" normalizeH="0" baseline="0" noProof="0" dirty="0">
                <a:ln>
                  <a:noFill/>
                </a:ln>
                <a:solidFill>
                  <a:prstClr val="black"/>
                </a:solidFill>
                <a:effectLst/>
                <a:uLnTx/>
                <a:uFillTx/>
                <a:latin typeface="Calibri Light" panose="020F0302020204030204" pitchFamily="34" charset="0"/>
                <a:cs typeface="Calibri Light" panose="020F0302020204030204" pitchFamily="34" charset="0"/>
              </a:rPr>
              <a:t>Kanella (2019, 2021)</a:t>
            </a:r>
          </a:p>
          <a:p>
            <a:endParaRPr lang="en-US" dirty="0"/>
          </a:p>
        </p:txBody>
      </p:sp>
    </p:spTree>
    <p:extLst>
      <p:ext uri="{BB962C8B-B14F-4D97-AF65-F5344CB8AC3E}">
        <p14:creationId xmlns:p14="http://schemas.microsoft.com/office/powerpoint/2010/main" val="3967199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80AF3-3147-8626-94D2-B2BE6E1846F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E01B4C9-6253-5AB6-2F28-3A4C88A164F1}"/>
              </a:ext>
            </a:extLst>
          </p:cNvPr>
          <p:cNvSpPr>
            <a:spLocks noGrp="1"/>
          </p:cNvSpPr>
          <p:nvPr>
            <p:ph idx="1"/>
          </p:nvPr>
        </p:nvSpPr>
        <p:spPr/>
        <p:txBody>
          <a:bodyPr>
            <a:normAutofit/>
          </a:bodyPr>
          <a:lstStyle/>
          <a:p>
            <a:pPr marL="0" indent="0" algn="just">
              <a:buNone/>
            </a:pPr>
            <a:r>
              <a:rPr lang="en-US" sz="1900" b="1" dirty="0">
                <a:latin typeface="+mj-lt"/>
              </a:rPr>
              <a:t>Lerntyp*</a:t>
            </a:r>
          </a:p>
          <a:p>
            <a:pPr algn="just"/>
            <a:r>
              <a:rPr lang="en-US" sz="1900" dirty="0">
                <a:latin typeface="+mj-lt"/>
              </a:rPr>
              <a:t>Auditiver, visueller, kinästhetischer (Vester, 1998 - Dunn, 2003 ), kommunikativer, personenorientierter, medienorientierter (Hüholdt, 1993) Lerntyp. </a:t>
            </a:r>
          </a:p>
          <a:p>
            <a:pPr marL="0" indent="0" algn="just">
              <a:buNone/>
            </a:pPr>
            <a:r>
              <a:rPr lang="en-US" sz="1900" b="1" dirty="0">
                <a:latin typeface="+mj-lt"/>
              </a:rPr>
              <a:t>Lernstil*</a:t>
            </a:r>
          </a:p>
          <a:p>
            <a:pPr algn="just"/>
            <a:r>
              <a:rPr lang="en-US" sz="1900" dirty="0">
                <a:latin typeface="+mj-lt"/>
              </a:rPr>
              <a:t>Pragmatiker, Reflektor, Theoretiker, Aktivist (Lernstilmodel von Honey/Mumford, 1992)</a:t>
            </a:r>
          </a:p>
          <a:p>
            <a:pPr marL="0" indent="0" algn="just">
              <a:buNone/>
            </a:pPr>
            <a:r>
              <a:rPr lang="en-US" sz="1900" b="1" dirty="0">
                <a:latin typeface="+mj-lt"/>
              </a:rPr>
              <a:t>Lernstrategien beim fremdsprachlichen Lernen </a:t>
            </a:r>
            <a:r>
              <a:rPr lang="en-US" sz="1900" dirty="0">
                <a:latin typeface="+mj-lt"/>
              </a:rPr>
              <a:t>(Oxford, 1990 - Bimmel, 2012)  </a:t>
            </a:r>
          </a:p>
          <a:p>
            <a:pPr algn="just"/>
            <a:r>
              <a:rPr lang="en-US" sz="1900" dirty="0">
                <a:latin typeface="+mj-lt"/>
              </a:rPr>
              <a:t>direkte Lernstrategien (Gedächtnis- und Kompensationsstrategien)</a:t>
            </a:r>
          </a:p>
          <a:p>
            <a:pPr algn="just"/>
            <a:r>
              <a:rPr lang="en-US" sz="1900" dirty="0">
                <a:latin typeface="+mj-lt"/>
              </a:rPr>
              <a:t>indirekte Lernstrategien (metakognitive, affektive und sozialbezogene)</a:t>
            </a:r>
          </a:p>
          <a:p>
            <a:pPr marL="0" indent="0" algn="just">
              <a:buNone/>
            </a:pPr>
            <a:endParaRPr lang="en-US" sz="1900" dirty="0">
              <a:latin typeface="+mj-lt"/>
            </a:endParaRPr>
          </a:p>
          <a:p>
            <a:pPr marL="0" indent="0" algn="just">
              <a:buNone/>
            </a:pPr>
            <a:r>
              <a:rPr lang="en-US" sz="1600" i="1" dirty="0">
                <a:latin typeface="+mj-lt"/>
              </a:rPr>
              <a:t>(*Aus den unterschiedlichen Lernstilen versucht man, verschiedene Lerntypen abzuleiten, wobei eine genaue Unterscheidung zwischen Lernstil und Lerntyp schwerfällt, werden in die Definition des Begriffs Lernstil doch Persönlichkeitsmerkmale und individuelle Präferenzen der Lernenden einbezogen.)</a:t>
            </a:r>
          </a:p>
          <a:p>
            <a:pPr algn="just"/>
            <a:endParaRPr lang="en-US" dirty="0"/>
          </a:p>
        </p:txBody>
      </p:sp>
    </p:spTree>
    <p:extLst>
      <p:ext uri="{BB962C8B-B14F-4D97-AF65-F5344CB8AC3E}">
        <p14:creationId xmlns:p14="http://schemas.microsoft.com/office/powerpoint/2010/main" val="2415926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966DA-B3AD-40B6-9515-515A439F14F3}"/>
              </a:ext>
            </a:extLst>
          </p:cNvPr>
          <p:cNvSpPr>
            <a:spLocks noGrp="1"/>
          </p:cNvSpPr>
          <p:nvPr>
            <p:ph type="title"/>
          </p:nvPr>
        </p:nvSpPr>
        <p:spPr/>
        <p:txBody>
          <a:bodyPr/>
          <a:lstStyle/>
          <a:p>
            <a:pPr algn="ctr"/>
            <a:r>
              <a:rPr lang="de-DE" b="1" dirty="0"/>
              <a:t>Persönlichkeitsbezogene Faktoren</a:t>
            </a:r>
            <a:endParaRPr lang="en-US" b="1" dirty="0"/>
          </a:p>
        </p:txBody>
      </p:sp>
      <p:sp>
        <p:nvSpPr>
          <p:cNvPr id="3" name="Content Placeholder 2">
            <a:extLst>
              <a:ext uri="{FF2B5EF4-FFF2-40B4-BE49-F238E27FC236}">
                <a16:creationId xmlns:a16="http://schemas.microsoft.com/office/drawing/2014/main" id="{5BB59D3A-B44C-4182-BA89-DC7AAC03DE67}"/>
              </a:ext>
            </a:extLst>
          </p:cNvPr>
          <p:cNvSpPr>
            <a:spLocks noGrp="1"/>
          </p:cNvSpPr>
          <p:nvPr>
            <p:ph idx="1"/>
          </p:nvPr>
        </p:nvSpPr>
        <p:spPr>
          <a:xfrm>
            <a:off x="1245108" y="1306829"/>
            <a:ext cx="10168128" cy="4817745"/>
          </a:xfrm>
        </p:spPr>
        <p:txBody>
          <a:bodyPr>
            <a:normAutofit fontScale="62500" lnSpcReduction="20000"/>
          </a:bodyPr>
          <a:lstStyle/>
          <a:p>
            <a:endParaRPr lang="de-DE" b="1" dirty="0">
              <a:latin typeface="+mj-lt"/>
            </a:endParaRPr>
          </a:p>
          <a:p>
            <a:r>
              <a:rPr lang="de-DE" sz="2900" b="1" dirty="0">
                <a:latin typeface="+mj-lt"/>
              </a:rPr>
              <a:t>Emotionen</a:t>
            </a:r>
            <a:r>
              <a:rPr lang="de-DE" sz="2900" dirty="0">
                <a:latin typeface="+mj-lt"/>
              </a:rPr>
              <a:t> </a:t>
            </a:r>
          </a:p>
          <a:p>
            <a:pPr marL="0" indent="0" algn="just">
              <a:buNone/>
            </a:pPr>
            <a:r>
              <a:rPr lang="de-DE" sz="2900" dirty="0">
                <a:latin typeface="+mj-lt"/>
              </a:rPr>
              <a:t>Angst, Ärger, Freude, Langeweile, Hoffnung, Erleichterung, Stolz, Dankbarkeit, Traurigkeit, Hoffnungslosigkeit, Scham, Enttäuschung oder Überraschung können schulische Motivation und Leistung beeinflussen (Hascher/Hagenauer 2011). </a:t>
            </a:r>
          </a:p>
          <a:p>
            <a:pPr marL="0" indent="0" algn="just">
              <a:buNone/>
            </a:pPr>
            <a:r>
              <a:rPr lang="de-DE" sz="2900" dirty="0">
                <a:latin typeface="+mj-lt"/>
              </a:rPr>
              <a:t>Die in der Schule auftretenden Emotionen bestimmen wesentlich das Wohlbefinden von Schülern und Lehrkräften. Negative Emotionen können das Lernen beeinträchtigen.</a:t>
            </a:r>
            <a:endParaRPr lang="en-US" sz="2900" dirty="0">
              <a:latin typeface="+mj-lt"/>
            </a:endParaRPr>
          </a:p>
          <a:p>
            <a:pPr algn="just"/>
            <a:r>
              <a:rPr lang="de-DE" sz="2900" b="1" dirty="0">
                <a:latin typeface="+mj-lt"/>
              </a:rPr>
              <a:t>Interesse</a:t>
            </a:r>
            <a:endParaRPr lang="de-DE" sz="2900" dirty="0">
              <a:latin typeface="+mj-lt"/>
            </a:endParaRPr>
          </a:p>
          <a:p>
            <a:pPr marL="0" indent="0" algn="just">
              <a:buNone/>
            </a:pPr>
            <a:r>
              <a:rPr lang="de-DE" sz="2900" dirty="0">
                <a:latin typeface="+mj-lt"/>
              </a:rPr>
              <a:t>Sprachliche Leistungen werden stark vom Interesse an der Sprache und von der Einstellung, die die Lernenden gegenüber der Sprache und der Zielkultur haben, beeinflusst (Edmondson/House 2006).</a:t>
            </a:r>
            <a:endParaRPr lang="de-DE" sz="2900" b="1" dirty="0">
              <a:latin typeface="+mj-lt"/>
            </a:endParaRPr>
          </a:p>
          <a:p>
            <a:pPr algn="just"/>
            <a:r>
              <a:rPr lang="de-DE" sz="2900" b="1" dirty="0">
                <a:latin typeface="+mj-lt"/>
              </a:rPr>
              <a:t>Motivation </a:t>
            </a:r>
          </a:p>
          <a:p>
            <a:pPr marL="0" indent="0" algn="just">
              <a:buNone/>
            </a:pPr>
            <a:r>
              <a:rPr lang="de-DE" sz="2900" dirty="0">
                <a:latin typeface="+mj-lt"/>
              </a:rPr>
              <a:t>Motivation ist ein affektives Lernmerkmal, dem ein wesentlicher Einfluss auf den Erfolg und die Schnelligkeit des Lernens einer Zielsprache zugeschrieben wird. Damit die Lernenden motiviert sind, gilt es folgende Bedürfnisse zu decken: Autonomie, Zugehörigkeit, Zuständigkeit (Wiedenmayer, 2014). </a:t>
            </a:r>
          </a:p>
          <a:p>
            <a:pPr marL="0" indent="0" algn="just">
              <a:buNone/>
            </a:pPr>
            <a:r>
              <a:rPr lang="de-DE" sz="2900" b="1" dirty="0">
                <a:latin typeface="+mj-lt"/>
                <a:cs typeface="Times New Roman" pitchFamily="18" charset="0"/>
              </a:rPr>
              <a:t>a. </a:t>
            </a:r>
            <a:r>
              <a:rPr lang="de-DE" sz="2900" dirty="0">
                <a:latin typeface="+mj-lt"/>
                <a:cs typeface="Times New Roman" pitchFamily="18" charset="0"/>
              </a:rPr>
              <a:t>extrinsische/intrinsische Motivation </a:t>
            </a:r>
          </a:p>
          <a:p>
            <a:pPr marL="0" indent="0" algn="just">
              <a:buNone/>
            </a:pPr>
            <a:r>
              <a:rPr lang="de-DE" sz="2900" b="1" dirty="0">
                <a:latin typeface="+mj-lt"/>
                <a:cs typeface="Times New Roman" pitchFamily="18" charset="0"/>
              </a:rPr>
              <a:t>b.</a:t>
            </a:r>
            <a:r>
              <a:rPr lang="de-DE" sz="2900" dirty="0">
                <a:latin typeface="+mj-lt"/>
                <a:cs typeface="Times New Roman" pitchFamily="18" charset="0"/>
              </a:rPr>
              <a:t> Selbstwirksamkeit, Selbstkonzept und Leistungsmotiv </a:t>
            </a:r>
            <a:r>
              <a:rPr lang="de-DE" dirty="0">
                <a:latin typeface="+mj-lt"/>
                <a:cs typeface="Times New Roman" pitchFamily="18" charset="0"/>
              </a:rPr>
              <a:t>	</a:t>
            </a:r>
          </a:p>
          <a:p>
            <a:pPr marL="0" indent="0" algn="r">
              <a:buNone/>
            </a:pPr>
            <a:r>
              <a:rPr lang="en-US" sz="2600" i="1" dirty="0">
                <a:latin typeface="+mj-lt"/>
              </a:rPr>
              <a:t>Kanella (2019, 2021)</a:t>
            </a:r>
          </a:p>
          <a:p>
            <a:pPr marL="0" indent="0" algn="r">
              <a:buNone/>
            </a:pPr>
            <a:endParaRPr lang="en-US" dirty="0">
              <a:latin typeface="+mj-lt"/>
            </a:endParaRPr>
          </a:p>
        </p:txBody>
      </p:sp>
    </p:spTree>
    <p:extLst>
      <p:ext uri="{BB962C8B-B14F-4D97-AF65-F5344CB8AC3E}">
        <p14:creationId xmlns:p14="http://schemas.microsoft.com/office/powerpoint/2010/main" val="3262053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50F95-B284-4547-8603-141060073966}"/>
              </a:ext>
            </a:extLst>
          </p:cNvPr>
          <p:cNvSpPr>
            <a:spLocks noGrp="1"/>
          </p:cNvSpPr>
          <p:nvPr>
            <p:ph type="title"/>
          </p:nvPr>
        </p:nvSpPr>
        <p:spPr>
          <a:xfrm>
            <a:off x="838200" y="365126"/>
            <a:ext cx="10515600" cy="822544"/>
          </a:xfrm>
        </p:spPr>
        <p:txBody>
          <a:bodyPr/>
          <a:lstStyle/>
          <a:p>
            <a:pPr algn="ctr"/>
            <a:r>
              <a:rPr lang="de-DE" b="1" dirty="0"/>
              <a:t>Soziodemographische Faktoren</a:t>
            </a:r>
            <a:endParaRPr lang="en-US" b="1" dirty="0"/>
          </a:p>
        </p:txBody>
      </p:sp>
      <p:sp>
        <p:nvSpPr>
          <p:cNvPr id="3" name="Content Placeholder 2">
            <a:extLst>
              <a:ext uri="{FF2B5EF4-FFF2-40B4-BE49-F238E27FC236}">
                <a16:creationId xmlns:a16="http://schemas.microsoft.com/office/drawing/2014/main" id="{27450AC0-3222-47CB-A9FB-905DBAEAABA9}"/>
              </a:ext>
            </a:extLst>
          </p:cNvPr>
          <p:cNvSpPr>
            <a:spLocks noGrp="1"/>
          </p:cNvSpPr>
          <p:nvPr>
            <p:ph idx="1"/>
          </p:nvPr>
        </p:nvSpPr>
        <p:spPr>
          <a:xfrm>
            <a:off x="838200" y="1030014"/>
            <a:ext cx="10515600" cy="5559971"/>
          </a:xfrm>
        </p:spPr>
        <p:txBody>
          <a:bodyPr>
            <a:normAutofit fontScale="25000" lnSpcReduction="20000"/>
          </a:bodyPr>
          <a:lstStyle/>
          <a:p>
            <a:pPr algn="just">
              <a:lnSpc>
                <a:spcPct val="160000"/>
              </a:lnSpc>
            </a:pPr>
            <a:r>
              <a:rPr lang="de-DE" sz="6400" b="1" dirty="0">
                <a:latin typeface="+mj-lt"/>
              </a:rPr>
              <a:t>Alter</a:t>
            </a:r>
          </a:p>
          <a:p>
            <a:pPr marL="0" indent="0" algn="just">
              <a:lnSpc>
                <a:spcPct val="160000"/>
              </a:lnSpc>
              <a:buNone/>
            </a:pPr>
            <a:r>
              <a:rPr lang="de-DE" sz="6400" dirty="0">
                <a:latin typeface="+mj-lt"/>
              </a:rPr>
              <a:t>Das biologische Alter</a:t>
            </a:r>
            <a:r>
              <a:rPr lang="de-DE" sz="6400" b="1" dirty="0">
                <a:latin typeface="+mj-lt"/>
              </a:rPr>
              <a:t> </a:t>
            </a:r>
            <a:r>
              <a:rPr lang="de-DE" sz="6400" dirty="0">
                <a:latin typeface="+mj-lt"/>
              </a:rPr>
              <a:t>der Lernenden, scheint sowohl aus gedächtnispsychologischer als auch aus psycholinguistischer Perspektive ein zentraler Faktor für das Erlernen einer Fremdsprache zu sein (Raabe, 2001).</a:t>
            </a:r>
            <a:r>
              <a:rPr lang="de-DE" sz="6400" b="1" dirty="0">
                <a:latin typeface="+mj-lt"/>
              </a:rPr>
              <a:t> </a:t>
            </a:r>
            <a:endParaRPr lang="de-DE" sz="6400" dirty="0">
              <a:latin typeface="+mj-lt"/>
            </a:endParaRPr>
          </a:p>
          <a:p>
            <a:pPr algn="just">
              <a:lnSpc>
                <a:spcPct val="160000"/>
              </a:lnSpc>
            </a:pPr>
            <a:r>
              <a:rPr lang="de-DE" sz="6400" b="1" dirty="0">
                <a:latin typeface="+mj-lt"/>
              </a:rPr>
              <a:t>Geschlecht</a:t>
            </a:r>
            <a:r>
              <a:rPr lang="de-DE" sz="6400" dirty="0">
                <a:latin typeface="+mj-lt"/>
              </a:rPr>
              <a:t> </a:t>
            </a:r>
          </a:p>
          <a:p>
            <a:pPr marL="0" indent="0" algn="just">
              <a:lnSpc>
                <a:spcPct val="160000"/>
              </a:lnSpc>
              <a:buNone/>
            </a:pPr>
            <a:r>
              <a:rPr lang="de-DE" sz="6400" dirty="0">
                <a:latin typeface="+mj-lt"/>
              </a:rPr>
              <a:t>Geschlechtsspezifische Unterschiede im Spracherwerb sind noch wenig erforscht. Trotzdem kann festgehalten werden, dass im Spracherwerb, in der Sprachkompetenz und in der Sprachverwendung tendenziell Unterschiede zu verzeichnen sind (Budde, 2012).</a:t>
            </a:r>
          </a:p>
          <a:p>
            <a:pPr marL="0" indent="0" algn="just">
              <a:lnSpc>
                <a:spcPct val="160000"/>
              </a:lnSpc>
              <a:buNone/>
            </a:pPr>
            <a:r>
              <a:rPr lang="de-DE" sz="6400" dirty="0">
                <a:latin typeface="+mj-lt"/>
              </a:rPr>
              <a:t>Biologische Faktoren wie Alter und Geschlecht haben großen Einfluss auf den Fremdsprachenprozess. Das hat verschiedene Gründe, die vor allem auf die altersbedingte und geschlechtsspezifische Entwicklung des Gehirns sowie den Einfluss von Hormonen zurückgeführt werden können. Aufgrund verschiedener Untersuchungen des Gehirns wurde deutlich, dass das Alter für den Erwerb von Grammatik eine der wichtigsten Rollen spielt. Die Untersuchungsergebnisse beweisen, dass Lerner, die eine L2 als junge Erwachsene lernen, die Grammatik besser als ältere erwerben konnten. </a:t>
            </a:r>
          </a:p>
          <a:p>
            <a:pPr marL="0" indent="0" algn="r">
              <a:lnSpc>
                <a:spcPct val="160000"/>
              </a:lnSpc>
              <a:buNone/>
            </a:pPr>
            <a:r>
              <a:rPr lang="en-US" sz="5600" i="1" dirty="0">
                <a:latin typeface="+mj-lt"/>
              </a:rPr>
              <a:t>Kanella (2019, 2021)</a:t>
            </a:r>
          </a:p>
          <a:p>
            <a:pPr marL="0" indent="0" algn="just">
              <a:lnSpc>
                <a:spcPct val="160000"/>
              </a:lnSpc>
              <a:buNone/>
            </a:pPr>
            <a:endParaRPr lang="en-US" sz="2900" dirty="0">
              <a:latin typeface="+mj-lt"/>
            </a:endParaRPr>
          </a:p>
          <a:p>
            <a:endParaRPr lang="en-US" dirty="0"/>
          </a:p>
        </p:txBody>
      </p:sp>
    </p:spTree>
    <p:extLst>
      <p:ext uri="{BB962C8B-B14F-4D97-AF65-F5344CB8AC3E}">
        <p14:creationId xmlns:p14="http://schemas.microsoft.com/office/powerpoint/2010/main" val="1402208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8B3E-54A5-C49D-1530-BDF3BE3855D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F7F01A8-3B37-BB58-FC15-BD6DF085D9AA}"/>
              </a:ext>
            </a:extLst>
          </p:cNvPr>
          <p:cNvSpPr>
            <a:spLocks noGrp="1"/>
          </p:cNvSpPr>
          <p:nvPr>
            <p:ph idx="1"/>
          </p:nvPr>
        </p:nvSpPr>
        <p:spPr/>
        <p:txBody>
          <a:bodyPr/>
          <a:lstStyle/>
          <a:p>
            <a:pPr marL="0" indent="0">
              <a:buNone/>
            </a:pPr>
            <a:r>
              <a:rPr lang="de-DE" sz="2000" b="1" dirty="0">
                <a:latin typeface="+mj-lt"/>
              </a:rPr>
              <a:t>Einfluss der Muttersprache</a:t>
            </a:r>
          </a:p>
          <a:p>
            <a:pPr algn="just"/>
            <a:r>
              <a:rPr lang="de-DE" sz="2000" dirty="0">
                <a:latin typeface="+mj-lt"/>
              </a:rPr>
              <a:t>Die Erstsprache beeinflusst das Verständnis und die Produktion einer Zweitsprache (Apeltauer, 2011). </a:t>
            </a:r>
            <a:r>
              <a:rPr lang="de-DE" sz="2000" b="1" dirty="0">
                <a:latin typeface="+mj-lt"/>
              </a:rPr>
              <a:t>Die Erstsprache beeinflusst das Verständnis und die Produktion einer Zweitsprache</a:t>
            </a:r>
            <a:r>
              <a:rPr lang="de-DE" sz="2000" dirty="0">
                <a:latin typeface="+mj-lt"/>
              </a:rPr>
              <a:t>, wobei ihr Einfluss immer sowohl als Hilfe und als Hindernis gesehen werden kann. Oft wird in diesem Sinne von Transfer gesprochen.</a:t>
            </a:r>
          </a:p>
          <a:p>
            <a:endParaRPr lang="de-DE" dirty="0"/>
          </a:p>
          <a:p>
            <a:endParaRPr lang="en-US" dirty="0"/>
          </a:p>
        </p:txBody>
      </p:sp>
    </p:spTree>
    <p:extLst>
      <p:ext uri="{BB962C8B-B14F-4D97-AF65-F5344CB8AC3E}">
        <p14:creationId xmlns:p14="http://schemas.microsoft.com/office/powerpoint/2010/main" val="3268482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1EE69-FC91-45E2-A7D8-6F7928823810}"/>
              </a:ext>
            </a:extLst>
          </p:cNvPr>
          <p:cNvSpPr>
            <a:spLocks noGrp="1"/>
          </p:cNvSpPr>
          <p:nvPr>
            <p:ph type="title"/>
          </p:nvPr>
        </p:nvSpPr>
        <p:spPr>
          <a:xfrm>
            <a:off x="838200" y="365125"/>
            <a:ext cx="10515600" cy="949325"/>
          </a:xfrm>
        </p:spPr>
        <p:txBody>
          <a:bodyPr/>
          <a:lstStyle/>
          <a:p>
            <a:r>
              <a:rPr lang="de-DE" b="1" dirty="0"/>
              <a:t>Vorgeschlagene Literatur</a:t>
            </a:r>
            <a:endParaRPr lang="en-US" b="1" dirty="0"/>
          </a:p>
        </p:txBody>
      </p:sp>
      <p:sp>
        <p:nvSpPr>
          <p:cNvPr id="3" name="Content Placeholder 2">
            <a:extLst>
              <a:ext uri="{FF2B5EF4-FFF2-40B4-BE49-F238E27FC236}">
                <a16:creationId xmlns:a16="http://schemas.microsoft.com/office/drawing/2014/main" id="{B6C6E9CD-AAA2-430C-893D-CE9A8A3DD82D}"/>
              </a:ext>
            </a:extLst>
          </p:cNvPr>
          <p:cNvSpPr>
            <a:spLocks noGrp="1"/>
          </p:cNvSpPr>
          <p:nvPr>
            <p:ph idx="1"/>
          </p:nvPr>
        </p:nvSpPr>
        <p:spPr>
          <a:xfrm>
            <a:off x="838200" y="1314450"/>
            <a:ext cx="10515600" cy="4788820"/>
          </a:xfrm>
        </p:spPr>
        <p:txBody>
          <a:bodyPr>
            <a:noAutofit/>
          </a:bodyPr>
          <a:lstStyle/>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495057"/>
                </a:solidFill>
                <a:effectLst/>
                <a:latin typeface="+mj-lt"/>
                <a:ea typeface="+mn-ea"/>
                <a:cs typeface="+mn-cs"/>
              </a:rPr>
              <a:t>Apeltauer, E. (2011c): </a:t>
            </a:r>
            <a:r>
              <a:rPr lang="de-DE" sz="1600" kern="1200" dirty="0">
                <a:solidFill>
                  <a:srgbClr val="495057"/>
                </a:solidFill>
                <a:effectLst/>
                <a:latin typeface="+mj-lt"/>
                <a:ea typeface="+mn-ea"/>
                <a:cs typeface="+mn-cs"/>
              </a:rPr>
              <a:t>Zur Verbentwicklung in einer Lernersprache. In: Apeltauer, E./Rost-Roth, M. (Hrsg.): Sprachförderung Deutsch als Zweitsprache. Von der Vor- in die Grundschule. Tübingen: Stauffenburg.</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202122"/>
                </a:solidFill>
                <a:effectLst/>
                <a:latin typeface="+mj-lt"/>
                <a:ea typeface="+mn-ea"/>
                <a:cs typeface="Times New Roman" panose="02020603050405020304" pitchFamily="18" charset="0"/>
              </a:rPr>
              <a:t>Aronson, E. / Wilson, T. D./  Akert, R. M. (2014): </a:t>
            </a:r>
            <a:r>
              <a:rPr lang="de-DE" sz="1600" kern="1200" dirty="0">
                <a:solidFill>
                  <a:srgbClr val="202122"/>
                </a:solidFill>
                <a:effectLst/>
                <a:latin typeface="+mj-lt"/>
                <a:ea typeface="+mn-ea"/>
                <a:cs typeface="Times New Roman" panose="02020603050405020304" pitchFamily="18" charset="0"/>
              </a:rPr>
              <a:t>Sozialpsychologie.  Pearson Studium.</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mj-lt"/>
                <a:ea typeface="+mn-ea"/>
                <a:cs typeface="+mn-cs"/>
              </a:rPr>
              <a:t>Bausch, K.R./Christ, H./Krumm, H. J. (2003): </a:t>
            </a:r>
            <a:r>
              <a:rPr lang="de-DE" sz="1600" kern="1200" dirty="0">
                <a:solidFill>
                  <a:srgbClr val="000000"/>
                </a:solidFill>
                <a:effectLst/>
                <a:latin typeface="+mj-lt"/>
                <a:ea typeface="+mn-ea"/>
                <a:cs typeface="+mn-cs"/>
              </a:rPr>
              <a:t>Handbuch Fremdsprachenunterricht. Tübingen, Basel: Francke. </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444444"/>
                </a:solidFill>
                <a:effectLst/>
                <a:latin typeface="+mj-lt"/>
                <a:ea typeface="+mn-ea"/>
                <a:cs typeface="+mn-cs"/>
              </a:rPr>
              <a:t>Bimmel, P.(2012):</a:t>
            </a:r>
            <a:r>
              <a:rPr lang="de-DE" sz="1600" kern="1200" dirty="0">
                <a:solidFill>
                  <a:srgbClr val="444444"/>
                </a:solidFill>
                <a:effectLst/>
                <a:latin typeface="+mj-lt"/>
                <a:ea typeface="+mn-ea"/>
                <a:cs typeface="+mn-cs"/>
              </a:rPr>
              <a:t> Lernstrategien- Bausteine der Lernerautonomie. Deutsch als Fremdsprache, Heft 46,3-10. München: Hueber.</a:t>
            </a:r>
            <a:r>
              <a:rPr lang="de-DE" sz="1600" b="1" kern="1200" dirty="0">
                <a:solidFill>
                  <a:srgbClr val="111111"/>
                </a:solidFill>
                <a:effectLst/>
                <a:latin typeface="+mj-lt"/>
                <a:ea typeface="+mn-ea"/>
                <a:cs typeface="+mn-cs"/>
              </a:rPr>
              <a:t> </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mj-lt"/>
                <a:ea typeface="+mn-ea"/>
                <a:cs typeface="+mn-cs"/>
              </a:rPr>
              <a:t>Bräu, K./Schwerdt, U. (2005): </a:t>
            </a:r>
            <a:r>
              <a:rPr lang="de-DE" sz="1600" kern="1200" dirty="0">
                <a:solidFill>
                  <a:srgbClr val="000000"/>
                </a:solidFill>
                <a:effectLst/>
                <a:latin typeface="+mj-lt"/>
                <a:ea typeface="+mn-ea"/>
                <a:cs typeface="+mn-cs"/>
              </a:rPr>
              <a:t>Heterogenität als Chance. Vom produktiven Umgang mit Gleichheit und Differenz in der Schule. Münster: Paderborn. </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n-US" sz="1600" b="1" kern="1200" dirty="0">
                <a:solidFill>
                  <a:srgbClr val="000000"/>
                </a:solidFill>
                <a:effectLst/>
                <a:latin typeface="+mj-lt"/>
                <a:ea typeface="+mn-ea"/>
                <a:cs typeface="+mn-cs"/>
              </a:rPr>
              <a:t>Conger, K.J/ Martin, M.J/ Reeb, B.T/ Little, W.M/ Craine, J.L/ Shebloski, B./ Conger, R.D. (2012):</a:t>
            </a:r>
            <a:r>
              <a:rPr lang="en-US" sz="1600" kern="1200" dirty="0">
                <a:solidFill>
                  <a:srgbClr val="000000"/>
                </a:solidFill>
                <a:effectLst/>
                <a:latin typeface="+mj-lt"/>
                <a:ea typeface="+mn-ea"/>
                <a:cs typeface="+mn-cs"/>
              </a:rPr>
              <a:t> Economic hardship and its consequences across generations. In: Maholmes V, King RB, editors. Oxford Handbook of Child Development and Poverty. New York: Oxford University Press.</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n-US" sz="1600" b="1" kern="1200" dirty="0">
                <a:solidFill>
                  <a:srgbClr val="000000"/>
                </a:solidFill>
                <a:effectLst/>
                <a:latin typeface="+mj-lt"/>
                <a:ea typeface="+mn-ea"/>
                <a:cs typeface="+mn-cs"/>
              </a:rPr>
              <a:t>Dunn, R. (2003): </a:t>
            </a:r>
            <a:r>
              <a:rPr lang="en-US" sz="1600" kern="1200" dirty="0">
                <a:solidFill>
                  <a:srgbClr val="000000"/>
                </a:solidFill>
                <a:effectLst/>
                <a:latin typeface="+mj-lt"/>
                <a:ea typeface="+mn-ea"/>
                <a:cs typeface="+mn-cs"/>
              </a:rPr>
              <a:t>The Dunn and Dunn Learning Style Model: Theoretical Cornerstone, Research and Practical Applications. In Armstrong, S./Graff, M. (Eds.): Bringing Theory and Practice, Proceedings of the 8th Annual European Learning Styles Information Network Conference. Hull: University of Hull. </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mj-lt"/>
                <a:ea typeface="+mn-ea"/>
                <a:cs typeface="+mn-cs"/>
              </a:rPr>
              <a:t>Edmondson, W. J./House, J. (2006): </a:t>
            </a:r>
            <a:r>
              <a:rPr lang="de-DE" sz="1600" kern="1200" dirty="0">
                <a:solidFill>
                  <a:srgbClr val="000000"/>
                </a:solidFill>
                <a:effectLst/>
                <a:latin typeface="+mj-lt"/>
                <a:ea typeface="+mn-ea"/>
                <a:cs typeface="+mn-cs"/>
              </a:rPr>
              <a:t>Einführung in die Sprachlehrforschung. Tübingen: Francke.</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n-US" sz="1600" kern="1200" dirty="0">
                <a:solidFill>
                  <a:srgbClr val="000000"/>
                </a:solidFill>
                <a:effectLst/>
                <a:latin typeface="+mj-lt"/>
                <a:ea typeface="+mn-ea"/>
                <a:cs typeface="+mn-cs"/>
              </a:rPr>
              <a:t> </a:t>
            </a:r>
            <a:r>
              <a:rPr lang="de-DE" sz="1600" b="1" kern="1200" dirty="0">
                <a:solidFill>
                  <a:srgbClr val="000000"/>
                </a:solidFill>
                <a:effectLst/>
                <a:latin typeface="+mj-lt"/>
                <a:ea typeface="+mn-ea"/>
                <a:cs typeface="+mn-cs"/>
              </a:rPr>
              <a:t>Hallet, W./Königs, F. G. (2013): </a:t>
            </a:r>
            <a:r>
              <a:rPr lang="de-DE" sz="1600" kern="1200" dirty="0">
                <a:solidFill>
                  <a:srgbClr val="000000"/>
                </a:solidFill>
                <a:effectLst/>
                <a:latin typeface="+mj-lt"/>
                <a:ea typeface="+mn-ea"/>
                <a:cs typeface="+mn-cs"/>
              </a:rPr>
              <a:t>Handbuch Bilingualer Unterricht. </a:t>
            </a:r>
            <a:r>
              <a:rPr lang="en-US" sz="1600" kern="1200" dirty="0">
                <a:solidFill>
                  <a:srgbClr val="000000"/>
                </a:solidFill>
                <a:effectLst/>
                <a:latin typeface="+mj-lt"/>
                <a:ea typeface="+mn-ea"/>
                <a:cs typeface="+mn-cs"/>
              </a:rPr>
              <a:t>Seelze: Klett/Kallmeyer.</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mj-lt"/>
                <a:ea typeface="+mn-ea"/>
                <a:cs typeface="+mn-cs"/>
              </a:rPr>
              <a:t>Hascher, T. /Hagenauer, G. (2011): </a:t>
            </a:r>
            <a:r>
              <a:rPr lang="de-DE" sz="1600" kern="1200" dirty="0">
                <a:solidFill>
                  <a:srgbClr val="000000"/>
                </a:solidFill>
                <a:effectLst/>
                <a:latin typeface="+mj-lt"/>
                <a:ea typeface="+mn-ea"/>
                <a:cs typeface="+mn-cs"/>
              </a:rPr>
              <a:t>Emotionale Aspekte des Lernens und Lehrens. In Brandt, S.: Lehren und Lernen im Unterricht, Band 2. Baltmannsweiler: Schneider. </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n-US" sz="1600" b="1" kern="1200" dirty="0">
                <a:solidFill>
                  <a:srgbClr val="000000"/>
                </a:solidFill>
                <a:effectLst/>
                <a:latin typeface="+mj-lt"/>
                <a:ea typeface="+mn-ea"/>
                <a:cs typeface="+mn-cs"/>
              </a:rPr>
              <a:t>Honey, P. / Mumford, A. (1992): </a:t>
            </a:r>
            <a:r>
              <a:rPr lang="en-US" sz="1600" kern="1200" dirty="0">
                <a:solidFill>
                  <a:srgbClr val="000000"/>
                </a:solidFill>
                <a:effectLst/>
                <a:latin typeface="+mj-lt"/>
                <a:ea typeface="+mn-ea"/>
                <a:cs typeface="+mn-cs"/>
              </a:rPr>
              <a:t>The Manual of Learning Styles. Berkshire: Honey, Ardingly House. </a:t>
            </a:r>
            <a:endParaRPr lang="en-US" sz="1600" dirty="0">
              <a:effectLst/>
              <a:latin typeface="+mj-lt"/>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mj-lt"/>
                <a:ea typeface="+mn-ea"/>
                <a:cs typeface="+mn-cs"/>
              </a:rPr>
              <a:t>Kaiser, A. / Kaiser, R. / Lambert, A. / Hohenstein, K. (2018): </a:t>
            </a:r>
            <a:r>
              <a:rPr lang="de-DE" sz="1600" kern="1200" dirty="0">
                <a:solidFill>
                  <a:srgbClr val="000000"/>
                </a:solidFill>
                <a:effectLst/>
                <a:latin typeface="+mj-lt"/>
                <a:ea typeface="+mn-ea"/>
                <a:cs typeface="+mn-cs"/>
              </a:rPr>
              <a:t>Metakognition: Die Neue Didaktik. Metakognitiv fundiertes Lehren und Lernen ist Grundbildung. Göttingen: Vandenhoeck &amp; Ruprecht GmbH &amp; Co. KG. </a:t>
            </a:r>
            <a:endParaRPr lang="en-US" sz="1600" dirty="0">
              <a:effectLst/>
              <a:latin typeface="+mj-lt"/>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800"/>
              </a:spcAft>
            </a:pPr>
            <a:r>
              <a:rPr lang="de-DE" sz="1600" kern="100" dirty="0">
                <a:effectLst/>
                <a:latin typeface="+mj-lt"/>
                <a:ea typeface="Calibri" panose="020F0502020204030204" pitchFamily="34" charset="0"/>
                <a:cs typeface="Times New Roman" panose="02020603050405020304" pitchFamily="18" charset="0"/>
              </a:rPr>
              <a:t> </a:t>
            </a:r>
            <a:endParaRPr lang="en-US" sz="1600" kern="100" dirty="0">
              <a:effectLst/>
              <a:latin typeface="+mj-lt"/>
              <a:ea typeface="Calibri" panose="020F0502020204030204" pitchFamily="34" charset="0"/>
              <a:cs typeface="Times New Roman" panose="02020603050405020304" pitchFamily="18" charset="0"/>
            </a:endParaRPr>
          </a:p>
          <a:p>
            <a:endParaRPr lang="en-US" sz="1400" dirty="0"/>
          </a:p>
        </p:txBody>
      </p:sp>
    </p:spTree>
    <p:extLst>
      <p:ext uri="{BB962C8B-B14F-4D97-AF65-F5344CB8AC3E}">
        <p14:creationId xmlns:p14="http://schemas.microsoft.com/office/powerpoint/2010/main" val="378655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0294-F053-46DB-8770-825D5D736EE9}"/>
              </a:ext>
            </a:extLst>
          </p:cNvPr>
          <p:cNvSpPr>
            <a:spLocks noGrp="1"/>
          </p:cNvSpPr>
          <p:nvPr>
            <p:ph type="title"/>
          </p:nvPr>
        </p:nvSpPr>
        <p:spPr/>
        <p:txBody>
          <a:bodyPr>
            <a:normAutofit/>
          </a:bodyPr>
          <a:lstStyle/>
          <a:p>
            <a:pPr algn="ctr">
              <a:defRPr/>
            </a:pPr>
            <a:r>
              <a:rPr lang="de-DE" b="1" dirty="0"/>
              <a:t>Externe Faktoren </a:t>
            </a:r>
            <a:endParaRPr lang="en-US" b="1" dirty="0"/>
          </a:p>
        </p:txBody>
      </p:sp>
      <p:sp>
        <p:nvSpPr>
          <p:cNvPr id="3" name="Content Placeholder 2">
            <a:extLst>
              <a:ext uri="{FF2B5EF4-FFF2-40B4-BE49-F238E27FC236}">
                <a16:creationId xmlns:a16="http://schemas.microsoft.com/office/drawing/2014/main" id="{E1A15E93-351D-4915-9EFE-6D803334884D}"/>
              </a:ext>
            </a:extLst>
          </p:cNvPr>
          <p:cNvSpPr>
            <a:spLocks noGrp="1"/>
          </p:cNvSpPr>
          <p:nvPr>
            <p:ph idx="1"/>
          </p:nvPr>
        </p:nvSpPr>
        <p:spPr/>
        <p:txBody>
          <a:bodyPr>
            <a:normAutofit/>
          </a:bodyPr>
          <a:lstStyle/>
          <a:p>
            <a:pPr marL="0" indent="0" algn="just">
              <a:buNone/>
              <a:defRPr/>
            </a:pPr>
            <a:r>
              <a:rPr lang="de-DE" sz="2000" b="1" i="0" u="none" strike="noStrike" baseline="0" dirty="0">
                <a:solidFill>
                  <a:srgbClr val="000000"/>
                </a:solidFill>
                <a:latin typeface="+mj-lt"/>
              </a:rPr>
              <a:t>Außersprachlichen Faktoren</a:t>
            </a:r>
            <a:r>
              <a:rPr lang="de-DE" sz="2000" b="0" i="0" u="none" strike="noStrike" baseline="0" dirty="0">
                <a:solidFill>
                  <a:srgbClr val="000000"/>
                </a:solidFill>
                <a:latin typeface="+mj-lt"/>
              </a:rPr>
              <a:t>, die unabhängig von den Lernenden existieren und </a:t>
            </a:r>
            <a:r>
              <a:rPr lang="de-DE" sz="2000" dirty="0">
                <a:solidFill>
                  <a:srgbClr val="000000"/>
                </a:solidFill>
                <a:latin typeface="+mj-lt"/>
              </a:rPr>
              <a:t>die umgebende Umwelt des </a:t>
            </a:r>
            <a:r>
              <a:rPr lang="de-DE" sz="2000" b="0" i="0" u="none" strike="noStrike" baseline="0" dirty="0">
                <a:solidFill>
                  <a:srgbClr val="000000"/>
                </a:solidFill>
                <a:latin typeface="+mj-lt"/>
              </a:rPr>
              <a:t>lernenden Individuums bilden, werden externe oder auch exogene Komponenten des fremdsprachlichen Lernprozesses genannt. Sie sind </a:t>
            </a:r>
            <a:r>
              <a:rPr lang="de-DE" sz="2000" b="1" i="0" u="none" strike="noStrike" baseline="0" dirty="0">
                <a:solidFill>
                  <a:srgbClr val="000000"/>
                </a:solidFill>
                <a:latin typeface="+mj-lt"/>
              </a:rPr>
              <a:t>charakteristisch für das soziale Umfeld</a:t>
            </a:r>
            <a:r>
              <a:rPr lang="de-DE" sz="2000" b="0" i="0" u="none" strike="noStrike" baseline="0" dirty="0">
                <a:solidFill>
                  <a:srgbClr val="000000"/>
                </a:solidFill>
                <a:latin typeface="+mj-lt"/>
              </a:rPr>
              <a:t>, in dem Lernen stattfindet. </a:t>
            </a:r>
          </a:p>
          <a:p>
            <a:pPr algn="just">
              <a:defRPr/>
            </a:pPr>
            <a:r>
              <a:rPr lang="de-DE" sz="2000" b="1" dirty="0">
                <a:latin typeface="+mj-lt"/>
              </a:rPr>
              <a:t>Kulturelle und nationale Identität:</a:t>
            </a:r>
            <a:r>
              <a:rPr lang="de-DE" sz="2000" i="1" dirty="0">
                <a:latin typeface="+mj-lt"/>
              </a:rPr>
              <a:t> </a:t>
            </a:r>
            <a:r>
              <a:rPr lang="de-DE" sz="2000" dirty="0">
                <a:latin typeface="+mj-lt"/>
              </a:rPr>
              <a:t>Die Lernenden haben möglicherweise eine unterschiedliche kulturelle und nationale Identität – ein Aspekt, der vor allem bei der Frage der Integration von Kindern und Jugendlichen mit Migrationshintergrund von großer Bedeutung ist (Tanner et al., 2006 – Roche, 2013).</a:t>
            </a:r>
            <a:endParaRPr lang="en-US" sz="2000" dirty="0">
              <a:latin typeface="+mj-lt"/>
            </a:endParaRPr>
          </a:p>
          <a:p>
            <a:pPr algn="just">
              <a:defRPr/>
            </a:pPr>
            <a:r>
              <a:rPr lang="de-DE" sz="2000" b="1" dirty="0">
                <a:latin typeface="+mj-lt"/>
              </a:rPr>
              <a:t>Religiöse Sozialisation:</a:t>
            </a:r>
            <a:r>
              <a:rPr lang="de-DE" sz="2000" i="1" dirty="0">
                <a:latin typeface="+mj-lt"/>
              </a:rPr>
              <a:t> </a:t>
            </a:r>
            <a:r>
              <a:rPr lang="de-DE" sz="2000" dirty="0">
                <a:latin typeface="+mj-lt"/>
              </a:rPr>
              <a:t>Die religiöse Sozialisation von Lernenden kann in einzelnen Klassen und Schularten stark differieren (Bräu/Schwerdt, 2005 – Zehnder/</a:t>
            </a:r>
            <a:r>
              <a:rPr lang="en-US" sz="2000" dirty="0">
                <a:latin typeface="+mj-lt"/>
              </a:rPr>
              <a:t>Morgenthaler/Köppler, 2013).</a:t>
            </a:r>
          </a:p>
          <a:p>
            <a:pPr algn="just">
              <a:defRPr/>
            </a:pPr>
            <a:r>
              <a:rPr lang="de-DE" sz="2000" b="1" dirty="0">
                <a:latin typeface="+mj-lt"/>
              </a:rPr>
              <a:t>Familiärer und sozioökonomischer Kontext:</a:t>
            </a:r>
            <a:r>
              <a:rPr lang="de-DE" sz="2000" i="1" dirty="0">
                <a:latin typeface="+mj-lt"/>
              </a:rPr>
              <a:t> </a:t>
            </a:r>
            <a:r>
              <a:rPr lang="de-DE" sz="2000" dirty="0">
                <a:latin typeface="+mj-lt"/>
              </a:rPr>
              <a:t>Der schulische und berufliche Erfolg ist maßgeblich von der sozialen Herkunft eines Menschen bestimmt. Studien zeigen deutlich, dass vor allem Kinder aus bildungsfernen Schichten von Ausgrenzung und massiver Benachteiligung betroffen sind (</a:t>
            </a:r>
            <a:r>
              <a:rPr lang="en-US" sz="2000" dirty="0">
                <a:latin typeface="+mj-lt"/>
              </a:rPr>
              <a:t>Conger et al., 2012 - PISA 2015).</a:t>
            </a:r>
          </a:p>
          <a:p>
            <a:pPr>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9BEFB8-D68F-4A42-9E02-D45159B4C333}"/>
              </a:ext>
            </a:extLst>
          </p:cNvPr>
          <p:cNvSpPr>
            <a:spLocks noGrp="1"/>
          </p:cNvSpPr>
          <p:nvPr>
            <p:ph idx="1"/>
          </p:nvPr>
        </p:nvSpPr>
        <p:spPr>
          <a:xfrm>
            <a:off x="712076" y="814880"/>
            <a:ext cx="10515600" cy="5824538"/>
          </a:xfrm>
        </p:spPr>
        <p:txBody>
          <a:bodyPr>
            <a:normAutofit/>
          </a:bodyPr>
          <a:lstStyle/>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Calibri Light" panose="020F0302020204030204" pitchFamily="34" charset="0"/>
                <a:ea typeface="+mn-ea"/>
                <a:cs typeface="+mn-cs"/>
              </a:rPr>
              <a:t>Kanella, K. (2019): </a:t>
            </a:r>
            <a:r>
              <a:rPr lang="de-DE" sz="1600" kern="1200" dirty="0">
                <a:solidFill>
                  <a:srgbClr val="000000"/>
                </a:solidFill>
                <a:effectLst/>
                <a:latin typeface="Calibri Light" panose="020F0302020204030204" pitchFamily="34" charset="0"/>
                <a:ea typeface="+mn-ea"/>
                <a:cs typeface="+mn-cs"/>
              </a:rPr>
              <a:t>Die Bedeutung der Lerneridentität im Grammatikunterricht. </a:t>
            </a:r>
            <a:r>
              <a:rPr lang="el-GR" sz="1600" kern="1200" dirty="0">
                <a:solidFill>
                  <a:srgbClr val="000000"/>
                </a:solidFill>
                <a:effectLst/>
                <a:latin typeface="Calibri Light" panose="020F0302020204030204" pitchFamily="34" charset="0"/>
                <a:ea typeface="+mn-ea"/>
                <a:cs typeface="+mn-cs"/>
              </a:rPr>
              <a:t>Διδακτορική Διατριβή. Τμήμα Γερμανικής Γλώσσας και Φιλολογίας ΕΚΠΑ.</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n-US" sz="1600" b="1" kern="1200" dirty="0">
                <a:solidFill>
                  <a:srgbClr val="000000"/>
                </a:solidFill>
                <a:effectLst/>
                <a:latin typeface="Calibri Light" panose="020F0302020204030204" pitchFamily="34" charset="0"/>
                <a:ea typeface="+mn-ea"/>
                <a:cs typeface="+mn-cs"/>
              </a:rPr>
              <a:t>Kanella, K. (2021): </a:t>
            </a:r>
            <a:r>
              <a:rPr lang="en-US" sz="1600" kern="1200" dirty="0">
                <a:solidFill>
                  <a:srgbClr val="000000"/>
                </a:solidFill>
                <a:effectLst/>
                <a:latin typeface="Calibri Light" panose="020F0302020204030204" pitchFamily="34" charset="0"/>
                <a:ea typeface="+mn-ea"/>
                <a:cs typeface="+mn-cs"/>
              </a:rPr>
              <a:t>The Importance of ‘Learning Identity’ and the Concept of Differentiated Instruction in the Foreign Language Lesson. In: </a:t>
            </a:r>
            <a:r>
              <a:rPr lang="en-US" sz="1600" b="1" kern="1200" dirty="0">
                <a:solidFill>
                  <a:srgbClr val="000000"/>
                </a:solidFill>
                <a:effectLst/>
                <a:latin typeface="Calibri Light" panose="020F0302020204030204" pitchFamily="34" charset="0"/>
                <a:ea typeface="+mn-ea"/>
                <a:cs typeface="+mn-cs"/>
              </a:rPr>
              <a:t>Multicultural and Interdisciplinary Approaches to Language Pedagogy. Generis Publishing.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333333"/>
                </a:solidFill>
                <a:effectLst/>
                <a:latin typeface="Calibri Light" panose="020F0302020204030204" pitchFamily="34" charset="0"/>
                <a:ea typeface="+mn-ea"/>
                <a:cs typeface="+mn-cs"/>
              </a:rPr>
              <a:t>Krumm, H.J./ Fandrych, C./ Hufeisen, B./ Riemer, C . (2010): </a:t>
            </a:r>
            <a:r>
              <a:rPr lang="de-DE" sz="1600" kern="1200" dirty="0">
                <a:solidFill>
                  <a:srgbClr val="333333"/>
                </a:solidFill>
                <a:effectLst/>
                <a:latin typeface="Calibri Light" panose="020F0302020204030204" pitchFamily="34" charset="0"/>
                <a:ea typeface="+mn-ea"/>
                <a:cs typeface="+mn-cs"/>
              </a:rPr>
              <a:t>Handbücher zur Sprach- und Kommunikationswissenschaft/HSK.</a:t>
            </a:r>
            <a:br>
              <a:rPr lang="de-DE" sz="1600" kern="1200" dirty="0">
                <a:solidFill>
                  <a:srgbClr val="000000"/>
                </a:solidFill>
                <a:effectLst/>
                <a:latin typeface="Calibri Light" panose="020F0302020204030204" pitchFamily="34" charset="0"/>
                <a:ea typeface="+mn-ea"/>
                <a:cs typeface="+mn-cs"/>
              </a:rPr>
            </a:br>
            <a:r>
              <a:rPr lang="de-DE" sz="1600" kern="1200" dirty="0">
                <a:solidFill>
                  <a:srgbClr val="333333"/>
                </a:solidFill>
                <a:effectLst/>
                <a:latin typeface="Calibri Light" panose="020F0302020204030204" pitchFamily="34" charset="0"/>
                <a:ea typeface="+mn-ea"/>
                <a:cs typeface="+mn-cs"/>
              </a:rPr>
              <a:t>Berlin: de Gruyter.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Mandl, H./Friedrich, H. F. (2006): </a:t>
            </a:r>
            <a:r>
              <a:rPr lang="de-DE" sz="1600"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Handbuch Lernstrategien. </a:t>
            </a:r>
            <a:r>
              <a:rPr lang="en-US" sz="1600"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Göttingen: Hogrefe.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n-US" sz="1600" b="1"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Oxford, R. L. (1990):</a:t>
            </a:r>
            <a:r>
              <a:rPr lang="en-US" sz="1600"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Language Learning Strategies: What Every Teacher Should Know. New York: Newbury House.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Calibri Light" panose="020F0302020204030204" pitchFamily="34" charset="0"/>
                <a:ea typeface="+mn-ea"/>
                <a:cs typeface="+mn-cs"/>
              </a:rPr>
              <a:t>Pisa Studien</a:t>
            </a:r>
            <a:r>
              <a:rPr lang="de-DE" sz="1600" kern="1200" dirty="0">
                <a:solidFill>
                  <a:srgbClr val="000000"/>
                </a:solidFill>
                <a:effectLst/>
                <a:latin typeface="Calibri Light" panose="020F0302020204030204" pitchFamily="34" charset="0"/>
                <a:ea typeface="+mn-ea"/>
                <a:cs typeface="+mn-cs"/>
              </a:rPr>
              <a:t>. Online in http://www.oecd.org/pisa/.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Raabe, H. (2001a): </a:t>
            </a:r>
            <a:r>
              <a:rPr lang="de-DE" sz="1600"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Grammatik und ihre Vermittlung im Fremdsprachenunterricht. Grammatik, Band B. Patras: E</a:t>
            </a:r>
            <a:r>
              <a:rPr lang="el-GR" sz="1600"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ΑΠ</a:t>
            </a:r>
            <a:r>
              <a:rPr lang="de-DE" sz="1600"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Calibri Light" panose="020F0302020204030204" pitchFamily="34" charset="0"/>
                <a:ea typeface="+mn-ea"/>
                <a:cs typeface="+mn-cs"/>
              </a:rPr>
              <a:t>Roche, J. (2013): </a:t>
            </a:r>
            <a:r>
              <a:rPr lang="de-DE" sz="1600" kern="1200" dirty="0">
                <a:solidFill>
                  <a:srgbClr val="000000"/>
                </a:solidFill>
                <a:effectLst/>
                <a:latin typeface="Calibri Light" panose="020F0302020204030204" pitchFamily="34" charset="0"/>
                <a:ea typeface="+mn-ea"/>
                <a:cs typeface="+mn-cs"/>
              </a:rPr>
              <a:t>Fremdsprachenerwerb. Fremdsprachendidaktik. 3. Auflage. Tübingen: Narr Fracke Attempto.</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Rost, D. H. (2013): </a:t>
            </a:r>
            <a:r>
              <a:rPr lang="de-DE" sz="1600"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Handbuch Intelligenz. </a:t>
            </a:r>
            <a:r>
              <a:rPr lang="en-US" sz="1600"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Deutschland: Beltz.</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F1111"/>
                </a:solidFill>
                <a:effectLst/>
                <a:latin typeface="Calibri Light" panose="020F0302020204030204" pitchFamily="34" charset="0"/>
                <a:ea typeface="+mn-ea"/>
                <a:cs typeface="+mn-cs"/>
              </a:rPr>
              <a:t>S</a:t>
            </a:r>
            <a:r>
              <a:rPr lang="de-DE" sz="1600" b="1" kern="1200" dirty="0">
                <a:solidFill>
                  <a:srgbClr val="000000"/>
                </a:solidFill>
                <a:effectLst/>
                <a:latin typeface="Calibri Light" panose="020F0302020204030204" pitchFamily="34" charset="0"/>
                <a:ea typeface="+mn-ea"/>
                <a:cs typeface="+mn-cs"/>
              </a:rPr>
              <a:t>ambanis, M. (2013):  </a:t>
            </a:r>
            <a:r>
              <a:rPr lang="de-DE" sz="1600" kern="1200" dirty="0">
                <a:solidFill>
                  <a:srgbClr val="0F1111"/>
                </a:solidFill>
                <a:effectLst/>
                <a:latin typeface="Calibri Light" panose="020F0302020204030204" pitchFamily="34" charset="0"/>
                <a:ea typeface="+mn-ea"/>
                <a:cs typeface="+mn-cs"/>
              </a:rPr>
              <a:t>Fremdsprachenunterricht und Neurowissenschaften. </a:t>
            </a:r>
            <a:r>
              <a:rPr lang="de-DE" sz="1600" kern="1200" dirty="0">
                <a:solidFill>
                  <a:srgbClr val="565959"/>
                </a:solidFill>
                <a:effectLst/>
                <a:latin typeface="Calibri Light" panose="020F0302020204030204" pitchFamily="34" charset="0"/>
                <a:ea typeface="+mn-ea"/>
                <a:cs typeface="+mn-cs"/>
              </a:rPr>
              <a:t>Narr Studienbücher: </a:t>
            </a:r>
            <a:r>
              <a:rPr lang="en-US" sz="1600" kern="1200" dirty="0">
                <a:solidFill>
                  <a:srgbClr val="0F1111"/>
                </a:solidFill>
                <a:effectLst/>
                <a:latin typeface="Calibri Light" panose="020F0302020204030204" pitchFamily="34" charset="0"/>
                <a:ea typeface="+mn-ea"/>
                <a:cs typeface="+mn-cs"/>
              </a:rPr>
              <a:t>Gunter Narr Verlag.</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Calibri Light" panose="020F0302020204030204" pitchFamily="34" charset="0"/>
                <a:ea typeface="+mn-ea"/>
                <a:cs typeface="+mn-cs"/>
              </a:rPr>
              <a:t>Schwab,G./Hoffman, S./Schön, A. (2017): </a:t>
            </a:r>
            <a:r>
              <a:rPr lang="de-DE" sz="1600" kern="1200" dirty="0">
                <a:solidFill>
                  <a:srgbClr val="000000"/>
                </a:solidFill>
                <a:effectLst/>
                <a:latin typeface="Calibri Light" panose="020F0302020204030204" pitchFamily="34" charset="0"/>
                <a:ea typeface="+mn-ea"/>
                <a:cs typeface="+mn-cs"/>
              </a:rPr>
              <a:t>Interaktion im Fremdsprachenunterricht. Beiträge aus der empirischen Forschung. In: Fremdsprachen Lehren und Lernen. Münster: Narr/Francke/Attempo.</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dirty="0">
                <a:solidFill>
                  <a:srgbClr val="000000"/>
                </a:solidFill>
                <a:effectLst/>
                <a:latin typeface="Calibri Light" panose="020F0302020204030204" pitchFamily="34" charset="0"/>
                <a:ea typeface="+mn-ea"/>
                <a:cs typeface="+mn-cs"/>
              </a:rPr>
              <a:t>Tanner, A./Badertscher, H./Holzer, R./Schnidler, A./Streckeisen, U. (2006): </a:t>
            </a:r>
            <a:r>
              <a:rPr lang="de-DE" sz="1600" kern="1200" dirty="0">
                <a:solidFill>
                  <a:srgbClr val="000000"/>
                </a:solidFill>
                <a:effectLst/>
                <a:latin typeface="Calibri Light" panose="020F0302020204030204" pitchFamily="34" charset="0"/>
                <a:ea typeface="+mn-ea"/>
                <a:cs typeface="+mn-cs"/>
              </a:rPr>
              <a:t>Heterogenität und Integration. Umgang mit Ungleichheit und Differenz in Schule und Kindergarten, Zürich: Seismo.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de-DE" sz="1600" b="1" kern="1200" spc="-5"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V</a:t>
            </a:r>
            <a:r>
              <a:rPr lang="de-DE" sz="1600" b="1"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est</a:t>
            </a:r>
            <a:r>
              <a:rPr lang="de-DE" sz="1600" b="1" kern="1200" spc="-15"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e</a:t>
            </a:r>
            <a:r>
              <a:rPr lang="de-DE" sz="1600" b="1"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r, F.</a:t>
            </a:r>
            <a:r>
              <a:rPr lang="de-DE" sz="1600" b="1" kern="1200" spc="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de-DE" sz="1600" b="1" kern="1200" spc="1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de-DE" sz="1600" b="1"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1</a:t>
            </a:r>
            <a:r>
              <a:rPr lang="de-DE" sz="1600" b="1" kern="1200" spc="-5"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9</a:t>
            </a:r>
            <a:r>
              <a:rPr lang="de-DE" sz="1600" b="1"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9</a:t>
            </a:r>
            <a:r>
              <a:rPr lang="de-DE" sz="1600" b="1" kern="1200" spc="-5"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8):</a:t>
            </a:r>
            <a:r>
              <a:rPr lang="de-DE" sz="1600" kern="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Denken, Lernen, Vergessen: Was geht in unserem Kopf vor, wie lernt das Gehirn, und wann lässt es uns im Stich? München: Random House GmbH.</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l-GR" sz="1600" b="1" kern="1200" dirty="0">
                <a:solidFill>
                  <a:srgbClr val="000000"/>
                </a:solidFill>
                <a:effectLst/>
                <a:latin typeface="Calibri Light" panose="020F0302020204030204" pitchFamily="34" charset="0"/>
                <a:ea typeface="+mn-ea"/>
                <a:cs typeface="+mn-cs"/>
              </a:rPr>
              <a:t>Wiedenmayer, D. (2014): </a:t>
            </a:r>
            <a:r>
              <a:rPr lang="el-GR" sz="1600" kern="1200" dirty="0">
                <a:solidFill>
                  <a:srgbClr val="000000"/>
                </a:solidFill>
                <a:effectLst/>
                <a:latin typeface="Calibri Light" panose="020F0302020204030204" pitchFamily="34" charset="0"/>
                <a:ea typeface="+mn-ea"/>
                <a:cs typeface="+mn-cs"/>
              </a:rPr>
              <a:t>Ετερογένεια και μαθησιακή διαδικασία Σχεδιάζοντας το μάθημα των γερμανικών online in https://www.academia.edu.</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de-DE" sz="1600" b="1" dirty="0">
                <a:solidFill>
                  <a:srgbClr val="444444"/>
                </a:solidFill>
                <a:latin typeface="+mj-lt"/>
              </a:rPr>
              <a:t> </a:t>
            </a:r>
            <a:endParaRPr lang="en-US" sz="1600" dirty="0">
              <a:effectLst/>
              <a:latin typeface="+mj-lt"/>
              <a:ea typeface="Calibri" panose="020F0502020204030204" pitchFamily="34"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1259751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6E86B-0A2A-4D9B-9B9D-BA43AC5F2FA2}"/>
              </a:ext>
            </a:extLst>
          </p:cNvPr>
          <p:cNvSpPr>
            <a:spLocks noGrp="1"/>
          </p:cNvSpPr>
          <p:nvPr>
            <p:ph type="title"/>
          </p:nvPr>
        </p:nvSpPr>
        <p:spPr/>
        <p:txBody>
          <a:bodyPr/>
          <a:lstStyle/>
          <a:p>
            <a:pPr algn="ctr"/>
            <a:r>
              <a:rPr lang="de-DE" b="1" dirty="0"/>
              <a:t>Kulturelle und nationale Identität</a:t>
            </a:r>
            <a:endParaRPr lang="en-US" b="1" dirty="0"/>
          </a:p>
        </p:txBody>
      </p:sp>
      <p:sp>
        <p:nvSpPr>
          <p:cNvPr id="3" name="Content Placeholder 2">
            <a:extLst>
              <a:ext uri="{FF2B5EF4-FFF2-40B4-BE49-F238E27FC236}">
                <a16:creationId xmlns:a16="http://schemas.microsoft.com/office/drawing/2014/main" id="{0798294B-5717-4ED5-B5D5-5F82EEAE4D4A}"/>
              </a:ext>
            </a:extLst>
          </p:cNvPr>
          <p:cNvSpPr>
            <a:spLocks noGrp="1"/>
          </p:cNvSpPr>
          <p:nvPr>
            <p:ph idx="1"/>
          </p:nvPr>
        </p:nvSpPr>
        <p:spPr>
          <a:xfrm>
            <a:off x="838200" y="1825625"/>
            <a:ext cx="10515600" cy="4667250"/>
          </a:xfrm>
        </p:spPr>
        <p:txBody>
          <a:bodyPr>
            <a:noAutofit/>
          </a:bodyPr>
          <a:lstStyle/>
          <a:p>
            <a:pPr algn="just"/>
            <a:r>
              <a:rPr lang="de-DE" sz="1800" b="0" i="0" u="none" strike="noStrike" baseline="0" dirty="0">
                <a:solidFill>
                  <a:srgbClr val="000000"/>
                </a:solidFill>
                <a:latin typeface="+mj-lt"/>
              </a:rPr>
              <a:t>Es handelt sich bei Kultur um ein komplexes Konstrukt, welches das soziale Miteinander innerhalb einer Gesellschaft durchdringt. Somit dient die Zugehörigkeit zu einer bestimmten Kultur gewissermaßen der differenzierten Identitätsbestimmung. Heute besteht weitestgehend die Annahme darüber, dass </a:t>
            </a:r>
            <a:r>
              <a:rPr lang="de-DE" sz="1800" b="1" i="0" u="none" strike="noStrike" baseline="0" dirty="0">
                <a:solidFill>
                  <a:srgbClr val="000000"/>
                </a:solidFill>
                <a:latin typeface="+mj-lt"/>
              </a:rPr>
              <a:t>Kultur und Sprache sich gegenseitig beeinflussen</a:t>
            </a:r>
            <a:r>
              <a:rPr lang="de-DE" sz="1800" b="0" i="0" u="none" strike="noStrike" baseline="0" dirty="0">
                <a:solidFill>
                  <a:srgbClr val="000000"/>
                </a:solidFill>
                <a:latin typeface="+mj-lt"/>
              </a:rPr>
              <a:t>. </a:t>
            </a:r>
          </a:p>
          <a:p>
            <a:pPr algn="just"/>
            <a:r>
              <a:rPr lang="de-DE" sz="1800" b="1" i="0" dirty="0">
                <a:effectLst/>
                <a:latin typeface="+mj-lt"/>
              </a:rPr>
              <a:t>Sprache und Identität gehören untrennbar zusammen</a:t>
            </a:r>
            <a:r>
              <a:rPr lang="de-DE" sz="1800" b="0" i="0" dirty="0">
                <a:effectLst/>
                <a:latin typeface="+mj-lt"/>
              </a:rPr>
              <a:t>, das eine bedingt das andere. </a:t>
            </a:r>
            <a:r>
              <a:rPr lang="de-DE" sz="1800" b="1" i="0" u="none" strike="noStrike" baseline="0" dirty="0">
                <a:solidFill>
                  <a:srgbClr val="000000"/>
                </a:solidFill>
                <a:latin typeface="+mj-lt"/>
              </a:rPr>
              <a:t>Sprache</a:t>
            </a:r>
            <a:r>
              <a:rPr lang="de-DE" sz="1800" b="0" i="0" u="none" strike="noStrike" baseline="0" dirty="0">
                <a:solidFill>
                  <a:srgbClr val="000000"/>
                </a:solidFill>
                <a:latin typeface="+mj-lt"/>
              </a:rPr>
              <a:t> kann als </a:t>
            </a:r>
            <a:r>
              <a:rPr lang="de-DE" sz="1800" b="1" i="0" u="none" strike="noStrike" baseline="0" dirty="0">
                <a:solidFill>
                  <a:srgbClr val="000000"/>
                </a:solidFill>
                <a:latin typeface="+mj-lt"/>
              </a:rPr>
              <a:t>Bestandteil von Kultur </a:t>
            </a:r>
            <a:r>
              <a:rPr lang="de-DE" sz="1800" b="0" i="0" u="none" strike="noStrike" baseline="0" dirty="0">
                <a:solidFill>
                  <a:srgbClr val="000000"/>
                </a:solidFill>
                <a:latin typeface="+mj-lt"/>
              </a:rPr>
              <a:t>angesehen werden, da sie verwendet wird, um die Welt subjektiv zu beschreiben. </a:t>
            </a:r>
            <a:r>
              <a:rPr lang="de-DE" sz="1800" b="1" i="0" u="none" strike="noStrike" baseline="0" dirty="0">
                <a:solidFill>
                  <a:srgbClr val="000000"/>
                </a:solidFill>
                <a:latin typeface="+mj-lt"/>
              </a:rPr>
              <a:t>Umgekehrt</a:t>
            </a:r>
            <a:r>
              <a:rPr lang="de-DE" sz="1800" b="0" i="0" u="none" strike="noStrike" baseline="0" dirty="0">
                <a:solidFill>
                  <a:srgbClr val="000000"/>
                </a:solidFill>
                <a:latin typeface="+mj-lt"/>
              </a:rPr>
              <a:t> wird auch Kultur von Sprache geprägt, denn jedes Individuum verwendet seine Sprache, um sich seiner Umwelt mitteilen zu können. Die kulturelle Zugehörigkeit und damit die Sozialisation eines Individuums bestimmt, wie </a:t>
            </a:r>
            <a:r>
              <a:rPr lang="de-DE" sz="1800" b="1" i="0" u="none" strike="noStrike" baseline="0" dirty="0">
                <a:solidFill>
                  <a:srgbClr val="000000"/>
                </a:solidFill>
                <a:latin typeface="+mj-lt"/>
              </a:rPr>
              <a:t>Äußerungen in verschiedenen Situationen verstanden werden, </a:t>
            </a:r>
            <a:r>
              <a:rPr lang="de-DE" sz="1800" b="1" i="0" dirty="0">
                <a:effectLst/>
                <a:latin typeface="+mj-lt"/>
              </a:rPr>
              <a:t>sowohl für den Einzelnen wie auch für Gruppen.</a:t>
            </a:r>
            <a:endParaRPr lang="de-DE" sz="1800" b="1" i="0" u="none" strike="noStrike" baseline="0" dirty="0">
              <a:solidFill>
                <a:srgbClr val="000000"/>
              </a:solidFill>
              <a:latin typeface="+mj-lt"/>
            </a:endParaRPr>
          </a:p>
          <a:p>
            <a:pPr algn="just"/>
            <a:r>
              <a:rPr lang="de-DE" sz="1800" b="0" i="0" u="none" strike="noStrike" baseline="0" dirty="0">
                <a:solidFill>
                  <a:srgbClr val="000000"/>
                </a:solidFill>
                <a:latin typeface="+mj-lt"/>
              </a:rPr>
              <a:t>Die Perspektive der Fremdsprachenpädagogik sieht innerhalb des Kulturbegriffs zwei Definitionsmöglichkeiten enthalten. Zum einen kann Kultur </a:t>
            </a:r>
            <a:r>
              <a:rPr lang="de-DE" sz="1800" b="1" i="0" u="none" strike="noStrike" baseline="0" dirty="0">
                <a:solidFill>
                  <a:srgbClr val="000000"/>
                </a:solidFill>
                <a:latin typeface="+mj-lt"/>
              </a:rPr>
              <a:t>eine heterogene Struktur darstellen</a:t>
            </a:r>
            <a:r>
              <a:rPr lang="de-DE" sz="1800" b="0" i="0" u="none" strike="noStrike" baseline="0" dirty="0">
                <a:solidFill>
                  <a:srgbClr val="000000"/>
                </a:solidFill>
                <a:latin typeface="+mj-lt"/>
              </a:rPr>
              <a:t>, die bezüglich nationaler Grenzen verglichen und unterschieden werden kann. Kultur </a:t>
            </a:r>
            <a:r>
              <a:rPr lang="de-DE" sz="1800" b="1" i="0" u="none" strike="noStrike" baseline="0" dirty="0">
                <a:solidFill>
                  <a:srgbClr val="000000"/>
                </a:solidFill>
                <a:latin typeface="+mj-lt"/>
              </a:rPr>
              <a:t>kann auch als eine dynamische und veränderliche Dimension</a:t>
            </a:r>
            <a:r>
              <a:rPr lang="de-DE" sz="1800" b="0" i="0" u="none" strike="noStrike" baseline="0" dirty="0">
                <a:solidFill>
                  <a:srgbClr val="000000"/>
                </a:solidFill>
                <a:latin typeface="+mj-lt"/>
              </a:rPr>
              <a:t> im Handlungsfeld </a:t>
            </a:r>
            <a:r>
              <a:rPr lang="de-DE" sz="1800" b="1" i="0" u="none" strike="noStrike" baseline="0" dirty="0">
                <a:solidFill>
                  <a:srgbClr val="000000"/>
                </a:solidFill>
                <a:latin typeface="+mj-lt"/>
              </a:rPr>
              <a:t>zwischen Individuen </a:t>
            </a:r>
            <a:r>
              <a:rPr lang="de-DE" sz="1800" b="0" i="0" u="none" strike="noStrike" baseline="0" dirty="0">
                <a:solidFill>
                  <a:srgbClr val="000000"/>
                </a:solidFill>
                <a:latin typeface="+mj-lt"/>
              </a:rPr>
              <a:t>betrachtet werden. </a:t>
            </a:r>
            <a:r>
              <a:rPr lang="de-DE" sz="1800" b="1" i="0" u="none" strike="noStrike" baseline="0" dirty="0">
                <a:solidFill>
                  <a:srgbClr val="000000"/>
                </a:solidFill>
                <a:latin typeface="+mj-lt"/>
              </a:rPr>
              <a:t>Wenn Menschen mit anderen Menschen von anderen Kulturen in Kontakt treten bzw. zwischen zwei Kulturen stehen dann wird auch eine Art neue Kultur gebildet</a:t>
            </a:r>
            <a:r>
              <a:rPr lang="el-GR" sz="1800" b="1" i="0" u="none" strike="noStrike" baseline="0" dirty="0">
                <a:solidFill>
                  <a:srgbClr val="000000"/>
                </a:solidFill>
                <a:latin typeface="+mj-lt"/>
              </a:rPr>
              <a:t>.</a:t>
            </a:r>
            <a:endParaRPr lang="en-US" sz="1800" b="1" dirty="0">
              <a:latin typeface="+mj-lt"/>
            </a:endParaRPr>
          </a:p>
        </p:txBody>
      </p:sp>
    </p:spTree>
    <p:extLst>
      <p:ext uri="{BB962C8B-B14F-4D97-AF65-F5344CB8AC3E}">
        <p14:creationId xmlns:p14="http://schemas.microsoft.com/office/powerpoint/2010/main" val="196587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CDDAC-F602-43B0-85A4-3229DD52B7C9}"/>
              </a:ext>
            </a:extLst>
          </p:cNvPr>
          <p:cNvSpPr>
            <a:spLocks noGrp="1"/>
          </p:cNvSpPr>
          <p:nvPr>
            <p:ph type="title"/>
          </p:nvPr>
        </p:nvSpPr>
        <p:spPr/>
        <p:txBody>
          <a:bodyPr/>
          <a:lstStyle/>
          <a:p>
            <a:pPr algn="ctr"/>
            <a:r>
              <a:rPr lang="de-DE" b="1" dirty="0"/>
              <a:t>Religiöse Sozialisation</a:t>
            </a:r>
            <a:endParaRPr lang="en-US" b="1" dirty="0"/>
          </a:p>
        </p:txBody>
      </p:sp>
      <p:sp>
        <p:nvSpPr>
          <p:cNvPr id="3" name="Content Placeholder 2">
            <a:extLst>
              <a:ext uri="{FF2B5EF4-FFF2-40B4-BE49-F238E27FC236}">
                <a16:creationId xmlns:a16="http://schemas.microsoft.com/office/drawing/2014/main" id="{F8D1ED70-1F54-416F-AA8A-243591C010B2}"/>
              </a:ext>
            </a:extLst>
          </p:cNvPr>
          <p:cNvSpPr>
            <a:spLocks noGrp="1"/>
          </p:cNvSpPr>
          <p:nvPr>
            <p:ph idx="1"/>
          </p:nvPr>
        </p:nvSpPr>
        <p:spPr>
          <a:xfrm>
            <a:off x="838200" y="1441064"/>
            <a:ext cx="10515600" cy="4874278"/>
          </a:xfrm>
        </p:spPr>
        <p:txBody>
          <a:bodyPr>
            <a:noAutofit/>
          </a:bodyPr>
          <a:lstStyle/>
          <a:p>
            <a:pPr marL="0" indent="0" algn="just">
              <a:buNone/>
            </a:pPr>
            <a:endParaRPr lang="de-DE" sz="1400" b="1" i="0" u="none" strike="noStrike" baseline="0" dirty="0">
              <a:solidFill>
                <a:srgbClr val="000000"/>
              </a:solidFill>
              <a:latin typeface="+mj-lt"/>
            </a:endParaRPr>
          </a:p>
          <a:p>
            <a:pPr marL="0" indent="0" algn="just">
              <a:buNone/>
            </a:pPr>
            <a:r>
              <a:rPr lang="de-DE" sz="1800" b="1" i="0" u="none" strike="noStrike" baseline="0" dirty="0">
                <a:solidFill>
                  <a:srgbClr val="000000"/>
                </a:solidFill>
                <a:latin typeface="+mj-lt"/>
              </a:rPr>
              <a:t>Die religiöse Sozialisation </a:t>
            </a:r>
            <a:r>
              <a:rPr lang="de-DE" sz="1800" b="0" i="0" u="none" strike="noStrike" baseline="0" dirty="0">
                <a:solidFill>
                  <a:srgbClr val="000000"/>
                </a:solidFill>
                <a:latin typeface="+mj-lt"/>
              </a:rPr>
              <a:t>von Kindern und Jugendlichen kann in einzelnen Klassen und Schularten stark differieren. </a:t>
            </a:r>
          </a:p>
          <a:p>
            <a:pPr algn="just"/>
            <a:r>
              <a:rPr lang="de-DE" sz="1800" i="0" u="none" strike="noStrike" baseline="0" dirty="0">
                <a:solidFill>
                  <a:srgbClr val="000000"/>
                </a:solidFill>
                <a:latin typeface="+mj-lt"/>
              </a:rPr>
              <a:t>In der Entwicklung des Menschen spielen </a:t>
            </a:r>
            <a:r>
              <a:rPr lang="de-DE" sz="1800" b="1" i="0" u="none" strike="noStrike" baseline="0" dirty="0">
                <a:solidFill>
                  <a:srgbClr val="000000"/>
                </a:solidFill>
                <a:latin typeface="+mj-lt"/>
              </a:rPr>
              <a:t>verschiedene Institutionen </a:t>
            </a:r>
            <a:r>
              <a:rPr lang="de-DE" sz="1800" i="0" u="none" strike="noStrike" baseline="0" dirty="0">
                <a:solidFill>
                  <a:srgbClr val="000000"/>
                </a:solidFill>
                <a:latin typeface="+mj-lt"/>
              </a:rPr>
              <a:t>eine besondere Rolle. Im Bereich religiöser Sozialisation spielen </a:t>
            </a:r>
            <a:r>
              <a:rPr lang="de-DE" sz="1800" b="1" i="0" u="none" strike="noStrike" baseline="0" dirty="0">
                <a:solidFill>
                  <a:srgbClr val="000000"/>
                </a:solidFill>
                <a:latin typeface="+mj-lt"/>
              </a:rPr>
              <a:t>vor allem die Familie, die Gemeinde, Religion an der Schule und die mediale Rezeption von Religion eine besondere Rolle. </a:t>
            </a:r>
          </a:p>
          <a:p>
            <a:pPr algn="just"/>
            <a:r>
              <a:rPr lang="de-DE" sz="1800" i="0" u="none" strike="noStrike" baseline="0" dirty="0">
                <a:solidFill>
                  <a:srgbClr val="000000"/>
                </a:solidFill>
                <a:latin typeface="+mj-lt"/>
              </a:rPr>
              <a:t>Für die religiöse Entwicklung ist </a:t>
            </a:r>
            <a:r>
              <a:rPr lang="de-DE" sz="1800" b="1" i="0" u="none" strike="noStrike" baseline="0" dirty="0">
                <a:solidFill>
                  <a:srgbClr val="000000"/>
                </a:solidFill>
                <a:latin typeface="+mj-lt"/>
              </a:rPr>
              <a:t>die Familie in dreifacher Hinsicht </a:t>
            </a:r>
            <a:r>
              <a:rPr lang="de-DE" sz="1800" b="0" i="0" u="none" strike="noStrike" baseline="0" dirty="0">
                <a:solidFill>
                  <a:srgbClr val="000000"/>
                </a:solidFill>
                <a:latin typeface="+mj-lt"/>
              </a:rPr>
              <a:t>ein zentraler Faktor. </a:t>
            </a:r>
            <a:r>
              <a:rPr lang="de-DE" sz="1800" i="0" u="none" strike="noStrike" baseline="0" dirty="0">
                <a:solidFill>
                  <a:srgbClr val="000000"/>
                </a:solidFill>
                <a:latin typeface="+mj-lt"/>
              </a:rPr>
              <a:t>Erstens ist </a:t>
            </a:r>
            <a:r>
              <a:rPr lang="de-DE" sz="1800" b="1" i="0" u="none" strike="noStrike" baseline="0" dirty="0">
                <a:solidFill>
                  <a:srgbClr val="000000"/>
                </a:solidFill>
                <a:latin typeface="+mj-lt"/>
              </a:rPr>
              <a:t>die Familie ein Ort religiöser Erziehung, </a:t>
            </a:r>
            <a:r>
              <a:rPr lang="de-DE" sz="1800" i="0" u="none" strike="noStrike" baseline="0" dirty="0">
                <a:solidFill>
                  <a:srgbClr val="000000"/>
                </a:solidFill>
                <a:latin typeface="+mj-lt"/>
              </a:rPr>
              <a:t>in der Kinder über religiöse Sachverhalte aufgeklärt werden</a:t>
            </a:r>
            <a:r>
              <a:rPr lang="de-DE" sz="1800" b="1" i="0" u="none" strike="noStrike" baseline="0" dirty="0">
                <a:solidFill>
                  <a:srgbClr val="000000"/>
                </a:solidFill>
                <a:latin typeface="+mj-lt"/>
              </a:rPr>
              <a:t>. </a:t>
            </a:r>
            <a:r>
              <a:rPr lang="de-DE" sz="1800" i="0" u="none" strike="noStrike" baseline="0" dirty="0">
                <a:solidFill>
                  <a:srgbClr val="000000"/>
                </a:solidFill>
                <a:latin typeface="+mj-lt"/>
              </a:rPr>
              <a:t>Zweitens ist </a:t>
            </a:r>
            <a:r>
              <a:rPr lang="de-DE" sz="1800" b="1" i="0" u="none" strike="noStrike" baseline="0" dirty="0">
                <a:solidFill>
                  <a:srgbClr val="000000"/>
                </a:solidFill>
                <a:latin typeface="+mj-lt"/>
              </a:rPr>
              <a:t>die Familie ein Ort religiöser Praxis, wo Kinder im Sinn des Imitations- oder Modelllernens religiöse Überzeugungen übernehmen und in diese Praxis hineinwachsen. </a:t>
            </a:r>
            <a:r>
              <a:rPr lang="de-DE" sz="1800" i="0" u="none" strike="noStrike" baseline="0" dirty="0">
                <a:solidFill>
                  <a:srgbClr val="000000"/>
                </a:solidFill>
                <a:latin typeface="+mj-lt"/>
              </a:rPr>
              <a:t>Drittens ist </a:t>
            </a:r>
            <a:r>
              <a:rPr lang="de-DE" sz="1800" b="1" i="0" u="none" strike="noStrike" baseline="0" dirty="0">
                <a:solidFill>
                  <a:srgbClr val="000000"/>
                </a:solidFill>
                <a:latin typeface="+mj-lt"/>
              </a:rPr>
              <a:t>die Familie ein Ort menschlicher Grunderfahrungen wie Vertrauen und Solidarität, die für die Entwicklung einer individuellen Religiosität notwendig sind</a:t>
            </a:r>
            <a:r>
              <a:rPr lang="de-DE" sz="1800" b="0" i="0" u="none" strike="noStrike" baseline="0" dirty="0">
                <a:solidFill>
                  <a:srgbClr val="000000"/>
                </a:solidFill>
                <a:latin typeface="+mj-lt"/>
              </a:rPr>
              <a:t>. </a:t>
            </a:r>
          </a:p>
          <a:p>
            <a:pPr algn="just"/>
            <a:r>
              <a:rPr lang="de-DE" sz="1800" b="0" i="0" u="none" strike="noStrike" baseline="0" dirty="0">
                <a:solidFill>
                  <a:srgbClr val="000000"/>
                </a:solidFill>
                <a:latin typeface="+mj-lt"/>
              </a:rPr>
              <a:t>Auch für die </a:t>
            </a:r>
            <a:r>
              <a:rPr lang="de-DE" sz="1800" b="1" i="0" u="none" strike="noStrike" baseline="0" dirty="0">
                <a:solidFill>
                  <a:srgbClr val="000000"/>
                </a:solidFill>
                <a:latin typeface="+mj-lt"/>
              </a:rPr>
              <a:t>religiöse Sozialisation wird angenommen, dass es einen Unterschied macht, ob man als weiblich oder männlich angesehen wird</a:t>
            </a:r>
            <a:r>
              <a:rPr lang="de-DE" sz="1800" b="0" i="0" u="none" strike="noStrike" baseline="0" dirty="0">
                <a:solidFill>
                  <a:srgbClr val="000000"/>
                </a:solidFill>
                <a:latin typeface="+mj-lt"/>
              </a:rPr>
              <a:t>.</a:t>
            </a:r>
          </a:p>
          <a:p>
            <a:pPr algn="just"/>
            <a:r>
              <a:rPr lang="de-DE" sz="1800" b="0" i="0" u="none" strike="noStrike" baseline="0" dirty="0">
                <a:solidFill>
                  <a:srgbClr val="000000"/>
                </a:solidFill>
                <a:latin typeface="+mj-lt"/>
              </a:rPr>
              <a:t> </a:t>
            </a:r>
            <a:r>
              <a:rPr lang="de-DE" sz="1800" i="0" u="none" strike="noStrike" baseline="0" dirty="0">
                <a:solidFill>
                  <a:srgbClr val="000000"/>
                </a:solidFill>
                <a:latin typeface="+mj-lt"/>
              </a:rPr>
              <a:t>Auf der anderen Seite</a:t>
            </a:r>
            <a:r>
              <a:rPr lang="de-DE" sz="1800" b="1" i="0" u="none" strike="noStrike" baseline="0" dirty="0">
                <a:solidFill>
                  <a:srgbClr val="000000"/>
                </a:solidFill>
                <a:latin typeface="+mj-lt"/>
              </a:rPr>
              <a:t>, jeder Mensch durchläuft eine geschlechtsspezifische Sozialisation, </a:t>
            </a:r>
            <a:r>
              <a:rPr lang="de-DE" sz="1800" b="0" i="0" u="none" strike="noStrike" baseline="0" dirty="0">
                <a:solidFill>
                  <a:srgbClr val="000000"/>
                </a:solidFill>
                <a:latin typeface="+mj-lt"/>
              </a:rPr>
              <a:t>welche unabhängig von religiösen Bezügen erfolgt. Diese Sozialisation orientiert sich immer noch </a:t>
            </a:r>
            <a:r>
              <a:rPr lang="de-DE" sz="1800" b="1" i="0" u="none" strike="noStrike" baseline="0" dirty="0">
                <a:solidFill>
                  <a:srgbClr val="000000"/>
                </a:solidFill>
                <a:latin typeface="+mj-lt"/>
              </a:rPr>
              <a:t>an stereotypen Vorstellungen von dem, was einen Mann und eine Frau auszeichnet</a:t>
            </a:r>
            <a:r>
              <a:rPr lang="de-DE" sz="1800" b="0" i="0" u="none" strike="noStrike" baseline="0" dirty="0">
                <a:solidFill>
                  <a:srgbClr val="000000"/>
                </a:solidFill>
                <a:latin typeface="+mj-lt"/>
              </a:rPr>
              <a:t>. Religion ist von dieser Sozialisation insofern betroffen, als </a:t>
            </a:r>
            <a:r>
              <a:rPr lang="de-DE" sz="1800" b="1" i="0" u="none" strike="noStrike" baseline="0" dirty="0">
                <a:solidFill>
                  <a:srgbClr val="000000"/>
                </a:solidFill>
                <a:latin typeface="+mj-lt"/>
              </a:rPr>
              <a:t>geschlechtsstereotype</a:t>
            </a:r>
            <a:r>
              <a:rPr lang="de-DE" sz="1800" b="0" i="0" u="none" strike="noStrike" baseline="0" dirty="0">
                <a:solidFill>
                  <a:srgbClr val="000000"/>
                </a:solidFill>
                <a:latin typeface="+mj-lt"/>
              </a:rPr>
              <a:t> Zuschreibungen auch Aufgaben im Bereich gelebten Glaubens überformen. </a:t>
            </a:r>
            <a:endParaRPr lang="en-US" sz="1800" dirty="0">
              <a:latin typeface="+mj-lt"/>
            </a:endParaRPr>
          </a:p>
        </p:txBody>
      </p:sp>
    </p:spTree>
    <p:extLst>
      <p:ext uri="{BB962C8B-B14F-4D97-AF65-F5344CB8AC3E}">
        <p14:creationId xmlns:p14="http://schemas.microsoft.com/office/powerpoint/2010/main" val="1372474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96D1B-2350-4F4E-8505-6EAFA7AE201B}"/>
              </a:ext>
            </a:extLst>
          </p:cNvPr>
          <p:cNvSpPr>
            <a:spLocks noGrp="1"/>
          </p:cNvSpPr>
          <p:nvPr>
            <p:ph type="title"/>
          </p:nvPr>
        </p:nvSpPr>
        <p:spPr/>
        <p:txBody>
          <a:bodyPr/>
          <a:lstStyle/>
          <a:p>
            <a:pPr algn="ctr"/>
            <a:r>
              <a:rPr lang="de-DE" sz="4400" b="1" dirty="0">
                <a:latin typeface="+mj-lt"/>
              </a:rPr>
              <a:t>Familiärer und sozioökonomischer Kontext</a:t>
            </a:r>
            <a:endParaRPr lang="en-US" dirty="0"/>
          </a:p>
        </p:txBody>
      </p:sp>
      <p:sp>
        <p:nvSpPr>
          <p:cNvPr id="3" name="Content Placeholder 2">
            <a:extLst>
              <a:ext uri="{FF2B5EF4-FFF2-40B4-BE49-F238E27FC236}">
                <a16:creationId xmlns:a16="http://schemas.microsoft.com/office/drawing/2014/main" id="{97570A0F-B2D4-483F-97AA-CFC0745A30EA}"/>
              </a:ext>
            </a:extLst>
          </p:cNvPr>
          <p:cNvSpPr>
            <a:spLocks noGrp="1"/>
          </p:cNvSpPr>
          <p:nvPr>
            <p:ph idx="1"/>
          </p:nvPr>
        </p:nvSpPr>
        <p:spPr/>
        <p:txBody>
          <a:bodyPr>
            <a:normAutofit/>
          </a:bodyPr>
          <a:lstStyle/>
          <a:p>
            <a:pPr algn="just"/>
            <a:r>
              <a:rPr lang="de-DE" sz="1800" dirty="0">
                <a:latin typeface="+mj-lt"/>
              </a:rPr>
              <a:t>Was dem familiären und sozioökonomischen Hintergrund betrifft, haben verschiedene Vergleichsstudien</a:t>
            </a:r>
            <a:r>
              <a:rPr lang="de-DE" sz="1800" b="0" i="0" u="none" strike="noStrike" baseline="0" dirty="0">
                <a:solidFill>
                  <a:srgbClr val="000000"/>
                </a:solidFill>
                <a:latin typeface="+mj-lt"/>
              </a:rPr>
              <a:t> wie PISA (Programme for International Student Assessment) und IGLU (Internationale Grundschul-Lese-Untersuchung) gezeigt, dass der </a:t>
            </a:r>
            <a:r>
              <a:rPr lang="de-DE" sz="1800" b="1" i="0" u="none" strike="noStrike" baseline="0" dirty="0">
                <a:solidFill>
                  <a:srgbClr val="000000"/>
                </a:solidFill>
                <a:latin typeface="+mj-lt"/>
              </a:rPr>
              <a:t>Bildungserfolg und die Bildungschancen von Kindern stark von ihrer sozialen Herkunft</a:t>
            </a:r>
            <a:r>
              <a:rPr lang="de-DE" sz="1800" b="0" i="0" u="none" strike="noStrike" baseline="0" dirty="0">
                <a:solidFill>
                  <a:srgbClr val="000000"/>
                </a:solidFill>
                <a:latin typeface="+mj-lt"/>
              </a:rPr>
              <a:t> beziehungsweise dem Migrationshintergrund </a:t>
            </a:r>
            <a:r>
              <a:rPr lang="de-DE" sz="1800" b="1" i="0" u="none" strike="noStrike" baseline="0" dirty="0">
                <a:solidFill>
                  <a:srgbClr val="000000"/>
                </a:solidFill>
                <a:latin typeface="+mj-lt"/>
              </a:rPr>
              <a:t>abhängen</a:t>
            </a:r>
            <a:r>
              <a:rPr lang="de-DE" sz="1800" b="0" i="0" u="none" strike="noStrike" baseline="0" dirty="0">
                <a:solidFill>
                  <a:srgbClr val="000000"/>
                </a:solidFill>
                <a:latin typeface="+mj-lt"/>
              </a:rPr>
              <a:t>. Auch </a:t>
            </a:r>
            <a:r>
              <a:rPr lang="de-DE" sz="1800" b="1" i="0" u="none" strike="noStrike" baseline="0" dirty="0">
                <a:solidFill>
                  <a:srgbClr val="000000"/>
                </a:solidFill>
                <a:latin typeface="+mj-lt"/>
              </a:rPr>
              <a:t>die Schulwahl </a:t>
            </a:r>
            <a:r>
              <a:rPr lang="de-DE" sz="1800" b="0" i="0" u="none" strike="noStrike" baseline="0" dirty="0">
                <a:solidFill>
                  <a:srgbClr val="000000"/>
                </a:solidFill>
                <a:latin typeface="+mj-lt"/>
              </a:rPr>
              <a:t>wird stark vom familiären Hintergrund bestimmt. </a:t>
            </a:r>
          </a:p>
          <a:p>
            <a:pPr algn="just"/>
            <a:r>
              <a:rPr lang="de-DE" sz="1800" b="0" i="0" u="none" strike="noStrike" baseline="0" dirty="0">
                <a:solidFill>
                  <a:srgbClr val="000000"/>
                </a:solidFill>
                <a:latin typeface="+mj-lt"/>
              </a:rPr>
              <a:t>Ein wichtiger Indikator für den sozioökonomischen Status von Kindern ist der Bildungsabschluss der Eltern. </a:t>
            </a:r>
            <a:r>
              <a:rPr lang="de-DE" sz="1800" b="1" i="0" u="none" strike="noStrike" baseline="0" dirty="0">
                <a:solidFill>
                  <a:srgbClr val="000000"/>
                </a:solidFill>
                <a:latin typeface="+mj-lt"/>
              </a:rPr>
              <a:t>Das heißt Kinder aus Familien mit einem hohen sozioökonomischen Status, hohen elterlichen Bildungsabschlüssen weisen auf höhere Kompetenzen auf. </a:t>
            </a:r>
            <a:endParaRPr lang="de-DE" sz="1800" b="0" i="0" u="none" strike="noStrike" baseline="0" dirty="0">
              <a:solidFill>
                <a:srgbClr val="000000"/>
              </a:solidFill>
              <a:latin typeface="+mj-lt"/>
            </a:endParaRPr>
          </a:p>
          <a:p>
            <a:pPr algn="just"/>
            <a:r>
              <a:rPr lang="de-DE" sz="1800" b="0" i="0" u="none" strike="noStrike" baseline="0" dirty="0">
                <a:solidFill>
                  <a:srgbClr val="000000"/>
                </a:solidFill>
                <a:latin typeface="+mj-lt"/>
              </a:rPr>
              <a:t>Zusammenfassend: Der sozioökonomische Hintergrund der Lernenden wird über den sogenannten Index des ökonomischen, sozialen und kulturellen Status (ESCS -Index of Economic, Social and Cultural Status) definiert. Darin fließen die folgenden drei Aspekte der sozialen Herkunft ein: </a:t>
            </a:r>
            <a:r>
              <a:rPr lang="de-DE" sz="1800" b="1" i="0" u="none" strike="noStrike" baseline="0" dirty="0">
                <a:solidFill>
                  <a:srgbClr val="000000"/>
                </a:solidFill>
                <a:latin typeface="+mj-lt"/>
              </a:rPr>
              <a:t>Beruflicher Status der Eltern </a:t>
            </a:r>
            <a:r>
              <a:rPr lang="de-DE" sz="1800" b="0" i="0" u="none" strike="noStrike" baseline="0" dirty="0">
                <a:solidFill>
                  <a:srgbClr val="000000"/>
                </a:solidFill>
                <a:latin typeface="+mj-lt"/>
              </a:rPr>
              <a:t>(je höher dieser Wert, desto höher der sozioökonomische Status der Eltern), </a:t>
            </a:r>
            <a:r>
              <a:rPr lang="de-DE" sz="1800" b="1" i="0" u="none" strike="noStrike" baseline="0" dirty="0">
                <a:solidFill>
                  <a:srgbClr val="000000"/>
                </a:solidFill>
                <a:latin typeface="+mj-lt"/>
              </a:rPr>
              <a:t>höchster Bildungsabschluss einer der beiden Eltern </a:t>
            </a:r>
            <a:r>
              <a:rPr lang="de-DE" sz="1800" b="0" i="0" u="none" strike="noStrike" baseline="0" dirty="0">
                <a:solidFill>
                  <a:srgbClr val="000000"/>
                </a:solidFill>
                <a:latin typeface="+mj-lt"/>
              </a:rPr>
              <a:t>sowie </a:t>
            </a:r>
            <a:r>
              <a:rPr lang="de-DE" sz="1800" b="1" i="0" u="none" strike="noStrike" baseline="0" dirty="0">
                <a:solidFill>
                  <a:srgbClr val="000000"/>
                </a:solidFill>
                <a:latin typeface="+mj-lt"/>
              </a:rPr>
              <a:t>materielle Ressourcen </a:t>
            </a:r>
            <a:r>
              <a:rPr lang="de-DE" sz="1800" b="0" i="0" u="none" strike="noStrike" baseline="0" dirty="0">
                <a:solidFill>
                  <a:srgbClr val="000000"/>
                </a:solidFill>
                <a:latin typeface="+mj-lt"/>
              </a:rPr>
              <a:t>(familiärer Wohlstand, kulturelle Güter und Bildungsressourcen). </a:t>
            </a:r>
          </a:p>
        </p:txBody>
      </p:sp>
    </p:spTree>
    <p:extLst>
      <p:ext uri="{BB962C8B-B14F-4D97-AF65-F5344CB8AC3E}">
        <p14:creationId xmlns:p14="http://schemas.microsoft.com/office/powerpoint/2010/main" val="409707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119FB-E37D-46A4-81A6-60C97FB3F8E8}"/>
              </a:ext>
            </a:extLst>
          </p:cNvPr>
          <p:cNvSpPr>
            <a:spLocks noGrp="1"/>
          </p:cNvSpPr>
          <p:nvPr>
            <p:ph type="title"/>
          </p:nvPr>
        </p:nvSpPr>
        <p:spPr/>
        <p:txBody>
          <a:bodyPr>
            <a:normAutofit/>
          </a:bodyPr>
          <a:lstStyle/>
          <a:p>
            <a:pPr algn="ctr">
              <a:defRPr/>
            </a:pPr>
            <a:r>
              <a:rPr lang="de-DE" b="1" dirty="0"/>
              <a:t> </a:t>
            </a:r>
            <a:endParaRPr lang="en-US" dirty="0"/>
          </a:p>
        </p:txBody>
      </p:sp>
      <p:sp>
        <p:nvSpPr>
          <p:cNvPr id="3" name="Content Placeholder 2">
            <a:extLst>
              <a:ext uri="{FF2B5EF4-FFF2-40B4-BE49-F238E27FC236}">
                <a16:creationId xmlns:a16="http://schemas.microsoft.com/office/drawing/2014/main" id="{F9496ED2-7851-4D75-AAF9-B2D036461393}"/>
              </a:ext>
            </a:extLst>
          </p:cNvPr>
          <p:cNvSpPr>
            <a:spLocks noGrp="1"/>
          </p:cNvSpPr>
          <p:nvPr>
            <p:ph idx="1"/>
          </p:nvPr>
        </p:nvSpPr>
        <p:spPr/>
        <p:txBody>
          <a:bodyPr>
            <a:normAutofit lnSpcReduction="10000"/>
          </a:bodyPr>
          <a:lstStyle/>
          <a:p>
            <a:pPr>
              <a:defRPr/>
            </a:pPr>
            <a:r>
              <a:rPr lang="en-US" b="1" dirty="0">
                <a:latin typeface="+mj-lt"/>
              </a:rPr>
              <a:t>FSU als institutionelles Handeln</a:t>
            </a:r>
          </a:p>
          <a:p>
            <a:pPr>
              <a:buFont typeface="Arial" panose="020B0604020202020204" pitchFamily="34" charset="0"/>
              <a:buAutoNum type="alphaLcParenR"/>
              <a:defRPr/>
            </a:pPr>
            <a:r>
              <a:rPr lang="de-DE" dirty="0">
                <a:latin typeface="+mj-lt"/>
              </a:rPr>
              <a:t>Staatliche Vorgaben</a:t>
            </a:r>
          </a:p>
          <a:p>
            <a:pPr>
              <a:buFont typeface="Arial" panose="020B0604020202020204" pitchFamily="34" charset="0"/>
              <a:buAutoNum type="alphaLcParenR"/>
              <a:defRPr/>
            </a:pPr>
            <a:r>
              <a:rPr lang="de-DE" dirty="0">
                <a:latin typeface="+mj-lt"/>
              </a:rPr>
              <a:t>Soziale Welt der Schule</a:t>
            </a:r>
          </a:p>
          <a:p>
            <a:pPr>
              <a:buFont typeface="Arial" panose="020B0604020202020204" pitchFamily="34" charset="0"/>
              <a:buAutoNum type="alphaLcParenR"/>
              <a:defRPr/>
            </a:pPr>
            <a:r>
              <a:rPr lang="de-DE" dirty="0">
                <a:latin typeface="+mj-lt"/>
              </a:rPr>
              <a:t>Lehrkonzept/Lehrmethode/Lehrstil</a:t>
            </a:r>
          </a:p>
          <a:p>
            <a:pPr marL="0" indent="0" algn="r">
              <a:buNone/>
              <a:defRPr/>
            </a:pPr>
            <a:r>
              <a:rPr lang="de-DE" sz="1800" i="1" dirty="0">
                <a:latin typeface="+mj-lt"/>
              </a:rPr>
              <a:t>(Edmonson/House, 2006 - Bausch et al., 2003 – Krumm et al., 2010)</a:t>
            </a:r>
          </a:p>
          <a:p>
            <a:pPr>
              <a:defRPr/>
            </a:pPr>
            <a:r>
              <a:rPr lang="de-DE" b="1" dirty="0">
                <a:latin typeface="+mj-lt"/>
              </a:rPr>
              <a:t>FSU als soziales Handeln</a:t>
            </a:r>
          </a:p>
          <a:p>
            <a:pPr>
              <a:buFont typeface="Arial" panose="020B0604020202020204" pitchFamily="34" charset="0"/>
              <a:buAutoNum type="alphaLcParenR"/>
              <a:defRPr/>
            </a:pPr>
            <a:r>
              <a:rPr lang="de-DE" dirty="0">
                <a:latin typeface="+mj-lt"/>
              </a:rPr>
              <a:t>Interaktion/soziale Kompetenzen und soziale Lernstrategien</a:t>
            </a:r>
          </a:p>
          <a:p>
            <a:pPr>
              <a:buFont typeface="Arial" panose="020B0604020202020204" pitchFamily="34" charset="0"/>
              <a:buAutoNum type="alphaLcParenR"/>
              <a:defRPr/>
            </a:pPr>
            <a:r>
              <a:rPr lang="de-DE" dirty="0">
                <a:latin typeface="+mj-lt"/>
              </a:rPr>
              <a:t>Gruppendynamik und Rolle der Lehrperson</a:t>
            </a:r>
          </a:p>
          <a:p>
            <a:pPr marL="0" indent="0" algn="r">
              <a:buNone/>
              <a:defRPr/>
            </a:pPr>
            <a:r>
              <a:rPr lang="de-DE" sz="1800" i="1" dirty="0">
                <a:latin typeface="+mj-lt"/>
              </a:rPr>
              <a:t>(Hallet/Königs, 2013 – Schwab/Hoffmann/Schön, 2017)</a:t>
            </a:r>
            <a:r>
              <a:rPr lang="de-DE" dirty="0">
                <a:latin typeface="+mj-lt"/>
              </a:rPr>
              <a:t> </a:t>
            </a:r>
            <a:endParaRPr lang="en-US" dirty="0">
              <a:latin typeface="+mj-lt"/>
            </a:endParaRPr>
          </a:p>
          <a:p>
            <a:pPr marL="0" indent="0">
              <a:buNone/>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3DE4-60D0-41A3-8185-A10FB4748D25}"/>
              </a:ext>
            </a:extLst>
          </p:cNvPr>
          <p:cNvSpPr>
            <a:spLocks noGrp="1"/>
          </p:cNvSpPr>
          <p:nvPr>
            <p:ph type="title"/>
          </p:nvPr>
        </p:nvSpPr>
        <p:spPr/>
        <p:txBody>
          <a:bodyPr/>
          <a:lstStyle/>
          <a:p>
            <a:pPr marR="0" lvl="0" algn="ctr" defTabSz="914400" rtl="0" eaLnBrk="1" fontAlgn="auto" latinLnBrk="0" hangingPunct="1">
              <a:lnSpc>
                <a:spcPct val="90000"/>
              </a:lnSpc>
              <a:spcBef>
                <a:spcPts val="1000"/>
              </a:spcBef>
              <a:spcAft>
                <a:spcPts val="0"/>
              </a:spcAft>
              <a:buClrTx/>
              <a:buSzTx/>
              <a:tabLst/>
              <a:defRPr/>
            </a:pPr>
            <a:r>
              <a:rPr kumimoji="0" lang="en-US" b="1" i="0" u="none" strike="noStrike" kern="1200" cap="none" spc="0" normalizeH="0" baseline="0" noProof="0" dirty="0">
                <a:ln>
                  <a:noFill/>
                </a:ln>
                <a:solidFill>
                  <a:prstClr val="black"/>
                </a:solidFill>
                <a:effectLst/>
                <a:uLnTx/>
                <a:uFillTx/>
                <a:latin typeface="Calibri Light" panose="020F0302020204030204"/>
                <a:ea typeface="+mn-ea"/>
                <a:cs typeface="+mn-cs"/>
              </a:rPr>
              <a:t>FSU als institutionelles Handeln</a:t>
            </a:r>
            <a:br>
              <a:rPr kumimoji="0" lang="en-US" sz="2800" b="1" i="0" u="none" strike="noStrike" kern="1200" cap="none" spc="0" normalizeH="0" baseline="0" noProof="0" dirty="0">
                <a:ln>
                  <a:noFill/>
                </a:ln>
                <a:solidFill>
                  <a:prstClr val="black"/>
                </a:solidFill>
                <a:effectLst/>
                <a:uLnTx/>
                <a:uFillTx/>
                <a:latin typeface="Calibri Light" panose="020F0302020204030204"/>
                <a:ea typeface="+mn-ea"/>
                <a:cs typeface="+mn-cs"/>
              </a:rPr>
            </a:br>
            <a:r>
              <a:rPr lang="de-DE" sz="2800" b="1" dirty="0"/>
              <a:t>Die staatlichen Vorgaben</a:t>
            </a:r>
            <a:endParaRPr lang="en-US" sz="2800" b="1" dirty="0"/>
          </a:p>
        </p:txBody>
      </p:sp>
      <p:sp>
        <p:nvSpPr>
          <p:cNvPr id="3" name="Content Placeholder 2">
            <a:extLst>
              <a:ext uri="{FF2B5EF4-FFF2-40B4-BE49-F238E27FC236}">
                <a16:creationId xmlns:a16="http://schemas.microsoft.com/office/drawing/2014/main" id="{801CA5DC-5AA7-4029-B972-F3A6E2ECFDF7}"/>
              </a:ext>
            </a:extLst>
          </p:cNvPr>
          <p:cNvSpPr>
            <a:spLocks noGrp="1"/>
          </p:cNvSpPr>
          <p:nvPr>
            <p:ph idx="1"/>
          </p:nvPr>
        </p:nvSpPr>
        <p:spPr>
          <a:xfrm>
            <a:off x="838200" y="1825625"/>
            <a:ext cx="10515600" cy="4780274"/>
          </a:xfrm>
        </p:spPr>
        <p:txBody>
          <a:bodyPr>
            <a:normAutofit/>
          </a:bodyPr>
          <a:lstStyle/>
          <a:p>
            <a:pPr marL="0" indent="0" algn="just">
              <a:lnSpc>
                <a:spcPct val="150000"/>
              </a:lnSpc>
              <a:buNone/>
            </a:pPr>
            <a:r>
              <a:rPr lang="de-DE" sz="2100" b="0" i="0" u="none" strike="noStrike" baseline="0" dirty="0">
                <a:solidFill>
                  <a:srgbClr val="000000"/>
                </a:solidFill>
                <a:latin typeface="+mj-lt"/>
              </a:rPr>
              <a:t>Die staatlichen Rahmenbedingungen, Rahmenrichtlinien und Prüfungsordnungen, die das Lehren und Lernen einer Fremdsprache bestimmen, beeinflussen den Sprachunterricht besonders in den folgenden Bereichen: </a:t>
            </a:r>
          </a:p>
          <a:p>
            <a:pPr marL="0" indent="0" algn="just">
              <a:lnSpc>
                <a:spcPct val="150000"/>
              </a:lnSpc>
              <a:buNone/>
            </a:pPr>
            <a:r>
              <a:rPr lang="de-DE" sz="2100" b="1" i="0" u="none" strike="noStrike" baseline="0" dirty="0">
                <a:solidFill>
                  <a:srgbClr val="000000"/>
                </a:solidFill>
                <a:latin typeface="+mj-lt"/>
              </a:rPr>
              <a:t>1. Stellung eines Faches im Curriculum.</a:t>
            </a:r>
          </a:p>
          <a:p>
            <a:pPr marL="0" indent="0" algn="just">
              <a:lnSpc>
                <a:spcPct val="150000"/>
              </a:lnSpc>
              <a:buNone/>
            </a:pPr>
            <a:r>
              <a:rPr lang="de-DE" sz="2100" b="1" i="0" u="none" strike="noStrike" baseline="0" dirty="0">
                <a:solidFill>
                  <a:srgbClr val="000000"/>
                </a:solidFill>
                <a:latin typeface="+mj-lt"/>
              </a:rPr>
              <a:t>2. Vorrangstellung einer bestimmten Fremdsprache gegenüber den anderen. </a:t>
            </a:r>
          </a:p>
          <a:p>
            <a:pPr marL="0" indent="0" algn="just">
              <a:lnSpc>
                <a:spcPct val="150000"/>
              </a:lnSpc>
              <a:buNone/>
            </a:pPr>
            <a:r>
              <a:rPr lang="de-DE" sz="2100" b="1" i="0" u="none" strike="noStrike" baseline="0" dirty="0">
                <a:solidFill>
                  <a:srgbClr val="000000"/>
                </a:solidFill>
                <a:latin typeface="+mj-lt"/>
              </a:rPr>
              <a:t>3. Festlegung der Inhalte.</a:t>
            </a:r>
          </a:p>
          <a:p>
            <a:pPr marL="0" indent="0">
              <a:buNone/>
            </a:pPr>
            <a:endParaRPr lang="en-US" dirty="0"/>
          </a:p>
        </p:txBody>
      </p:sp>
    </p:spTree>
    <p:extLst>
      <p:ext uri="{BB962C8B-B14F-4D97-AF65-F5344CB8AC3E}">
        <p14:creationId xmlns:p14="http://schemas.microsoft.com/office/powerpoint/2010/main" val="4264020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444A1-DC25-4516-B21C-55B67721D935}"/>
              </a:ext>
            </a:extLst>
          </p:cNvPr>
          <p:cNvSpPr>
            <a:spLocks noGrp="1"/>
          </p:cNvSpPr>
          <p:nvPr>
            <p:ph type="title"/>
          </p:nvPr>
        </p:nvSpPr>
        <p:spPr/>
        <p:txBody>
          <a:bodyPr/>
          <a:lstStyle/>
          <a:p>
            <a:pPr algn="ctr"/>
            <a:r>
              <a:rPr lang="de-DE" b="1" dirty="0"/>
              <a:t>Soziale Welt der Schule</a:t>
            </a:r>
            <a:endParaRPr lang="en-US" b="1" dirty="0"/>
          </a:p>
        </p:txBody>
      </p:sp>
      <p:sp>
        <p:nvSpPr>
          <p:cNvPr id="3" name="Content Placeholder 2">
            <a:extLst>
              <a:ext uri="{FF2B5EF4-FFF2-40B4-BE49-F238E27FC236}">
                <a16:creationId xmlns:a16="http://schemas.microsoft.com/office/drawing/2014/main" id="{CD965A73-C6E2-4CA4-AFA4-38CFEABE0817}"/>
              </a:ext>
            </a:extLst>
          </p:cNvPr>
          <p:cNvSpPr>
            <a:spLocks noGrp="1"/>
          </p:cNvSpPr>
          <p:nvPr>
            <p:ph idx="1"/>
          </p:nvPr>
        </p:nvSpPr>
        <p:spPr/>
        <p:txBody>
          <a:bodyPr>
            <a:normAutofit/>
          </a:bodyPr>
          <a:lstStyle/>
          <a:p>
            <a:pPr marL="0" indent="0" algn="just">
              <a:buNone/>
            </a:pPr>
            <a:r>
              <a:rPr lang="de-DE" sz="2400" dirty="0">
                <a:latin typeface="+mj-lt"/>
              </a:rPr>
              <a:t>Außer den vorgegebenen Regelungen durch staatliche Außersteuerung schafft die Institution Schule mittels ihrer Eigendynamik Bedingungen, die den Kontext des Lernprozesses bilden.</a:t>
            </a:r>
            <a:endParaRPr lang="el-GR" sz="2400" dirty="0">
              <a:latin typeface="+mj-lt"/>
            </a:endParaRPr>
          </a:p>
          <a:p>
            <a:pPr algn="just"/>
            <a:r>
              <a:rPr lang="de-DE" sz="2400" dirty="0">
                <a:latin typeface="+mj-lt"/>
              </a:rPr>
              <a:t>Schulpolitische Entscheidungen können freilich </a:t>
            </a:r>
            <a:r>
              <a:rPr lang="de-DE" sz="2400" b="1" dirty="0">
                <a:latin typeface="+mj-lt"/>
              </a:rPr>
              <a:t>die Stellung einer Sprache als zweiter, oder dritter Fremdsprache betreffen</a:t>
            </a:r>
            <a:r>
              <a:rPr lang="de-DE" sz="2400" dirty="0">
                <a:latin typeface="+mj-lt"/>
              </a:rPr>
              <a:t>. Diese Entscheidungen werden </a:t>
            </a:r>
            <a:r>
              <a:rPr lang="de-DE" sz="2400" b="1" dirty="0">
                <a:latin typeface="+mj-lt"/>
              </a:rPr>
              <a:t>zwischen den schulischen Entscheidungsorganen und der Schulleitung, den Fachlehrgruppen, einzelnen Lehrpersonen- </a:t>
            </a:r>
            <a:r>
              <a:rPr lang="de-DE" sz="2400" dirty="0">
                <a:latin typeface="+mj-lt"/>
              </a:rPr>
              <a:t>bzw. zwischen diesen und schulexternen Entscheidungsträgern (wie z.B. den Familien der Lernenden, anderen Institutionen) getroffen werden.</a:t>
            </a:r>
            <a:endParaRPr lang="en-US" sz="2400" dirty="0">
              <a:latin typeface="+mj-lt"/>
            </a:endParaRPr>
          </a:p>
        </p:txBody>
      </p:sp>
    </p:spTree>
    <p:extLst>
      <p:ext uri="{BB962C8B-B14F-4D97-AF65-F5344CB8AC3E}">
        <p14:creationId xmlns:p14="http://schemas.microsoft.com/office/powerpoint/2010/main" val="2258430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C4AFE-3F24-49BA-BD3C-7A09FA7E67D2}"/>
              </a:ext>
            </a:extLst>
          </p:cNvPr>
          <p:cNvSpPr>
            <a:spLocks noGrp="1"/>
          </p:cNvSpPr>
          <p:nvPr>
            <p:ph type="title"/>
          </p:nvPr>
        </p:nvSpPr>
        <p:spPr/>
        <p:txBody>
          <a:bodyPr/>
          <a:lstStyle/>
          <a:p>
            <a:pPr algn="ctr"/>
            <a:r>
              <a:rPr lang="de-DE" b="1" dirty="0"/>
              <a:t>Lehrkonzept/Lehrmethode/Lehrstil</a:t>
            </a:r>
            <a:br>
              <a:rPr lang="de-DE" dirty="0"/>
            </a:br>
            <a:endParaRPr lang="en-US" dirty="0"/>
          </a:p>
        </p:txBody>
      </p:sp>
      <p:sp>
        <p:nvSpPr>
          <p:cNvPr id="3" name="Content Placeholder 2">
            <a:extLst>
              <a:ext uri="{FF2B5EF4-FFF2-40B4-BE49-F238E27FC236}">
                <a16:creationId xmlns:a16="http://schemas.microsoft.com/office/drawing/2014/main" id="{ECE8A909-9B41-461A-86AC-9D5A7A3D5815}"/>
              </a:ext>
            </a:extLst>
          </p:cNvPr>
          <p:cNvSpPr>
            <a:spLocks noGrp="1"/>
          </p:cNvSpPr>
          <p:nvPr>
            <p:ph idx="1"/>
          </p:nvPr>
        </p:nvSpPr>
        <p:spPr/>
        <p:txBody>
          <a:bodyPr>
            <a:normAutofit/>
          </a:bodyPr>
          <a:lstStyle/>
          <a:p>
            <a:pPr marL="0" indent="0" algn="just">
              <a:lnSpc>
                <a:spcPct val="160000"/>
              </a:lnSpc>
              <a:buNone/>
            </a:pPr>
            <a:r>
              <a:rPr lang="de-DE" sz="2100" dirty="0">
                <a:latin typeface="+mj-lt"/>
              </a:rPr>
              <a:t>Nach ihrem jeweiligen Lehrkonzept </a:t>
            </a:r>
            <a:r>
              <a:rPr lang="de-DE" sz="2100" b="1" dirty="0">
                <a:latin typeface="+mj-lt"/>
              </a:rPr>
              <a:t>organisiert die Lehrkraft ihren Unterricht</a:t>
            </a:r>
            <a:r>
              <a:rPr lang="de-DE" sz="2100" dirty="0">
                <a:latin typeface="+mj-lt"/>
              </a:rPr>
              <a:t>, in dem verschiedene didaktische Handlungsfelder eine Rolle spielen. Damit ist ein Bündel didaktischer Handlungen angesprochen, das </a:t>
            </a:r>
            <a:r>
              <a:rPr lang="de-DE" sz="2100" b="1" dirty="0">
                <a:latin typeface="+mj-lt"/>
              </a:rPr>
              <a:t>über die Wahl der Materialien, der Lernaufgaben und der Sozialformen </a:t>
            </a:r>
            <a:r>
              <a:rPr lang="de-DE" sz="2100" dirty="0">
                <a:latin typeface="+mj-lt"/>
              </a:rPr>
              <a:t>hinweg den Lernenden den Weg </a:t>
            </a:r>
            <a:r>
              <a:rPr lang="de-DE" sz="2100" b="1" dirty="0">
                <a:latin typeface="+mj-lt"/>
              </a:rPr>
              <a:t>zur Erreichung festgelegter Lernziele </a:t>
            </a:r>
            <a:r>
              <a:rPr lang="de-DE" sz="2100" dirty="0">
                <a:latin typeface="+mj-lt"/>
              </a:rPr>
              <a:t>anbahnen sollte. Ein solches Bündel didaktischer Handlungen setzt eine Reihe von Entscheidungen voraus, die durch das </a:t>
            </a:r>
            <a:r>
              <a:rPr lang="de-DE" sz="2100" b="1" dirty="0">
                <a:latin typeface="+mj-lt"/>
              </a:rPr>
              <a:t>WAS</a:t>
            </a:r>
            <a:r>
              <a:rPr lang="de-DE" sz="2100" dirty="0">
                <a:latin typeface="+mj-lt"/>
              </a:rPr>
              <a:t> und das </a:t>
            </a:r>
            <a:r>
              <a:rPr lang="de-DE" sz="2100" b="1" dirty="0">
                <a:latin typeface="+mj-lt"/>
              </a:rPr>
              <a:t>WIE</a:t>
            </a:r>
            <a:r>
              <a:rPr lang="de-DE" sz="2100" dirty="0">
                <a:latin typeface="+mj-lt"/>
              </a:rPr>
              <a:t> der Umsetzung des eigenen Lehrkonzepts in die Praxis gekennzeichnet sind. </a:t>
            </a:r>
            <a:r>
              <a:rPr lang="de-DE" sz="2100" b="1" dirty="0">
                <a:latin typeface="+mj-lt"/>
              </a:rPr>
              <a:t>Das „WAS“ ist die Lehrmethode, das „WIE“ </a:t>
            </a:r>
            <a:r>
              <a:rPr lang="en-US" sz="2100" b="1" dirty="0">
                <a:latin typeface="+mj-lt"/>
              </a:rPr>
              <a:t>ist der Lehrstil.</a:t>
            </a:r>
          </a:p>
          <a:p>
            <a:pPr marL="0" indent="0" algn="just">
              <a:buNone/>
            </a:pPr>
            <a:endParaRPr lang="de-DE" dirty="0"/>
          </a:p>
          <a:p>
            <a:pPr marL="0" indent="0" algn="just">
              <a:buNone/>
            </a:pPr>
            <a:endParaRPr lang="en-US" dirty="0"/>
          </a:p>
        </p:txBody>
      </p:sp>
    </p:spTree>
    <p:extLst>
      <p:ext uri="{BB962C8B-B14F-4D97-AF65-F5344CB8AC3E}">
        <p14:creationId xmlns:p14="http://schemas.microsoft.com/office/powerpoint/2010/main" val="1514485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1445</TotalTime>
  <Words>3109</Words>
  <Application>Microsoft Office PowerPoint</Application>
  <PresentationFormat>Widescreen</PresentationFormat>
  <Paragraphs>139</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Faktoren im Sprachlernprozess </vt:lpstr>
      <vt:lpstr>Externe Faktoren </vt:lpstr>
      <vt:lpstr>Kulturelle und nationale Identität</vt:lpstr>
      <vt:lpstr>Religiöse Sozialisation</vt:lpstr>
      <vt:lpstr>Familiärer und sozioökonomischer Kontext</vt:lpstr>
      <vt:lpstr> </vt:lpstr>
      <vt:lpstr>FSU als institutionelles Handeln Die staatlichen Vorgaben</vt:lpstr>
      <vt:lpstr>Soziale Welt der Schule</vt:lpstr>
      <vt:lpstr>Lehrkonzept/Lehrmethode/Lehrstil </vt:lpstr>
      <vt:lpstr>PowerPoint Presentation</vt:lpstr>
      <vt:lpstr> FSU als soziales Handeln Interaktion/soziale Kompetenzen und soziale Lernstrategien </vt:lpstr>
      <vt:lpstr>PowerPoint Presentation</vt:lpstr>
      <vt:lpstr>Interne Faktoren</vt:lpstr>
      <vt:lpstr>Lernbezogene Faktoren</vt:lpstr>
      <vt:lpstr>PowerPoint Presentation</vt:lpstr>
      <vt:lpstr>Persönlichkeitsbezogene Faktoren</vt:lpstr>
      <vt:lpstr>Soziodemographische Faktoren</vt:lpstr>
      <vt:lpstr>PowerPoint Presentation</vt:lpstr>
      <vt:lpstr>Vorgeschlagene Literatur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Faktoren im Sprachlernprozess</dc:title>
  <dc:creator>Katerina Kanella</dc:creator>
  <cp:lastModifiedBy>Dafni Wiedenmayer</cp:lastModifiedBy>
  <cp:revision>12</cp:revision>
  <dcterms:created xsi:type="dcterms:W3CDTF">2023-12-10T18:11:09Z</dcterms:created>
  <dcterms:modified xsi:type="dcterms:W3CDTF">2024-01-09T04:19:07Z</dcterms:modified>
</cp:coreProperties>
</file>