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66" r:id="rId4"/>
    <p:sldId id="260" r:id="rId5"/>
    <p:sldId id="261" r:id="rId6"/>
    <p:sldId id="262" r:id="rId7"/>
    <p:sldId id="265" r:id="rId8"/>
    <p:sldId id="268" r:id="rId9"/>
    <p:sldId id="269" r:id="rId10"/>
    <p:sldId id="271" r:id="rId11"/>
    <p:sldId id="272" r:id="rId12"/>
    <p:sldId id="273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7691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71A205-AD22-4E13-8010-F97C6AD361B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1C862D-DA71-4834-A38E-97FAA38B40F5}">
      <dgm:prSet phldrT="[Text]" custT="1"/>
      <dgm:spPr/>
      <dgm:t>
        <a:bodyPr/>
        <a:lstStyle/>
        <a:p>
          <a:pPr algn="ctr"/>
          <a:r>
            <a:rPr lang="de-DE" sz="1800" b="1" dirty="0"/>
            <a:t>Input</a:t>
          </a:r>
          <a:endParaRPr lang="en-US" sz="1800" b="1" dirty="0"/>
        </a:p>
      </dgm:t>
    </dgm:pt>
    <dgm:pt modelId="{07116EA7-7578-4CD1-94D5-0ED61BC05F15}" type="parTrans" cxnId="{0AE25694-B6A1-4CD7-9A86-13ABC4FDDDDA}">
      <dgm:prSet/>
      <dgm:spPr/>
      <dgm:t>
        <a:bodyPr/>
        <a:lstStyle/>
        <a:p>
          <a:endParaRPr lang="en-US"/>
        </a:p>
      </dgm:t>
    </dgm:pt>
    <dgm:pt modelId="{C4B1E221-1FAD-499F-9B78-2DE5B8BCEB0F}" type="sibTrans" cxnId="{0AE25694-B6A1-4CD7-9A86-13ABC4FDDDDA}">
      <dgm:prSet/>
      <dgm:spPr/>
      <dgm:t>
        <a:bodyPr/>
        <a:lstStyle/>
        <a:p>
          <a:endParaRPr lang="en-US"/>
        </a:p>
      </dgm:t>
    </dgm:pt>
    <dgm:pt modelId="{25B78314-2C09-4F43-B08C-A5203E2BFA9A}">
      <dgm:prSet phldrT="[Text]"/>
      <dgm:spPr/>
      <dgm:t>
        <a:bodyPr/>
        <a:lstStyle/>
        <a:p>
          <a:pPr algn="ctr"/>
          <a:r>
            <a:rPr lang="de-DE" dirty="0"/>
            <a:t>Reiz aus der Umwelt - Mensch wird mit einer Äußerung konfrontiert</a:t>
          </a:r>
          <a:endParaRPr lang="en-US" dirty="0"/>
        </a:p>
      </dgm:t>
    </dgm:pt>
    <dgm:pt modelId="{073127F9-B289-44C9-8A7D-83CB155ABC71}" type="parTrans" cxnId="{908458C6-CDE8-435B-9ECB-E55D2B908BEE}">
      <dgm:prSet/>
      <dgm:spPr/>
      <dgm:t>
        <a:bodyPr/>
        <a:lstStyle/>
        <a:p>
          <a:endParaRPr lang="en-US"/>
        </a:p>
      </dgm:t>
    </dgm:pt>
    <dgm:pt modelId="{9CF69F13-B842-4C5F-9E15-B81BCAC5C2A2}" type="sibTrans" cxnId="{908458C6-CDE8-435B-9ECB-E55D2B908BEE}">
      <dgm:prSet/>
      <dgm:spPr/>
      <dgm:t>
        <a:bodyPr/>
        <a:lstStyle/>
        <a:p>
          <a:endParaRPr lang="en-US"/>
        </a:p>
      </dgm:t>
    </dgm:pt>
    <dgm:pt modelId="{49290BB8-BD9B-4F10-89D3-13471B59BC27}">
      <dgm:prSet phldrT="[Text]" custT="1"/>
      <dgm:spPr/>
      <dgm:t>
        <a:bodyPr/>
        <a:lstStyle/>
        <a:p>
          <a:pPr algn="ctr"/>
          <a:r>
            <a:rPr lang="de-DE" sz="1800" b="1" dirty="0"/>
            <a:t>Black box</a:t>
          </a:r>
          <a:endParaRPr lang="en-US" sz="1800" b="1" dirty="0"/>
        </a:p>
      </dgm:t>
    </dgm:pt>
    <dgm:pt modelId="{96DAF54F-1DB2-4F3A-B23E-44326F24FA31}" type="parTrans" cxnId="{7CB74A60-E818-4F69-811A-506EE1A8470B}">
      <dgm:prSet/>
      <dgm:spPr/>
      <dgm:t>
        <a:bodyPr/>
        <a:lstStyle/>
        <a:p>
          <a:endParaRPr lang="en-US"/>
        </a:p>
      </dgm:t>
    </dgm:pt>
    <dgm:pt modelId="{39E60753-F473-4748-A588-08CC011E5C34}" type="sibTrans" cxnId="{7CB74A60-E818-4F69-811A-506EE1A8470B}">
      <dgm:prSet/>
      <dgm:spPr/>
      <dgm:t>
        <a:bodyPr/>
        <a:lstStyle/>
        <a:p>
          <a:endParaRPr lang="en-US"/>
        </a:p>
      </dgm:t>
    </dgm:pt>
    <dgm:pt modelId="{EAA61734-6116-4337-A83F-F9FEBF969BE5}">
      <dgm:prSet phldrT="[Text]"/>
      <dgm:spPr/>
      <dgm:t>
        <a:bodyPr/>
        <a:lstStyle/>
        <a:p>
          <a:pPr algn="l"/>
          <a:r>
            <a:rPr lang="de-DE" dirty="0"/>
            <a:t>Vorgänge im Gehirn werden nicht beachtet</a:t>
          </a:r>
          <a:endParaRPr lang="en-US" dirty="0"/>
        </a:p>
      </dgm:t>
    </dgm:pt>
    <dgm:pt modelId="{4DBAE30D-E17E-4DB2-8D7A-288D7F90D7ED}" type="parTrans" cxnId="{7B3146E7-93DB-4038-B1E1-27B10C518BF9}">
      <dgm:prSet/>
      <dgm:spPr/>
      <dgm:t>
        <a:bodyPr/>
        <a:lstStyle/>
        <a:p>
          <a:endParaRPr lang="en-US"/>
        </a:p>
      </dgm:t>
    </dgm:pt>
    <dgm:pt modelId="{452C6E55-1203-4A51-989E-78057D073914}" type="sibTrans" cxnId="{7B3146E7-93DB-4038-B1E1-27B10C518BF9}">
      <dgm:prSet/>
      <dgm:spPr/>
      <dgm:t>
        <a:bodyPr/>
        <a:lstStyle/>
        <a:p>
          <a:endParaRPr lang="en-US"/>
        </a:p>
      </dgm:t>
    </dgm:pt>
    <dgm:pt modelId="{C0F037D9-09F0-45CF-A422-F252D31AD3B3}">
      <dgm:prSet phldrT="[Text]" custT="1"/>
      <dgm:spPr/>
      <dgm:t>
        <a:bodyPr/>
        <a:lstStyle/>
        <a:p>
          <a:pPr algn="ctr"/>
          <a:r>
            <a:rPr lang="de-DE" sz="1800" b="1" dirty="0"/>
            <a:t>Output</a:t>
          </a:r>
          <a:endParaRPr lang="en-US" sz="1800" b="1" dirty="0"/>
        </a:p>
      </dgm:t>
    </dgm:pt>
    <dgm:pt modelId="{CDA263DD-B1BA-4E55-9570-9201EFE281AB}" type="parTrans" cxnId="{B00B5B75-983E-481D-A9BD-B6C0F725EB52}">
      <dgm:prSet/>
      <dgm:spPr/>
      <dgm:t>
        <a:bodyPr/>
        <a:lstStyle/>
        <a:p>
          <a:endParaRPr lang="en-US"/>
        </a:p>
      </dgm:t>
    </dgm:pt>
    <dgm:pt modelId="{215B45D0-5F57-4158-AA0E-C439ECAC25BC}" type="sibTrans" cxnId="{B00B5B75-983E-481D-A9BD-B6C0F725EB52}">
      <dgm:prSet/>
      <dgm:spPr/>
      <dgm:t>
        <a:bodyPr/>
        <a:lstStyle/>
        <a:p>
          <a:endParaRPr lang="en-US"/>
        </a:p>
      </dgm:t>
    </dgm:pt>
    <dgm:pt modelId="{2289C49B-4E8D-4FCE-B466-DABB39CFCFD9}">
      <dgm:prSet phldrT="[Text]"/>
      <dgm:spPr/>
      <dgm:t>
        <a:bodyPr/>
        <a:lstStyle/>
        <a:p>
          <a:pPr algn="ctr"/>
          <a:r>
            <a:rPr lang="de-DE" dirty="0"/>
            <a:t>Reaktion, Verhalten - Mensch versucht die Äußerung partnergerecht zu verwenden</a:t>
          </a:r>
          <a:endParaRPr lang="en-US" dirty="0"/>
        </a:p>
      </dgm:t>
    </dgm:pt>
    <dgm:pt modelId="{84944904-811A-45F5-8AAA-ABB5931B1F15}" type="parTrans" cxnId="{89BBDFA9-7199-4D49-86E0-FABEF65890A7}">
      <dgm:prSet/>
      <dgm:spPr/>
      <dgm:t>
        <a:bodyPr/>
        <a:lstStyle/>
        <a:p>
          <a:endParaRPr lang="en-US"/>
        </a:p>
      </dgm:t>
    </dgm:pt>
    <dgm:pt modelId="{0BC6D7CE-CDD7-471C-963B-68981E43715E}" type="sibTrans" cxnId="{89BBDFA9-7199-4D49-86E0-FABEF65890A7}">
      <dgm:prSet/>
      <dgm:spPr/>
      <dgm:t>
        <a:bodyPr/>
        <a:lstStyle/>
        <a:p>
          <a:endParaRPr lang="en-US"/>
        </a:p>
      </dgm:t>
    </dgm:pt>
    <dgm:pt modelId="{EEF0E669-936D-4066-BBEC-CEE6D7D7C311}" type="pres">
      <dgm:prSet presAssocID="{6E71A205-AD22-4E13-8010-F97C6AD361B0}" presName="linearFlow" presStyleCnt="0">
        <dgm:presLayoutVars>
          <dgm:dir/>
          <dgm:animLvl val="lvl"/>
          <dgm:resizeHandles val="exact"/>
        </dgm:presLayoutVars>
      </dgm:prSet>
      <dgm:spPr/>
    </dgm:pt>
    <dgm:pt modelId="{581F7F42-D9C7-4016-89D0-61F53B0C2335}" type="pres">
      <dgm:prSet presAssocID="{B61C862D-DA71-4834-A38E-97FAA38B40F5}" presName="composite" presStyleCnt="0"/>
      <dgm:spPr/>
    </dgm:pt>
    <dgm:pt modelId="{CC764E19-A6F6-4B34-99AC-BE68600D1F9B}" type="pres">
      <dgm:prSet presAssocID="{B61C862D-DA71-4834-A38E-97FAA38B40F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4F21B27-C66D-44B1-8C56-4693F6594D51}" type="pres">
      <dgm:prSet presAssocID="{B61C862D-DA71-4834-A38E-97FAA38B40F5}" presName="parSh" presStyleLbl="node1" presStyleIdx="0" presStyleCnt="3"/>
      <dgm:spPr/>
    </dgm:pt>
    <dgm:pt modelId="{3F025889-175B-4D89-B85C-46515C1D8462}" type="pres">
      <dgm:prSet presAssocID="{B61C862D-DA71-4834-A38E-97FAA38B40F5}" presName="desTx" presStyleLbl="fgAcc1" presStyleIdx="0" presStyleCnt="3">
        <dgm:presLayoutVars>
          <dgm:bulletEnabled val="1"/>
        </dgm:presLayoutVars>
      </dgm:prSet>
      <dgm:spPr/>
    </dgm:pt>
    <dgm:pt modelId="{FEA32DD9-EBAA-4DC0-A127-48C23BFC129C}" type="pres">
      <dgm:prSet presAssocID="{C4B1E221-1FAD-499F-9B78-2DE5B8BCEB0F}" presName="sibTrans" presStyleLbl="sibTrans2D1" presStyleIdx="0" presStyleCnt="2"/>
      <dgm:spPr/>
    </dgm:pt>
    <dgm:pt modelId="{D90F2F3D-0750-4CC5-B856-538281F5879C}" type="pres">
      <dgm:prSet presAssocID="{C4B1E221-1FAD-499F-9B78-2DE5B8BCEB0F}" presName="connTx" presStyleLbl="sibTrans2D1" presStyleIdx="0" presStyleCnt="2"/>
      <dgm:spPr/>
    </dgm:pt>
    <dgm:pt modelId="{AA7DD210-9552-4902-93DD-B675F663046C}" type="pres">
      <dgm:prSet presAssocID="{49290BB8-BD9B-4F10-89D3-13471B59BC27}" presName="composite" presStyleCnt="0"/>
      <dgm:spPr/>
    </dgm:pt>
    <dgm:pt modelId="{CA51E829-D6D2-4F16-8514-57B56CEE354A}" type="pres">
      <dgm:prSet presAssocID="{49290BB8-BD9B-4F10-89D3-13471B59BC2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AC98D52-A7DC-4F07-99B6-01A375D580F0}" type="pres">
      <dgm:prSet presAssocID="{49290BB8-BD9B-4F10-89D3-13471B59BC27}" presName="parSh" presStyleLbl="node1" presStyleIdx="1" presStyleCnt="3" custLinFactNeighborX="1281" custLinFactNeighborY="-15876"/>
      <dgm:spPr/>
    </dgm:pt>
    <dgm:pt modelId="{28EC12AC-09CB-4078-BE69-7E6A67EE1A38}" type="pres">
      <dgm:prSet presAssocID="{49290BB8-BD9B-4F10-89D3-13471B59BC27}" presName="desTx" presStyleLbl="fgAcc1" presStyleIdx="1" presStyleCnt="3" custScaleY="62609" custLinFactNeighborX="-4461" custLinFactNeighborY="-21017">
        <dgm:presLayoutVars>
          <dgm:bulletEnabled val="1"/>
        </dgm:presLayoutVars>
      </dgm:prSet>
      <dgm:spPr/>
    </dgm:pt>
    <dgm:pt modelId="{B17DDD54-2C5F-4B9E-B0C2-9CD0575F1C00}" type="pres">
      <dgm:prSet presAssocID="{39E60753-F473-4748-A588-08CC011E5C34}" presName="sibTrans" presStyleLbl="sibTrans2D1" presStyleIdx="1" presStyleCnt="2"/>
      <dgm:spPr/>
    </dgm:pt>
    <dgm:pt modelId="{96916EF7-9450-407F-BF58-FB84D3F7A7DF}" type="pres">
      <dgm:prSet presAssocID="{39E60753-F473-4748-A588-08CC011E5C34}" presName="connTx" presStyleLbl="sibTrans2D1" presStyleIdx="1" presStyleCnt="2"/>
      <dgm:spPr/>
    </dgm:pt>
    <dgm:pt modelId="{BC7CA2DB-B8BD-4EA7-BF75-6222C735C59D}" type="pres">
      <dgm:prSet presAssocID="{C0F037D9-09F0-45CF-A422-F252D31AD3B3}" presName="composite" presStyleCnt="0"/>
      <dgm:spPr/>
    </dgm:pt>
    <dgm:pt modelId="{F40954E4-8080-4827-B991-F06D226F0CB9}" type="pres">
      <dgm:prSet presAssocID="{C0F037D9-09F0-45CF-A422-F252D31AD3B3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15999FB-7796-4B2B-AC74-F458E01F17A0}" type="pres">
      <dgm:prSet presAssocID="{C0F037D9-09F0-45CF-A422-F252D31AD3B3}" presName="parSh" presStyleLbl="node1" presStyleIdx="2" presStyleCnt="3"/>
      <dgm:spPr/>
    </dgm:pt>
    <dgm:pt modelId="{C2AA7F72-BA77-4F30-833D-5321032B94EE}" type="pres">
      <dgm:prSet presAssocID="{C0F037D9-09F0-45CF-A422-F252D31AD3B3}" presName="desTx" presStyleLbl="fgAcc1" presStyleIdx="2" presStyleCnt="3">
        <dgm:presLayoutVars>
          <dgm:bulletEnabled val="1"/>
        </dgm:presLayoutVars>
      </dgm:prSet>
      <dgm:spPr/>
    </dgm:pt>
  </dgm:ptLst>
  <dgm:cxnLst>
    <dgm:cxn modelId="{AE28965C-27AC-4F02-B95D-890C5A79A554}" type="presOf" srcId="{49290BB8-BD9B-4F10-89D3-13471B59BC27}" destId="{BAC98D52-A7DC-4F07-99B6-01A375D580F0}" srcOrd="1" destOrd="0" presId="urn:microsoft.com/office/officeart/2005/8/layout/process3"/>
    <dgm:cxn modelId="{7CB74A60-E818-4F69-811A-506EE1A8470B}" srcId="{6E71A205-AD22-4E13-8010-F97C6AD361B0}" destId="{49290BB8-BD9B-4F10-89D3-13471B59BC27}" srcOrd="1" destOrd="0" parTransId="{96DAF54F-1DB2-4F3A-B23E-44326F24FA31}" sibTransId="{39E60753-F473-4748-A588-08CC011E5C34}"/>
    <dgm:cxn modelId="{51DE4B63-352A-4284-8F93-E563B83325BC}" type="presOf" srcId="{39E60753-F473-4748-A588-08CC011E5C34}" destId="{96916EF7-9450-407F-BF58-FB84D3F7A7DF}" srcOrd="1" destOrd="0" presId="urn:microsoft.com/office/officeart/2005/8/layout/process3"/>
    <dgm:cxn modelId="{59E03F51-26DD-492B-A99D-F2A27BF834A9}" type="presOf" srcId="{2289C49B-4E8D-4FCE-B466-DABB39CFCFD9}" destId="{C2AA7F72-BA77-4F30-833D-5321032B94EE}" srcOrd="0" destOrd="0" presId="urn:microsoft.com/office/officeart/2005/8/layout/process3"/>
    <dgm:cxn modelId="{B00B5B75-983E-481D-A9BD-B6C0F725EB52}" srcId="{6E71A205-AD22-4E13-8010-F97C6AD361B0}" destId="{C0F037D9-09F0-45CF-A422-F252D31AD3B3}" srcOrd="2" destOrd="0" parTransId="{CDA263DD-B1BA-4E55-9570-9201EFE281AB}" sibTransId="{215B45D0-5F57-4158-AA0E-C439ECAC25BC}"/>
    <dgm:cxn modelId="{9A059375-ADF7-4CD9-A4DD-5E57171B5756}" type="presOf" srcId="{C0F037D9-09F0-45CF-A422-F252D31AD3B3}" destId="{315999FB-7796-4B2B-AC74-F458E01F17A0}" srcOrd="1" destOrd="0" presId="urn:microsoft.com/office/officeart/2005/8/layout/process3"/>
    <dgm:cxn modelId="{55433459-5020-4D68-8D30-89E01064F1E6}" type="presOf" srcId="{C4B1E221-1FAD-499F-9B78-2DE5B8BCEB0F}" destId="{D90F2F3D-0750-4CC5-B856-538281F5879C}" srcOrd="1" destOrd="0" presId="urn:microsoft.com/office/officeart/2005/8/layout/process3"/>
    <dgm:cxn modelId="{5E9C0D85-21A0-4FEE-8200-CC30B7F957F2}" type="presOf" srcId="{39E60753-F473-4748-A588-08CC011E5C34}" destId="{B17DDD54-2C5F-4B9E-B0C2-9CD0575F1C00}" srcOrd="0" destOrd="0" presId="urn:microsoft.com/office/officeart/2005/8/layout/process3"/>
    <dgm:cxn modelId="{DC10798D-F908-4AB7-BF6D-3ACF6D3E2664}" type="presOf" srcId="{6E71A205-AD22-4E13-8010-F97C6AD361B0}" destId="{EEF0E669-936D-4066-BBEC-CEE6D7D7C311}" srcOrd="0" destOrd="0" presId="urn:microsoft.com/office/officeart/2005/8/layout/process3"/>
    <dgm:cxn modelId="{0AE25694-B6A1-4CD7-9A86-13ABC4FDDDDA}" srcId="{6E71A205-AD22-4E13-8010-F97C6AD361B0}" destId="{B61C862D-DA71-4834-A38E-97FAA38B40F5}" srcOrd="0" destOrd="0" parTransId="{07116EA7-7578-4CD1-94D5-0ED61BC05F15}" sibTransId="{C4B1E221-1FAD-499F-9B78-2DE5B8BCEB0F}"/>
    <dgm:cxn modelId="{D28939A2-B2FA-44B1-A323-8683649CAF5E}" type="presOf" srcId="{49290BB8-BD9B-4F10-89D3-13471B59BC27}" destId="{CA51E829-D6D2-4F16-8514-57B56CEE354A}" srcOrd="0" destOrd="0" presId="urn:microsoft.com/office/officeart/2005/8/layout/process3"/>
    <dgm:cxn modelId="{89BBDFA9-7199-4D49-86E0-FABEF65890A7}" srcId="{C0F037D9-09F0-45CF-A422-F252D31AD3B3}" destId="{2289C49B-4E8D-4FCE-B466-DABB39CFCFD9}" srcOrd="0" destOrd="0" parTransId="{84944904-811A-45F5-8AAA-ABB5931B1F15}" sibTransId="{0BC6D7CE-CDD7-471C-963B-68981E43715E}"/>
    <dgm:cxn modelId="{D572B9AC-0271-46B5-A603-73858657F03D}" type="presOf" srcId="{B61C862D-DA71-4834-A38E-97FAA38B40F5}" destId="{CC764E19-A6F6-4B34-99AC-BE68600D1F9B}" srcOrd="0" destOrd="0" presId="urn:microsoft.com/office/officeart/2005/8/layout/process3"/>
    <dgm:cxn modelId="{3CA177B7-050C-415F-8859-14D4BE0A8619}" type="presOf" srcId="{C4B1E221-1FAD-499F-9B78-2DE5B8BCEB0F}" destId="{FEA32DD9-EBAA-4DC0-A127-48C23BFC129C}" srcOrd="0" destOrd="0" presId="urn:microsoft.com/office/officeart/2005/8/layout/process3"/>
    <dgm:cxn modelId="{5AB6E3C3-277C-4AD3-BF81-290C4E60869C}" type="presOf" srcId="{C0F037D9-09F0-45CF-A422-F252D31AD3B3}" destId="{F40954E4-8080-4827-B991-F06D226F0CB9}" srcOrd="0" destOrd="0" presId="urn:microsoft.com/office/officeart/2005/8/layout/process3"/>
    <dgm:cxn modelId="{908458C6-CDE8-435B-9ECB-E55D2B908BEE}" srcId="{B61C862D-DA71-4834-A38E-97FAA38B40F5}" destId="{25B78314-2C09-4F43-B08C-A5203E2BFA9A}" srcOrd="0" destOrd="0" parTransId="{073127F9-B289-44C9-8A7D-83CB155ABC71}" sibTransId="{9CF69F13-B842-4C5F-9E15-B81BCAC5C2A2}"/>
    <dgm:cxn modelId="{5485DED6-5195-47DC-B4F6-507FD6DAF26B}" type="presOf" srcId="{25B78314-2C09-4F43-B08C-A5203E2BFA9A}" destId="{3F025889-175B-4D89-B85C-46515C1D8462}" srcOrd="0" destOrd="0" presId="urn:microsoft.com/office/officeart/2005/8/layout/process3"/>
    <dgm:cxn modelId="{7B3146E7-93DB-4038-B1E1-27B10C518BF9}" srcId="{49290BB8-BD9B-4F10-89D3-13471B59BC27}" destId="{EAA61734-6116-4337-A83F-F9FEBF969BE5}" srcOrd="0" destOrd="0" parTransId="{4DBAE30D-E17E-4DB2-8D7A-288D7F90D7ED}" sibTransId="{452C6E55-1203-4A51-989E-78057D073914}"/>
    <dgm:cxn modelId="{F7A447EF-D0F0-41BF-BF68-55D55AABF1A0}" type="presOf" srcId="{B61C862D-DA71-4834-A38E-97FAA38B40F5}" destId="{24F21B27-C66D-44B1-8C56-4693F6594D51}" srcOrd="1" destOrd="0" presId="urn:microsoft.com/office/officeart/2005/8/layout/process3"/>
    <dgm:cxn modelId="{6C43FDEF-B402-4BAD-9D40-BBBB129AD2D5}" type="presOf" srcId="{EAA61734-6116-4337-A83F-F9FEBF969BE5}" destId="{28EC12AC-09CB-4078-BE69-7E6A67EE1A38}" srcOrd="0" destOrd="0" presId="urn:microsoft.com/office/officeart/2005/8/layout/process3"/>
    <dgm:cxn modelId="{D8C6EC69-E8DD-4BCD-8CD3-25D124D04031}" type="presParOf" srcId="{EEF0E669-936D-4066-BBEC-CEE6D7D7C311}" destId="{581F7F42-D9C7-4016-89D0-61F53B0C2335}" srcOrd="0" destOrd="0" presId="urn:microsoft.com/office/officeart/2005/8/layout/process3"/>
    <dgm:cxn modelId="{C99FC201-5CA3-4D4D-AACE-0DF5CA2F4396}" type="presParOf" srcId="{581F7F42-D9C7-4016-89D0-61F53B0C2335}" destId="{CC764E19-A6F6-4B34-99AC-BE68600D1F9B}" srcOrd="0" destOrd="0" presId="urn:microsoft.com/office/officeart/2005/8/layout/process3"/>
    <dgm:cxn modelId="{11054462-4237-4603-854A-F430BBF51E5A}" type="presParOf" srcId="{581F7F42-D9C7-4016-89D0-61F53B0C2335}" destId="{24F21B27-C66D-44B1-8C56-4693F6594D51}" srcOrd="1" destOrd="0" presId="urn:microsoft.com/office/officeart/2005/8/layout/process3"/>
    <dgm:cxn modelId="{431D29BB-90A7-4744-B429-1B8B2A0F6328}" type="presParOf" srcId="{581F7F42-D9C7-4016-89D0-61F53B0C2335}" destId="{3F025889-175B-4D89-B85C-46515C1D8462}" srcOrd="2" destOrd="0" presId="urn:microsoft.com/office/officeart/2005/8/layout/process3"/>
    <dgm:cxn modelId="{5E9836B8-0481-4589-A1DB-991597EE94C2}" type="presParOf" srcId="{EEF0E669-936D-4066-BBEC-CEE6D7D7C311}" destId="{FEA32DD9-EBAA-4DC0-A127-48C23BFC129C}" srcOrd="1" destOrd="0" presId="urn:microsoft.com/office/officeart/2005/8/layout/process3"/>
    <dgm:cxn modelId="{C4F6C970-FE88-4E28-AF63-BE5BC1A0736B}" type="presParOf" srcId="{FEA32DD9-EBAA-4DC0-A127-48C23BFC129C}" destId="{D90F2F3D-0750-4CC5-B856-538281F5879C}" srcOrd="0" destOrd="0" presId="urn:microsoft.com/office/officeart/2005/8/layout/process3"/>
    <dgm:cxn modelId="{35984D06-8470-4D40-8622-52FAD7F7B6E4}" type="presParOf" srcId="{EEF0E669-936D-4066-BBEC-CEE6D7D7C311}" destId="{AA7DD210-9552-4902-93DD-B675F663046C}" srcOrd="2" destOrd="0" presId="urn:microsoft.com/office/officeart/2005/8/layout/process3"/>
    <dgm:cxn modelId="{8C081944-A608-431F-A898-9388D87861FA}" type="presParOf" srcId="{AA7DD210-9552-4902-93DD-B675F663046C}" destId="{CA51E829-D6D2-4F16-8514-57B56CEE354A}" srcOrd="0" destOrd="0" presId="urn:microsoft.com/office/officeart/2005/8/layout/process3"/>
    <dgm:cxn modelId="{96F48555-8C74-44E1-A4AD-10D16E7529F0}" type="presParOf" srcId="{AA7DD210-9552-4902-93DD-B675F663046C}" destId="{BAC98D52-A7DC-4F07-99B6-01A375D580F0}" srcOrd="1" destOrd="0" presId="urn:microsoft.com/office/officeart/2005/8/layout/process3"/>
    <dgm:cxn modelId="{99B037D9-A326-4F3B-8813-40955BB2EA14}" type="presParOf" srcId="{AA7DD210-9552-4902-93DD-B675F663046C}" destId="{28EC12AC-09CB-4078-BE69-7E6A67EE1A38}" srcOrd="2" destOrd="0" presId="urn:microsoft.com/office/officeart/2005/8/layout/process3"/>
    <dgm:cxn modelId="{FFC4B03F-27FE-4A81-B712-F27869D01F65}" type="presParOf" srcId="{EEF0E669-936D-4066-BBEC-CEE6D7D7C311}" destId="{B17DDD54-2C5F-4B9E-B0C2-9CD0575F1C00}" srcOrd="3" destOrd="0" presId="urn:microsoft.com/office/officeart/2005/8/layout/process3"/>
    <dgm:cxn modelId="{488BB361-B35E-4250-BB91-E52463E990BD}" type="presParOf" srcId="{B17DDD54-2C5F-4B9E-B0C2-9CD0575F1C00}" destId="{96916EF7-9450-407F-BF58-FB84D3F7A7DF}" srcOrd="0" destOrd="0" presId="urn:microsoft.com/office/officeart/2005/8/layout/process3"/>
    <dgm:cxn modelId="{DA46348B-8898-484B-9206-0A2C04C2E6A5}" type="presParOf" srcId="{EEF0E669-936D-4066-BBEC-CEE6D7D7C311}" destId="{BC7CA2DB-B8BD-4EA7-BF75-6222C735C59D}" srcOrd="4" destOrd="0" presId="urn:microsoft.com/office/officeart/2005/8/layout/process3"/>
    <dgm:cxn modelId="{1E59417A-BF2E-4856-AB11-1A424DCB609B}" type="presParOf" srcId="{BC7CA2DB-B8BD-4EA7-BF75-6222C735C59D}" destId="{F40954E4-8080-4827-B991-F06D226F0CB9}" srcOrd="0" destOrd="0" presId="urn:microsoft.com/office/officeart/2005/8/layout/process3"/>
    <dgm:cxn modelId="{F66DAC98-A8AB-4DB9-BD3E-948417DC82DC}" type="presParOf" srcId="{BC7CA2DB-B8BD-4EA7-BF75-6222C735C59D}" destId="{315999FB-7796-4B2B-AC74-F458E01F17A0}" srcOrd="1" destOrd="0" presId="urn:microsoft.com/office/officeart/2005/8/layout/process3"/>
    <dgm:cxn modelId="{A7612420-C253-4DB1-BB06-226F8B713A2E}" type="presParOf" srcId="{BC7CA2DB-B8BD-4EA7-BF75-6222C735C59D}" destId="{C2AA7F72-BA77-4F30-833D-5321032B94E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21B27-C66D-44B1-8C56-4693F6594D51}">
      <dsp:nvSpPr>
        <dsp:cNvPr id="0" name=""/>
        <dsp:cNvSpPr/>
      </dsp:nvSpPr>
      <dsp:spPr>
        <a:xfrm>
          <a:off x="3867" y="388075"/>
          <a:ext cx="1758680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Input</a:t>
          </a:r>
          <a:endParaRPr lang="en-US" sz="1800" b="1" kern="1200" dirty="0"/>
        </a:p>
      </dsp:txBody>
      <dsp:txXfrm>
        <a:off x="3867" y="388075"/>
        <a:ext cx="1758680" cy="460800"/>
      </dsp:txXfrm>
    </dsp:sp>
    <dsp:sp modelId="{3F025889-175B-4D89-B85C-46515C1D8462}">
      <dsp:nvSpPr>
        <dsp:cNvPr id="0" name=""/>
        <dsp:cNvSpPr/>
      </dsp:nvSpPr>
      <dsp:spPr>
        <a:xfrm>
          <a:off x="364079" y="848875"/>
          <a:ext cx="1758680" cy="193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Reiz aus der Umwelt - Mensch wird mit einer Äußerung konfrontiert</a:t>
          </a:r>
          <a:endParaRPr lang="en-US" sz="1600" kern="1200" dirty="0"/>
        </a:p>
      </dsp:txBody>
      <dsp:txXfrm>
        <a:off x="415589" y="900385"/>
        <a:ext cx="1655660" cy="1828380"/>
      </dsp:txXfrm>
    </dsp:sp>
    <dsp:sp modelId="{FEA32DD9-EBAA-4DC0-A127-48C23BFC129C}">
      <dsp:nvSpPr>
        <dsp:cNvPr id="0" name=""/>
        <dsp:cNvSpPr/>
      </dsp:nvSpPr>
      <dsp:spPr>
        <a:xfrm rot="85463">
          <a:off x="2034700" y="435355"/>
          <a:ext cx="577330" cy="437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034720" y="521294"/>
        <a:ext cx="445972" cy="262716"/>
      </dsp:txXfrm>
    </dsp:sp>
    <dsp:sp modelId="{BAC98D52-A7DC-4F07-99B6-01A375D580F0}">
      <dsp:nvSpPr>
        <dsp:cNvPr id="0" name=""/>
        <dsp:cNvSpPr/>
      </dsp:nvSpPr>
      <dsp:spPr>
        <a:xfrm>
          <a:off x="2851514" y="458883"/>
          <a:ext cx="1758680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Black box</a:t>
          </a:r>
          <a:endParaRPr lang="en-US" sz="1800" b="1" kern="1200" dirty="0"/>
        </a:p>
      </dsp:txBody>
      <dsp:txXfrm>
        <a:off x="2851514" y="458883"/>
        <a:ext cx="1758680" cy="460800"/>
      </dsp:txXfrm>
    </dsp:sp>
    <dsp:sp modelId="{28EC12AC-09CB-4078-BE69-7E6A67EE1A38}">
      <dsp:nvSpPr>
        <dsp:cNvPr id="0" name=""/>
        <dsp:cNvSpPr/>
      </dsp:nvSpPr>
      <dsp:spPr>
        <a:xfrm>
          <a:off x="3110743" y="984580"/>
          <a:ext cx="1758680" cy="12092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Vorgänge im Gehirn werden nicht beachtet</a:t>
          </a:r>
          <a:endParaRPr lang="en-US" sz="1600" kern="1200" dirty="0"/>
        </a:p>
      </dsp:txBody>
      <dsp:txXfrm>
        <a:off x="3146160" y="1019997"/>
        <a:ext cx="1687846" cy="1138396"/>
      </dsp:txXfrm>
    </dsp:sp>
    <dsp:sp modelId="{B17DDD54-2C5F-4B9E-B0C2-9CD0575F1C00}">
      <dsp:nvSpPr>
        <dsp:cNvPr id="0" name=""/>
        <dsp:cNvSpPr/>
      </dsp:nvSpPr>
      <dsp:spPr>
        <a:xfrm rot="21513164">
          <a:off x="4871084" y="434553"/>
          <a:ext cx="553448" cy="437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4871105" y="523784"/>
        <a:ext cx="422090" cy="262716"/>
      </dsp:txXfrm>
    </dsp:sp>
    <dsp:sp modelId="{315999FB-7796-4B2B-AC74-F458E01F17A0}">
      <dsp:nvSpPr>
        <dsp:cNvPr id="0" name=""/>
        <dsp:cNvSpPr/>
      </dsp:nvSpPr>
      <dsp:spPr>
        <a:xfrm>
          <a:off x="5654104" y="388075"/>
          <a:ext cx="1758680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Output</a:t>
          </a:r>
          <a:endParaRPr lang="en-US" sz="1800" b="1" kern="1200" dirty="0"/>
        </a:p>
      </dsp:txBody>
      <dsp:txXfrm>
        <a:off x="5654104" y="388075"/>
        <a:ext cx="1758680" cy="460800"/>
      </dsp:txXfrm>
    </dsp:sp>
    <dsp:sp modelId="{C2AA7F72-BA77-4F30-833D-5321032B94EE}">
      <dsp:nvSpPr>
        <dsp:cNvPr id="0" name=""/>
        <dsp:cNvSpPr/>
      </dsp:nvSpPr>
      <dsp:spPr>
        <a:xfrm>
          <a:off x="6014315" y="848875"/>
          <a:ext cx="1758680" cy="193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Reaktion, Verhalten - Mensch versucht die Äußerung partnergerecht zu verwenden</a:t>
          </a:r>
          <a:endParaRPr lang="en-US" sz="1600" kern="1200" dirty="0"/>
        </a:p>
      </dsp:txBody>
      <dsp:txXfrm>
        <a:off x="6065825" y="900385"/>
        <a:ext cx="1655660" cy="1828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A3ED5-9B9A-48A3-B03B-4B81DE9BE98D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B9DF7-0BB5-41DF-B8B8-EA0849BE88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3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9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72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1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9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38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60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09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22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75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9DF7-0BB5-41DF-B8B8-EA0849BE889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8649762-63D6-4AC4-9694-3018BF20EC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5D909DC-8E4E-4E32-8B1E-F739DA58E6F1}" type="datetimeFigureOut">
              <a:rPr lang="en-US" smtClean="0"/>
              <a:pPr/>
              <a:t>1/9/2024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543800" cy="2222103"/>
          </a:xfrm>
        </p:spPr>
        <p:txBody>
          <a:bodyPr/>
          <a:lstStyle/>
          <a:p>
            <a:br>
              <a:rPr lang="de-DE" sz="4400" dirty="0"/>
            </a:br>
            <a:br>
              <a:rPr lang="de-DE" sz="4400" dirty="0"/>
            </a:br>
            <a:r>
              <a:rPr lang="de-DE" sz="4400" dirty="0"/>
              <a:t>Wiederholung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49080"/>
            <a:ext cx="6461760" cy="2232248"/>
          </a:xfrm>
        </p:spPr>
        <p:txBody>
          <a:bodyPr>
            <a:normAutofit/>
          </a:bodyPr>
          <a:lstStyle/>
          <a:p>
            <a:r>
              <a:rPr lang="de-DE" dirty="0"/>
              <a:t>Universität Athen</a:t>
            </a:r>
          </a:p>
          <a:p>
            <a:r>
              <a:rPr lang="de-DE" dirty="0"/>
              <a:t>Fachbereich für Deutsche Sprache und Literatur</a:t>
            </a:r>
          </a:p>
          <a:p>
            <a:r>
              <a:rPr lang="en-US" dirty="0"/>
              <a:t>DGY</a:t>
            </a:r>
            <a:r>
              <a:rPr lang="el-GR" dirty="0"/>
              <a:t>1</a:t>
            </a:r>
            <a:r>
              <a:rPr lang="en-US" dirty="0"/>
              <a:t>9</a:t>
            </a:r>
            <a:r>
              <a:rPr lang="el-GR" dirty="0"/>
              <a:t> Εισαγωγή στη Διδακτική ΙΙ</a:t>
            </a:r>
          </a:p>
          <a:p>
            <a:r>
              <a:rPr lang="de-DE" dirty="0"/>
              <a:t>Prof. Dr. Dafni Wiedenmayer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92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de-DE" dirty="0"/>
              <a:t>An welchen didaktischen Methoden deuten die Äußerungen „Sprache als Selbstzweck“ und „Sprache als Mittel“?</a:t>
            </a:r>
          </a:p>
          <a:p>
            <a:pPr marL="114300" indent="0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GÜM, ALM/AVM: Grammatik, sprachliche Strukturen als Selbstzweck.</a:t>
            </a:r>
          </a:p>
          <a:p>
            <a:pPr marL="114300" indent="0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Kommunikative Methode: Sprache als Mittel zu außensprachlichen Zwecken/Sprache als Aspekt des menschlichen Handelns.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4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de-DE" dirty="0"/>
              <a:t>Was ist oberstes Ziel eines kommunikativen FSUs?</a:t>
            </a:r>
          </a:p>
          <a:p>
            <a:pPr marL="114300" indent="0">
              <a:buNone/>
            </a:pPr>
            <a:r>
              <a:rPr lang="de-DE" dirty="0"/>
              <a:t>Warum ist der Einsatz von authentischen Lehrmaterialien wichtig nach der KM?</a:t>
            </a:r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r>
              <a:rPr lang="de-DE" dirty="0"/>
              <a:t>Dem Lerner zur Alltagskommunikation zu befähigen.</a:t>
            </a:r>
          </a:p>
          <a:p>
            <a:pPr marL="571500" indent="-457200">
              <a:buAutoNum type="alphaLcPeriod"/>
            </a:pPr>
            <a:endParaRPr lang="de-DE" dirty="0"/>
          </a:p>
          <a:p>
            <a:pPr marL="114300" indent="0">
              <a:buNone/>
            </a:pPr>
            <a:r>
              <a:rPr lang="de-DE" dirty="0"/>
              <a:t>Authentische Materialien widerspiegeln zwischenmenschliche Handlungen in Alltagssituationen</a:t>
            </a:r>
          </a:p>
          <a:p>
            <a:pPr marL="571500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1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de-DE" dirty="0"/>
              <a:t>Warum bezeichnet man den kommunikativen FSU als einen multipolaren Prozess?</a:t>
            </a:r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r>
              <a:rPr lang="de-DE" dirty="0"/>
              <a:t>Kommunikation ist ein multipolarer Prozess:</a:t>
            </a:r>
          </a:p>
          <a:p>
            <a:pPr marL="114300" indent="0">
              <a:buNone/>
            </a:pPr>
            <a:r>
              <a:rPr lang="de-DE" dirty="0"/>
              <a:t>Sprecher interagieren, sie haben eine Sprechabsicht, die sich in bestimmten Sprechsituationen unter bestimmten Sprechpartnern verwirklicht.</a:t>
            </a:r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r>
              <a:rPr lang="de-DE" dirty="0"/>
              <a:t>Kommunikativer FSU ist multipolar:</a:t>
            </a:r>
          </a:p>
          <a:p>
            <a:pPr marL="114300" indent="0">
              <a:buNone/>
            </a:pPr>
            <a:r>
              <a:rPr lang="de-DE" dirty="0"/>
              <a:t>Schüler-Lehrer Interaktion</a:t>
            </a:r>
          </a:p>
          <a:p>
            <a:pPr marL="114300" indent="0">
              <a:buNone/>
            </a:pPr>
            <a:r>
              <a:rPr lang="de-DE" dirty="0"/>
              <a:t>Situatives Lernen</a:t>
            </a:r>
          </a:p>
          <a:p>
            <a:pPr marL="114300" indent="0">
              <a:buNone/>
            </a:pPr>
            <a:r>
              <a:rPr lang="de-DE" dirty="0"/>
              <a:t>Alltagsbezogene Inhalte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2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>
              <a:buNone/>
            </a:pPr>
            <a:r>
              <a:rPr lang="de-DE" dirty="0"/>
              <a:t>Wie findet die Wortschatz- und die Grammatikvermittlung bei einem kommunikativen FSU statt? Nennen Sie mindestens drei Beizeichnungen dafür.</a:t>
            </a:r>
          </a:p>
          <a:p>
            <a:pPr marL="114300" indent="0">
              <a:buNone/>
            </a:pPr>
            <a:endParaRPr lang="de-DE" dirty="0"/>
          </a:p>
          <a:p>
            <a:r>
              <a:rPr lang="de-DE" dirty="0"/>
              <a:t>Progressiv</a:t>
            </a:r>
          </a:p>
          <a:p>
            <a:r>
              <a:rPr lang="de-DE" dirty="0"/>
              <a:t>Thematisch</a:t>
            </a:r>
          </a:p>
          <a:p>
            <a:r>
              <a:rPr lang="de-DE" dirty="0"/>
              <a:t>Situativ</a:t>
            </a:r>
          </a:p>
          <a:p>
            <a:r>
              <a:rPr lang="de-DE" dirty="0"/>
              <a:t>Kontextbezogen</a:t>
            </a:r>
          </a:p>
          <a:p>
            <a:r>
              <a:rPr lang="de-DE" dirty="0"/>
              <a:t>Realitätsnah/alltagsbezogen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 algn="just">
              <a:buNone/>
            </a:pPr>
            <a:r>
              <a:rPr lang="de-DE" dirty="0"/>
              <a:t>Welche Kompetenzniveaus bzw. -unterniveaus unterscheidet der GERfS?</a:t>
            </a:r>
          </a:p>
          <a:p>
            <a:pPr marL="114300" indent="0">
              <a:buNone/>
            </a:pPr>
            <a:r>
              <a:rPr lang="de-DE" dirty="0"/>
              <a:t>Wozu dient diese  Unterteilung?</a:t>
            </a:r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r>
              <a:rPr lang="de-DE" dirty="0"/>
              <a:t>  </a:t>
            </a:r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Vorerst zur Beschreibung von Sprachwissen, Sprachfertigkeiten und Sprachanwendung.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488390"/>
              </p:ext>
            </p:extLst>
          </p:nvPr>
        </p:nvGraphicFramePr>
        <p:xfrm>
          <a:off x="1187624" y="2276872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  <a:p>
                      <a:pPr algn="ctr"/>
                      <a:r>
                        <a:rPr lang="de-DE" dirty="0"/>
                        <a:t>Elementare Sprachverwendung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  <a:p>
                      <a:pPr algn="ctr"/>
                      <a:r>
                        <a:rPr lang="de-DE" dirty="0"/>
                        <a:t>Selbstständige Sprachverwendung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C </a:t>
                      </a:r>
                    </a:p>
                    <a:p>
                      <a:pPr algn="ctr"/>
                      <a:r>
                        <a:rPr lang="de-DE" dirty="0"/>
                        <a:t>Kompetente Sprachverwendung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C2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62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432048"/>
          </a:xfrm>
        </p:spPr>
        <p:txBody>
          <a:bodyPr/>
          <a:lstStyle/>
          <a:p>
            <a:pPr algn="ctr"/>
            <a:br>
              <a:rPr lang="de-DE" sz="2400" b="1" u="sng" dirty="0"/>
            </a:br>
            <a:r>
              <a:rPr lang="de-DE" sz="2400" b="1" u="sng" dirty="0"/>
              <a:t>Wiederholungsfragen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de-DE" dirty="0"/>
              <a:t>Welcher ist der Unterschied zwischen „Spracherwerb“ und „Sprachenlernen“?  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Spracherwerb: </a:t>
            </a:r>
          </a:p>
          <a:p>
            <a:pPr marL="114300" indent="0" algn="just">
              <a:buNone/>
            </a:pPr>
            <a:r>
              <a:rPr lang="de-DE" dirty="0"/>
              <a:t>unbewusster, impliziter Vorgang in natürlicher Umgebung (ungesteuerter Prozess), durch alltägliche soziale Kontakte  möglich, z.B. Immigranten, die die Sprache im Zielland erwerben.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Sprachenlernen: </a:t>
            </a:r>
          </a:p>
          <a:p>
            <a:pPr marL="114300" indent="0" algn="just">
              <a:buNone/>
            </a:pPr>
            <a:r>
              <a:rPr lang="de-DE" dirty="0"/>
              <a:t>bewusster, expliziter und gesteuerter Prozess  (Institution)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Formen des Spracherwerbs:</a:t>
            </a:r>
          </a:p>
          <a:p>
            <a:pPr algn="just"/>
            <a:r>
              <a:rPr lang="de-DE" dirty="0"/>
              <a:t>Erstspracherwerb (L1)</a:t>
            </a:r>
          </a:p>
          <a:p>
            <a:pPr algn="just"/>
            <a:r>
              <a:rPr lang="de-DE" dirty="0"/>
              <a:t>Bilingualität (parallerer Erwerb von zwei oder mehr Sprachen)</a:t>
            </a:r>
          </a:p>
          <a:p>
            <a:pPr algn="just"/>
            <a:r>
              <a:rPr lang="de-DE" dirty="0"/>
              <a:t>Zweitspracherwerb (L2)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>
              <a:buNone/>
            </a:pPr>
            <a:endParaRPr lang="de-DE" dirty="0"/>
          </a:p>
          <a:p>
            <a:pPr marL="114300" indent="0" algn="just">
              <a:buNone/>
            </a:pPr>
            <a:endParaRPr lang="de-DE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2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 algn="just">
              <a:buNone/>
            </a:pPr>
            <a:r>
              <a:rPr lang="de-DE" dirty="0"/>
              <a:t>Welcher ist der Unterschied zwischen einer Spracherwerbstheorie und einer Sprachlehrmethode?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Spracherwerbstheorien beschreiben die Vorgänge des Lernens einer Sprache meist anhand der Prinzipien und Regeln linguistischen und psychologischen Theorien.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/>
              <a:t>Lerntheorien und Sprachlehrmethoden werden auf Grundlage von Spracherwerbstheorien entwickelt und beschäftigen sich damit, wie dem Lerner der Lerngegenstand beigebracht wird.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 algn="just">
              <a:buNone/>
            </a:pPr>
            <a:r>
              <a:rPr lang="de-DE" dirty="0"/>
              <a:t>Welcher ist der </a:t>
            </a:r>
            <a:r>
              <a:rPr lang="de-DE" b="1" dirty="0"/>
              <a:t>zentrale</a:t>
            </a:r>
            <a:r>
              <a:rPr lang="de-DE" dirty="0"/>
              <a:t> Unterschied zwischen dem Erwerb der Muttersprache und dem Erwerb einer fremden Sprache?</a:t>
            </a:r>
            <a:endParaRPr lang="el-GR" dirty="0"/>
          </a:p>
          <a:p>
            <a:pPr marL="571500" indent="-457200" algn="just">
              <a:buAutoNum type="arabicPeriod" startAt="3"/>
            </a:pPr>
            <a:endParaRPr lang="el-GR" dirty="0"/>
          </a:p>
          <a:p>
            <a:pPr marL="114300" indent="0" algn="just">
              <a:buNone/>
            </a:pPr>
            <a:r>
              <a:rPr lang="de-DE" dirty="0"/>
              <a:t>Die Strukturen der L1 sind beim Fremdspracherwerb schon vorhanden. Erst- und Zweit-/Fremdsprache stehen in Wechselbeziehung.</a:t>
            </a:r>
            <a:r>
              <a:rPr lang="el-GR" dirty="0"/>
              <a:t> </a:t>
            </a:r>
            <a:r>
              <a:rPr lang="de-DE" dirty="0"/>
              <a:t>Durch diese Wechselbeziehung kommt es beim Zweit-/Fremdspracherwerb zu systematischen Fehlern auf verschiedenen linguistischen Ebenen. </a:t>
            </a:r>
          </a:p>
          <a:p>
            <a:pPr marL="114300" indent="0">
              <a:buNone/>
            </a:pPr>
            <a:endParaRPr lang="el-GR" dirty="0"/>
          </a:p>
          <a:p>
            <a:pPr marL="114300" indent="0">
              <a:buNone/>
            </a:pPr>
            <a:r>
              <a:rPr lang="de-DE" dirty="0"/>
              <a:t>Eine zentrale Gemeinsamkeit?</a:t>
            </a:r>
          </a:p>
          <a:p>
            <a:pPr marL="11430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422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pPr marL="93662" indent="0" algn="just">
              <a:buNone/>
            </a:pPr>
            <a:r>
              <a:rPr lang="de-DE" dirty="0"/>
              <a:t>Was ist Gegenstand eines FSUs nach der GÜM? Wie würde dieser Gegenstand gelehrt und geübt?</a:t>
            </a:r>
          </a:p>
          <a:p>
            <a:pPr marL="93662" indent="0" algn="just">
              <a:buNone/>
            </a:pPr>
            <a:endParaRPr lang="de-DE" dirty="0"/>
          </a:p>
          <a:p>
            <a:pPr marL="93662" indent="0" algn="just">
              <a:buNone/>
            </a:pPr>
            <a:endParaRPr lang="de-DE" dirty="0"/>
          </a:p>
          <a:p>
            <a:pPr marL="93662" indent="0" algn="just">
              <a:buNone/>
            </a:pPr>
            <a:r>
              <a:rPr lang="de-DE" dirty="0"/>
              <a:t>Sprachkenntnis bedeutet nach der GÜM Grammatikkenntnis. Ziel eines FSUs war also das grammatische Regelsystem der Zielsprache zu lernen.  </a:t>
            </a:r>
          </a:p>
          <a:p>
            <a:pPr marL="93662" indent="0" algn="just">
              <a:buNone/>
            </a:pPr>
            <a:endParaRPr lang="de-DE" dirty="0"/>
          </a:p>
          <a:p>
            <a:pPr marL="93662" indent="0" algn="just">
              <a:buNone/>
            </a:pPr>
            <a:r>
              <a:rPr lang="de-DE" dirty="0"/>
              <a:t>Grammatische Strukturen bzw. Regeln waren durch Auswendiglernen vermittelt.</a:t>
            </a:r>
          </a:p>
          <a:p>
            <a:pPr marL="93662" indent="0" algn="just">
              <a:buNone/>
            </a:pPr>
            <a:endParaRPr lang="de-DE" dirty="0"/>
          </a:p>
          <a:p>
            <a:pPr marL="93662" indent="0" algn="just">
              <a:buNone/>
            </a:pPr>
            <a:r>
              <a:rPr lang="de-DE" dirty="0"/>
              <a:t>In der Anwendung wurde das Auswendiggelernte in Sätzen aus der L1 in die L2 und umgekehrt übersetzt. Solche Einzelsätze hatten inhaltlich nichts miteinander zu tun (kein kontextuelles Lernen).</a:t>
            </a:r>
          </a:p>
          <a:p>
            <a:pPr marL="457200" indent="0" algn="just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9215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de-DE" dirty="0"/>
              <a:t>Welche lernerbezogene Charakteristika sind beim Fremdspracherwerb von Bedeutung? Nennen Sie mindestens drei.</a:t>
            </a:r>
          </a:p>
          <a:p>
            <a:pPr marL="114300" indent="0" algn="just">
              <a:buNone/>
            </a:pPr>
            <a:endParaRPr lang="de-DE" dirty="0"/>
          </a:p>
          <a:p>
            <a:pPr algn="just"/>
            <a:r>
              <a:rPr lang="de-DE" dirty="0"/>
              <a:t>Alter</a:t>
            </a:r>
          </a:p>
          <a:p>
            <a:pPr algn="just"/>
            <a:r>
              <a:rPr lang="de-DE" dirty="0"/>
              <a:t>Sprachliche Sozialisation</a:t>
            </a:r>
          </a:p>
          <a:p>
            <a:pPr algn="just"/>
            <a:r>
              <a:rPr lang="en-US" dirty="0"/>
              <a:t>Motivation</a:t>
            </a:r>
          </a:p>
          <a:p>
            <a:pPr algn="just"/>
            <a:r>
              <a:rPr lang="en-US" dirty="0"/>
              <a:t>Lernstil/Lerntyp</a:t>
            </a:r>
          </a:p>
          <a:p>
            <a:pPr algn="just"/>
            <a:r>
              <a:rPr lang="en-US" dirty="0"/>
              <a:t>Einstellungen</a:t>
            </a:r>
          </a:p>
        </p:txBody>
      </p:sp>
    </p:spTree>
    <p:extLst>
      <p:ext uri="{BB962C8B-B14F-4D97-AF65-F5344CB8AC3E}">
        <p14:creationId xmlns:p14="http://schemas.microsoft.com/office/powerpoint/2010/main" val="154981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de-DE" dirty="0"/>
              <a:t>Wie ist die inter-language eines Fremdsprachenlerners in Bezug auf die Lehrbarkeitshypothese zu verstehen?</a:t>
            </a:r>
          </a:p>
          <a:p>
            <a:pPr marL="114300" indent="0" algn="just">
              <a:buNone/>
            </a:pPr>
            <a:endParaRPr lang="de-DE" dirty="0"/>
          </a:p>
          <a:p>
            <a:r>
              <a:rPr lang="de-DE" dirty="0"/>
              <a:t>kein Zwischenstadium, sondern eine eigenständige komplexe Sprachvarietät.</a:t>
            </a:r>
          </a:p>
          <a:p>
            <a:r>
              <a:rPr lang="de-DE" b="1" dirty="0"/>
              <a:t>inter-language</a:t>
            </a:r>
            <a:r>
              <a:rPr lang="de-DE" dirty="0"/>
              <a:t>: </a:t>
            </a:r>
          </a:p>
          <a:p>
            <a:pPr marL="722313"/>
            <a:r>
              <a:rPr lang="de-DE" dirty="0"/>
              <a:t>besteht aus </a:t>
            </a:r>
            <a:r>
              <a:rPr lang="de-DE" b="1" dirty="0"/>
              <a:t>Erwerbsstadien</a:t>
            </a:r>
            <a:r>
              <a:rPr lang="de-DE" dirty="0"/>
              <a:t> .</a:t>
            </a:r>
          </a:p>
          <a:p>
            <a:pPr marL="722313"/>
            <a:r>
              <a:rPr lang="de-DE" dirty="0"/>
              <a:t>wird sowohl von korrekten als auch von fehlerhaften L2-Äußerungen gekennzeichnet.</a:t>
            </a:r>
          </a:p>
          <a:p>
            <a:pPr marL="722313"/>
            <a:r>
              <a:rPr lang="de-DE" dirty="0"/>
              <a:t>befindet sich in ständiger Veränderung.</a:t>
            </a:r>
          </a:p>
          <a:p>
            <a:pPr marL="722313"/>
            <a:endParaRPr lang="de-DE" dirty="0"/>
          </a:p>
          <a:p>
            <a:pPr marL="228600" algn="just"/>
            <a:r>
              <a:rPr lang="de-DE" dirty="0"/>
              <a:t>Eine bestimmte L2-Struktur kann in einem gewissen Erwerbsstadium nicht gelehrt werden, wenn der Lerner nicht bereit ist (</a:t>
            </a:r>
            <a:r>
              <a:rPr lang="de-DE" b="1" dirty="0"/>
              <a:t>Lehrbarkeitshypothese</a:t>
            </a:r>
            <a:r>
              <a:rPr lang="de-DE" dirty="0"/>
              <a:t>).  </a:t>
            </a:r>
            <a:endParaRPr lang="en-US" dirty="0"/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r>
              <a:rPr lang="de-D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0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 algn="just">
              <a:buNone/>
            </a:pPr>
            <a:r>
              <a:rPr lang="de-DE" dirty="0"/>
              <a:t>Erläutern Sie die Input-Output-Kette des Spracherwerbs gemäß des Behaviorismus.</a:t>
            </a:r>
          </a:p>
          <a:p>
            <a:pPr marL="114300" indent="0">
              <a:buNone/>
            </a:pPr>
            <a:endParaRPr lang="de-DE" dirty="0"/>
          </a:p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71162879"/>
              </p:ext>
            </p:extLst>
          </p:nvPr>
        </p:nvGraphicFramePr>
        <p:xfrm>
          <a:off x="395536" y="1628800"/>
          <a:ext cx="777686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484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 algn="just">
              <a:buNone/>
            </a:pPr>
            <a:r>
              <a:rPr lang="de-DE" dirty="0"/>
              <a:t>Was versteht man unter „positiven/negativen Transfer“ von L1 auf L2?</a:t>
            </a:r>
          </a:p>
          <a:p>
            <a:pPr marL="114300" indent="0" algn="just">
              <a:buNone/>
            </a:pPr>
            <a:r>
              <a:rPr lang="de-DE" dirty="0"/>
              <a:t>Auf welcher linguistischer Ebene sind „falsche Freunde“ zu finden? Erläutern Sie das kurz anhand eines Beispiels.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 algn="just">
              <a:buNone/>
            </a:pPr>
            <a:r>
              <a:rPr lang="de-DE" dirty="0">
                <a:solidFill>
                  <a:prstClr val="black"/>
                </a:solidFill>
              </a:rPr>
              <a:t>positiver Transfer: strukturelle Gleichheiten zwischen L1 und L2 setzen keine Fehler voraus → erleichtern den Fremdspracherwerb.</a:t>
            </a:r>
          </a:p>
          <a:p>
            <a:pPr marL="82550" lvl="0" indent="0" algn="just">
              <a:buClr>
                <a:srgbClr val="4F81BD"/>
              </a:buClr>
              <a:buNone/>
            </a:pPr>
            <a:r>
              <a:rPr lang="de-DE" dirty="0">
                <a:solidFill>
                  <a:prstClr val="black"/>
                </a:solidFill>
              </a:rPr>
              <a:t>negativer Transfer: linguistische Unterschiede zwischen L1 und L2 → Fehler sind zu erwarten.</a:t>
            </a:r>
          </a:p>
          <a:p>
            <a:pPr marL="114300" indent="0" algn="just">
              <a:buNone/>
            </a:pPr>
            <a:endParaRPr lang="el-GR" dirty="0"/>
          </a:p>
          <a:p>
            <a:pPr marL="114300" indent="0" algn="just">
              <a:buNone/>
            </a:pPr>
            <a:r>
              <a:rPr lang="de-DE" dirty="0"/>
              <a:t>„falsche Freunde“: Interferenzfehler auf semantischer Ebene, z.B. „Apotheke“ „</a:t>
            </a:r>
            <a:r>
              <a:rPr lang="el-GR" dirty="0"/>
              <a:t>αποθήκη</a:t>
            </a:r>
            <a:r>
              <a:rPr lang="de-DE" dirty="0"/>
              <a:t>“</a:t>
            </a:r>
          </a:p>
          <a:p>
            <a:pPr marL="114300" indent="0" algn="just">
              <a:buNone/>
            </a:pPr>
            <a:endParaRPr lang="de-DE" dirty="0"/>
          </a:p>
          <a:p>
            <a:pPr marL="11430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9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715</Words>
  <Application>Microsoft Office PowerPoint</Application>
  <PresentationFormat>On-screen Show (4:3)</PresentationFormat>
  <Paragraphs>131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Adjacency</vt:lpstr>
      <vt:lpstr>  Wiederholung</vt:lpstr>
      <vt:lpstr> Wiederholungsfragen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Vorlesungseinheit:   Die Lerner</dc:title>
  <dc:creator>Evelyn Vovou</dc:creator>
  <cp:lastModifiedBy>Dafni Wiedenmayer</cp:lastModifiedBy>
  <cp:revision>89</cp:revision>
  <dcterms:created xsi:type="dcterms:W3CDTF">2012-03-13T19:58:53Z</dcterms:created>
  <dcterms:modified xsi:type="dcterms:W3CDTF">2024-01-09T04:33:35Z</dcterms:modified>
</cp:coreProperties>
</file>