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8" r:id="rId8"/>
    <p:sldId id="269" r:id="rId9"/>
    <p:sldId id="273" r:id="rId10"/>
    <p:sldId id="291" r:id="rId11"/>
    <p:sldId id="290" r:id="rId12"/>
    <p:sldId id="267" r:id="rId13"/>
    <p:sldId id="274" r:id="rId14"/>
    <p:sldId id="313" r:id="rId15"/>
    <p:sldId id="312" r:id="rId16"/>
    <p:sldId id="276" r:id="rId17"/>
    <p:sldId id="275" r:id="rId18"/>
    <p:sldId id="314" r:id="rId19"/>
    <p:sldId id="319" r:id="rId20"/>
    <p:sldId id="320" r:id="rId21"/>
    <p:sldId id="321" r:id="rId22"/>
    <p:sldId id="324" r:id="rId23"/>
    <p:sldId id="325" r:id="rId24"/>
    <p:sldId id="327" r:id="rId25"/>
    <p:sldId id="328" r:id="rId26"/>
    <p:sldId id="329" r:id="rId27"/>
    <p:sldId id="279" r:id="rId28"/>
    <p:sldId id="281" r:id="rId29"/>
    <p:sldId id="283" r:id="rId30"/>
    <p:sldId id="277" r:id="rId31"/>
    <p:sldId id="270" r:id="rId32"/>
    <p:sldId id="272" r:id="rId33"/>
    <p:sldId id="284" r:id="rId34"/>
    <p:sldId id="285" r:id="rId35"/>
    <p:sldId id="287" r:id="rId36"/>
    <p:sldId id="289" r:id="rId37"/>
    <p:sldId id="311" r:id="rId38"/>
    <p:sldId id="307" r:id="rId39"/>
    <p:sldId id="308" r:id="rId40"/>
    <p:sldId id="309" r:id="rId41"/>
    <p:sldId id="33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63" autoAdjust="0"/>
  </p:normalViewPr>
  <p:slideViewPr>
    <p:cSldViewPr>
      <p:cViewPr varScale="1">
        <p:scale>
          <a:sx n="67" d="100"/>
          <a:sy n="67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87205-17BD-4620-9C43-F4E7C15587CF}" type="datetimeFigureOut">
              <a:rPr lang="en-US"/>
              <a:pPr>
                <a:defRPr/>
              </a:pPr>
              <a:t>2022_ 1_ 26_ Wed_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0859-E913-4C12-8B27-F40842B75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5C03-B25A-4E1E-A3B9-CE266A4C8074}" type="datetimeFigureOut">
              <a:rPr lang="en-US"/>
              <a:pPr>
                <a:defRPr/>
              </a:pPr>
              <a:t>2022_ 1_ 26_ Wed_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3FFD-C6DD-40A8-AC49-BE8F3EDF5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CAEB-CE2E-43DB-A7CC-E8FE6FB493F2}" type="datetimeFigureOut">
              <a:rPr lang="en-US"/>
              <a:pPr>
                <a:defRPr/>
              </a:pPr>
              <a:t>2022_ 1_ 26_ Wed_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E33A2-B345-40A5-9858-3A9463161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7CB5-8030-4EB8-9AB1-6F8A37A0DB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302D-E728-4F8C-A6E1-B2CF2416865C}" type="datetimeFigureOut">
              <a:rPr lang="en-US"/>
              <a:pPr>
                <a:defRPr/>
              </a:pPr>
              <a:t>2022_ 1_ 26_ Wed_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E130-44B8-4131-B593-FEF7A7E1B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5AD7-FA51-4D21-BC0C-FE18D32161BA}" type="datetimeFigureOut">
              <a:rPr lang="en-US"/>
              <a:pPr>
                <a:defRPr/>
              </a:pPr>
              <a:t>2022_ 1_ 26_ Wed_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4BC8-E7F7-4B8E-A4FE-D5425952F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1F8A-1064-4C3D-AFF2-887B77BA8484}" type="datetimeFigureOut">
              <a:rPr lang="en-US"/>
              <a:pPr>
                <a:defRPr/>
              </a:pPr>
              <a:t>2022_ 1_ 26_ Wed_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3F99-FA43-4098-8A59-A733FFC17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FD12-BC05-4AE5-904A-057747275D2A}" type="datetimeFigureOut">
              <a:rPr lang="en-US"/>
              <a:pPr>
                <a:defRPr/>
              </a:pPr>
              <a:t>2022_ 1_ 26_ Wed_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DB3E6-B6CC-4475-80E0-2FBB07952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48B9-B757-4F61-ADE4-CBA5B1AB7909}" type="datetimeFigureOut">
              <a:rPr lang="en-US"/>
              <a:pPr>
                <a:defRPr/>
              </a:pPr>
              <a:t>2022_ 1_ 26_ Wed_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0618-F953-448E-9D3B-54887AFBC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A034-67D9-44CD-8707-B0CEE57D6F14}" type="datetimeFigureOut">
              <a:rPr lang="en-US"/>
              <a:pPr>
                <a:defRPr/>
              </a:pPr>
              <a:t>2022_ 1_ 26_ Wed_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4CF8-E456-4294-975A-58BDDBEB4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4C2D-A012-4661-83E6-B5A5D7181021}" type="datetimeFigureOut">
              <a:rPr lang="en-US"/>
              <a:pPr>
                <a:defRPr/>
              </a:pPr>
              <a:t>2022_ 1_ 26_ Wed_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E293-F20A-4ECA-926E-CEE0C8E32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466B-F22C-459A-93A0-AECFFFCE96F5}" type="datetimeFigureOut">
              <a:rPr lang="en-US"/>
              <a:pPr>
                <a:defRPr/>
              </a:pPr>
              <a:t>2022_ 1_ 26_ Wed_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2E1A-D80A-4D3E-A677-DDC60AEE4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7371B0-5283-4FF3-9C96-18A3EAA9C68C}" type="datetimeFigureOut">
              <a:rPr lang="en-US"/>
              <a:pPr>
                <a:defRPr/>
              </a:pPr>
              <a:t>2022_ 1_ 26_ Wed_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61E40-0B6C-4296-991D-7F28AC35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06" r:id="rId4"/>
    <p:sldLayoutId id="2147483812" r:id="rId5"/>
    <p:sldLayoutId id="2147483807" r:id="rId6"/>
    <p:sldLayoutId id="2147483813" r:id="rId7"/>
    <p:sldLayoutId id="2147483814" r:id="rId8"/>
    <p:sldLayoutId id="2147483815" r:id="rId9"/>
    <p:sldLayoutId id="2147483808" r:id="rId10"/>
    <p:sldLayoutId id="2147483816" r:id="rId11"/>
    <p:sldLayoutId id="214748381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.sourceforge.net/en/presentation.php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nterpreter.com/archives/1860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retro.n24.de/import_images/netzeitung/4814971_481259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ntent_word" TargetMode="External"/><Relationship Id="rId3" Type="http://schemas.openxmlformats.org/officeDocument/2006/relationships/hyperlink" Target="http://en.wikipedia.org/wiki/Fricative_consonant" TargetMode="External"/><Relationship Id="rId7" Type="http://schemas.openxmlformats.org/officeDocument/2006/relationships/hyperlink" Target="http://en.wikipedia.org/wiki/Morpheme" TargetMode="External"/><Relationship Id="rId2" Type="http://schemas.openxmlformats.org/officeDocument/2006/relationships/hyperlink" Target="http://en.wikipedia.org/wiki/Dental_consona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unction_word" TargetMode="External"/><Relationship Id="rId5" Type="http://schemas.openxmlformats.org/officeDocument/2006/relationships/hyperlink" Target="http://en.wikipedia.org/wiki/Alveolar_nasal" TargetMode="External"/><Relationship Id="rId4" Type="http://schemas.openxmlformats.org/officeDocument/2006/relationships/hyperlink" Target="http://en.wikipedia.org/wiki/Velar_nasa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tandard_English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apedia.mobi/en/Dark_l" TargetMode="External"/><Relationship Id="rId2" Type="http://schemas.openxmlformats.org/officeDocument/2006/relationships/hyperlink" Target="http://wapedia.mobi/en/Pharyngealization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aryngealization" TargetMode="External"/><Relationship Id="rId2" Type="http://schemas.openxmlformats.org/officeDocument/2006/relationships/hyperlink" Target="http://en.wikipedia.org/wiki/Pharyn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Alla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visualsubsync.org/_media/tutorials/t01_04_maindialog2.png?w=&amp;h=&amp;cache=cach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err="1" smtClean="0"/>
              <a:t>ΜετεγγρΑΦη</a:t>
            </a:r>
            <a:r>
              <a:rPr lang="el-GR" sz="4000" b="1" dirty="0" smtClean="0"/>
              <a:t> (Τ</a:t>
            </a:r>
            <a:r>
              <a:rPr lang="en-US" sz="4000" b="1" dirty="0" err="1" smtClean="0"/>
              <a:t>ranscription</a:t>
            </a:r>
            <a:r>
              <a:rPr lang="el-GR" sz="4000" b="1" dirty="0" smtClean="0"/>
              <a:t>)</a:t>
            </a:r>
            <a:br>
              <a:rPr lang="el-GR" sz="4000" b="1" dirty="0" smtClean="0"/>
            </a:br>
            <a:r>
              <a:rPr lang="el-GR" b="1" dirty="0" err="1" smtClean="0"/>
              <a:t>εισαγωγη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971800"/>
            <a:ext cx="84582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Χριστίνα Αλεξανδρή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Πανεπιστήμιο Αθηνών</a:t>
            </a:r>
            <a:r>
              <a:rPr lang="el-GR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calexandris@gs.uoa.gr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2"/>
              </a:rPr>
              <a:t>http://trans.sourceforge.net/en/presentation.php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Transcriber 1.4.2</a:t>
            </a:r>
            <a:endParaRPr lang="el-GR" dirty="0" smtClean="0"/>
          </a:p>
          <a:p>
            <a:pPr>
              <a:defRPr/>
            </a:pPr>
            <a:r>
              <a:rPr lang="en-US" dirty="0" smtClean="0"/>
              <a:t>Transcriber - Copyright (C) 1998-2008, DGA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 smtClean="0"/>
              <a:t>παραδειγμα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b="1" dirty="0" err="1" smtClean="0"/>
              <a:t>Τεμαχισμ</a:t>
            </a:r>
            <a:r>
              <a:rPr lang="en-US" b="1" dirty="0" smtClean="0"/>
              <a:t>o</a:t>
            </a:r>
            <a:r>
              <a:rPr lang="el-GR" b="1" dirty="0" smtClean="0"/>
              <a:t>ς σ</a:t>
            </a:r>
            <a:r>
              <a:rPr lang="en-US" b="1" dirty="0" smtClean="0"/>
              <a:t>h</a:t>
            </a:r>
            <a:r>
              <a:rPr lang="el-GR" b="1" dirty="0" err="1" smtClean="0"/>
              <a:t>ματος</a:t>
            </a:r>
            <a:r>
              <a:rPr lang="el-GR" b="1" dirty="0" smtClean="0"/>
              <a:t> </a:t>
            </a:r>
            <a:r>
              <a:rPr lang="en-US" b="1" dirty="0" smtClean="0"/>
              <a:t>(Segmentation)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://64.19.142.14/onlineqda.hud.ac.uk/Intro_QDA/images/transcriber_screenshot_001.jpg"/>
          <p:cNvSpPr>
            <a:spLocks noChangeAspect="1" noChangeArrowheads="1"/>
          </p:cNvSpPr>
          <p:nvPr/>
        </p:nvSpPr>
        <p:spPr bwMode="auto">
          <a:xfrm>
            <a:off x="155575" y="-1660525"/>
            <a:ext cx="52387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AutoShape 4" descr="http://64.19.142.14/onlineqda.hud.ac.uk/Intro_QDA/images/transcriber_screenshot_001.jpg"/>
          <p:cNvSpPr>
            <a:spLocks noChangeAspect="1" noChangeArrowheads="1"/>
          </p:cNvSpPr>
          <p:nvPr/>
        </p:nvSpPr>
        <p:spPr bwMode="auto">
          <a:xfrm>
            <a:off x="155575" y="-1660525"/>
            <a:ext cx="52387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διαδικασια</a:t>
            </a:r>
            <a:r>
              <a:rPr lang="el-GR" dirty="0" smtClean="0"/>
              <a:t> μετεγγραφησ-2</a:t>
            </a:r>
            <a:endParaRPr lang="en-US" dirty="0"/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 b="1" smtClean="0"/>
              <a:t>Τεμαχισμός σήματος </a:t>
            </a:r>
            <a:r>
              <a:rPr lang="en-US" b="1" smtClean="0"/>
              <a:t>(Segmentation)</a:t>
            </a:r>
            <a:endParaRPr lang="el-GR" smtClean="0"/>
          </a:p>
          <a:p>
            <a:pPr eaLnBrk="1" hangingPunct="1"/>
            <a:r>
              <a:rPr lang="el-GR" smtClean="0"/>
              <a:t>Αποκοπή και διαχωρισμός μεγαλύτερων διαστημάτων θορύβων, παύσεων, μουσικής, διαφημιστικών κλπ.</a:t>
            </a:r>
          </a:p>
          <a:p>
            <a:pPr eaLnBrk="1" hangingPunct="1"/>
            <a:r>
              <a:rPr lang="el-GR" smtClean="0"/>
              <a:t>Διαχωρισμός προτάσεων (και ομιλητών)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διαδικασια</a:t>
            </a:r>
            <a:r>
              <a:rPr lang="el-GR" dirty="0" smtClean="0"/>
              <a:t> </a:t>
            </a:r>
            <a:r>
              <a:rPr lang="el-GR" dirty="0" err="1" smtClean="0"/>
              <a:t>μετεγγραφησ</a:t>
            </a:r>
            <a:r>
              <a:rPr lang="el-GR" dirty="0" smtClean="0"/>
              <a:t>-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81600"/>
          </a:xfrm>
        </p:spPr>
        <p:txBody>
          <a:bodyPr/>
          <a:lstStyle/>
          <a:p>
            <a:pPr eaLnBrk="1" hangingPunct="1"/>
            <a:r>
              <a:rPr lang="el-GR" b="1" smtClean="0"/>
              <a:t>Μετεγγραφή προφορικού κειμένου (</a:t>
            </a:r>
            <a:r>
              <a:rPr lang="en-US" b="1" smtClean="0"/>
              <a:t>Text Transcription)</a:t>
            </a:r>
            <a:endParaRPr lang="el-GR" smtClean="0"/>
          </a:p>
          <a:p>
            <a:pPr eaLnBrk="1" hangingPunct="1"/>
            <a:r>
              <a:rPr lang="el-GR" smtClean="0"/>
              <a:t>Εγγραφή προφορικού κειμένου</a:t>
            </a:r>
          </a:p>
          <a:p>
            <a:pPr eaLnBrk="1" hangingPunct="1"/>
            <a:r>
              <a:rPr lang="el-GR" smtClean="0"/>
              <a:t>Διόρθωση προφορικού κειμένου</a:t>
            </a:r>
          </a:p>
          <a:p>
            <a:pPr eaLnBrk="1" hangingPunct="1"/>
            <a:r>
              <a:rPr lang="el-GR" smtClean="0"/>
              <a:t>Επισημείωση δυσνόητων λέξεων, λέξεων που έχουν  εκφωνηθεί λάθος (σαρδάμ), λέξεων που δεν έχουν εκφωνηθεί ολόκληρες</a:t>
            </a:r>
          </a:p>
          <a:p>
            <a:pPr eaLnBrk="1" hangingPunct="1"/>
            <a:r>
              <a:rPr lang="el-GR" smtClean="0"/>
              <a:t>Επισημείωση ξένων λέξεων, αλλαγή γλώσσας (</a:t>
            </a:r>
            <a:r>
              <a:rPr lang="en-US" smtClean="0"/>
              <a:t>codeswitching)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hlinkClick r:id="rId2"/>
              </a:rPr>
              <a:t>http://www.dailynterpreter.com/archives/1860</a:t>
            </a:r>
            <a:r>
              <a:rPr lang="en-US" sz="2400" dirty="0" smtClean="0"/>
              <a:t> (</a:t>
            </a:r>
            <a:r>
              <a:rPr lang="en-US" sz="2400" dirty="0" err="1" smtClean="0"/>
              <a:t>italian</a:t>
            </a:r>
            <a:r>
              <a:rPr lang="en-US" sz="2400" dirty="0" smtClean="0"/>
              <a:t>/</a:t>
            </a:r>
            <a:r>
              <a:rPr lang="en-US" sz="2400" dirty="0" err="1" smtClean="0"/>
              <a:t>french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err="1" smtClean="0"/>
              <a:t>Επισημε</a:t>
            </a:r>
            <a:r>
              <a:rPr lang="en-US" sz="2800" dirty="0" err="1" smtClean="0"/>
              <a:t>i</a:t>
            </a:r>
            <a:r>
              <a:rPr lang="el-GR" sz="2800" dirty="0" err="1" smtClean="0"/>
              <a:t>ωση</a:t>
            </a:r>
            <a:r>
              <a:rPr lang="el-GR" sz="2800" dirty="0" smtClean="0"/>
              <a:t> ξ</a:t>
            </a:r>
            <a:r>
              <a:rPr lang="en-US" sz="2800" dirty="0" smtClean="0"/>
              <a:t>e</a:t>
            </a:r>
            <a:r>
              <a:rPr lang="el-GR" sz="2800" dirty="0" err="1" smtClean="0"/>
              <a:t>νων</a:t>
            </a:r>
            <a:r>
              <a:rPr lang="el-GR" sz="2800" dirty="0" smtClean="0"/>
              <a:t> λ</a:t>
            </a:r>
            <a:r>
              <a:rPr lang="en-US" sz="2800" dirty="0" smtClean="0"/>
              <a:t>e</a:t>
            </a:r>
            <a:r>
              <a:rPr lang="el-GR" sz="2800" dirty="0" err="1" smtClean="0"/>
              <a:t>ξεων</a:t>
            </a:r>
            <a:r>
              <a:rPr lang="el-GR" sz="2800" dirty="0" smtClean="0"/>
              <a:t>, </a:t>
            </a:r>
            <a:r>
              <a:rPr lang="el-GR" sz="2800" dirty="0" err="1" smtClean="0"/>
              <a:t>αλλαγ</a:t>
            </a:r>
            <a:r>
              <a:rPr lang="en-US" sz="2800" dirty="0" smtClean="0"/>
              <a:t>h</a:t>
            </a:r>
            <a:r>
              <a:rPr lang="el-GR" sz="2800" dirty="0" smtClean="0"/>
              <a:t> </a:t>
            </a:r>
            <a:r>
              <a:rPr lang="el-GR" sz="2800" dirty="0" err="1" smtClean="0"/>
              <a:t>γλΩσσας</a:t>
            </a:r>
            <a:r>
              <a:rPr lang="el-GR" sz="2800" dirty="0" smtClean="0"/>
              <a:t> (</a:t>
            </a:r>
            <a:r>
              <a:rPr lang="en-US" sz="2800" dirty="0" err="1" smtClean="0"/>
              <a:t>codeswitching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991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διαδικασια</a:t>
            </a:r>
            <a:r>
              <a:rPr lang="el-GR" dirty="0" smtClean="0"/>
              <a:t> </a:t>
            </a:r>
            <a:r>
              <a:rPr lang="el-GR" dirty="0" err="1" smtClean="0"/>
              <a:t>μετεγγραφησ</a:t>
            </a:r>
            <a:r>
              <a:rPr lang="el-GR" dirty="0" smtClean="0"/>
              <a:t>-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l-GR" b="1" dirty="0" smtClean="0"/>
              <a:t>Επισημείωση γλωσσικών και </a:t>
            </a:r>
            <a:r>
              <a:rPr lang="el-GR" b="1" dirty="0" err="1" smtClean="0"/>
              <a:t>παραγλωσσικών</a:t>
            </a:r>
            <a:r>
              <a:rPr lang="el-GR" b="1" dirty="0" smtClean="0"/>
              <a:t> στοιχείων (</a:t>
            </a:r>
            <a:r>
              <a:rPr lang="en-US" b="1" dirty="0" smtClean="0"/>
              <a:t>Annotation)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dirty="0" smtClean="0"/>
              <a:t>Επισημείωση βασικών </a:t>
            </a:r>
            <a:r>
              <a:rPr lang="el-GR" dirty="0" err="1" smtClean="0"/>
              <a:t>παραγλωσσικών</a:t>
            </a:r>
            <a:r>
              <a:rPr lang="el-GR" dirty="0" smtClean="0"/>
              <a:t> στοιχείων</a:t>
            </a: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dirty="0" smtClean="0"/>
              <a:t>Επισημείωση λοιπών θορύβων</a:t>
            </a: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dirty="0" smtClean="0"/>
              <a:t>Επισημείωση</a:t>
            </a:r>
            <a:r>
              <a:rPr lang="en-US" dirty="0" smtClean="0"/>
              <a:t> </a:t>
            </a:r>
            <a:r>
              <a:rPr lang="el-GR" dirty="0" smtClean="0"/>
              <a:t>προσωδίας (ανάλογα με την εφαρμογή)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l-GR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err="1" smtClean="0"/>
              <a:t>διαδικασια</a:t>
            </a:r>
            <a:r>
              <a:rPr lang="el-GR" dirty="0" smtClean="0"/>
              <a:t> μετεγγραφησ-5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013325"/>
          </a:xfrm>
        </p:spPr>
        <p:txBody>
          <a:bodyPr/>
          <a:lstStyle/>
          <a:p>
            <a:pPr eaLnBrk="1" hangingPunct="1"/>
            <a:r>
              <a:rPr lang="el-GR" sz="2800" smtClean="0"/>
              <a:t>Επισημείωση βασικών παραγλωσσικών στοιχείων</a:t>
            </a:r>
          </a:p>
          <a:p>
            <a:pPr marL="800100" lvl="3" indent="-342900" eaLnBrk="1" hangingPunct="1">
              <a:buFont typeface="Wingdings" pitchFamily="2" charset="2"/>
              <a:buChar char="Ø"/>
            </a:pPr>
            <a:r>
              <a:rPr lang="el-GR" sz="2800" smtClean="0"/>
              <a:t>Επιφώνημα Αμηχανίας </a:t>
            </a:r>
            <a:r>
              <a:rPr lang="en-US" sz="2800" smtClean="0"/>
              <a:t>[AH] [EH] (GR: [IH])</a:t>
            </a:r>
            <a:endParaRPr lang="el-GR" sz="2800" smtClean="0"/>
          </a:p>
          <a:p>
            <a:pPr marL="800100" lvl="3" indent="-342900" eaLnBrk="1" hangingPunct="1">
              <a:buFont typeface="Wingdings" pitchFamily="2" charset="2"/>
              <a:buChar char="Ø"/>
            </a:pPr>
            <a:r>
              <a:rPr lang="el-GR" sz="2800" smtClean="0"/>
              <a:t>Προσωδιακή έμφαση </a:t>
            </a:r>
          </a:p>
          <a:p>
            <a:pPr marL="800100" lvl="3" indent="-342900" eaLnBrk="1" hangingPunct="1">
              <a:buFont typeface="Wingdings" pitchFamily="2" charset="2"/>
              <a:buChar char="Ø"/>
            </a:pPr>
            <a:r>
              <a:rPr lang="el-GR" sz="2800" smtClean="0"/>
              <a:t>Αλλαγή τόνου φωνής (ψίθυρος)</a:t>
            </a:r>
          </a:p>
          <a:p>
            <a:pPr eaLnBrk="1" hangingPunct="1"/>
            <a:r>
              <a:rPr lang="el-GR" sz="2800" smtClean="0"/>
              <a:t>Επισημείωση λοιπών θορύβων</a:t>
            </a:r>
          </a:p>
          <a:p>
            <a:pPr marL="1314450" lvl="2" indent="-514350" eaLnBrk="1" hangingPunct="1">
              <a:buFont typeface="Franklin Gothic Medium" pitchFamily="34" charset="0"/>
              <a:buAutoNum type="arabicPeriod"/>
            </a:pPr>
            <a:r>
              <a:rPr lang="el-GR" sz="2800" smtClean="0"/>
              <a:t>Αναπνοή</a:t>
            </a:r>
            <a:r>
              <a:rPr lang="en-US" sz="2800" smtClean="0"/>
              <a:t> [BREATH]</a:t>
            </a:r>
            <a:endParaRPr lang="el-GR" sz="2800" smtClean="0"/>
          </a:p>
          <a:p>
            <a:pPr marL="1314450" lvl="2" indent="-514350" eaLnBrk="1" hangingPunct="1">
              <a:buFont typeface="Franklin Gothic Medium" pitchFamily="34" charset="0"/>
              <a:buAutoNum type="arabicPeriod"/>
            </a:pPr>
            <a:r>
              <a:rPr lang="el-GR" sz="2800" smtClean="0"/>
              <a:t>Αναστεναγμός</a:t>
            </a:r>
            <a:r>
              <a:rPr lang="en-US" sz="2800" smtClean="0"/>
              <a:t> [SIGH]</a:t>
            </a:r>
            <a:endParaRPr lang="el-GR" sz="2800" smtClean="0"/>
          </a:p>
          <a:p>
            <a:pPr marL="1314450" lvl="2" indent="-514350" eaLnBrk="1" hangingPunct="1">
              <a:buFont typeface="Franklin Gothic Medium" pitchFamily="34" charset="0"/>
              <a:buAutoNum type="arabicPeriod"/>
            </a:pPr>
            <a:r>
              <a:rPr lang="el-GR" sz="2800" smtClean="0"/>
              <a:t>Καθάρισμα λαιμού</a:t>
            </a:r>
            <a:r>
              <a:rPr lang="en-US" sz="2800" smtClean="0"/>
              <a:t> [CLEAR-THROAT]</a:t>
            </a:r>
            <a:endParaRPr lang="el-GR" sz="2800" smtClean="0"/>
          </a:p>
          <a:p>
            <a:pPr marL="1314450" lvl="2" indent="-514350" eaLnBrk="1" hangingPunct="1">
              <a:buFont typeface="Franklin Gothic Medium" pitchFamily="34" charset="0"/>
              <a:buAutoNum type="arabicPeriod"/>
            </a:pPr>
            <a:r>
              <a:rPr lang="el-GR" sz="2800" smtClean="0"/>
              <a:t>Βήχας</a:t>
            </a:r>
            <a:r>
              <a:rPr lang="en-US" sz="2800" smtClean="0"/>
              <a:t> [COUGH]</a:t>
            </a:r>
            <a:endParaRPr lang="el-GR" sz="2800" smtClean="0"/>
          </a:p>
          <a:p>
            <a:pPr marL="1314450" lvl="2" indent="-514350" eaLnBrk="1" hangingPunct="1">
              <a:buFont typeface="Franklin Gothic Medium" pitchFamily="34" charset="0"/>
              <a:buAutoNum type="arabicPeriod"/>
            </a:pPr>
            <a:r>
              <a:rPr lang="el-GR" sz="2800" smtClean="0"/>
              <a:t>Γέλιο</a:t>
            </a:r>
            <a:r>
              <a:rPr lang="en-US" sz="2800" smtClean="0"/>
              <a:t> [LAUGHTER]</a:t>
            </a:r>
            <a:endParaRPr lang="el-GR" sz="2800" smtClean="0"/>
          </a:p>
          <a:p>
            <a:pPr marL="1314450" lvl="2" indent="-514350" eaLnBrk="1" hangingPunct="1">
              <a:buFont typeface="Franklin Gothic Medium" pitchFamily="34" charset="0"/>
              <a:buAutoNum type="arabicPeriod"/>
            </a:pPr>
            <a:r>
              <a:rPr lang="el-GR" sz="2800" smtClean="0"/>
              <a:t>Θόρυβος </a:t>
            </a:r>
            <a:r>
              <a:rPr lang="en-US" sz="2800" smtClean="0"/>
              <a:t>&lt;BACKGROUND-NOISE&gt;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 smtClean="0"/>
              <a:t>Επισημείωση βασικών </a:t>
            </a:r>
            <a:r>
              <a:rPr lang="el-GR" sz="2800" dirty="0" err="1" smtClean="0"/>
              <a:t>παραγλωσσικών</a:t>
            </a:r>
            <a:r>
              <a:rPr lang="el-GR" sz="2800" dirty="0" smtClean="0"/>
              <a:t> στοιχείων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28675" name="Title 3"/>
          <p:cNvSpPr>
            <a:spLocks noGrp="1"/>
          </p:cNvSpPr>
          <p:nvPr>
            <p:ph type="title"/>
          </p:nvPr>
        </p:nvSpPr>
        <p:spPr bwMode="auto">
          <a:xfrm>
            <a:off x="180975" y="2946400"/>
            <a:ext cx="8686800" cy="11858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l-GR" sz="3200" cap="none" smtClean="0">
                <a:effectLst/>
              </a:rPr>
              <a:t>Προσωδιακή έμφαση </a:t>
            </a:r>
            <a:r>
              <a:rPr lang="el-GR" sz="2800" cap="none" smtClean="0">
                <a:effectLst/>
              </a:rPr>
              <a:t/>
            </a:r>
            <a:br>
              <a:rPr lang="el-GR" sz="2800" cap="none" smtClean="0">
                <a:effectLst/>
              </a:rPr>
            </a:br>
            <a:endParaRPr lang="en-US" cap="none" smtClean="0"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err="1" smtClean="0"/>
              <a:t>προσωδια</a:t>
            </a:r>
            <a:r>
              <a:rPr lang="el-GR" b="1" dirty="0" smtClean="0"/>
              <a:t> 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458200" cy="2667000"/>
          </a:xfrm>
        </p:spPr>
        <p:txBody>
          <a:bodyPr/>
          <a:lstStyle/>
          <a:p>
            <a:pPr>
              <a:defRPr/>
            </a:pPr>
            <a:r>
              <a:rPr lang="el-GR" sz="1400" dirty="0" smtClean="0"/>
              <a:t>Πηγές</a:t>
            </a:r>
            <a:r>
              <a:rPr lang="en-US" sz="1400" dirty="0" smtClean="0"/>
              <a:t>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err="1" smtClean="0"/>
              <a:t>Chaida</a:t>
            </a:r>
            <a:r>
              <a:rPr lang="el-GR" sz="1400" dirty="0" smtClean="0"/>
              <a:t>, Α. (2007), </a:t>
            </a:r>
            <a:r>
              <a:rPr lang="en-US" sz="1400" dirty="0" smtClean="0"/>
              <a:t>Tonal Structures of Complex Sentences in Greek, in Proceedings of the 8th International Conference of Greek Linguistics (ICGL), University of </a:t>
            </a:r>
            <a:r>
              <a:rPr lang="en-US" sz="1400" dirty="0" err="1" smtClean="0"/>
              <a:t>Ioannina</a:t>
            </a:r>
            <a:r>
              <a:rPr lang="en-US" sz="1400" dirty="0" smtClean="0"/>
              <a:t>, 30 August-2 September 2007, pp 61-69.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smtClean="0"/>
              <a:t>Carr, P. (1993), Phonology, New York: St. Martin’s Press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err="1" smtClean="0"/>
              <a:t>Ladefoged</a:t>
            </a:r>
            <a:r>
              <a:rPr lang="en-US" sz="1400" dirty="0" smtClean="0"/>
              <a:t>, P. (2006), </a:t>
            </a:r>
            <a:r>
              <a:rPr lang="el-GR" sz="1400" i="1" dirty="0" smtClean="0"/>
              <a:t>Εισαγωγή στη Φωνητική</a:t>
            </a:r>
            <a:r>
              <a:rPr lang="el-GR" sz="1400" dirty="0" smtClean="0"/>
              <a:t>, </a:t>
            </a:r>
            <a:r>
              <a:rPr lang="el-GR" sz="1400" dirty="0" err="1" smtClean="0"/>
              <a:t>μετάφαση</a:t>
            </a:r>
            <a:r>
              <a:rPr lang="el-GR" sz="1400" dirty="0" smtClean="0"/>
              <a:t> </a:t>
            </a:r>
            <a:r>
              <a:rPr lang="el-GR" sz="1400" dirty="0" err="1" smtClean="0"/>
              <a:t>Μπαλταζάνη</a:t>
            </a:r>
            <a:r>
              <a:rPr lang="el-GR" sz="1400" dirty="0" smtClean="0"/>
              <a:t>, Μ., Αθήνα</a:t>
            </a:r>
            <a:r>
              <a:rPr lang="en-US" sz="1400" dirty="0" smtClean="0"/>
              <a:t>: </a:t>
            </a:r>
            <a:r>
              <a:rPr lang="el-GR" sz="1400" dirty="0" smtClean="0"/>
              <a:t>Πατάκης.</a:t>
            </a:r>
            <a:r>
              <a:rPr lang="en-US" sz="1400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smtClean="0"/>
              <a:t>http://idiom.ucsd.edu/~arvaniti/grtobi.html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err="1" smtClean="0"/>
              <a:t>Παραγλωσσικά</a:t>
            </a:r>
            <a:r>
              <a:rPr lang="el-GR" dirty="0" smtClean="0"/>
              <a:t> Χαρακτηριστικά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paralinguistic features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64.19.142.13/www.let.uu.nl/uilots/lab/courseware/phonetics/Images/spectrogram_z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7249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ορισμοι</a:t>
            </a:r>
            <a:r>
              <a:rPr lang="en-US" dirty="0" smtClean="0"/>
              <a:t>: </a:t>
            </a:r>
            <a:r>
              <a:rPr lang="el-GR" dirty="0" err="1" smtClean="0"/>
              <a:t>προσωδια</a:t>
            </a:r>
            <a:r>
              <a:rPr lang="el-GR" dirty="0" smtClean="0"/>
              <a:t> / </a:t>
            </a:r>
            <a:r>
              <a:rPr lang="el-GR" dirty="0" err="1" smtClean="0"/>
              <a:t>επιτονισμοσ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smtClean="0"/>
              <a:t>Προσωδία = η μελωδία της πρότασης, η οποία εξαρτάται κυρίως (1) από τον επιτονισμό και (2) από τον γενικότερο τρόπο ομιλίας μιας συγκεκριμένης γλώσσας (παράμετροι) και συχνά και (3) από την ψυχική διάθεση/πρόθεση του ομιλητή</a:t>
            </a:r>
          </a:p>
          <a:p>
            <a:pPr eaLnBrk="1" hangingPunct="1"/>
            <a:endParaRPr lang="el-GR" sz="2400" smtClean="0"/>
          </a:p>
          <a:p>
            <a:pPr eaLnBrk="1" hangingPunct="1"/>
            <a:r>
              <a:rPr lang="el-GR" sz="2400" smtClean="0"/>
              <a:t>Επιτονισμός = οι λέξεις / σημεία της πρότασης που τονίζονται περισσότερο από τον ομιλιτή</a:t>
            </a:r>
            <a:endParaRPr lang="en-US" sz="24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57201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err="1" smtClean="0"/>
              <a:t>σημα</a:t>
            </a:r>
            <a:r>
              <a:rPr lang="el-GR" dirty="0" smtClean="0"/>
              <a:t> και </a:t>
            </a:r>
            <a:r>
              <a:rPr lang="el-GR" dirty="0" err="1" smtClean="0"/>
              <a:t>προσωδια</a:t>
            </a:r>
            <a:endParaRPr lang="en-US" dirty="0"/>
          </a:p>
        </p:txBody>
      </p:sp>
      <p:pic>
        <p:nvPicPr>
          <p:cNvPr id="32771" name="Picture 2" descr="C:\Users\calex\Pictures\Liu_example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57201"/>
            <a:ext cx="86868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err="1" smtClean="0"/>
              <a:t>σημα</a:t>
            </a:r>
            <a:r>
              <a:rPr lang="el-GR" dirty="0" smtClean="0"/>
              <a:t> και προσωδια-2</a:t>
            </a:r>
            <a:endParaRPr lang="en-US" dirty="0"/>
          </a:p>
        </p:txBody>
      </p:sp>
      <p:pic>
        <p:nvPicPr>
          <p:cNvPr id="33795" name="Picture 2" descr="C:\Users\calex\Pictures\Liu_example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err="1" smtClean="0"/>
              <a:t>Stylised</a:t>
            </a:r>
            <a:r>
              <a:rPr lang="en-US" sz="1600" dirty="0" smtClean="0"/>
              <a:t> (typical) tonal structures and boundaries, as a function of different sentence types in Greek (simple sentences)  (</a:t>
            </a:r>
            <a:r>
              <a:rPr lang="en-US" sz="1600" dirty="0" err="1" smtClean="0"/>
              <a:t>Chaida</a:t>
            </a:r>
            <a:r>
              <a:rPr lang="en-US" sz="1600" dirty="0" smtClean="0"/>
              <a:t>, 2007)</a:t>
            </a:r>
            <a:endParaRPr lang="en-US" sz="1600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STATEMENT 	</a:t>
            </a:r>
            <a:r>
              <a:rPr lang="en-US" sz="1400" i="1"/>
              <a:t>O Manólis mazévi lemónia </a:t>
            </a:r>
            <a:r>
              <a:rPr lang="en-US" sz="1400" b="1" i="1"/>
              <a:t>ce</a:t>
            </a:r>
            <a:r>
              <a:rPr lang="en-US" sz="1400" i="1"/>
              <a:t> i María mirázi balónia. </a:t>
            </a:r>
          </a:p>
          <a:p>
            <a:r>
              <a:rPr lang="en-US" sz="1400"/>
              <a:t>(Manolis is picking lemons </a:t>
            </a:r>
            <a:r>
              <a:rPr lang="en-US" sz="1400" b="1"/>
              <a:t>and</a:t>
            </a:r>
            <a:r>
              <a:rPr lang="en-US" sz="1400"/>
              <a:t> Maria is distributing balloons.) 	</a:t>
            </a:r>
          </a:p>
          <a:p>
            <a:r>
              <a:rPr lang="en-US" sz="1400" i="1"/>
              <a:t>O Manólis mazévi lemónia </a:t>
            </a:r>
            <a:r>
              <a:rPr lang="en-US" sz="1400" b="1" i="1"/>
              <a:t>ótan</a:t>
            </a:r>
            <a:r>
              <a:rPr lang="en-US" sz="1400" i="1"/>
              <a:t> i María mirázi balónia. </a:t>
            </a:r>
          </a:p>
          <a:p>
            <a:r>
              <a:rPr lang="en-US" sz="1400"/>
              <a:t>(Manolis is picking lemons </a:t>
            </a:r>
            <a:r>
              <a:rPr lang="en-US" sz="1400" b="1"/>
              <a:t>when</a:t>
            </a:r>
            <a:r>
              <a:rPr lang="en-US" sz="1400"/>
              <a:t> Maria is distributing balloons.) 	</a:t>
            </a:r>
          </a:p>
          <a:p>
            <a:r>
              <a:rPr lang="pt-BR" sz="1400" i="1"/>
              <a:t>O Manólis mazévi lemónia </a:t>
            </a:r>
            <a:r>
              <a:rPr lang="pt-BR" sz="1400" b="1" i="1"/>
              <a:t>parólo pu </a:t>
            </a:r>
            <a:r>
              <a:rPr lang="pt-BR" sz="1400" i="1"/>
              <a:t>i María mirázi balónia. </a:t>
            </a:r>
          </a:p>
          <a:p>
            <a:r>
              <a:rPr lang="en-US" sz="1400"/>
              <a:t>(Manolis is picking lemons </a:t>
            </a:r>
            <a:r>
              <a:rPr lang="en-US" sz="1400" b="1"/>
              <a:t>although</a:t>
            </a:r>
            <a:r>
              <a:rPr lang="en-US" sz="1400"/>
              <a:t> Maria is distributing balloons.) </a:t>
            </a:r>
          </a:p>
          <a:p>
            <a:r>
              <a:rPr lang="en-US" sz="1400" b="1"/>
              <a:t>	</a:t>
            </a:r>
          </a:p>
          <a:p>
            <a:r>
              <a:rPr lang="en-US" sz="1400" b="1"/>
              <a:t>COMMAND 	</a:t>
            </a:r>
            <a:r>
              <a:rPr lang="en-US" sz="1400" i="1"/>
              <a:t>Manóli mázeve lemonia </a:t>
            </a:r>
            <a:r>
              <a:rPr lang="en-US" sz="1400" b="1" i="1"/>
              <a:t>ce</a:t>
            </a:r>
            <a:r>
              <a:rPr lang="en-US" sz="1400" i="1"/>
              <a:t> María míraze balónia! </a:t>
            </a:r>
          </a:p>
          <a:p>
            <a:r>
              <a:rPr lang="en-US" sz="1400"/>
              <a:t>(Manolis pick lemons </a:t>
            </a:r>
            <a:r>
              <a:rPr lang="en-US" sz="1400" b="1"/>
              <a:t>and</a:t>
            </a:r>
            <a:r>
              <a:rPr lang="en-US" sz="1400"/>
              <a:t> Maria distribute balloons!) 	</a:t>
            </a:r>
          </a:p>
          <a:p>
            <a:r>
              <a:rPr lang="en-US" sz="1400" i="1"/>
              <a:t>Manóli mázeve lemonia </a:t>
            </a:r>
            <a:r>
              <a:rPr lang="en-US" sz="1400" b="1" i="1"/>
              <a:t>ótan</a:t>
            </a:r>
            <a:r>
              <a:rPr lang="en-US" sz="1400" i="1"/>
              <a:t> i María mirázi balónia! </a:t>
            </a:r>
          </a:p>
          <a:p>
            <a:r>
              <a:rPr lang="en-US" sz="1400"/>
              <a:t>(Manolis pick lemons </a:t>
            </a:r>
            <a:r>
              <a:rPr lang="en-US" sz="1400" b="1"/>
              <a:t>when</a:t>
            </a:r>
            <a:r>
              <a:rPr lang="en-US" sz="1400"/>
              <a:t> Maria is distributing balloons!) 	</a:t>
            </a:r>
          </a:p>
          <a:p>
            <a:r>
              <a:rPr lang="en-US" sz="1400" i="1"/>
              <a:t>Manóli mázeve lemonia </a:t>
            </a:r>
            <a:r>
              <a:rPr lang="en-US" sz="1400" b="1" i="1"/>
              <a:t>parólo pu </a:t>
            </a:r>
            <a:r>
              <a:rPr lang="en-US" sz="1400" i="1"/>
              <a:t>i María mirázi balónia! </a:t>
            </a:r>
          </a:p>
          <a:p>
            <a:r>
              <a:rPr lang="en-US" sz="1400"/>
              <a:t>(Manolis pick lemons </a:t>
            </a:r>
            <a:r>
              <a:rPr lang="en-US" sz="1400" b="1"/>
              <a:t>although</a:t>
            </a:r>
            <a:r>
              <a:rPr lang="en-US" sz="1400"/>
              <a:t> Maria is distributing balloons!) </a:t>
            </a:r>
          </a:p>
          <a:p>
            <a:r>
              <a:rPr lang="en-US" sz="1400" b="1"/>
              <a:t>	</a:t>
            </a:r>
          </a:p>
          <a:p>
            <a:r>
              <a:rPr lang="pt-BR" sz="1400" b="1"/>
              <a:t>POLAR QUESTION (Yes/No)	</a:t>
            </a:r>
            <a:r>
              <a:rPr lang="pt-BR" sz="1400" i="1"/>
              <a:t>O Manólis mazévi lemónia </a:t>
            </a:r>
            <a:r>
              <a:rPr lang="pt-BR" sz="1400" b="1" i="1"/>
              <a:t>ce</a:t>
            </a:r>
            <a:r>
              <a:rPr lang="pt-BR" sz="1400" i="1"/>
              <a:t> i María mirázi balónia? </a:t>
            </a:r>
          </a:p>
          <a:p>
            <a:r>
              <a:rPr lang="en-US" sz="1400"/>
              <a:t>(Manolis is picking lemons </a:t>
            </a:r>
            <a:r>
              <a:rPr lang="en-US" sz="1400" b="1"/>
              <a:t>and</a:t>
            </a:r>
            <a:r>
              <a:rPr lang="en-US" sz="1400"/>
              <a:t> Maria is distributing balloons?) 	</a:t>
            </a:r>
          </a:p>
          <a:p>
            <a:r>
              <a:rPr lang="en-US" sz="1400" i="1"/>
              <a:t>O Manólis mazévi lemónia </a:t>
            </a:r>
            <a:r>
              <a:rPr lang="en-US" sz="1400" b="1" i="1"/>
              <a:t>ótan</a:t>
            </a:r>
            <a:r>
              <a:rPr lang="en-US" sz="1400" i="1"/>
              <a:t> i María mirázi balónia? </a:t>
            </a:r>
          </a:p>
          <a:p>
            <a:r>
              <a:rPr lang="en-US" sz="1400"/>
              <a:t>(Manolis is picking lemons </a:t>
            </a:r>
            <a:r>
              <a:rPr lang="en-US" sz="1400" b="1"/>
              <a:t>when</a:t>
            </a:r>
            <a:r>
              <a:rPr lang="en-US" sz="1400"/>
              <a:t> Maria is distributing balloons?) 	</a:t>
            </a:r>
          </a:p>
          <a:p>
            <a:r>
              <a:rPr lang="pt-BR" sz="1400" i="1"/>
              <a:t>O Manólis mazévi lemónia </a:t>
            </a:r>
            <a:r>
              <a:rPr lang="pt-BR" sz="1400" b="1" i="1"/>
              <a:t>parólo pu</a:t>
            </a:r>
            <a:r>
              <a:rPr lang="pt-BR" sz="1400" i="1"/>
              <a:t> i María mirázi balónia? </a:t>
            </a:r>
          </a:p>
          <a:p>
            <a:r>
              <a:rPr lang="en-US" sz="1400"/>
              <a:t>(Manolis is picking lemons </a:t>
            </a:r>
            <a:r>
              <a:rPr lang="en-US" sz="1400" b="1"/>
              <a:t>although</a:t>
            </a:r>
            <a:r>
              <a:rPr lang="en-US" sz="1400"/>
              <a:t> Maria is distributing balloons?) </a:t>
            </a:r>
          </a:p>
          <a:p>
            <a:r>
              <a:rPr lang="en-US" sz="1400" b="1"/>
              <a:t>	</a:t>
            </a:r>
          </a:p>
          <a:p>
            <a:r>
              <a:rPr lang="en-US" sz="1400" b="1"/>
              <a:t>WH-QUESTION 	</a:t>
            </a:r>
            <a:r>
              <a:rPr lang="en-US" sz="1400" i="1"/>
              <a:t>Jatí o Manólis mazévi lemónia </a:t>
            </a:r>
            <a:r>
              <a:rPr lang="en-US" sz="1400" b="1" i="1"/>
              <a:t>ce</a:t>
            </a:r>
            <a:r>
              <a:rPr lang="en-US" sz="1400" i="1"/>
              <a:t> i María mirázi balónia? </a:t>
            </a:r>
          </a:p>
          <a:p>
            <a:r>
              <a:rPr lang="en-US" sz="1400"/>
              <a:t>(Why is Manolis picking lemons </a:t>
            </a:r>
            <a:r>
              <a:rPr lang="en-US" sz="1400" b="1"/>
              <a:t>and</a:t>
            </a:r>
            <a:r>
              <a:rPr lang="en-US" sz="1400"/>
              <a:t> Maria is distributing balloons?) 	</a:t>
            </a:r>
          </a:p>
          <a:p>
            <a:r>
              <a:rPr lang="en-US" sz="1400" i="1"/>
              <a:t>Jatí o Manólis mazévi lemónia </a:t>
            </a:r>
            <a:r>
              <a:rPr lang="en-US" sz="1400" b="1" i="1"/>
              <a:t>ótan </a:t>
            </a:r>
            <a:r>
              <a:rPr lang="en-US" sz="1400" i="1"/>
              <a:t>i María mirázi balónia? </a:t>
            </a:r>
          </a:p>
          <a:p>
            <a:r>
              <a:rPr lang="en-US" sz="1400"/>
              <a:t>(Why is Manolis picking lemons </a:t>
            </a:r>
            <a:r>
              <a:rPr lang="en-US" sz="1400" b="1"/>
              <a:t>when</a:t>
            </a:r>
            <a:r>
              <a:rPr lang="en-US" sz="1400"/>
              <a:t> Maria is distributing balloons?) 	</a:t>
            </a:r>
          </a:p>
          <a:p>
            <a:r>
              <a:rPr lang="en-US" sz="1400" i="1"/>
              <a:t>Jatí o Manólis mazévi lemónia </a:t>
            </a:r>
            <a:r>
              <a:rPr lang="en-US" sz="1400" b="1" i="1"/>
              <a:t>parólo pu </a:t>
            </a:r>
            <a:r>
              <a:rPr lang="en-US" sz="1400" i="1"/>
              <a:t>i María mirázi balónia? </a:t>
            </a:r>
          </a:p>
          <a:p>
            <a:r>
              <a:rPr lang="en-US" sz="1400"/>
              <a:t>(Why is Manolis picking lemons </a:t>
            </a:r>
            <a:r>
              <a:rPr lang="en-US" sz="1400" b="1"/>
              <a:t>althoug</a:t>
            </a:r>
            <a:r>
              <a:rPr lang="en-US" sz="1400"/>
              <a:t>h Maria is distributing balloons?) </a:t>
            </a:r>
          </a:p>
          <a:p>
            <a:endParaRPr lang="en-US" sz="1400" b="1"/>
          </a:p>
          <a:p>
            <a:r>
              <a:rPr lang="en-US" sz="1400" b="1"/>
              <a:t>Chaida, 2007	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 smtClean="0"/>
              <a:t>Επιφωνημα</a:t>
            </a:r>
            <a:r>
              <a:rPr lang="el-GR" dirty="0" smtClean="0"/>
              <a:t> </a:t>
            </a:r>
            <a:r>
              <a:rPr lang="el-GR" dirty="0" err="1" smtClean="0"/>
              <a:t>Αμηχανιας</a:t>
            </a:r>
            <a:r>
              <a:rPr lang="el-GR" dirty="0" smtClean="0"/>
              <a:t> </a:t>
            </a:r>
            <a:r>
              <a:rPr lang="en-US" dirty="0" smtClean="0"/>
              <a:t>[AH] [EH] (GR: [IH])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Επισημειωση</a:t>
            </a:r>
            <a:r>
              <a:rPr lang="el-GR" dirty="0" smtClean="0"/>
              <a:t> </a:t>
            </a:r>
            <a:r>
              <a:rPr lang="el-GR" dirty="0" err="1" smtClean="0"/>
              <a:t>λοιπων</a:t>
            </a:r>
            <a:r>
              <a:rPr lang="el-GR" dirty="0" smtClean="0"/>
              <a:t> </a:t>
            </a:r>
            <a:r>
              <a:rPr lang="el-GR" dirty="0" err="1" smtClean="0"/>
              <a:t>θορυβων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 smtClean="0"/>
              <a:t>Επισημείωση βασικών </a:t>
            </a:r>
            <a:r>
              <a:rPr lang="el-GR" sz="2800" dirty="0" err="1" smtClean="0"/>
              <a:t>παραγλωσσικών</a:t>
            </a:r>
            <a:r>
              <a:rPr lang="el-GR" sz="2800" dirty="0" smtClean="0"/>
              <a:t> στοιχείων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GB" sz="2400" smtClean="0"/>
              <a:t>Figure 1:  Speech Corpus example </a:t>
            </a:r>
            <a:br>
              <a:rPr lang="en-GB" sz="2400" smtClean="0"/>
            </a:br>
            <a:r>
              <a:rPr lang="en-GB" sz="2400" smtClean="0"/>
              <a:t>(Translation parallel to the Greek Text) </a:t>
            </a:r>
            <a:br>
              <a:rPr lang="en-GB" sz="2400" smtClean="0"/>
            </a:br>
            <a:r>
              <a:rPr lang="en-US" sz="1600" smtClean="0"/>
              <a:t>(Alexandris and Fotinea, 2004)</a:t>
            </a:r>
            <a:endParaRPr lang="el-GR" sz="1600" smtClean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 smtClean="0"/>
              <a:t>ERT_20020510_1958_Net.trs, CIMWOS Project </a:t>
            </a:r>
            <a:endParaRPr lang="en-GB" sz="2400" u="sng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SPEAKER[Minister Georgios Floridis] 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What we decided about recruitments is that [PAUSE] they will obey to two rules, first {of all} to the necessity [BREATH] of an [EH] effective operation of the [AH] government. And to offer better services to the citizens.  And, second[Mispronounced] {of all}, that {all} these recruitements [PAUSE] should be [EH] according to the possibilities of the budget {in question}.</a:t>
            </a:r>
            <a:endParaRPr lang="el-GR" sz="24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smtClean="0"/>
              <a:t>Classifying Extra-Linguistic Markers in the Spoken Corpus</a:t>
            </a:r>
            <a:endParaRPr lang="el-GR" sz="3200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We divided the extra-linguistic markers into three categories, according to their corresponding type of speech signal.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first category of extra-linguistic markers (Type 1) consists of a pause before the word or phrases uttered by the speaker. The pause the speaker makes is transcribed as SKIP(PAUSE) or SKIP(OTHER), if there is background noise.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second category (Type 2) involves the emphasis of the word or phrase where, among other prosodic characteristics, an increase of the volume intensity of the speaker’s voice is recorded.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third category of extra-linguistic markers (Type 3) consists of the sounds “Ah”, “Eh” and “Ih”, transcribed as [AH], [EH] and [IH]. The “Ih” sound is typical of Modern Greek.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(Alexandris and Fotinea, 2004)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3" name="Rectangle 19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000" smtClean="0"/>
              <a:t>Figure 3: Distribution of Type of Extra-Linguistic Markers (E: Emphasis, H: Hesitation, P: Pause) in Respect to Speech Act and Speaker Category </a:t>
            </a:r>
            <a:r>
              <a:rPr lang="en-US" sz="2000" smtClean="0"/>
              <a:t>(Alexandris and Fotinea, 2004)</a:t>
            </a:r>
            <a:br>
              <a:rPr lang="en-US" sz="2000" smtClean="0"/>
            </a:br>
            <a:endParaRPr lang="el-GR" sz="2000" smtClean="0"/>
          </a:p>
        </p:txBody>
      </p:sp>
      <p:graphicFrame>
        <p:nvGraphicFramePr>
          <p:cNvPr id="26828" name="Group 20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4075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Speech Act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Speakers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Announce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Describe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Declare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Express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Journalist Anchor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Journalist Correspondent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Politician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Non-trained Speakers Category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7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Non-trained Speakers Category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PARALINGUISTIC FEATURES </a:t>
            </a:r>
            <a:endParaRPr lang="el-GR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/>
            <a:r>
              <a:rPr lang="en-GB" smtClean="0"/>
              <a:t>Prosody –Tone</a:t>
            </a:r>
          </a:p>
          <a:p>
            <a:pPr eaLnBrk="1" hangingPunct="1"/>
            <a:r>
              <a:rPr lang="en-GB" smtClean="0"/>
              <a:t>Gestures –Movement</a:t>
            </a:r>
          </a:p>
          <a:p>
            <a:pPr eaLnBrk="1" hangingPunct="1"/>
            <a:r>
              <a:rPr lang="en-GB" smtClean="0"/>
              <a:t>Objects of focus –Zoom-in/Zoom-out</a:t>
            </a:r>
            <a:endParaRPr lang="el-GR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36663" y="2786063"/>
            <a:ext cx="1714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13317" name="Picture 5" descr="http://retro.n24.de/import_images/netzeitung/4814971_481259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771775" y="3663950"/>
            <a:ext cx="24479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6" name="Group 6"/>
          <p:cNvGraphicFramePr>
            <a:graphicFrameLocks noGrp="1"/>
          </p:cNvGraphicFramePr>
          <p:nvPr/>
        </p:nvGraphicFramePr>
        <p:xfrm>
          <a:off x="5292725" y="3500438"/>
          <a:ext cx="3635375" cy="2507615"/>
        </p:xfrm>
        <a:graphic>
          <a:graphicData uri="http://schemas.openxmlformats.org/drawingml/2006/table">
            <a:tbl>
              <a:tblPr/>
              <a:tblGrid>
                <a:gridCol w="11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Hartmut Mehdorn hat sich beim Bahn-Betriebsrat für die konzernweie Rasterfahndung entschuldigt. </a:t>
                      </a:r>
                      <a:r>
                        <a:rPr kumimoji="0" lang="el-G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Die Gewerkschaften verlangen jedoch nach mehr.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(sat-1)</a:t>
                      </a:r>
                      <a:endParaRPr kumimoji="0" lang="el-G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διαδικασια</a:t>
            </a:r>
            <a:r>
              <a:rPr lang="el-GR" dirty="0" smtClean="0"/>
              <a:t> μετεγγραφησ-6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 smtClean="0"/>
              <a:t>Καταγραφή/Επισημείωση </a:t>
            </a:r>
            <a:r>
              <a:rPr lang="el-GR" b="1" smtClean="0"/>
              <a:t>φωνητικών /φωνολογικών</a:t>
            </a:r>
            <a:r>
              <a:rPr lang="el-GR" smtClean="0"/>
              <a:t> ή/και </a:t>
            </a:r>
            <a:r>
              <a:rPr lang="el-GR" b="1" smtClean="0"/>
              <a:t>κοινωνιογλωσσολογικών</a:t>
            </a:r>
            <a:r>
              <a:rPr lang="el-GR" smtClean="0"/>
              <a:t> χαρακτηριστικών (ανάλογα με την εφαρμογή)</a:t>
            </a:r>
            <a:r>
              <a:rPr lang="en-US" smtClean="0"/>
              <a:t>:</a:t>
            </a:r>
          </a:p>
          <a:p>
            <a:pPr lvl="2" eaLnBrk="1" hangingPunct="1"/>
            <a:r>
              <a:rPr lang="el-GR" smtClean="0"/>
              <a:t>διάλεκτος</a:t>
            </a:r>
          </a:p>
          <a:p>
            <a:pPr lvl="2" eaLnBrk="1" hangingPunct="1"/>
            <a:r>
              <a:rPr lang="el-GR" smtClean="0"/>
              <a:t>ξενική προφορά</a:t>
            </a:r>
          </a:p>
          <a:p>
            <a:pPr lvl="2" eaLnBrk="1" hangingPunct="1"/>
            <a:r>
              <a:rPr lang="el-GR" smtClean="0"/>
              <a:t>χαρακτηριστικά κοινωνικών ομάδων (π.χ. γυναικών, «μάγκικη» προφορά κ.α.)</a:t>
            </a:r>
          </a:p>
          <a:p>
            <a:pPr lvl="2" eaLnBrk="1" hangingPunct="1"/>
            <a:r>
              <a:rPr lang="el-GR" smtClean="0"/>
              <a:t>ψεύδισμα/ τραύλισμα </a:t>
            </a:r>
          </a:p>
          <a:p>
            <a:pPr lvl="2" eaLnBrk="1" hangingPunct="1"/>
            <a:r>
              <a:rPr lang="el-GR" smtClean="0"/>
              <a:t>συναισθηματική κατάσταση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calex\Pictures\untitled-trans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alex\Pictures\untitled-trans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προφορικοσ</a:t>
            </a:r>
            <a:r>
              <a:rPr lang="el-GR" dirty="0" smtClean="0"/>
              <a:t> </a:t>
            </a:r>
            <a:r>
              <a:rPr lang="el-GR" dirty="0" err="1" smtClean="0"/>
              <a:t>λογος</a:t>
            </a:r>
            <a:r>
              <a:rPr lang="el-GR" dirty="0" smtClean="0"/>
              <a:t> και </a:t>
            </a:r>
            <a:r>
              <a:rPr lang="el-GR" dirty="0" err="1" smtClean="0"/>
              <a:t>φυλο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 err="1" smtClean="0"/>
              <a:t>Κοινωνιογλωσσολογικά</a:t>
            </a:r>
            <a:r>
              <a:rPr lang="el-GR" sz="2800" dirty="0" smtClean="0"/>
              <a:t> Χαρακτηριστικά</a:t>
            </a: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Gender- Gender in Doctor-Patient Dialogues [Forrester (1996)].</a:t>
            </a:r>
            <a:endParaRPr lang="el-GR" sz="28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smtClean="0"/>
              <a:t>(West 1990, p. 91)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b="1" smtClean="0"/>
              <a:t>(example 1) – male doctor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(1) Patient: So, if I fe-ee:l this coming on, an’ I’m sidding up in a pla:ne, r’ I;m out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(2) somewhere in a car., h’n I can’t lie dow-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(3) Doctor: LIE DOW:N</a:t>
            </a:r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b="1" smtClean="0"/>
              <a:t>(example 2) – female doctor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(1) Patient: I’m trying’ tuh (0.2) sid o::n this tailbone duh tyr and get it bedder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(2) an eviry chance I could try duh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(3) Doctor: oh:: don’ even try….if it hurts when yuh sid on it, stay</a:t>
            </a:r>
            <a:endParaRPr lang="el-GR" sz="2000" smtClean="0"/>
          </a:p>
          <a:p>
            <a:pPr eaLnBrk="1" hangingPunct="1">
              <a:lnSpc>
                <a:spcPct val="80000"/>
              </a:lnSpc>
            </a:pPr>
            <a:r>
              <a:rPr lang="el-GR" sz="2000" smtClean="0"/>
              <a:t>(4) off of it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l-GR" sz="20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Phonology-Prosody</a:t>
            </a:r>
            <a:endParaRPr lang="el-GR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Women use certain patterns associated with surprise and politeness more often than men (Brend, 1975)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May make statements with prosody of a question (Brend, 1975)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Tag questions: “They caught the robber last week, didn’t they?” (Lakoff , 1973)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Journalist Cheryl Casone</a:t>
            </a:r>
            <a:endParaRPr lang="el-GR" sz="2000" smtClean="0"/>
          </a:p>
        </p:txBody>
      </p:sp>
      <p:pic>
        <p:nvPicPr>
          <p:cNvPr id="46084" name="Picture 4" descr="[cherylcasone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429000"/>
            <a:ext cx="4392613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“…a woman being advised to speak more like a man…”</a:t>
            </a:r>
            <a:endParaRPr lang="el-GR" sz="28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Margaret Thatcher was told that her voice did not match her position as British Prime Minister: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she sounded too ‘shrill’.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She was advised to lower the pitch of her voice,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diminish its range,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and speak more slowly,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and thereby adopt an authoritative, almost monotonous delivery to make herself heard.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She was successful to the extent that her new speaking style became a kind of trademark, one either well-liked by her admirers or detested by her opponents.” (Wardhaugh, 1998) </a:t>
            </a:r>
            <a:endParaRPr lang="el-GR" sz="2400" smtClean="0"/>
          </a:p>
          <a:p>
            <a:pPr eaLnBrk="1" hangingPunct="1">
              <a:lnSpc>
                <a:spcPct val="90000"/>
              </a:lnSpc>
            </a:pPr>
            <a:endParaRPr lang="el-GR" sz="24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 err="1" smtClean="0"/>
              <a:t>Κοινωνιογλωσσολογικά</a:t>
            </a:r>
            <a:r>
              <a:rPr lang="el-GR" sz="2800" dirty="0" smtClean="0"/>
              <a:t> Χαρακτηριστικά</a:t>
            </a:r>
            <a:endParaRPr lang="en-US" sz="2800" dirty="0" smtClean="0"/>
          </a:p>
          <a:p>
            <a:pPr>
              <a:defRPr/>
            </a:pPr>
            <a:r>
              <a:rPr lang="el-GR" sz="2800" dirty="0" smtClean="0"/>
              <a:t>Κοινωνικά, Εθνικά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 smtClean="0"/>
              <a:t>ταυτοτητα</a:t>
            </a:r>
            <a:r>
              <a:rPr lang="el-GR" dirty="0" smtClean="0"/>
              <a:t> </a:t>
            </a:r>
            <a:r>
              <a:rPr lang="el-GR" dirty="0" err="1" smtClean="0"/>
              <a:t>ομιλητη</a:t>
            </a:r>
            <a:r>
              <a:rPr lang="el-GR" dirty="0" smtClean="0"/>
              <a:t> και </a:t>
            </a:r>
            <a:r>
              <a:rPr lang="el-GR" dirty="0" err="1" smtClean="0"/>
              <a:t>φωνολογικα</a:t>
            </a:r>
            <a:r>
              <a:rPr lang="el-GR" dirty="0" smtClean="0"/>
              <a:t> </a:t>
            </a:r>
            <a:r>
              <a:rPr lang="el-GR" dirty="0" err="1" smtClean="0"/>
              <a:t>χαρακτηριστικα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533400" y="457200"/>
            <a:ext cx="8153400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African American Vernacular English (AAVE) </a:t>
            </a:r>
            <a:endParaRPr lang="el-GR" sz="2800" b="1"/>
          </a:p>
          <a:p>
            <a:endParaRPr lang="el-GR"/>
          </a:p>
          <a:p>
            <a:r>
              <a:rPr lang="en-US"/>
              <a:t>AAVE speakers may not use the </a:t>
            </a:r>
            <a:r>
              <a:rPr lang="en-US">
                <a:hlinkClick r:id="rId2" action="ppaction://hlinkfile" tooltip="Dental consonant"/>
              </a:rPr>
              <a:t>dental</a:t>
            </a:r>
            <a:r>
              <a:rPr lang="en-US"/>
              <a:t> </a:t>
            </a:r>
            <a:r>
              <a:rPr lang="en-US">
                <a:hlinkClick r:id="rId3" action="ppaction://hlinkfile" tooltip="Fricative consonant"/>
              </a:rPr>
              <a:t>fricatives</a:t>
            </a:r>
            <a:r>
              <a:rPr lang="en-US"/>
              <a:t> [θ] (the </a:t>
            </a:r>
            <a:r>
              <a:rPr lang="en-US" i="1"/>
              <a:t>th</a:t>
            </a:r>
            <a:r>
              <a:rPr lang="en-US"/>
              <a:t> in </a:t>
            </a:r>
            <a:r>
              <a:rPr lang="en-US" b="1" i="1"/>
              <a:t>th</a:t>
            </a:r>
            <a:r>
              <a:rPr lang="en-US" i="1"/>
              <a:t>in</a:t>
            </a:r>
            <a:r>
              <a:rPr lang="en-US"/>
              <a:t>) and [ð] (the </a:t>
            </a:r>
            <a:r>
              <a:rPr lang="en-US" i="1"/>
              <a:t>th</a:t>
            </a:r>
            <a:r>
              <a:rPr lang="en-US"/>
              <a:t> of </a:t>
            </a:r>
            <a:r>
              <a:rPr lang="en-US" b="1" i="1"/>
              <a:t>th</a:t>
            </a:r>
            <a:r>
              <a:rPr lang="en-US" i="1"/>
              <a:t>en</a:t>
            </a:r>
            <a:r>
              <a:rPr lang="en-US"/>
              <a:t>) that are present in SE. The actual alternative phone used depends on the sound's position in a word.</a:t>
            </a:r>
            <a:r>
              <a:rPr lang="en-US" baseline="30000">
                <a:hlinkClick r:id="" action="ppaction://hlinkfile"/>
              </a:rPr>
              <a:t>[25]</a:t>
            </a:r>
            <a:r>
              <a:rPr lang="en-US"/>
              <a:t> </a:t>
            </a:r>
          </a:p>
          <a:p>
            <a:pPr lvl="1"/>
            <a:r>
              <a:rPr lang="en-US"/>
              <a:t>Word-initially, /θ/ is normally the same as in SE (so </a:t>
            </a:r>
            <a:r>
              <a:rPr lang="en-US" i="1"/>
              <a:t>thin</a:t>
            </a:r>
            <a:r>
              <a:rPr lang="en-US"/>
              <a:t> is [θɪn]).</a:t>
            </a:r>
          </a:p>
          <a:p>
            <a:pPr lvl="1"/>
            <a:r>
              <a:rPr lang="en-US"/>
              <a:t>Word-initially, /ð/ is [d] (so </a:t>
            </a:r>
            <a:r>
              <a:rPr lang="en-US" i="1"/>
              <a:t>this</a:t>
            </a:r>
            <a:r>
              <a:rPr lang="en-US"/>
              <a:t> is [dɪs]).</a:t>
            </a:r>
          </a:p>
          <a:p>
            <a:pPr lvl="1"/>
            <a:r>
              <a:rPr lang="en-US"/>
              <a:t>Word-medially and -finally, /θ/ is realized as either [f] or [t] (so [mʌmf] or [mʌnt] for </a:t>
            </a:r>
            <a:r>
              <a:rPr lang="en-US" i="1"/>
              <a:t>month</a:t>
            </a:r>
            <a:r>
              <a:rPr lang="en-US"/>
              <a:t>); /ð/ as either [v] or [d] (so [smuːv] for </a:t>
            </a:r>
            <a:r>
              <a:rPr lang="en-US" i="1"/>
              <a:t>smooth</a:t>
            </a:r>
            <a:r>
              <a:rPr lang="en-US"/>
              <a:t>).</a:t>
            </a:r>
          </a:p>
          <a:p>
            <a:pPr lvl="1"/>
            <a:endParaRPr lang="en-US"/>
          </a:p>
          <a:p>
            <a:r>
              <a:rPr lang="en-US"/>
              <a:t>Realization of final </a:t>
            </a:r>
            <a:r>
              <a:rPr lang="en-US" i="1"/>
              <a:t>ng</a:t>
            </a:r>
            <a:r>
              <a:rPr lang="en-US"/>
              <a:t> /ŋ/, the </a:t>
            </a:r>
            <a:r>
              <a:rPr lang="en-US">
                <a:hlinkClick r:id="rId4" action="ppaction://hlinkfile" tooltip="Velar nasal"/>
              </a:rPr>
              <a:t>velar nasal</a:t>
            </a:r>
            <a:r>
              <a:rPr lang="en-US"/>
              <a:t>, as the </a:t>
            </a:r>
            <a:r>
              <a:rPr lang="en-US">
                <a:hlinkClick r:id="rId5" action="ppaction://hlinkfile" tooltip="Alveolar nasal"/>
              </a:rPr>
              <a:t>alveolar nasal</a:t>
            </a:r>
            <a:r>
              <a:rPr lang="en-US"/>
              <a:t> [n] in </a:t>
            </a:r>
            <a:r>
              <a:rPr lang="en-US">
                <a:hlinkClick r:id="rId6" action="ppaction://hlinkfile" tooltip="Function word"/>
              </a:rPr>
              <a:t>function</a:t>
            </a:r>
            <a:r>
              <a:rPr lang="en-US"/>
              <a:t> </a:t>
            </a:r>
            <a:r>
              <a:rPr lang="en-US">
                <a:hlinkClick r:id="rId7" action="ppaction://hlinkfile" tooltip="Morpheme"/>
              </a:rPr>
              <a:t>morphemes</a:t>
            </a:r>
            <a:r>
              <a:rPr lang="en-US"/>
              <a:t> and content morphemes with two syllables like </a:t>
            </a:r>
            <a:r>
              <a:rPr lang="en-US" i="1"/>
              <a:t>-ing</a:t>
            </a:r>
            <a:r>
              <a:rPr lang="en-US"/>
              <a:t>, e.g. </a:t>
            </a:r>
            <a:r>
              <a:rPr lang="en-US" i="1"/>
              <a:t>tripping</a:t>
            </a:r>
            <a:r>
              <a:rPr lang="en-US"/>
              <a:t> is pronounced as </a:t>
            </a:r>
            <a:r>
              <a:rPr lang="en-US" i="1"/>
              <a:t>trippin</a:t>
            </a:r>
            <a:r>
              <a:rPr lang="en-US"/>
              <a:t>. This change does not occur in one-syllable </a:t>
            </a:r>
            <a:r>
              <a:rPr lang="en-US">
                <a:hlinkClick r:id="rId8" action="ppaction://hlinkfile" tooltip="Content word"/>
              </a:rPr>
              <a:t>content</a:t>
            </a:r>
            <a:r>
              <a:rPr lang="en-US"/>
              <a:t> morphemes such as </a:t>
            </a:r>
            <a:r>
              <a:rPr lang="en-US" i="1"/>
              <a:t>sing</a:t>
            </a:r>
            <a:r>
              <a:rPr lang="en-US"/>
              <a:t>, which is [sɪŋ] and not *[sɪn]. However, </a:t>
            </a:r>
            <a:r>
              <a:rPr lang="en-US" i="1"/>
              <a:t>singing</a:t>
            </a:r>
            <a:r>
              <a:rPr lang="en-US"/>
              <a:t> is [sɪŋɪn]. Other examples include </a:t>
            </a:r>
            <a:r>
              <a:rPr lang="en-US" i="1"/>
              <a:t>wedding</a:t>
            </a:r>
            <a:r>
              <a:rPr lang="en-US"/>
              <a:t> → [wɛɾɪn], </a:t>
            </a:r>
            <a:r>
              <a:rPr lang="en-US" i="1"/>
              <a:t>morning</a:t>
            </a:r>
            <a:r>
              <a:rPr lang="en-US"/>
              <a:t> → [mɔɹnɪn], </a:t>
            </a:r>
            <a:r>
              <a:rPr lang="en-US" i="1"/>
              <a:t>nothing</a:t>
            </a:r>
            <a:r>
              <a:rPr lang="en-US"/>
              <a:t> → [ˈnʌfɪn]. Realization of /ŋ/ as [n] in these contexts is commonly found in many other English dialects.</a:t>
            </a:r>
            <a:r>
              <a:rPr lang="en-US" baseline="30000">
                <a:hlinkClick r:id="" action="ppaction://hlinkfile"/>
              </a:rPr>
              <a:t>[26]</a:t>
            </a:r>
            <a:endParaRPr lang="en-US" baseline="30000"/>
          </a:p>
          <a:p>
            <a:endParaRPr lang="en-US" baseline="30000"/>
          </a:p>
          <a:p>
            <a:endParaRPr lang="en-US" baseline="30000"/>
          </a:p>
          <a:p>
            <a:r>
              <a:rPr lang="en-US"/>
              <a:t>http://en.wikipedia.org/wiki/African_American_Vernacular_English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219200"/>
          <a:ext cx="8451850" cy="5011738"/>
        </p:xfrm>
        <a:graphic>
          <a:graphicData uri="http://schemas.openxmlformats.org/drawingml/2006/table">
            <a:tbl>
              <a:tblPr/>
              <a:tblGrid>
                <a:gridCol w="1657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494">
                <a:tc gridSpan="3">
                  <a:txBody>
                    <a:bodyPr/>
                    <a:lstStyle/>
                    <a:p>
                      <a:r>
                        <a:rPr lang="en-US" sz="2000" dirty="0"/>
                        <a:t>AAVE grammatical Aspects</a:t>
                      </a:r>
                    </a:p>
                  </a:txBody>
                  <a:tcPr marL="31358" marR="31358" marT="31358" marB="3135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94">
                <a:tc>
                  <a:txBody>
                    <a:bodyPr/>
                    <a:lstStyle/>
                    <a:p>
                      <a:r>
                        <a:rPr lang="en-US" sz="2000" dirty="0"/>
                        <a:t>Aspect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2" action="ppaction://hlinkfile" tooltip="Standard English"/>
                        </a:rPr>
                        <a:t>SE</a:t>
                      </a:r>
                      <a:r>
                        <a:rPr lang="en-US" sz="2000" dirty="0"/>
                        <a:t> Meaning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049">
                <a:tc>
                  <a:txBody>
                    <a:bodyPr/>
                    <a:lstStyle/>
                    <a:p>
                      <a:r>
                        <a:rPr lang="en-US" sz="2000" dirty="0"/>
                        <a:t>Habitual</a:t>
                      </a:r>
                      <a:r>
                        <a:rPr lang="en-US" sz="2000" dirty="0" smtClean="0"/>
                        <a:t>/</a:t>
                      </a:r>
                    </a:p>
                    <a:p>
                      <a:r>
                        <a:rPr lang="en-US" sz="2000" dirty="0" smtClean="0"/>
                        <a:t>continuative </a:t>
                      </a:r>
                      <a:r>
                        <a:rPr lang="en-US" sz="2000" dirty="0"/>
                        <a:t>aspect</a:t>
                      </a:r>
                      <a:r>
                        <a:rPr lang="en-US" sz="2000" baseline="30000" dirty="0">
                          <a:hlinkClick r:id="" action="ppaction://hlinkfile"/>
                        </a:rPr>
                        <a:t>[54]</a:t>
                      </a:r>
                      <a:endParaRPr lang="en-US" sz="2000" dirty="0"/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be </a:t>
                      </a:r>
                      <a:r>
                        <a:rPr lang="en-US" sz="2000" dirty="0" err="1"/>
                        <a:t>workin</a:t>
                      </a:r>
                      <a:r>
                        <a:rPr lang="en-US" sz="2000" dirty="0"/>
                        <a:t>' Tuesdays.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works frequently or habitually.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049">
                <a:tc>
                  <a:txBody>
                    <a:bodyPr/>
                    <a:lstStyle/>
                    <a:p>
                      <a:r>
                        <a:rPr lang="en-US" sz="2000" dirty="0"/>
                        <a:t>Intensified continuative (habitual)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stay </a:t>
                      </a:r>
                      <a:r>
                        <a:rPr lang="en-US" sz="2000" dirty="0" err="1"/>
                        <a:t>workin</a:t>
                      </a:r>
                      <a:r>
                        <a:rPr lang="en-US" sz="2000" dirty="0"/>
                        <a:t>'.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is always working.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605">
                <a:tc>
                  <a:txBody>
                    <a:bodyPr/>
                    <a:lstStyle/>
                    <a:p>
                      <a:r>
                        <a:rPr lang="en-US" sz="2000" dirty="0"/>
                        <a:t>Intensified continuative (not habitual)</a:t>
                      </a:r>
                      <a:r>
                        <a:rPr lang="en-US" sz="2000" baseline="30000" dirty="0">
                          <a:hlinkClick r:id="" action="ppaction://hlinkfile"/>
                        </a:rPr>
                        <a:t>[55]</a:t>
                      </a:r>
                      <a:endParaRPr lang="en-US" sz="2000" dirty="0"/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steady </a:t>
                      </a:r>
                      <a:r>
                        <a:rPr lang="en-US" sz="2000" dirty="0" err="1"/>
                        <a:t>workin</a:t>
                      </a:r>
                      <a:r>
                        <a:rPr lang="en-US" sz="2000" dirty="0"/>
                        <a:t>'.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keeps on working.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272">
                <a:tc>
                  <a:txBody>
                    <a:bodyPr/>
                    <a:lstStyle/>
                    <a:p>
                      <a:r>
                        <a:rPr lang="en-US" sz="2000" dirty="0"/>
                        <a:t>Perfect progressive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been </a:t>
                      </a:r>
                      <a:r>
                        <a:rPr lang="en-US" sz="2000" dirty="0" err="1"/>
                        <a:t>workin</a:t>
                      </a:r>
                      <a:r>
                        <a:rPr lang="en-US" sz="2000" dirty="0"/>
                        <a:t>'.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has been working.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0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259" marR="75259" marT="37630" marB="37630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259" marR="75259" marT="37630" marB="3763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0205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African American Vernacular English (AAVE) </a:t>
            </a:r>
            <a:endParaRPr lang="el-GR" sz="2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 smtClean="0"/>
              <a:t>χαρακτηριστικα</a:t>
            </a:r>
            <a:r>
              <a:rPr lang="el-GR" dirty="0" smtClean="0"/>
              <a:t> </a:t>
            </a:r>
            <a:r>
              <a:rPr lang="el-GR" dirty="0" err="1" smtClean="0"/>
              <a:t>παραδειγματα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Αναπνοή</a:t>
            </a:r>
            <a:r>
              <a:rPr lang="en-US" smtClean="0"/>
              <a:t> [BREATH]</a:t>
            </a:r>
            <a:endParaRPr lang="el-GR" smtClean="0"/>
          </a:p>
          <a:p>
            <a:pPr eaLnBrk="1" hangingPunct="1"/>
            <a:r>
              <a:rPr lang="el-GR" smtClean="0"/>
              <a:t>Αναστεναγμός</a:t>
            </a:r>
            <a:r>
              <a:rPr lang="en-US" smtClean="0"/>
              <a:t> [SIGH]</a:t>
            </a:r>
            <a:endParaRPr lang="el-GR" smtClean="0"/>
          </a:p>
          <a:p>
            <a:pPr eaLnBrk="1" hangingPunct="1"/>
            <a:r>
              <a:rPr lang="el-GR" smtClean="0"/>
              <a:t>Καθάρισμα λαιμού</a:t>
            </a:r>
            <a:r>
              <a:rPr lang="en-US" smtClean="0"/>
              <a:t> [CLEAR-THROAT]</a:t>
            </a:r>
            <a:endParaRPr lang="el-GR" smtClean="0"/>
          </a:p>
          <a:p>
            <a:pPr eaLnBrk="1" hangingPunct="1"/>
            <a:r>
              <a:rPr lang="el-GR" smtClean="0"/>
              <a:t>Βήχας</a:t>
            </a:r>
            <a:r>
              <a:rPr lang="en-US" smtClean="0"/>
              <a:t> [COUGH]</a:t>
            </a:r>
            <a:endParaRPr lang="el-GR" smtClean="0"/>
          </a:p>
          <a:p>
            <a:pPr eaLnBrk="1" hangingPunct="1"/>
            <a:r>
              <a:rPr lang="el-GR" smtClean="0"/>
              <a:t>Γέλιο</a:t>
            </a:r>
            <a:r>
              <a:rPr lang="en-US" smtClean="0"/>
              <a:t> [LAUGHTER]</a:t>
            </a:r>
            <a:endParaRPr lang="el-GR" smtClean="0"/>
          </a:p>
          <a:p>
            <a:pPr eaLnBrk="1" hangingPunct="1"/>
            <a:r>
              <a:rPr lang="el-GR" smtClean="0"/>
              <a:t>Επιφώνημα Αμηχανίας </a:t>
            </a:r>
            <a:r>
              <a:rPr lang="en-US" smtClean="0"/>
              <a:t>[AH] [EH] (GR: [IH])</a:t>
            </a:r>
          </a:p>
          <a:p>
            <a:pPr eaLnBrk="1" hangingPunct="1"/>
            <a:r>
              <a:rPr lang="el-GR" smtClean="0"/>
              <a:t>Θόρυβος </a:t>
            </a:r>
            <a:r>
              <a:rPr lang="en-US" smtClean="0"/>
              <a:t>&lt;BACKGROUND-NOISE&gt;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457200" y="149225"/>
            <a:ext cx="7772400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Russian (Moscow)</a:t>
            </a:r>
          </a:p>
          <a:p>
            <a:endParaRPr lang="en-US"/>
          </a:p>
          <a:p>
            <a:r>
              <a:rPr lang="en-US" sz="2000" b="1"/>
              <a:t>Typical Examples:</a:t>
            </a:r>
            <a:endParaRPr lang="en-US"/>
          </a:p>
          <a:p>
            <a:r>
              <a:rPr lang="en-US"/>
              <a:t>- Almost all consonants come in hard/soft pairs. Exceptions are consonants that are always hard /t͡s/, /ʂ/, and /ʐ/; and consonants that are always soft /t͡ɕ/, /ɕɕ/, /ʑʑ/, and /j/. 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Hard /t/ /d/ /n/ /l/ and soft /rʲ/ are both dental [t̪] [d̪] [n̪] [l̪] [r̪ʲ] and apical [t̺] [d̺] [n̺] [l̺] [r̺ʲ] while soft /tʲ/ /dʲ/ /nʲ/ and /lʲ/ are alveolar and laminal [t̻ʲ</a:t>
            </a:r>
            <a:r>
              <a:rPr lang="en-US" baseline="30000"/>
              <a:t>sʲ</a:t>
            </a:r>
            <a:r>
              <a:rPr lang="en-US"/>
              <a:t>] [d̻ʲ</a:t>
            </a:r>
            <a:r>
              <a:rPr lang="en-US" baseline="30000"/>
              <a:t>zʲ</a:t>
            </a:r>
            <a:r>
              <a:rPr lang="en-US"/>
              <a:t>] [nʲ̻] [lʲ̻]. Note that, for /tʲ/ and /dʲ/, the tongue is raised enough to produce slight frication. </a:t>
            </a:r>
          </a:p>
          <a:p>
            <a:r>
              <a:rPr lang="en-US"/>
              <a:t>Hard /l/ is typically </a:t>
            </a:r>
            <a:r>
              <a:rPr lang="en-US">
                <a:hlinkClick r:id="rId2" action="ppaction://hlinkfile"/>
              </a:rPr>
              <a:t>pharyngealized</a:t>
            </a:r>
            <a:r>
              <a:rPr lang="en-US"/>
              <a:t> ([ɫ], "</a:t>
            </a:r>
            <a:r>
              <a:rPr lang="en-US">
                <a:hlinkClick r:id="rId3" action="ppaction://hlinkfile"/>
              </a:rPr>
              <a:t>dark l</a:t>
            </a:r>
            <a:r>
              <a:rPr lang="en-US"/>
              <a:t>").</a:t>
            </a:r>
            <a:r>
              <a:rPr lang="el-GR"/>
              <a:t> (π.χ. </a:t>
            </a:r>
            <a:r>
              <a:rPr lang="en-US"/>
              <a:t>[ˈbaɫa]</a:t>
            </a:r>
            <a:r>
              <a:rPr lang="el-GR"/>
              <a:t>, Βόρεια Ελλάδα)</a:t>
            </a:r>
          </a:p>
          <a:p>
            <a:endParaRPr lang="en-US"/>
          </a:p>
          <a:p>
            <a:r>
              <a:rPr lang="en-US"/>
              <a:t>/v/ and /vʲ/ are unusual in that they seem transparent to voicing assimilation; in the syllable onset, both voiced and voiceless consonants may appear before /v(ʲ)/:</a:t>
            </a:r>
          </a:p>
          <a:p>
            <a:r>
              <a:rPr lang="az-Cyrl-AZ"/>
              <a:t>тварь [</a:t>
            </a:r>
            <a:r>
              <a:rPr lang="en-US" b="1"/>
              <a:t>t</a:t>
            </a:r>
            <a:r>
              <a:rPr lang="en-US"/>
              <a:t>varʲ] ('the creature')</a:t>
            </a:r>
          </a:p>
          <a:p>
            <a:r>
              <a:rPr lang="az-Cyrl-AZ"/>
              <a:t>два [</a:t>
            </a:r>
            <a:r>
              <a:rPr lang="en-US" b="1"/>
              <a:t>d</a:t>
            </a:r>
            <a:r>
              <a:rPr lang="en-US"/>
              <a:t>va] ('two')</a:t>
            </a:r>
          </a:p>
          <a:p>
            <a:r>
              <a:rPr lang="az-Cyrl-AZ"/>
              <a:t>световой [</a:t>
            </a:r>
            <a:r>
              <a:rPr lang="en-US" b="1"/>
              <a:t>sʲ</a:t>
            </a:r>
            <a:r>
              <a:rPr lang="en-US"/>
              <a:t>vʲɪtɐˈvoj] ('luminous')</a:t>
            </a:r>
          </a:p>
          <a:p>
            <a:r>
              <a:rPr lang="az-Cyrl-AZ"/>
              <a:t>звезда [</a:t>
            </a:r>
            <a:r>
              <a:rPr lang="en-US" b="1"/>
              <a:t>zʲ</a:t>
            </a:r>
            <a:r>
              <a:rPr lang="en-US"/>
              <a:t>vʲɪˈzda] ('star')</a:t>
            </a:r>
          </a:p>
          <a:p>
            <a:r>
              <a:rPr lang="en-US" sz="1400"/>
              <a:t>                                                                                   http://wapedia.mobi/en/Russian_phonology</a:t>
            </a:r>
          </a:p>
          <a:p>
            <a:pPr>
              <a:buFontTx/>
              <a:buChar char="-"/>
            </a:pP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8229600" cy="6770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Arabic Speakers 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b="1" dirty="0"/>
              <a:t>Arabic:</a:t>
            </a:r>
            <a:r>
              <a:rPr lang="en-US" dirty="0"/>
              <a:t> Emphatic consonants are pronounced with the back of the tongue approaching the </a:t>
            </a:r>
            <a:r>
              <a:rPr lang="en-US" dirty="0">
                <a:hlinkClick r:id="rId2" action="ppaction://hlinkfile" tooltip="Pharynx"/>
              </a:rPr>
              <a:t>pharynx</a:t>
            </a:r>
            <a:r>
              <a:rPr lang="en-US" dirty="0"/>
              <a:t> (see </a:t>
            </a:r>
            <a:r>
              <a:rPr lang="en-US" dirty="0" err="1">
                <a:hlinkClick r:id="rId3" action="ppaction://hlinkfile" tooltip="Pharyngealization"/>
              </a:rPr>
              <a:t>pharyngealization</a:t>
            </a:r>
            <a:r>
              <a:rPr lang="en-US" dirty="0"/>
              <a:t>). </a:t>
            </a:r>
          </a:p>
          <a:p>
            <a:pPr>
              <a:defRPr/>
            </a:pPr>
            <a:r>
              <a:rPr lang="en-US" b="1" dirty="0"/>
              <a:t>Example:  </a:t>
            </a:r>
            <a:r>
              <a:rPr lang="en-US" sz="2400" dirty="0"/>
              <a:t>/</a:t>
            </a:r>
            <a:r>
              <a:rPr lang="en-US" sz="2400" dirty="0" err="1"/>
              <a:t>lˤ</a:t>
            </a:r>
            <a:r>
              <a:rPr lang="en-US" sz="2400" dirty="0"/>
              <a:t>/</a:t>
            </a:r>
            <a:r>
              <a:rPr lang="el-GR" dirty="0"/>
              <a:t>  </a:t>
            </a:r>
            <a:r>
              <a:rPr lang="ar-AE" dirty="0"/>
              <a:t>الله /</a:t>
            </a:r>
            <a:r>
              <a:rPr lang="el-GR" dirty="0"/>
              <a:t> </a:t>
            </a:r>
            <a:r>
              <a:rPr lang="en-US" dirty="0" err="1"/>
              <a:t>ʔalˤˈlˤaːh</a:t>
            </a:r>
            <a:r>
              <a:rPr lang="en-US" dirty="0"/>
              <a:t>/, the name of God, </a:t>
            </a:r>
            <a:r>
              <a:rPr lang="en-US" dirty="0" err="1"/>
              <a:t>q.e</a:t>
            </a:r>
            <a:r>
              <a:rPr lang="en-US" dirty="0"/>
              <a:t>. </a:t>
            </a:r>
            <a:r>
              <a:rPr lang="en-US" dirty="0">
                <a:hlinkClick r:id="rId4" action="ppaction://hlinkfile" tooltip="Allah"/>
              </a:rPr>
              <a:t>Allah</a:t>
            </a:r>
            <a:endParaRPr lang="el-GR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000" b="1" dirty="0"/>
              <a:t>Arabic  and TV 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n-US" dirty="0"/>
              <a:t>(Egyptian linguist, Al-Said </a:t>
            </a:r>
            <a:r>
              <a:rPr lang="en-US" dirty="0" err="1"/>
              <a:t>Badawi</a:t>
            </a:r>
            <a:r>
              <a:rPr lang="en-US" dirty="0"/>
              <a:t>): 'levels of speech':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Classical Arabic: mosque or in religious </a:t>
            </a:r>
            <a:r>
              <a:rPr lang="en-US" dirty="0" err="1"/>
              <a:t>programmes</a:t>
            </a:r>
            <a:r>
              <a:rPr lang="en-US" dirty="0"/>
              <a:t> on TV</a:t>
            </a:r>
            <a:r>
              <a:rPr lang="el-GR" dirty="0"/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Modern Standard Arabic spoken in extremely formal contexts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vernacular language influenced by Modern Standard Arabic used for serious discussion but is generally not written, used by well-educated people, principally on the TV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‘colloquial of the basically educated’: This is the everyday language that people use in informal contexts, and that is heard on TV when non-intellectual topics are being discussed.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i="1" dirty="0" err="1"/>
              <a:t>āmiyya</a:t>
            </a:r>
            <a:r>
              <a:rPr lang="en-US" i="1" dirty="0"/>
              <a:t> al-'</a:t>
            </a:r>
            <a:r>
              <a:rPr lang="en-US" i="1" dirty="0" err="1"/>
              <a:t>ummiyyīn</a:t>
            </a:r>
            <a:r>
              <a:rPr lang="en-US" dirty="0"/>
              <a:t>, ‘colloquial of the illiterates’: This is very colloquial speech characterized by the absence of influence from by Modern Standard Arabic </a:t>
            </a:r>
          </a:p>
          <a:p>
            <a:pPr marL="2171700" lvl="4" indent="-342900">
              <a:defRPr/>
            </a:pPr>
            <a:r>
              <a:rPr lang="en-US" dirty="0"/>
              <a:t>http://en.wikipedia.org/wiki/Varieties_of_Arabic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smtClean="0"/>
              <a:t>Example of a transcription tool: </a:t>
            </a:r>
            <a:r>
              <a:rPr lang="el-GR" sz="2400" smtClean="0"/>
              <a:t>www.visualsubsync.org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AutoShape 5" descr="Main dialog"/>
          <p:cNvSpPr>
            <a:spLocks noChangeAspect="1" noChangeArrowheads="1"/>
          </p:cNvSpPr>
          <p:nvPr/>
        </p:nvSpPr>
        <p:spPr bwMode="auto">
          <a:xfrm>
            <a:off x="1276350" y="3559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15365" name="Picture 7" descr="Main dia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84978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mtClean="0"/>
              <a:t>Adding subtitles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16389" name="Picture 4" descr="Main dialog with the first subtitl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9750" y="1484313"/>
            <a:ext cx="8064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/>
              <a:t>“</a:t>
            </a:r>
            <a:r>
              <a:rPr lang="el-GR" sz="3200" smtClean="0"/>
              <a:t>special feature for people who's native language is different from the original video</a:t>
            </a:r>
            <a:r>
              <a:rPr lang="en-US" sz="3200" smtClean="0"/>
              <a:t>”</a:t>
            </a:r>
            <a:r>
              <a:rPr lang="el-GR" sz="400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Network mode home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8280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/>
              <a:t>“</a:t>
            </a:r>
            <a:r>
              <a:rPr lang="el-GR" sz="3200" smtClean="0"/>
              <a:t>special feature for people who's native language is different from the original video</a:t>
            </a:r>
            <a:r>
              <a:rPr lang="en-US" sz="3200" smtClean="0"/>
              <a:t>”</a:t>
            </a:r>
            <a:endParaRPr lang="el-GR" sz="3200" smtClean="0"/>
          </a:p>
        </p:txBody>
      </p:sp>
      <p:pic>
        <p:nvPicPr>
          <p:cNvPr id="18435" name="Picture 4" descr="Details pag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557338"/>
            <a:ext cx="7848600" cy="4751387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διαδικασια</a:t>
            </a:r>
            <a:r>
              <a:rPr lang="el-GR" dirty="0" smtClean="0"/>
              <a:t> </a:t>
            </a:r>
            <a:r>
              <a:rPr lang="el-GR" dirty="0" err="1" smtClean="0"/>
              <a:t>μετεγγραφησ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l-GR" b="1" dirty="0" smtClean="0"/>
              <a:t>Βασικά Βήματα</a:t>
            </a:r>
            <a:r>
              <a:rPr lang="en-US" b="1" dirty="0" smtClean="0"/>
              <a:t>: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800" b="1" dirty="0" smtClean="0"/>
              <a:t>Τεμαχισμός σήματος </a:t>
            </a:r>
            <a:r>
              <a:rPr lang="en-US" sz="2800" b="1" dirty="0" smtClean="0"/>
              <a:t>(Segmentation)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800" b="1" dirty="0" smtClean="0"/>
              <a:t>Μετεγγραφή προφορικού κειμένου (</a:t>
            </a:r>
            <a:r>
              <a:rPr lang="en-US" sz="2800" b="1" dirty="0" smtClean="0"/>
              <a:t>Text Transcription)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800" b="1" dirty="0" smtClean="0"/>
              <a:t>Επισημείωση γλωσσικών και </a:t>
            </a:r>
            <a:r>
              <a:rPr lang="el-GR" sz="2800" b="1" dirty="0" err="1" smtClean="0"/>
              <a:t>παραγλωσσικών</a:t>
            </a:r>
            <a:r>
              <a:rPr lang="el-GR" sz="2800" b="1" dirty="0" smtClean="0"/>
              <a:t> στοιχείων (</a:t>
            </a:r>
            <a:r>
              <a:rPr lang="en-US" sz="2800" b="1" dirty="0" smtClean="0"/>
              <a:t>Annotation)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800" dirty="0" smtClean="0"/>
              <a:t>Καταγραφή/Επισημείωση </a:t>
            </a:r>
            <a:r>
              <a:rPr lang="el-GR" sz="2800" b="1" dirty="0" smtClean="0"/>
              <a:t>φωνητικών/φωνολογικών</a:t>
            </a:r>
            <a:r>
              <a:rPr lang="el-GR" sz="2800" dirty="0" smtClean="0"/>
              <a:t> ή/και </a:t>
            </a:r>
            <a:r>
              <a:rPr lang="el-GR" sz="2800" b="1" dirty="0" err="1" smtClean="0"/>
              <a:t>κοινωνιογλωσσολογικών</a:t>
            </a:r>
            <a:r>
              <a:rPr lang="el-GR" sz="2800" dirty="0" smtClean="0"/>
              <a:t> χαρακτηριστικών (ανάλογα με την εφαρμογή)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703</TotalTime>
  <Words>2331</Words>
  <Application>Microsoft Office PowerPoint</Application>
  <PresentationFormat>On-screen Show (4:3)</PresentationFormat>
  <Paragraphs>266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Franklin Gothic Book</vt:lpstr>
      <vt:lpstr>Franklin Gothic Medium</vt:lpstr>
      <vt:lpstr>Times New Roman</vt:lpstr>
      <vt:lpstr>Verdana</vt:lpstr>
      <vt:lpstr>Wingdings</vt:lpstr>
      <vt:lpstr>Wingdings 2</vt:lpstr>
      <vt:lpstr>Trek</vt:lpstr>
      <vt:lpstr>ΜετεγγρΑΦη (Τranscription) εισαγωγη </vt:lpstr>
      <vt:lpstr>paralinguistic features</vt:lpstr>
      <vt:lpstr>PARALINGUISTIC FEATURES </vt:lpstr>
      <vt:lpstr>χαρακτηριστικα παραδειγματα</vt:lpstr>
      <vt:lpstr>Example of a transcription tool: www.visualsubsync.org</vt:lpstr>
      <vt:lpstr>Adding subtitles </vt:lpstr>
      <vt:lpstr>“special feature for people who's native language is different from the original video” </vt:lpstr>
      <vt:lpstr>“special feature for people who's native language is different from the original video”</vt:lpstr>
      <vt:lpstr>διαδικασια μετεγγραφησ</vt:lpstr>
      <vt:lpstr>παραδειγμα Τεμαχισμoς σhματος (Segmentation) </vt:lpstr>
      <vt:lpstr>PowerPoint Presentation</vt:lpstr>
      <vt:lpstr>διαδικασια μετεγγραφησ-2</vt:lpstr>
      <vt:lpstr>διαδικασια μετεγγραφησ-3</vt:lpstr>
      <vt:lpstr>Επισημεiωση ξeνων λeξεων, αλλαγh γλΩσσας (codeswitching) </vt:lpstr>
      <vt:lpstr>PowerPoint Presentation</vt:lpstr>
      <vt:lpstr>διαδικασια μετεγγραφησ-4</vt:lpstr>
      <vt:lpstr>διαδικασια μετεγγραφησ-5</vt:lpstr>
      <vt:lpstr>Προσωδιακή έμφαση  </vt:lpstr>
      <vt:lpstr>προσωδια </vt:lpstr>
      <vt:lpstr>PowerPoint Presentation</vt:lpstr>
      <vt:lpstr>ορισμοι: προσωδια / επιτονισμοσ</vt:lpstr>
      <vt:lpstr>σημα και προσωδια</vt:lpstr>
      <vt:lpstr>σημα και προσωδια-2</vt:lpstr>
      <vt:lpstr>Stylised (typical) tonal structures and boundaries, as a function of different sentence types in Greek (simple sentences)  (Chaida, 2007)</vt:lpstr>
      <vt:lpstr>PowerPoint Presentation</vt:lpstr>
      <vt:lpstr>Επιφωνημα Αμηχανιας [AH] [EH] (GR: [IH]) Επισημειωση λοιπων θορυβων </vt:lpstr>
      <vt:lpstr>Figure 1:  Speech Corpus example  (Translation parallel to the Greek Text)  (Alexandris and Fotinea, 2004)</vt:lpstr>
      <vt:lpstr>Classifying Extra-Linguistic Markers in the Spoken Corpus</vt:lpstr>
      <vt:lpstr>Figure 3: Distribution of Type of Extra-Linguistic Markers (E: Emphasis, H: Hesitation, P: Pause) in Respect to Speech Act and Speaker Category (Alexandris and Fotinea, 2004) </vt:lpstr>
      <vt:lpstr>διαδικασια μετεγγραφησ-6</vt:lpstr>
      <vt:lpstr>PowerPoint Presentation</vt:lpstr>
      <vt:lpstr>PowerPoint Presentation</vt:lpstr>
      <vt:lpstr>προφορικοσ λογος και φυλο</vt:lpstr>
      <vt:lpstr>Gender- Gender in Doctor-Patient Dialogues [Forrester (1996)].</vt:lpstr>
      <vt:lpstr>Phonology-Prosody</vt:lpstr>
      <vt:lpstr>“…a woman being advised to speak more like a man…”</vt:lpstr>
      <vt:lpstr>ταυτοτητα ομιλητη και φωνολογικα χαρακτηριστικα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ΦΩΝΗΤΙΚΗ-ΦΩΝΟΛΟΓΙΑ-3</dc:title>
  <dc:creator>d</dc:creator>
  <cp:lastModifiedBy>Evangelos Siozos</cp:lastModifiedBy>
  <cp:revision>47</cp:revision>
  <dcterms:created xsi:type="dcterms:W3CDTF">2011-01-09T14:09:31Z</dcterms:created>
  <dcterms:modified xsi:type="dcterms:W3CDTF">2022-01-26T14:24:56Z</dcterms:modified>
</cp:coreProperties>
</file>