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8"/>
  </p:notesMasterIdLst>
  <p:handoutMasterIdLst>
    <p:handoutMasterId r:id="rId19"/>
  </p:handoutMasterIdLst>
  <p:sldIdLst>
    <p:sldId id="259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DC13AB6D-DEA2-4CBB-AC69-1EF1A6AD1512}">
      <dgm:prSet/>
      <dgm:spPr/>
      <dgm:t>
        <a:bodyPr rtlCol="0"/>
        <a:lstStyle/>
        <a:p>
          <a:pPr rtl="0">
            <a:defRPr cap="all"/>
          </a:pPr>
          <a:r>
            <a:rPr lang="de-DE" dirty="0" err="1"/>
            <a:t>rEZEPTIONSÄSTHETIK</a:t>
          </a:r>
          <a:endParaRPr lang="el" dirty="0"/>
        </a:p>
      </dgm:t>
    </dgm:pt>
    <dgm:pt modelId="{2C752582-D9FF-4E04-A92F-827DB4BB5C48}" type="parTrans" cxnId="{4B888393-351D-4489-90C9-5A68061AB236}">
      <dgm:prSet/>
      <dgm:spPr/>
      <dgm:t>
        <a:bodyPr rtlCol="0"/>
        <a:lstStyle/>
        <a:p>
          <a:pPr rtl="0"/>
          <a:endParaRPr lang="en-US"/>
        </a:p>
      </dgm:t>
    </dgm:pt>
    <dgm:pt modelId="{9C64CC83-643C-4E12-8F97-BC19DC031190}" type="sibTrans" cxnId="{4B888393-351D-4489-90C9-5A68061AB236}">
      <dgm:prSet phldrT="01" phldr="0"/>
      <dgm:spPr/>
      <dgm:t>
        <a:bodyPr rtlCol="0"/>
        <a:lstStyle/>
        <a:p>
          <a:pPr rtl="0"/>
          <a:r>
            <a:rPr lang="el"/>
            <a:t>01</a:t>
          </a:r>
        </a:p>
      </dgm:t>
    </dgm:pt>
    <dgm:pt modelId="{53742231-981F-480A-940F-203EC2F7423F}">
      <dgm:prSet/>
      <dgm:spPr/>
      <dgm:t>
        <a:bodyPr rtlCol="0"/>
        <a:lstStyle/>
        <a:p>
          <a:pPr rtl="0">
            <a:defRPr cap="all"/>
          </a:pPr>
          <a:r>
            <a:rPr lang="de-DE" dirty="0"/>
            <a:t>LITERATURTHEORIE VS</a:t>
          </a:r>
        </a:p>
        <a:p>
          <a:pPr rtl="0">
            <a:defRPr cap="all"/>
          </a:pPr>
          <a:r>
            <a:rPr lang="de-DE" dirty="0"/>
            <a:t>LITERATURKRITIK</a:t>
          </a:r>
          <a:endParaRPr lang="el" dirty="0"/>
        </a:p>
      </dgm:t>
    </dgm:pt>
    <dgm:pt modelId="{2FC75195-FBA1-43DE-85DD-40B4B3A2F1F3}" type="parTrans" cxnId="{F226B1C2-5D99-403A-8240-EAD6BD4D8534}">
      <dgm:prSet/>
      <dgm:spPr/>
      <dgm:t>
        <a:bodyPr rtlCol="0"/>
        <a:lstStyle/>
        <a:p>
          <a:pPr rtl="0"/>
          <a:endParaRPr lang="en-US"/>
        </a:p>
      </dgm:t>
    </dgm:pt>
    <dgm:pt modelId="{EF449C32-A7AE-4099-9E9B-9E2F736A89CE}" type="sibTrans" cxnId="{F226B1C2-5D99-403A-8240-EAD6BD4D8534}">
      <dgm:prSet phldrT="02" phldr="0"/>
      <dgm:spPr/>
      <dgm:t>
        <a:bodyPr rtlCol="0"/>
        <a:lstStyle/>
        <a:p>
          <a:pPr rtl="0"/>
          <a:r>
            <a:rPr lang="el"/>
            <a:t>02</a:t>
          </a:r>
        </a:p>
      </dgm:t>
    </dgm:pt>
    <dgm:pt modelId="{9EF41CC5-EF3B-4A6D-8229-3F1333EADFB3}">
      <dgm:prSet/>
      <dgm:spPr/>
      <dgm:t>
        <a:bodyPr rtlCol="0"/>
        <a:lstStyle/>
        <a:p>
          <a:pPr rtl="0">
            <a:defRPr cap="all"/>
          </a:pPr>
          <a:r>
            <a:rPr lang="el"/>
            <a:t>Pellentesque habitant morbi tristique senectus et netus et malesuada fames.</a:t>
          </a:r>
        </a:p>
      </dgm:t>
    </dgm:pt>
    <dgm:pt modelId="{DAEF1C7D-B0C5-46FA-BED3-8A54E918D3E0}" type="parTrans" cxnId="{E476EEBC-7C9F-4E07-BD58-1044B9769B64}">
      <dgm:prSet/>
      <dgm:spPr/>
      <dgm:t>
        <a:bodyPr rtlCol="0"/>
        <a:lstStyle/>
        <a:p>
          <a:pPr rtl="0"/>
          <a:endParaRPr lang="en-US"/>
        </a:p>
      </dgm:t>
    </dgm:pt>
    <dgm:pt modelId="{98E6DD7C-B953-4119-9F64-9914E467ECBF}" type="sibTrans" cxnId="{E476EEBC-7C9F-4E07-BD58-1044B9769B64}">
      <dgm:prSet phldrT="03" phldr="0"/>
      <dgm:spPr/>
      <dgm:t>
        <a:bodyPr rtlCol="0"/>
        <a:lstStyle/>
        <a:p>
          <a:pPr rtl="0"/>
          <a:r>
            <a:rPr lang="el"/>
            <a:t>03</a:t>
          </a:r>
        </a:p>
      </dgm:t>
    </dgm:pt>
    <dgm:pt modelId="{579698BD-D232-4926-8D7B-29A69B90858B}" type="pres">
      <dgm:prSet presAssocID="{8AA20905-3954-474B-A606-562BCA026DC1}" presName="Name0" presStyleCnt="0">
        <dgm:presLayoutVars>
          <dgm:animLvl val="lvl"/>
          <dgm:resizeHandles val="exact"/>
        </dgm:presLayoutVars>
      </dgm:prSet>
      <dgm:spPr/>
    </dgm:pt>
    <dgm:pt modelId="{3DD5B223-886E-4FC7-BDA1-ECA869A474EC}" type="pres">
      <dgm:prSet presAssocID="{DC13AB6D-DEA2-4CBB-AC69-1EF1A6AD1512}" presName="compositeNode" presStyleCnt="0">
        <dgm:presLayoutVars>
          <dgm:bulletEnabled val="1"/>
        </dgm:presLayoutVars>
      </dgm:prSet>
      <dgm:spPr/>
    </dgm:pt>
    <dgm:pt modelId="{DA3A6BD4-857F-4C66-97FA-B1E1C180A950}" type="pres">
      <dgm:prSet presAssocID="{DC13AB6D-DEA2-4CBB-AC69-1EF1A6AD1512}" presName="bgRect" presStyleLbl="alignNode1" presStyleIdx="0" presStyleCnt="3"/>
      <dgm:spPr/>
    </dgm:pt>
    <dgm:pt modelId="{BBA91679-4684-4A04-8AEB-03038C78A75C}" type="pres">
      <dgm:prSet presAssocID="{9C64CC83-643C-4E12-8F97-BC19DC03119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F398AEE-BC0F-4F30-99FA-92D67A176C2D}" type="pres">
      <dgm:prSet presAssocID="{DC13AB6D-DEA2-4CBB-AC69-1EF1A6AD1512}" presName="nodeRect" presStyleLbl="alignNode1" presStyleIdx="0" presStyleCnt="3">
        <dgm:presLayoutVars>
          <dgm:bulletEnabled val="1"/>
        </dgm:presLayoutVars>
      </dgm:prSet>
      <dgm:spPr/>
    </dgm:pt>
    <dgm:pt modelId="{3C27A223-AC17-40BD-B7C5-0447661C2934}" type="pres">
      <dgm:prSet presAssocID="{9C64CC83-643C-4E12-8F97-BC19DC031190}" presName="sibTrans" presStyleCnt="0"/>
      <dgm:spPr/>
    </dgm:pt>
    <dgm:pt modelId="{0864151C-845B-4A50-9755-7EE613694D81}" type="pres">
      <dgm:prSet presAssocID="{53742231-981F-480A-940F-203EC2F7423F}" presName="compositeNode" presStyleCnt="0">
        <dgm:presLayoutVars>
          <dgm:bulletEnabled val="1"/>
        </dgm:presLayoutVars>
      </dgm:prSet>
      <dgm:spPr/>
    </dgm:pt>
    <dgm:pt modelId="{00AE7F27-0E5D-4AFB-ACD6-B5A19E79EA42}" type="pres">
      <dgm:prSet presAssocID="{53742231-981F-480A-940F-203EC2F7423F}" presName="bgRect" presStyleLbl="alignNode1" presStyleIdx="1" presStyleCnt="3"/>
      <dgm:spPr/>
    </dgm:pt>
    <dgm:pt modelId="{975C752B-C37A-4BA6-A3AE-2202A141404A}" type="pres">
      <dgm:prSet presAssocID="{EF449C32-A7AE-4099-9E9B-9E2F736A89C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5BDCA19-B754-421E-A6CC-628F80FC74CB}" type="pres">
      <dgm:prSet presAssocID="{53742231-981F-480A-940F-203EC2F7423F}" presName="nodeRect" presStyleLbl="alignNode1" presStyleIdx="1" presStyleCnt="3">
        <dgm:presLayoutVars>
          <dgm:bulletEnabled val="1"/>
        </dgm:presLayoutVars>
      </dgm:prSet>
      <dgm:spPr/>
    </dgm:pt>
    <dgm:pt modelId="{3E36C1DA-E751-469B-91D5-B7ADF3790DAB}" type="pres">
      <dgm:prSet presAssocID="{EF449C32-A7AE-4099-9E9B-9E2F736A89CE}" presName="sibTrans" presStyleCnt="0"/>
      <dgm:spPr/>
    </dgm:pt>
    <dgm:pt modelId="{19974A3A-09A4-40DE-BB0F-D9AED1ACB06E}" type="pres">
      <dgm:prSet presAssocID="{9EF41CC5-EF3B-4A6D-8229-3F1333EADFB3}" presName="compositeNode" presStyleCnt="0">
        <dgm:presLayoutVars>
          <dgm:bulletEnabled val="1"/>
        </dgm:presLayoutVars>
      </dgm:prSet>
      <dgm:spPr/>
    </dgm:pt>
    <dgm:pt modelId="{CAD62F17-E99D-4FEF-B376-961CA4CB20EB}" type="pres">
      <dgm:prSet presAssocID="{9EF41CC5-EF3B-4A6D-8229-3F1333EADFB3}" presName="bgRect" presStyleLbl="alignNode1" presStyleIdx="2" presStyleCnt="3"/>
      <dgm:spPr/>
    </dgm:pt>
    <dgm:pt modelId="{E20811D6-E5D4-4C9E-AABF-9E0E1902CA2C}" type="pres">
      <dgm:prSet presAssocID="{98E6DD7C-B953-4119-9F64-9914E467ECBF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7D48337-9200-42EF-A956-8FC92E9B78D2}" type="pres">
      <dgm:prSet presAssocID="{9EF41CC5-EF3B-4A6D-8229-3F1333EADFB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3B61840-F115-4174-96B9-DA0C0E83489E}" type="presOf" srcId="{9EF41CC5-EF3B-4A6D-8229-3F1333EADFB3}" destId="{CAD62F17-E99D-4FEF-B376-961CA4CB20EB}" srcOrd="0" destOrd="0" presId="urn:microsoft.com/office/officeart/2016/7/layout/LinearBlockProcessNumbered"/>
    <dgm:cxn modelId="{0439566F-A180-439C-8FAE-14E400EF2DCF}" type="presOf" srcId="{8AA20905-3954-474B-A606-562BCA026DC1}" destId="{579698BD-D232-4926-8D7B-29A69B90858B}" srcOrd="0" destOrd="0" presId="urn:microsoft.com/office/officeart/2016/7/layout/LinearBlockProcessNumbered"/>
    <dgm:cxn modelId="{29280853-1A86-48A7-BA30-A3847B3BBF6D}" type="presOf" srcId="{98E6DD7C-B953-4119-9F64-9914E467ECBF}" destId="{E20811D6-E5D4-4C9E-AABF-9E0E1902CA2C}" srcOrd="0" destOrd="0" presId="urn:microsoft.com/office/officeart/2016/7/layout/LinearBlockProcessNumbered"/>
    <dgm:cxn modelId="{F6B1598F-1951-460F-BB68-54B32A798437}" type="presOf" srcId="{DC13AB6D-DEA2-4CBB-AC69-1EF1A6AD1512}" destId="{5F398AEE-BC0F-4F30-99FA-92D67A176C2D}" srcOrd="1" destOrd="0" presId="urn:microsoft.com/office/officeart/2016/7/layout/LinearBlockProcessNumbered"/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A068B95-2DA2-453B-8162-90B6AB26C20F}" type="presOf" srcId="{DC13AB6D-DEA2-4CBB-AC69-1EF1A6AD1512}" destId="{DA3A6BD4-857F-4C66-97FA-B1E1C180A950}" srcOrd="0" destOrd="0" presId="urn:microsoft.com/office/officeart/2016/7/layout/LinearBlockProcessNumbered"/>
    <dgm:cxn modelId="{07D44DA2-D4CF-4582-A029-20843D5E0F23}" type="presOf" srcId="{53742231-981F-480A-940F-203EC2F7423F}" destId="{C5BDCA19-B754-421E-A6CC-628F80FC74CB}" srcOrd="1" destOrd="0" presId="urn:microsoft.com/office/officeart/2016/7/layout/LinearBlockProcessNumbered"/>
    <dgm:cxn modelId="{E476EEBC-7C9F-4E07-BD58-1044B9769B64}" srcId="{8AA20905-3954-474B-A606-562BCA026DC1}" destId="{9EF41CC5-EF3B-4A6D-8229-3F1333EADFB3}" srcOrd="2" destOrd="0" parTransId="{DAEF1C7D-B0C5-46FA-BED3-8A54E918D3E0}" sibTransId="{98E6DD7C-B953-4119-9F64-9914E467ECBF}"/>
    <dgm:cxn modelId="{FDD130C2-CD74-4EFB-A226-A939177EE674}" type="presOf" srcId="{53742231-981F-480A-940F-203EC2F7423F}" destId="{00AE7F27-0E5D-4AFB-ACD6-B5A19E79EA42}" srcOrd="0" destOrd="0" presId="urn:microsoft.com/office/officeart/2016/7/layout/LinearBlockProcessNumbered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714928C7-F07E-48C4-BE9E-4842896AB09C}" type="presOf" srcId="{9C64CC83-643C-4E12-8F97-BC19DC031190}" destId="{BBA91679-4684-4A04-8AEB-03038C78A75C}" srcOrd="0" destOrd="0" presId="urn:microsoft.com/office/officeart/2016/7/layout/LinearBlockProcessNumbered"/>
    <dgm:cxn modelId="{7D7B6CF4-1A1D-4E61-B5FE-C95185EF2648}" type="presOf" srcId="{9EF41CC5-EF3B-4A6D-8229-3F1333EADFB3}" destId="{67D48337-9200-42EF-A956-8FC92E9B78D2}" srcOrd="1" destOrd="0" presId="urn:microsoft.com/office/officeart/2016/7/layout/LinearBlockProcessNumbered"/>
    <dgm:cxn modelId="{B9FDDAF6-ABE3-43D5-A54F-4A0002D3FD47}" type="presOf" srcId="{EF449C32-A7AE-4099-9E9B-9E2F736A89CE}" destId="{975C752B-C37A-4BA6-A3AE-2202A141404A}" srcOrd="0" destOrd="0" presId="urn:microsoft.com/office/officeart/2016/7/layout/LinearBlockProcessNumbered"/>
    <dgm:cxn modelId="{6A5BED3A-71F8-4A71-9E51-1F50D58497B5}" type="presParOf" srcId="{579698BD-D232-4926-8D7B-29A69B90858B}" destId="{3DD5B223-886E-4FC7-BDA1-ECA869A474EC}" srcOrd="0" destOrd="0" presId="urn:microsoft.com/office/officeart/2016/7/layout/LinearBlockProcessNumbered"/>
    <dgm:cxn modelId="{50ED9B3F-B939-4662-8866-7D833C2E0794}" type="presParOf" srcId="{3DD5B223-886E-4FC7-BDA1-ECA869A474EC}" destId="{DA3A6BD4-857F-4C66-97FA-B1E1C180A950}" srcOrd="0" destOrd="0" presId="urn:microsoft.com/office/officeart/2016/7/layout/LinearBlockProcessNumbered"/>
    <dgm:cxn modelId="{0D013F25-1B82-4F7B-AEF4-E93C2E95B0C3}" type="presParOf" srcId="{3DD5B223-886E-4FC7-BDA1-ECA869A474EC}" destId="{BBA91679-4684-4A04-8AEB-03038C78A75C}" srcOrd="1" destOrd="0" presId="urn:microsoft.com/office/officeart/2016/7/layout/LinearBlockProcessNumbered"/>
    <dgm:cxn modelId="{1E713196-E09A-42B0-BC2D-5294D0D9C36F}" type="presParOf" srcId="{3DD5B223-886E-4FC7-BDA1-ECA869A474EC}" destId="{5F398AEE-BC0F-4F30-99FA-92D67A176C2D}" srcOrd="2" destOrd="0" presId="urn:microsoft.com/office/officeart/2016/7/layout/LinearBlockProcessNumbered"/>
    <dgm:cxn modelId="{F8935481-B234-48A2-8E9B-6F423817537E}" type="presParOf" srcId="{579698BD-D232-4926-8D7B-29A69B90858B}" destId="{3C27A223-AC17-40BD-B7C5-0447661C2934}" srcOrd="1" destOrd="0" presId="urn:microsoft.com/office/officeart/2016/7/layout/LinearBlockProcessNumbered"/>
    <dgm:cxn modelId="{2A71550B-14EE-4B95-A40C-E132F64E84DB}" type="presParOf" srcId="{579698BD-D232-4926-8D7B-29A69B90858B}" destId="{0864151C-845B-4A50-9755-7EE613694D81}" srcOrd="2" destOrd="0" presId="urn:microsoft.com/office/officeart/2016/7/layout/LinearBlockProcessNumbered"/>
    <dgm:cxn modelId="{819F34FD-11F2-459D-B90D-FA1539737ADA}" type="presParOf" srcId="{0864151C-845B-4A50-9755-7EE613694D81}" destId="{00AE7F27-0E5D-4AFB-ACD6-B5A19E79EA42}" srcOrd="0" destOrd="0" presId="urn:microsoft.com/office/officeart/2016/7/layout/LinearBlockProcessNumbered"/>
    <dgm:cxn modelId="{FAA4A22E-63A9-40D7-AF37-15573F3C350A}" type="presParOf" srcId="{0864151C-845B-4A50-9755-7EE613694D81}" destId="{975C752B-C37A-4BA6-A3AE-2202A141404A}" srcOrd="1" destOrd="0" presId="urn:microsoft.com/office/officeart/2016/7/layout/LinearBlockProcessNumbered"/>
    <dgm:cxn modelId="{ABA4B620-C848-4944-B91E-2E492EED893C}" type="presParOf" srcId="{0864151C-845B-4A50-9755-7EE613694D81}" destId="{C5BDCA19-B754-421E-A6CC-628F80FC74CB}" srcOrd="2" destOrd="0" presId="urn:microsoft.com/office/officeart/2016/7/layout/LinearBlockProcessNumbered"/>
    <dgm:cxn modelId="{981D06A1-F8EB-4C14-9C2A-EA505D9C81FA}" type="presParOf" srcId="{579698BD-D232-4926-8D7B-29A69B90858B}" destId="{3E36C1DA-E751-469B-91D5-B7ADF3790DAB}" srcOrd="3" destOrd="0" presId="urn:microsoft.com/office/officeart/2016/7/layout/LinearBlockProcessNumbered"/>
    <dgm:cxn modelId="{D7BB022A-2504-497B-9672-D97F4CB95B15}" type="presParOf" srcId="{579698BD-D232-4926-8D7B-29A69B90858B}" destId="{19974A3A-09A4-40DE-BB0F-D9AED1ACB06E}" srcOrd="4" destOrd="0" presId="urn:microsoft.com/office/officeart/2016/7/layout/LinearBlockProcessNumbered"/>
    <dgm:cxn modelId="{A085F843-0169-43CB-B042-74EAB6E1674B}" type="presParOf" srcId="{19974A3A-09A4-40DE-BB0F-D9AED1ACB06E}" destId="{CAD62F17-E99D-4FEF-B376-961CA4CB20EB}" srcOrd="0" destOrd="0" presId="urn:microsoft.com/office/officeart/2016/7/layout/LinearBlockProcessNumbered"/>
    <dgm:cxn modelId="{A179DBCD-25F3-44B6-BAA7-26EBC7B29448}" type="presParOf" srcId="{19974A3A-09A4-40DE-BB0F-D9AED1ACB06E}" destId="{E20811D6-E5D4-4C9E-AABF-9E0E1902CA2C}" srcOrd="1" destOrd="0" presId="urn:microsoft.com/office/officeart/2016/7/layout/LinearBlockProcessNumbered"/>
    <dgm:cxn modelId="{7429BDE6-E17F-4E08-960D-D62B256C81F6}" type="presParOf" srcId="{19974A3A-09A4-40DE-BB0F-D9AED1ACB06E}" destId="{67D48337-9200-42EF-A956-8FC92E9B78D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6BD4-857F-4C66-97FA-B1E1C180A950}">
      <dsp:nvSpPr>
        <dsp:cNvPr id="0" name=""/>
        <dsp:cNvSpPr/>
      </dsp:nvSpPr>
      <dsp:spPr>
        <a:xfrm>
          <a:off x="808" y="0"/>
          <a:ext cx="3275967" cy="3714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rtlCol="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900" kern="1200" dirty="0" err="1"/>
            <a:t>rEZEPTIONSÄSTHETIK</a:t>
          </a:r>
          <a:endParaRPr lang="el" sz="1900" kern="1200" dirty="0"/>
        </a:p>
      </dsp:txBody>
      <dsp:txXfrm>
        <a:off x="808" y="1485900"/>
        <a:ext cx="3275967" cy="2228850"/>
      </dsp:txXfrm>
    </dsp:sp>
    <dsp:sp modelId="{BBA91679-4684-4A04-8AEB-03038C78A75C}">
      <dsp:nvSpPr>
        <dsp:cNvPr id="0" name=""/>
        <dsp:cNvSpPr/>
      </dsp:nvSpPr>
      <dsp:spPr>
        <a:xfrm>
          <a:off x="808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" sz="6600" kern="1200"/>
            <a:t>01</a:t>
          </a:r>
        </a:p>
      </dsp:txBody>
      <dsp:txXfrm>
        <a:off x="808" y="0"/>
        <a:ext cx="3275967" cy="1485900"/>
      </dsp:txXfrm>
    </dsp:sp>
    <dsp:sp modelId="{00AE7F27-0E5D-4AFB-ACD6-B5A19E79EA42}">
      <dsp:nvSpPr>
        <dsp:cNvPr id="0" name=""/>
        <dsp:cNvSpPr/>
      </dsp:nvSpPr>
      <dsp:spPr>
        <a:xfrm>
          <a:off x="3538853" y="0"/>
          <a:ext cx="3275967" cy="3714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rtlCol="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900" kern="1200" dirty="0"/>
            <a:t>LITERATURTHEORIE VS</a:t>
          </a:r>
        </a:p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900" kern="1200" dirty="0"/>
            <a:t>LITERATURKRITIK</a:t>
          </a:r>
          <a:endParaRPr lang="el" sz="1900" kern="1200" dirty="0"/>
        </a:p>
      </dsp:txBody>
      <dsp:txXfrm>
        <a:off x="3538853" y="1485900"/>
        <a:ext cx="3275967" cy="2228850"/>
      </dsp:txXfrm>
    </dsp:sp>
    <dsp:sp modelId="{975C752B-C37A-4BA6-A3AE-2202A141404A}">
      <dsp:nvSpPr>
        <dsp:cNvPr id="0" name=""/>
        <dsp:cNvSpPr/>
      </dsp:nvSpPr>
      <dsp:spPr>
        <a:xfrm>
          <a:off x="3538853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" sz="6600" kern="1200"/>
            <a:t>02</a:t>
          </a:r>
        </a:p>
      </dsp:txBody>
      <dsp:txXfrm>
        <a:off x="3538853" y="0"/>
        <a:ext cx="3275967" cy="1485900"/>
      </dsp:txXfrm>
    </dsp:sp>
    <dsp:sp modelId="{CAD62F17-E99D-4FEF-B376-961CA4CB20EB}">
      <dsp:nvSpPr>
        <dsp:cNvPr id="0" name=""/>
        <dsp:cNvSpPr/>
      </dsp:nvSpPr>
      <dsp:spPr>
        <a:xfrm>
          <a:off x="7076898" y="0"/>
          <a:ext cx="3275967" cy="3714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rtlCol="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l" sz="1900" kern="1200"/>
            <a:t>Pellentesque habitant morbi tristique senectus et netus et malesuada fames.</a:t>
          </a:r>
        </a:p>
      </dsp:txBody>
      <dsp:txXfrm>
        <a:off x="7076898" y="1485900"/>
        <a:ext cx="3275967" cy="2228850"/>
      </dsp:txXfrm>
    </dsp:sp>
    <dsp:sp modelId="{E20811D6-E5D4-4C9E-AABF-9E0E1902CA2C}">
      <dsp:nvSpPr>
        <dsp:cNvPr id="0" name=""/>
        <dsp:cNvSpPr/>
      </dsp:nvSpPr>
      <dsp:spPr>
        <a:xfrm>
          <a:off x="7076898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" sz="6600" kern="1200"/>
            <a:t>03</a:t>
          </a:r>
        </a:p>
      </dsp:txBody>
      <dsp:txXfrm>
        <a:off x="7076898" y="0"/>
        <a:ext cx="3275967" cy="1485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657D22-ED52-447D-8FE3-808EA754B17C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602E8-7778-4840-9C52-CF866E2E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0039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F7C6EEE-3A8B-4716-9669-B700F10D6365}" type="datetime1">
              <a:rPr lang="el-GR" smtClean="0"/>
              <a:t>15/11/2025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"/>
              <a:t>Κάντε κλικ για επεξεργασία των στυλ κειμένου του υποδείγματος</a:t>
            </a:r>
            <a:endParaRPr lang="en-US"/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86D5CD-F53C-40AA-8F25-6C53AFF44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81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1370693" y="1184116"/>
            <a:ext cx="9440034" cy="2414226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el" dirty="0"/>
              <a:t>Κάντε κλικ για να επεξεργαστείτε το Στυλ κύριου</a:t>
            </a:r>
            <a:r>
              <a:rPr lang="en-US" dirty="0"/>
              <a:t> </a:t>
            </a:r>
            <a:r>
              <a:rPr lang="el" dirty="0"/>
              <a:t>τίτλου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EAB777-EAE0-45B8-99DA-F40CB928E0A9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Εικόνα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4828A0-567A-4A34-AEF7-DCC60801E6BB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B5A4F8-4E86-4AC1-B964-7DA3F10E6AC3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Απόσπασμ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Θέση κειμένου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6FB5A4-AB32-44D2-9AAA-C7A176F0C355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Πλαίσιο κειμένου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l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Πλαίσιο κειμένου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l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1027F7-4074-4D72-AD54-73C4E77D7BCD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ηλώ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Τίτλος 1"/>
          <p:cNvSpPr>
            <a:spLocks noGrp="1"/>
          </p:cNvSpPr>
          <p:nvPr>
            <p:ph type="title" hasCustomPrompt="1"/>
          </p:nvPr>
        </p:nvSpPr>
        <p:spPr>
          <a:xfrm>
            <a:off x="913795" y="492126"/>
            <a:ext cx="10353762" cy="118427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l" dirty="0"/>
              <a:t>Κάντε κλικ για να επεξεργαστείτε το Στυλ κύριου τίτλου</a:t>
            </a:r>
            <a:endParaRPr lang="en-US" dirty="0"/>
          </a:p>
        </p:txBody>
      </p:sp>
      <p:sp>
        <p:nvSpPr>
          <p:cNvPr id="7" name="Θέση κειμένου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9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10" name="Θέση κειμένου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11" name="Θέση κειμένου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12" name="Θέση κειμένου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2D27C5-29D5-4C9D-A107-80DE37E855E6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Εικόνα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Εικόνα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Τίτλος 1"/>
          <p:cNvSpPr>
            <a:spLocks noGrp="1"/>
          </p:cNvSpPr>
          <p:nvPr>
            <p:ph type="title" hasCustomPrompt="1"/>
          </p:nvPr>
        </p:nvSpPr>
        <p:spPr>
          <a:xfrm>
            <a:off x="913794" y="414051"/>
            <a:ext cx="10353763" cy="1165999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l" dirty="0"/>
              <a:t>Κάντε κλικ για να επεξεργαστείτε το Στυλ κύριου τίτλου</a:t>
            </a:r>
            <a:endParaRPr lang="en-US" dirty="0"/>
          </a:p>
        </p:txBody>
      </p:sp>
      <p:sp>
        <p:nvSpPr>
          <p:cNvPr id="19" name="Θέση κειμένου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20" name="Θέση εικόνας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Θέση κειμένου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22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23" name="Θέση εικόνας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Θέση κειμένου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25" name="Θέση κειμένου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26" name="Θέση εικόνας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Θέση κειμένου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7593D9-8938-4D97-A15E-439718317C62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" dirty="0"/>
              <a:t>Κάντε κλικ για να επεξεργαστείτε το</a:t>
            </a:r>
            <a:r>
              <a:rPr lang="en-US" dirty="0"/>
              <a:t> </a:t>
            </a:r>
            <a:r>
              <a:rPr lang="el" dirty="0"/>
              <a:t>Στυλ κύριου τίτλου</a:t>
            </a:r>
            <a:endParaRPr lang="en-US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5A77C6-2C48-49FF-A0DF-A256F19F3B2A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rtlCol="0" anchor="t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296FFD-DA5C-41D2-A692-888B9A6EB440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" dirty="0"/>
              <a:t>Κάντε κλικ για να επεξεργαστείτε το</a:t>
            </a:r>
            <a:r>
              <a:rPr lang="en-US" dirty="0"/>
              <a:t> </a:t>
            </a:r>
            <a:r>
              <a:rPr lang="el" dirty="0"/>
              <a:t>Στυλ κύριου τίτλου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89F1F8-78B2-4202-871A-EB0904DEDE7E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DC8290-CBFB-4326-96E0-2BE3783D1CDE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l" dirty="0"/>
              <a:t>Κάντε κλικ για να επεξεργαστείτε το Στυλ κύριου τίτλου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C7C660-507E-477E-AF56-0C6822C86707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Εικόνα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Εικόνα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913795" y="414440"/>
            <a:ext cx="10353762" cy="116561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l" dirty="0"/>
              <a:t>Κάντε κλικ για να επεξεργαστείτε το Στυλ κύριου τίτλου</a:t>
            </a:r>
            <a:endParaRPr lang="en-US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046013" y="1734506"/>
            <a:ext cx="4764764" cy="813141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363166" y="1734506"/>
            <a:ext cx="4779582" cy="81314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BA3AA8-7964-481C-B35E-696E39E339CF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l" dirty="0"/>
              <a:t>Κάντε κλικ για να επεξεργαστείτε το Στυλ κύριου τίτλου</a:t>
            </a:r>
            <a:endParaRPr lang="en-US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A8D457-EF96-4EDA-9FC0-CA5AAF19DFED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113A73-C2A4-4FE3-B901-E4FE48B659E7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CFB129-F962-4655-93C5-539E76AE287C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Εικόνα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el" dirty="0"/>
              <a:t>Κάντε κλικ για να επεξεργαστείτε το Στυλ κύριου τίτλου</a:t>
            </a:r>
            <a:endParaRPr lang="en-US" dirty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1A3D87-08B5-47C6-8ABA-F95B4E9BBA8A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l" dirty="0"/>
              <a:t>Κάντε κλικ για να επεξεργαστείτε το</a:t>
            </a:r>
            <a:r>
              <a:rPr lang="en-US" dirty="0"/>
              <a:t> </a:t>
            </a:r>
            <a:r>
              <a:rPr lang="el" dirty="0"/>
              <a:t>Στυλ κύριου τίτλου</a:t>
            </a:r>
            <a:endParaRPr lang="en-US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el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  <a:endParaRPr lang="en-US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02E9E9FF-B811-48F0-980D-64EB3C1143C4}" type="datetime1">
              <a:rPr lang="el-GR" smtClean="0"/>
              <a:t>15/11/2025</a:t>
            </a:fld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2q1CvNjBdro?si=42A3UuKhaYFDm_Ox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q1CvNjBdro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g215GInUSA?start=230&amp;feature=oembed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Μια εικόνα που περιέχει φλιτζάνι, καφέ, φαγητό, ποτό&#10;&#10;Αυτόματη δημιουργία περιγραφής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087120"/>
            <a:ext cx="9440034" cy="2648381"/>
          </a:xfrm>
        </p:spPr>
        <p:txBody>
          <a:bodyPr rtlCol="0">
            <a:normAutofit/>
          </a:bodyPr>
          <a:lstStyle/>
          <a:p>
            <a:pPr rtl="0"/>
            <a:r>
              <a:rPr lang="de-DE" sz="7200" dirty="0"/>
              <a:t>Literaturtheorie und Literaturkritik</a:t>
            </a:r>
            <a:endParaRPr lang="el" sz="72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910649"/>
            <a:ext cx="9440034" cy="1397951"/>
          </a:xfrm>
        </p:spPr>
        <p:txBody>
          <a:bodyPr rtlCol="0">
            <a:normAutofit/>
          </a:bodyPr>
          <a:lstStyle/>
          <a:p>
            <a:pPr rtl="0"/>
            <a:r>
              <a:rPr lang="el" sz="2800"/>
              <a:t>Sit Dolor Amet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E36A2A7-47B9-4620-A512-F78265FD6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BB9CAE4-187D-4E76-8E28-85924191AC4E}" type="datetime1">
              <a:rPr lang="el-GR" smtClean="0"/>
              <a:t>15/11/2025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284657-C399-69D5-CE20-D9DBC6B0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LITERATURKRITIK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DCA591-6ABD-24D7-3AD8-A8A14CC9A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171950"/>
          </a:xfrm>
        </p:spPr>
        <p:txBody>
          <a:bodyPr>
            <a:normAutofit/>
          </a:bodyPr>
          <a:lstStyle/>
          <a:p>
            <a:r>
              <a:rPr lang="de-DE" sz="2400" b="1" dirty="0">
                <a:effectLst/>
              </a:rPr>
              <a:t>- Bezieht sich auf die praktische Beurteilung und Bewertung einzelner literarischer Werke.</a:t>
            </a:r>
            <a:endParaRPr lang="el-GR" sz="2400" b="1" dirty="0">
              <a:effectLst/>
            </a:endParaRPr>
          </a:p>
          <a:p>
            <a:r>
              <a:rPr lang="de-DE" sz="2400" b="1" dirty="0">
                <a:effectLst/>
              </a:rPr>
              <a:t>- Wird meist in Medien, Rezensionen, Zeitschriften oder im Rahmen von Literaturveranstaltungen ausgeübt.</a:t>
            </a:r>
            <a:endParaRPr lang="el-GR" sz="2400" b="1" dirty="0">
              <a:effectLst/>
            </a:endParaRPr>
          </a:p>
          <a:p>
            <a:r>
              <a:rPr lang="de-DE" sz="2400" b="1" dirty="0">
                <a:effectLst/>
              </a:rPr>
              <a:t>- Ziel ist es, Werke zu interpretieren, zu beurteilen und Empfehlungen auszusprechen.</a:t>
            </a:r>
            <a:endParaRPr lang="el-GR" sz="2400" b="1" dirty="0">
              <a:effectLst/>
            </a:endParaRPr>
          </a:p>
          <a:p>
            <a:r>
              <a:rPr lang="de-DE" sz="2400" b="1" dirty="0">
                <a:effectLst/>
              </a:rPr>
              <a:t>- Ist häufig subjektiver, persönlicher und weniger systematisch als die Literaturtheorie.</a:t>
            </a:r>
            <a:endParaRPr lang="el-GR" sz="2400" b="1" dirty="0">
              <a:effectLst/>
            </a:endParaRPr>
          </a:p>
          <a:p>
            <a:endParaRPr lang="el-GR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A9CBFA3-B8EF-9725-035B-05884A61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89F1F8-78B2-4202-871A-EB0904DEDE7E}" type="datetime1">
              <a:rPr lang="el-GR" smtClean="0"/>
              <a:t>16/11/2025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4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4444BE-071C-FAF3-F501-016448293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864637"/>
          </a:xfrm>
        </p:spPr>
        <p:txBody>
          <a:bodyPr>
            <a:normAutofit fontScale="90000"/>
          </a:bodyPr>
          <a:lstStyle/>
          <a:p>
            <a:r>
              <a:rPr lang="de-DE" dirty="0"/>
              <a:t>DEUTSCHSPRACHIGE LITERATURZEITSCHRIFTEN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A09BCD2-1711-C215-9A9A-2C4DDAD7F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76873"/>
            <a:ext cx="11085372" cy="5113175"/>
          </a:xfrm>
        </p:spPr>
        <p:txBody>
          <a:bodyPr>
            <a:normAutofit fontScale="25000" lnSpcReduction="20000"/>
          </a:bodyPr>
          <a:lstStyle/>
          <a:p>
            <a:r>
              <a:rPr lang="de-DE" dirty="0">
                <a:effectLst/>
              </a:rPr>
              <a:t>1</a:t>
            </a:r>
            <a:r>
              <a:rPr lang="de-DE" sz="6400" dirty="0">
                <a:effectLst/>
              </a:rPr>
              <a:t>. **</a:t>
            </a:r>
            <a:r>
              <a:rPr lang="de-DE" sz="6400" dirty="0">
                <a:solidFill>
                  <a:srgbClr val="FFFF00"/>
                </a:solidFill>
                <a:effectLst/>
              </a:rPr>
              <a:t>Literaturen</a:t>
            </a:r>
            <a:r>
              <a:rPr lang="de-DE" sz="6400" dirty="0">
                <a:effectLst/>
              </a:rPr>
              <a:t>**  </a:t>
            </a:r>
            <a:endParaRPr lang="el-GR" sz="6400" dirty="0">
              <a:effectLst/>
            </a:endParaRPr>
          </a:p>
          <a:p>
            <a:r>
              <a:rPr lang="de-DE" sz="6400" dirty="0">
                <a:effectLst/>
              </a:rPr>
              <a:t> </a:t>
            </a:r>
            <a:endParaRPr lang="el-GR" sz="6400" dirty="0">
              <a:effectLst/>
            </a:endParaRPr>
          </a:p>
          <a:p>
            <a:r>
              <a:rPr lang="de-DE" sz="6400" dirty="0">
                <a:effectLst/>
              </a:rPr>
              <a:t>2. **</a:t>
            </a:r>
            <a:r>
              <a:rPr lang="de-DE" sz="6400" dirty="0">
                <a:solidFill>
                  <a:srgbClr val="FFFF00"/>
                </a:solidFill>
                <a:effectLst/>
              </a:rPr>
              <a:t>Sinn und Form</a:t>
            </a:r>
            <a:r>
              <a:rPr lang="de-DE" sz="6400" dirty="0">
                <a:effectLst/>
              </a:rPr>
              <a:t>**  </a:t>
            </a:r>
            <a:endParaRPr lang="el-GR" sz="6400" dirty="0">
              <a:effectLst/>
            </a:endParaRPr>
          </a:p>
          <a:p>
            <a:r>
              <a:rPr lang="de-DE" sz="6400" dirty="0">
                <a:effectLst/>
              </a:rPr>
              <a:t> </a:t>
            </a:r>
            <a:endParaRPr lang="el-GR" sz="6400" dirty="0">
              <a:effectLst/>
            </a:endParaRPr>
          </a:p>
          <a:p>
            <a:r>
              <a:rPr lang="de-DE" sz="6400" dirty="0">
                <a:effectLst/>
              </a:rPr>
              <a:t>3. **</a:t>
            </a:r>
            <a:r>
              <a:rPr lang="de-DE" sz="6400" dirty="0">
                <a:solidFill>
                  <a:srgbClr val="FFFF00"/>
                </a:solidFill>
                <a:effectLst/>
              </a:rPr>
              <a:t>Neue Rundschau</a:t>
            </a:r>
            <a:r>
              <a:rPr lang="de-DE" sz="6400" dirty="0">
                <a:effectLst/>
              </a:rPr>
              <a:t>**  </a:t>
            </a:r>
            <a:endParaRPr lang="el-GR" sz="6400" dirty="0">
              <a:effectLst/>
            </a:endParaRPr>
          </a:p>
          <a:p>
            <a:r>
              <a:rPr lang="de-DE" sz="6400" dirty="0">
                <a:effectLst/>
              </a:rPr>
              <a:t> </a:t>
            </a:r>
            <a:endParaRPr lang="el-GR" sz="6400" dirty="0">
              <a:effectLst/>
            </a:endParaRPr>
          </a:p>
          <a:p>
            <a:r>
              <a:rPr lang="de-DE" sz="6400" dirty="0">
                <a:effectLst/>
              </a:rPr>
              <a:t>4. **</a:t>
            </a:r>
            <a:r>
              <a:rPr lang="de-DE" sz="6400" dirty="0">
                <a:solidFill>
                  <a:srgbClr val="FFFF00"/>
                </a:solidFill>
                <a:effectLst/>
              </a:rPr>
              <a:t>Theater der Zeit</a:t>
            </a:r>
            <a:r>
              <a:rPr lang="de-DE" sz="6400" dirty="0">
                <a:effectLst/>
              </a:rPr>
              <a:t>**  </a:t>
            </a:r>
            <a:endParaRPr lang="el-GR" sz="6400" dirty="0">
              <a:effectLst/>
            </a:endParaRPr>
          </a:p>
          <a:p>
            <a:r>
              <a:rPr lang="de-DE" sz="6400" dirty="0">
                <a:effectLst/>
              </a:rPr>
              <a:t> </a:t>
            </a:r>
            <a:endParaRPr lang="el-GR" sz="6400" dirty="0">
              <a:effectLst/>
            </a:endParaRPr>
          </a:p>
          <a:p>
            <a:r>
              <a:rPr lang="de-DE" sz="6400" dirty="0">
                <a:effectLst/>
              </a:rPr>
              <a:t>5. **</a:t>
            </a:r>
            <a:r>
              <a:rPr lang="de-DE" sz="6400" dirty="0">
                <a:solidFill>
                  <a:srgbClr val="FFFF00"/>
                </a:solidFill>
                <a:effectLst/>
              </a:rPr>
              <a:t>Frankfurter Allgemeine Zeitung (FAZ) – Feuilleton**  </a:t>
            </a:r>
            <a:endParaRPr lang="el-GR" sz="6400" dirty="0">
              <a:solidFill>
                <a:srgbClr val="FFFF00"/>
              </a:solidFill>
              <a:effectLst/>
            </a:endParaRPr>
          </a:p>
          <a:p>
            <a:endParaRPr lang="el-GR" sz="6400" dirty="0">
              <a:effectLst/>
            </a:endParaRPr>
          </a:p>
          <a:p>
            <a:r>
              <a:rPr lang="de-DE" sz="6400" dirty="0">
                <a:effectLst/>
              </a:rPr>
              <a:t>6</a:t>
            </a:r>
            <a:r>
              <a:rPr lang="de-DE" sz="6400" dirty="0">
                <a:solidFill>
                  <a:srgbClr val="FFFF00"/>
                </a:solidFill>
                <a:effectLst/>
              </a:rPr>
              <a:t>. **Süddeutsche Zeitung – Literatur**  </a:t>
            </a:r>
            <a:endParaRPr lang="el-GR" sz="6400" dirty="0">
              <a:solidFill>
                <a:srgbClr val="FFFF00"/>
              </a:solidFill>
              <a:effectLst/>
            </a:endParaRPr>
          </a:p>
          <a:p>
            <a:r>
              <a:rPr lang="de-DE" sz="6400" dirty="0">
                <a:effectLst/>
              </a:rPr>
              <a:t> </a:t>
            </a:r>
            <a:endParaRPr lang="el-GR" sz="6400" dirty="0">
              <a:effectLst/>
            </a:endParaRPr>
          </a:p>
          <a:p>
            <a:r>
              <a:rPr lang="de-DE" sz="6400" dirty="0">
                <a:effectLst/>
              </a:rPr>
              <a:t>7. </a:t>
            </a:r>
            <a:r>
              <a:rPr lang="de-DE" sz="6400" dirty="0">
                <a:solidFill>
                  <a:srgbClr val="FFFF00"/>
                </a:solidFill>
                <a:effectLst/>
              </a:rPr>
              <a:t>**Kunst und Kultur (Kunstforum, </a:t>
            </a:r>
            <a:r>
              <a:rPr lang="de-DE" sz="6400" dirty="0" err="1">
                <a:solidFill>
                  <a:srgbClr val="FFFF00"/>
                </a:solidFill>
                <a:effectLst/>
              </a:rPr>
              <a:t>Lettre</a:t>
            </a:r>
            <a:r>
              <a:rPr lang="de-DE" sz="6400" dirty="0">
                <a:solidFill>
                  <a:srgbClr val="FFFF00"/>
                </a:solidFill>
                <a:effectLst/>
              </a:rPr>
              <a:t> Internationale etc.)**  </a:t>
            </a:r>
            <a:endParaRPr lang="el-GR" sz="6400" dirty="0">
              <a:solidFill>
                <a:srgbClr val="FFFF00"/>
              </a:solidFill>
              <a:effectLst/>
            </a:endParaRPr>
          </a:p>
          <a:p>
            <a:r>
              <a:rPr lang="de-DE" sz="6400" dirty="0">
                <a:effectLst/>
              </a:rPr>
              <a:t>   </a:t>
            </a:r>
            <a:endParaRPr lang="el-GR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02E22A3-B1B5-8AB3-8E82-16256FCD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89F1F8-78B2-4202-871A-EB0904DEDE7E}" type="datetime1">
              <a:rPr lang="el-GR" smtClean="0"/>
              <a:t>16/11/2025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9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D153DE-7A6B-4305-2164-ED4B272B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GRIECHISCHE LITERATURZEITSCHRIFTEN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D9CBB3-9A5E-B9D9-7D35-8B4349998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FRACTAL</a:t>
            </a:r>
          </a:p>
          <a:p>
            <a:r>
              <a:rPr lang="de-DE" dirty="0"/>
              <a:t>BOOKPRESS</a:t>
            </a:r>
          </a:p>
          <a:p>
            <a:r>
              <a:rPr lang="de-DE" dirty="0"/>
              <a:t>EANAGNOSTIS</a:t>
            </a:r>
          </a:p>
          <a:p>
            <a:r>
              <a:rPr lang="el-GR" dirty="0"/>
              <a:t>ΔΙΑΣΤΙΧΟ</a:t>
            </a:r>
          </a:p>
          <a:p>
            <a:r>
              <a:rPr lang="el-GR" dirty="0"/>
              <a:t>ΝΕΑ ΕΥΘΥΝΗ</a:t>
            </a:r>
          </a:p>
          <a:p>
            <a:r>
              <a:rPr lang="el-GR" dirty="0"/>
              <a:t>ΤΟ ΔΕΝΤΡΟ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8C25A79-B63E-7499-EE21-94C6C30AE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89F1F8-78B2-4202-871A-EB0904DEDE7E}" type="datetime1">
              <a:rPr lang="el-GR" smtClean="0"/>
              <a:t>16/11/2025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7A8391-374A-BDC6-9A76-6B0200AC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A38878-1CA5-2446-E81E-EC77B25DF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https://youtu.be/2q1CvNjBdro?si=42A3UuKhaYFDm_Ox</a:t>
            </a:r>
            <a:endParaRPr lang="de-DE" dirty="0"/>
          </a:p>
          <a:p>
            <a:r>
              <a:rPr lang="de-DE" dirty="0">
                <a:hlinkClick r:id="rId2"/>
              </a:rPr>
              <a:t>https://youtu.be/2q1CvNjBdro?si=42A3UuKhaYFDm_Ox</a:t>
            </a:r>
            <a:endParaRPr lang="de-DE" dirty="0"/>
          </a:p>
          <a:p>
            <a:endParaRPr lang="de-DE" dirty="0"/>
          </a:p>
          <a:p>
            <a:endParaRPr lang="el-GR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D70E8A7-C202-C51B-3A1A-11954DD5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89F1F8-78B2-4202-871A-EB0904DEDE7E}" type="datetime1">
              <a:rPr lang="el-GR" smtClean="0"/>
              <a:t>16/11/2025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182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Ηλεκτρονικά πολυμέσα 4" title="Wie schreibe ich eine Rezension? Aufbau, Struktur, Einleitung, Hauptteil &amp; Schluss einfach erklärt">
            <a:hlinkClick r:id="" action="ppaction://media"/>
            <a:extLst>
              <a:ext uri="{FF2B5EF4-FFF2-40B4-BE49-F238E27FC236}">
                <a16:creationId xmlns:a16="http://schemas.microsoft.com/office/drawing/2014/main" id="{FA5D3FCA-0F8B-1647-ACD9-50A936F7C51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7792" y="68263"/>
            <a:ext cx="11896415" cy="6721475"/>
          </a:xfrm>
          <a:prstGeom prst="rect">
            <a:avLst/>
          </a:prstGeom>
          <a:noFill/>
        </p:spPr>
      </p:pic>
      <p:sp>
        <p:nvSpPr>
          <p:cNvPr id="4" name="Θέση ημερομηνίας 3" hidden="1">
            <a:extLst>
              <a:ext uri="{FF2B5EF4-FFF2-40B4-BE49-F238E27FC236}">
                <a16:creationId xmlns:a16="http://schemas.microsoft.com/office/drawing/2014/main" id="{BB46ED92-F831-6F36-4838-398D28D47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1E89F1F8-78B2-4202-871A-EB0904DEDE7E}" type="datetime1">
              <a:rPr lang="el-GR" smtClean="0"/>
              <a:pPr rtl="0">
                <a:spcAft>
                  <a:spcPts val="600"/>
                </a:spcAft>
              </a:pPr>
              <a:t>16/11/2025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9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Ηλεκτρονικά πολυμέσα 4" title="Rezension schreiben ✅ Schritt für Schritt Anleitung für Anfänger und Fortgeschrittene">
            <a:hlinkClick r:id="" action="ppaction://media"/>
            <a:extLst>
              <a:ext uri="{FF2B5EF4-FFF2-40B4-BE49-F238E27FC236}">
                <a16:creationId xmlns:a16="http://schemas.microsoft.com/office/drawing/2014/main" id="{08EBBE06-CE32-0ACB-E941-741A60E6BB2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 t="454" r="1" b="1"/>
          <a:stretch>
            <a:fillRect/>
          </a:stretch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  <p:sp>
        <p:nvSpPr>
          <p:cNvPr id="4" name="Θέση ημερομηνίας 3" hidden="1">
            <a:extLst>
              <a:ext uri="{FF2B5EF4-FFF2-40B4-BE49-F238E27FC236}">
                <a16:creationId xmlns:a16="http://schemas.microsoft.com/office/drawing/2014/main" id="{FDCD3CEF-EDB0-749F-D6B1-EC65BFDED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1E89F1F8-78B2-4202-871A-EB0904DEDE7E}" type="datetime1">
              <a:rPr lang="el-GR" smtClean="0"/>
              <a:pPr rtl="0">
                <a:spcAft>
                  <a:spcPts val="600"/>
                </a:spcAft>
              </a:pPr>
              <a:t>16/11/2025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1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06D3C3-1628-792D-4B73-91BB5DB0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100" dirty="0">
                <a:solidFill>
                  <a:srgbClr val="FFC000"/>
                </a:solidFill>
                <a:effectLst/>
              </a:rPr>
              <a:t>Das Gedicht „</a:t>
            </a:r>
            <a:r>
              <a:rPr lang="de-DE" sz="3100" b="1" dirty="0">
                <a:solidFill>
                  <a:srgbClr val="FFC000"/>
                </a:solidFill>
                <a:effectLst/>
              </a:rPr>
              <a:t>Der römische Brunnen</a:t>
            </a:r>
            <a:r>
              <a:rPr lang="de-DE" sz="3100" dirty="0">
                <a:solidFill>
                  <a:srgbClr val="FFC000"/>
                </a:solidFill>
                <a:effectLst/>
              </a:rPr>
              <a:t>“ stammt aus der Feder von </a:t>
            </a:r>
            <a:r>
              <a:rPr lang="de-DE" sz="3100" i="1" dirty="0">
                <a:solidFill>
                  <a:srgbClr val="FFC000"/>
                </a:solidFill>
                <a:effectLst/>
              </a:rPr>
              <a:t>Conrad Ferdinand Meyer</a:t>
            </a:r>
            <a:br>
              <a:rPr lang="de-DE" dirty="0">
                <a:effectLst/>
              </a:rPr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06B0499-330A-C3AE-1E83-1B414D1C0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effectLst/>
              </a:rPr>
              <a:t>Aufsteigt der Strahl und fallend gießt</a:t>
            </a:r>
            <a:br>
              <a:rPr lang="de-DE" dirty="0">
                <a:effectLst/>
              </a:rPr>
            </a:br>
            <a:r>
              <a:rPr lang="de-DE" dirty="0">
                <a:effectLst/>
              </a:rPr>
              <a:t>Er voll der Marmorschale Rund,</a:t>
            </a:r>
            <a:br>
              <a:rPr lang="de-DE" dirty="0">
                <a:effectLst/>
              </a:rPr>
            </a:br>
            <a:r>
              <a:rPr lang="de-DE" dirty="0">
                <a:effectLst/>
              </a:rPr>
              <a:t>Die, sich verschleiernd, überfließt</a:t>
            </a:r>
            <a:br>
              <a:rPr lang="de-DE" dirty="0">
                <a:effectLst/>
              </a:rPr>
            </a:br>
            <a:r>
              <a:rPr lang="de-DE" dirty="0">
                <a:effectLst/>
              </a:rPr>
              <a:t>In einer zweiten Schale Grund;</a:t>
            </a:r>
          </a:p>
          <a:p>
            <a:r>
              <a:rPr lang="de-DE" dirty="0">
                <a:effectLst/>
              </a:rPr>
              <a:t>Die zweite gibt, sie wird zu reich,</a:t>
            </a:r>
            <a:br>
              <a:rPr lang="de-DE" dirty="0">
                <a:effectLst/>
              </a:rPr>
            </a:br>
            <a:r>
              <a:rPr lang="de-DE" dirty="0">
                <a:effectLst/>
              </a:rPr>
              <a:t>Der dritten wallend ihre Flut,</a:t>
            </a:r>
            <a:br>
              <a:rPr lang="de-DE" dirty="0">
                <a:effectLst/>
              </a:rPr>
            </a:br>
            <a:r>
              <a:rPr lang="de-DE" dirty="0">
                <a:effectLst/>
              </a:rPr>
              <a:t>Und jede nimmt und gibt zugleich</a:t>
            </a:r>
            <a:br>
              <a:rPr lang="de-DE" dirty="0">
                <a:effectLst/>
              </a:rPr>
            </a:br>
            <a:r>
              <a:rPr lang="de-DE" dirty="0">
                <a:effectLst/>
              </a:rPr>
              <a:t>Und strömt und ruht.</a:t>
            </a:r>
          </a:p>
          <a:p>
            <a:endParaRPr lang="el-GR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F4DED07-9F8B-86C8-C4B2-37FA7D79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89F1F8-78B2-4202-871A-EB0904DEDE7E}" type="datetime1">
              <a:rPr lang="el-GR" smtClean="0"/>
              <a:t>16/11/2025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77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 rtlCol="0">
            <a:normAutofit/>
          </a:bodyPr>
          <a:lstStyle/>
          <a:p>
            <a:pPr rtl="0"/>
            <a:r>
              <a:rPr lang="el"/>
              <a:t>Title Lorem Ipsum</a:t>
            </a:r>
          </a:p>
        </p:txBody>
      </p:sp>
      <p:graphicFrame>
        <p:nvGraphicFramePr>
          <p:cNvPr id="4" name="Θέση περιεχομένου 2">
            <a:extLst>
              <a:ext uri="{FF2B5EF4-FFF2-40B4-BE49-F238E27FC236}">
                <a16:creationId xmlns:a16="http://schemas.microsoft.com/office/drawing/2014/main" id="{AED04DAF-1E3F-4397-8834-E64118E9B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515775"/>
              </p:ext>
            </p:extLst>
          </p:nvPr>
        </p:nvGraphicFramePr>
        <p:xfrm>
          <a:off x="914400" y="2076450"/>
          <a:ext cx="10353675" cy="371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DFE6B47-6D4E-4650-9652-F91DCF1D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CAE6C5-E03F-45BC-8363-94960D21EBDC}" type="datetime1">
              <a:rPr lang="el-GR" smtClean="0"/>
              <a:t>15/11/2025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8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κείμενο, βιβλίο, χαρτί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A1318AB-852C-93CD-01FC-4EF97DE8F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6" b="23837"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Θέση ημερομηνίας 3" hidden="1">
            <a:extLst>
              <a:ext uri="{FF2B5EF4-FFF2-40B4-BE49-F238E27FC236}">
                <a16:creationId xmlns:a16="http://schemas.microsoft.com/office/drawing/2014/main" id="{8C59CE0B-2AF7-A147-57A2-B97AE576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1E89F1F8-78B2-4202-871A-EB0904DEDE7E}" type="datetime1">
              <a:rPr lang="el-GR" smtClean="0"/>
              <a:pPr rtl="0">
                <a:spcAft>
                  <a:spcPts val="600"/>
                </a:spcAft>
              </a:pPr>
              <a:t>15/11/2025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1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8483E83-81EE-7C08-32C3-3FAD1944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Θέση περιεχομένου 5" descr="Εικόνα που περιέχει κείμενο, Δημοσίευση, χαρτί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A04004E-E370-EBF3-154E-62F6B33EE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5" b="29714"/>
          <a:stretch>
            <a:fillRect/>
          </a:stretch>
        </p:blipFill>
        <p:spPr>
          <a:xfrm>
            <a:off x="4855633" y="609600"/>
            <a:ext cx="6411924" cy="5080001"/>
          </a:xfr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45CDFBB-34DE-7CCE-C8A8-48B01C6D7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5618E88-3C0F-AA96-77D9-0CD101BF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E89F1F8-78B2-4202-871A-EB0904DEDE7E}" type="datetime1">
              <a:rPr lang="el-GR" smtClean="0"/>
              <a:pPr rtl="0">
                <a:spcAft>
                  <a:spcPts val="600"/>
                </a:spcAft>
              </a:pPr>
              <a:t>15/11/2025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8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κείμενο, βιβλίο, χαρτί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2798C06-2F9A-2109-2632-BBF05B483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4" r="1" b="34934"/>
          <a:stretch>
            <a:fillRect/>
          </a:stretch>
        </p:blipFill>
        <p:spPr>
          <a:xfrm>
            <a:off x="120650" y="68263"/>
            <a:ext cx="11950700" cy="6721475"/>
          </a:xfrm>
          <a:noFill/>
        </p:spPr>
      </p:pic>
      <p:sp>
        <p:nvSpPr>
          <p:cNvPr id="4" name="Θέση ημερομηνίας 3" hidden="1">
            <a:extLst>
              <a:ext uri="{FF2B5EF4-FFF2-40B4-BE49-F238E27FC236}">
                <a16:creationId xmlns:a16="http://schemas.microsoft.com/office/drawing/2014/main" id="{1E58A651-34DA-A92F-ACD0-966CDC91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1E89F1F8-78B2-4202-871A-EB0904DEDE7E}" type="datetime1">
              <a:rPr lang="el-GR" smtClean="0"/>
              <a:pPr rtl="0">
                <a:spcAft>
                  <a:spcPts val="600"/>
                </a:spcAft>
              </a:pPr>
              <a:t>15/11/2025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5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κείμενο, βιβλίο, χαρτί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EE9345F-A45C-ABE2-6F92-8FA4C1C912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42" r="1" b="1"/>
          <a:stretch>
            <a:fillRect/>
          </a:stretch>
        </p:blipFill>
        <p:spPr>
          <a:xfrm>
            <a:off x="1169349" y="695009"/>
            <a:ext cx="9845346" cy="4343170"/>
          </a:xfr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E0CB7A4-1879-EB07-0831-057F987AD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7F657B9-596F-AE1A-5E6A-491AC1047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E89F1F8-78B2-4202-871A-EB0904DEDE7E}" type="datetime1">
              <a:rPr lang="el-GR" smtClean="0"/>
              <a:pPr rtl="0">
                <a:spcAft>
                  <a:spcPts val="600"/>
                </a:spcAft>
              </a:pPr>
              <a:t>15/11/2025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39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4A9230B-F7BF-7231-02FA-0F7309480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/>
          <a:lstStyle/>
          <a:p>
            <a:r>
              <a:rPr lang="en-US" dirty="0"/>
              <a:t>KRITIK DER METHODE</a:t>
            </a:r>
          </a:p>
        </p:txBody>
      </p:sp>
      <p:pic>
        <p:nvPicPr>
          <p:cNvPr id="6" name="Θέση περιεχομένου 5" descr="Εικόνα που περιέχει κείμενο, βιβλίο, Δημοσίευση, έγγραφ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0F7E6D8-3A8E-3273-FCE5-B3491E6D6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4" b="20216"/>
          <a:stretch>
            <a:fillRect/>
          </a:stretch>
        </p:blipFill>
        <p:spPr>
          <a:xfrm>
            <a:off x="4855633" y="609600"/>
            <a:ext cx="6411924" cy="5080001"/>
          </a:xfr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DC7A104-981A-4B3A-C194-80557D9D4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2238F51-B42C-FF95-1210-0BA018BB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E89F1F8-78B2-4202-871A-EB0904DEDE7E}" type="datetime1">
              <a:rPr lang="el-GR" smtClean="0"/>
              <a:pPr rtl="0">
                <a:spcAft>
                  <a:spcPts val="600"/>
                </a:spcAft>
              </a:pPr>
              <a:t>15/11/2025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6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κείμενο, βιβλίο, Δημοσίευση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43ED53F-C66B-7561-8014-8236B1A78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3" b="35179"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Θέση ημερομηνίας 3" hidden="1">
            <a:extLst>
              <a:ext uri="{FF2B5EF4-FFF2-40B4-BE49-F238E27FC236}">
                <a16:creationId xmlns:a16="http://schemas.microsoft.com/office/drawing/2014/main" id="{B39F2A79-A4B8-38CD-B8D4-51EB2EC8C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E89F1F8-78B2-4202-871A-EB0904DEDE7E}" type="datetime1">
              <a:rPr lang="el-GR" smtClean="0"/>
              <a:pPr rtl="0">
                <a:spcAft>
                  <a:spcPts val="600"/>
                </a:spcAft>
              </a:pPr>
              <a:t>15/11/2025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02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533958-3D1C-909F-9598-E615760B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11290"/>
          </a:xfrm>
        </p:spPr>
        <p:txBody>
          <a:bodyPr>
            <a:normAutofit fontScale="90000"/>
          </a:bodyPr>
          <a:lstStyle/>
          <a:p>
            <a:r>
              <a:rPr lang="de-DE" sz="3600" dirty="0">
                <a:effectLst/>
              </a:rPr>
              <a:t>Der Unterschied zwischen Literaturtheorie und Literaturkritik liegt in ihrem Gegenstand und ihrer Zielsetzung:</a:t>
            </a:r>
            <a:br>
              <a:rPr lang="el-GR" dirty="0">
                <a:effectLst/>
              </a:rPr>
            </a:br>
            <a:endParaRPr lang="el-GR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8AD2C76-D3FB-C387-9DD1-257636C7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89F1F8-78B2-4202-871A-EB0904DEDE7E}" type="datetime1">
              <a:rPr lang="el-GR" smtClean="0"/>
              <a:t>16/11/2025</a:t>
            </a:fld>
            <a:endParaRPr lang="en-US" dirty="0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9203E33E-771C-EA59-93AC-110E3DD03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99592"/>
            <a:ext cx="10353762" cy="4848808"/>
          </a:xfrm>
        </p:spPr>
        <p:txBody>
          <a:bodyPr>
            <a:normAutofit/>
          </a:bodyPr>
          <a:lstStyle/>
          <a:p>
            <a:r>
              <a:rPr lang="de-DE" b="1" dirty="0">
                <a:effectLst/>
              </a:rPr>
              <a:t>**Literaturtheorie**:</a:t>
            </a:r>
            <a:endParaRPr lang="el-GR" b="1" dirty="0">
              <a:effectLst/>
            </a:endParaRPr>
          </a:p>
          <a:p>
            <a:r>
              <a:rPr lang="de-DE" b="1" dirty="0">
                <a:effectLst/>
              </a:rPr>
              <a:t>- Ist ein wissenschaftliches Fachgebiet, das sich mit den grundlegenden Prinzipien, Strukturen und Funktionen von Literatur beschäftigt.</a:t>
            </a:r>
            <a:endParaRPr lang="el-GR" b="1" dirty="0">
              <a:effectLst/>
            </a:endParaRPr>
          </a:p>
          <a:p>
            <a:r>
              <a:rPr lang="de-DE" b="1" dirty="0">
                <a:effectLst/>
              </a:rPr>
              <a:t>- Entwickelt Theorien und Modelle, um Literatur zu analysieren, zu interpretieren und zu verstehen.</a:t>
            </a:r>
            <a:endParaRPr lang="el-GR" b="1" dirty="0">
              <a:effectLst/>
            </a:endParaRPr>
          </a:p>
          <a:p>
            <a:r>
              <a:rPr lang="de-DE" b="1" dirty="0">
                <a:effectLst/>
              </a:rPr>
              <a:t>- Behandelt Fragen wie: Was ist Literatur? Welche Formen und Genres gibt es? Wie funktionieren literarische Werke? Welche Bedeutung haben Aspekte wie Erzählen, Stil, Sprache, Kontext?</a:t>
            </a:r>
            <a:endParaRPr lang="el-GR" b="1" dirty="0">
              <a:effectLst/>
            </a:endParaRPr>
          </a:p>
          <a:p>
            <a:r>
              <a:rPr lang="de-DE" b="1" dirty="0">
                <a:effectLst/>
              </a:rPr>
              <a:t>- Ist eher theoretisch und grundsätzlich, oft auch interdisziplinär mit Philosophie, Ästhetik, Linguistik.</a:t>
            </a:r>
            <a:endParaRPr lang="el-GR" b="1" dirty="0">
              <a:effectLst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70710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806_TF12214701" id="{649DFDBC-90BB-49E3-82FE-3761BCC8881A}" vid="{82BDFA3A-744B-4F25-AF4B-CE849A2339C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{6C7FA027-2727-433A-852F-4D407DE497C2}TFe887d8cf-77a9-48cd-9a74-d8d08097a61c0e7da6fb_win32-889319cdeeba</Template>
  <TotalTime>58</TotalTime>
  <Words>385</Words>
  <Application>Microsoft Office PowerPoint</Application>
  <PresentationFormat>Ευρεία οθόνη</PresentationFormat>
  <Paragraphs>66</Paragraphs>
  <Slides>16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0" baseType="lpstr">
      <vt:lpstr>Calibri</vt:lpstr>
      <vt:lpstr>Goudy Old Style</vt:lpstr>
      <vt:lpstr>Wingdings 2</vt:lpstr>
      <vt:lpstr>SlateVTI</vt:lpstr>
      <vt:lpstr>Literaturtheorie und Literaturkritik</vt:lpstr>
      <vt:lpstr>Title Lorem Ipsum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KRITIK DER METHODE</vt:lpstr>
      <vt:lpstr>Παρουσίαση του PowerPoint</vt:lpstr>
      <vt:lpstr>Der Unterschied zwischen Literaturtheorie und Literaturkritik liegt in ihrem Gegenstand und ihrer Zielsetzung: </vt:lpstr>
      <vt:lpstr>LITERATURKRITIK</vt:lpstr>
      <vt:lpstr>DEUTSCHSPRACHIGE LITERATURZEITSCHRIFTEN</vt:lpstr>
      <vt:lpstr>GRIECHISCHE LITERATURZEITSCHRIFTEN</vt:lpstr>
      <vt:lpstr>VIDEO</vt:lpstr>
      <vt:lpstr>Παρουσίαση του PowerPoint</vt:lpstr>
      <vt:lpstr>Παρουσίαση του PowerPoint</vt:lpstr>
      <vt:lpstr>Das Gedicht „Der römische Brunnen“ stammt aus der Feder von Conrad Ferdinand Meyer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aglaia bliumi</dc:creator>
  <cp:lastModifiedBy>aglaia bliumi</cp:lastModifiedBy>
  <cp:revision>8</cp:revision>
  <dcterms:created xsi:type="dcterms:W3CDTF">2025-11-15T21:50:06Z</dcterms:created>
  <dcterms:modified xsi:type="dcterms:W3CDTF">2025-11-15T22:48:49Z</dcterms:modified>
</cp:coreProperties>
</file>