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E0E329-5D86-4E2C-118D-8D57BAE47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FORMANALYSE PROSA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D0F4EC-64DB-3491-5428-F942E3E7E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07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BFEBE-F031-F133-A790-52B3322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GENETTE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1C37E2-A356-8D5D-C3BD-059C0A9E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b="1" dirty="0"/>
              <a:t>Perspektive/ </a:t>
            </a:r>
            <a:r>
              <a:rPr lang="de-DE" b="1" dirty="0" err="1"/>
              <a:t>Fokalisation</a:t>
            </a:r>
            <a:br>
              <a:rPr lang="de-DE" dirty="0"/>
            </a:br>
            <a:r>
              <a:rPr lang="de-DE" dirty="0"/>
              <a:t>• Identifiziert die Perspektive der Person, durch die die Fakten gegeben werden---Wer sieht </a:t>
            </a:r>
            <a:endParaRPr lang="el-GR" dirty="0"/>
          </a:p>
          <a:p>
            <a:pPr lvl="0"/>
            <a:r>
              <a:rPr lang="de-DE" b="1" dirty="0"/>
              <a:t>1. Null </a:t>
            </a:r>
            <a:r>
              <a:rPr lang="de-DE" b="1" dirty="0" err="1"/>
              <a:t>Fokalisation</a:t>
            </a:r>
            <a:r>
              <a:rPr lang="de-DE" dirty="0"/>
              <a:t>: Erzähler &gt; Held der </a:t>
            </a:r>
            <a:r>
              <a:rPr lang="de-DE" dirty="0" err="1"/>
              <a:t>ErzählungAllwissender</a:t>
            </a:r>
            <a:r>
              <a:rPr lang="de-DE" dirty="0"/>
              <a:t> Erzähler, der mehr weiß oder sagt als der Held oder eine andere Person - </a:t>
            </a:r>
            <a:r>
              <a:rPr lang="de-DE" dirty="0" err="1"/>
              <a:t>Todov</a:t>
            </a:r>
            <a:r>
              <a:rPr lang="de-DE" dirty="0"/>
              <a:t> (</a:t>
            </a:r>
            <a:r>
              <a:rPr lang="de-DE" dirty="0" err="1"/>
              <a:t>Pouillon</a:t>
            </a:r>
            <a:r>
              <a:rPr lang="de-DE" dirty="0"/>
              <a:t>: umgekehrt) </a:t>
            </a:r>
            <a:br>
              <a:rPr lang="de-DE" dirty="0"/>
            </a:br>
            <a:r>
              <a:rPr lang="de-DE" b="1" dirty="0"/>
              <a:t>2. Interne </a:t>
            </a:r>
            <a:r>
              <a:rPr lang="de-DE" b="1" dirty="0" err="1"/>
              <a:t>Fokalisation</a:t>
            </a:r>
            <a:r>
              <a:rPr lang="de-DE" dirty="0"/>
              <a:t>: Erzähler = Held der </a:t>
            </a:r>
            <a:r>
              <a:rPr lang="de-DE" dirty="0" err="1"/>
              <a:t>ErzählungDer</a:t>
            </a:r>
            <a:r>
              <a:rPr lang="de-DE" dirty="0"/>
              <a:t> Erzähler weiß so viel wie der Held </a:t>
            </a:r>
            <a:br>
              <a:rPr lang="de-DE" dirty="0"/>
            </a:br>
            <a:r>
              <a:rPr lang="de-DE" b="1" dirty="0"/>
              <a:t>3. Externe </a:t>
            </a:r>
            <a:r>
              <a:rPr lang="de-DE" b="1" dirty="0" err="1"/>
              <a:t>Fokalisation</a:t>
            </a:r>
            <a:r>
              <a:rPr lang="de-DE" dirty="0"/>
              <a:t>: Erzähler &lt; Held der </a:t>
            </a:r>
            <a:r>
              <a:rPr lang="de-DE" dirty="0" err="1"/>
              <a:t>GeschichteDer</a:t>
            </a:r>
            <a:r>
              <a:rPr lang="de-DE" dirty="0"/>
              <a:t> Erzähler weiß weniger als der Held - der Held handelt vor den Augen des Lesers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0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1C619-F458-BAA2-149D-182F07F3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ERZÄHLHALTUNG</a:t>
            </a:r>
            <a:endParaRPr lang="el-GR" dirty="0">
              <a:highlight>
                <a:srgbClr val="FFFF00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D83974-4962-C532-DCD9-92C763E5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:</a:t>
            </a:r>
            <a:endParaRPr lang="el-GR" dirty="0"/>
          </a:p>
          <a:p>
            <a:r>
              <a:rPr lang="de-DE" sz="2400" b="1" dirty="0"/>
              <a:t>Einstellung, die der Erzähler gegenüber dem Erzähler besitzt (neutral, ironisch, kritisch, parodistisch)</a:t>
            </a:r>
            <a:endParaRPr lang="el-GR" sz="2400" b="1" dirty="0"/>
          </a:p>
          <a:p>
            <a:r>
              <a:rPr lang="en-US" sz="2400" b="1" dirty="0"/>
              <a:t>A. K O N T A K T A N A L Y S  E</a:t>
            </a:r>
            <a:endParaRPr lang="el-GR" sz="2400" b="1" dirty="0"/>
          </a:p>
          <a:p>
            <a:r>
              <a:rPr lang="de-DE" sz="2400" b="1" dirty="0"/>
              <a:t>Autor, weitere Werke oder ähnliche Werke Anderer, Gattung des interpretierenden Textes, Angabe zur Epoche oder literaturgeschichtliche Periode</a:t>
            </a:r>
            <a:endParaRPr 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0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3FF9D7-E6E2-EAA9-CE3F-DED6A3E2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B.   F U N K  T  I O N S A N A L Y S E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BE7B9C-8BF8-CBB3-8EF7-335A3493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2015731"/>
            <a:ext cx="11130116" cy="4037749"/>
          </a:xfrm>
        </p:spPr>
        <p:txBody>
          <a:bodyPr>
            <a:normAutofit fontScale="92500" lnSpcReduction="20000"/>
          </a:bodyPr>
          <a:lstStyle/>
          <a:p>
            <a:r>
              <a:rPr lang="de-DE" sz="2200" b="1" dirty="0"/>
              <a:t>Literarische, literaturgeschichtliche, kulturgeschichtliche Angaben</a:t>
            </a:r>
            <a:endParaRPr lang="el-GR" sz="2200" b="1" dirty="0"/>
          </a:p>
          <a:p>
            <a:r>
              <a:rPr lang="de-DE" sz="2200" b="1" dirty="0">
                <a:highlight>
                  <a:srgbClr val="00FF00"/>
                </a:highlight>
              </a:rPr>
              <a:t>Sozialgeschichtliche Trias</a:t>
            </a:r>
            <a:endParaRPr lang="el-GR" sz="2200" b="1" dirty="0">
              <a:highlight>
                <a:srgbClr val="00FF00"/>
              </a:highlight>
            </a:endParaRPr>
          </a:p>
          <a:p>
            <a:r>
              <a:rPr lang="de-DE" sz="2200" b="1" dirty="0"/>
              <a:t>↓</a:t>
            </a:r>
            <a:endParaRPr lang="el-GR" sz="2200" b="1" dirty="0"/>
          </a:p>
          <a:p>
            <a:r>
              <a:rPr lang="de-DE" sz="2200" b="1" dirty="0"/>
              <a:t>Produktion=Autor</a:t>
            </a:r>
            <a:endParaRPr lang="el-GR" sz="2200" b="1" dirty="0"/>
          </a:p>
          <a:p>
            <a:r>
              <a:rPr lang="de-DE" sz="2200" b="1" dirty="0"/>
              <a:t>Distribution=Literaturkritik</a:t>
            </a:r>
            <a:endParaRPr lang="el-GR" sz="2200" b="1" dirty="0"/>
          </a:p>
          <a:p>
            <a:r>
              <a:rPr lang="de-DE" sz="2200" b="1" dirty="0"/>
              <a:t>Rezeption=ästhetische, politische Bedingungen</a:t>
            </a:r>
            <a:endParaRPr lang="el-GR" sz="2200" b="1" dirty="0"/>
          </a:p>
          <a:p>
            <a:r>
              <a:rPr lang="de-DE" sz="2200" b="1" dirty="0"/>
              <a:t> </a:t>
            </a:r>
            <a:endParaRPr lang="el-GR" sz="2200" b="1" dirty="0"/>
          </a:p>
          <a:p>
            <a:r>
              <a:rPr lang="de-DE" sz="2200" b="1" dirty="0"/>
              <a:t>Vergessen Sie nicht das TUK-Axiom</a:t>
            </a:r>
            <a:endParaRPr lang="el-GR" sz="2200" b="1" dirty="0"/>
          </a:p>
          <a:p>
            <a:r>
              <a:rPr lang="de-DE" sz="2200" b="1" dirty="0"/>
              <a:t>Verbindung von Text und Kontext</a:t>
            </a:r>
            <a:endParaRPr lang="el-GR" sz="22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8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βιβλίο, χαρτί, Δημοσίευση">
            <a:extLst>
              <a:ext uri="{FF2B5EF4-FFF2-40B4-BE49-F238E27FC236}">
                <a16:creationId xmlns:a16="http://schemas.microsoft.com/office/drawing/2014/main" id="{BEB314D3-1868-5AA8-030B-D05BB5254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2" y="157315"/>
            <a:ext cx="11749548" cy="6489291"/>
          </a:xfrm>
        </p:spPr>
      </p:pic>
    </p:spTree>
    <p:extLst>
      <p:ext uri="{BB962C8B-B14F-4D97-AF65-F5344CB8AC3E}">
        <p14:creationId xmlns:p14="http://schemas.microsoft.com/office/powerpoint/2010/main" val="289200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67C9DE-F687-434F-C745-F1A58A6B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Wolfgang von </a:t>
            </a:r>
            <a:r>
              <a:rPr lang="en-US" dirty="0" err="1"/>
              <a:t>Goethes</a:t>
            </a:r>
            <a:r>
              <a:rPr lang="en-US" dirty="0"/>
              <a:t>  </a:t>
            </a:r>
            <a:br>
              <a:rPr lang="de-DE" dirty="0"/>
            </a:br>
            <a:r>
              <a:rPr lang="de-DE" b="1" dirty="0"/>
              <a:t>Wandrers Nachtlied (1780)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58462E-C5BF-6F32-CB08-35D0FD4F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Über allen </a:t>
            </a:r>
            <a:r>
              <a:rPr lang="de-DE" b="1" dirty="0">
                <a:highlight>
                  <a:srgbClr val="00FFFF"/>
                </a:highlight>
              </a:rPr>
              <a:t>Gipfeln    </a:t>
            </a:r>
            <a:br>
              <a:rPr lang="de-DE" dirty="0"/>
            </a:br>
            <a:r>
              <a:rPr lang="de-DE" dirty="0"/>
              <a:t>Ist </a:t>
            </a:r>
            <a:r>
              <a:rPr lang="de-DE" dirty="0">
                <a:highlight>
                  <a:srgbClr val="FFFF00"/>
                </a:highlight>
              </a:rPr>
              <a:t>Ruh</a:t>
            </a:r>
            <a:r>
              <a:rPr lang="de-DE" dirty="0"/>
              <a:t>',</a:t>
            </a:r>
            <a:br>
              <a:rPr lang="de-DE" dirty="0"/>
            </a:br>
            <a:r>
              <a:rPr lang="de-DE" dirty="0"/>
              <a:t>In allen </a:t>
            </a:r>
            <a:r>
              <a:rPr lang="de-DE" dirty="0">
                <a:highlight>
                  <a:srgbClr val="00FFFF"/>
                </a:highlight>
              </a:rPr>
              <a:t>Wipfeln</a:t>
            </a:r>
            <a:br>
              <a:rPr lang="de-DE" dirty="0"/>
            </a:br>
            <a:r>
              <a:rPr lang="de-DE" dirty="0"/>
              <a:t>Spürest du</a:t>
            </a:r>
            <a:br>
              <a:rPr lang="de-DE" dirty="0"/>
            </a:br>
            <a:r>
              <a:rPr lang="de-DE" dirty="0"/>
              <a:t>Kaum einen Hauch;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>
                <a:highlight>
                  <a:srgbClr val="00FFFF"/>
                </a:highlight>
              </a:rPr>
              <a:t>Vögelein</a:t>
            </a:r>
            <a:r>
              <a:rPr lang="de-DE" dirty="0"/>
              <a:t> schweigen im Walde.</a:t>
            </a:r>
            <a:br>
              <a:rPr lang="de-DE" dirty="0"/>
            </a:br>
            <a:r>
              <a:rPr lang="de-DE" dirty="0">
                <a:highlight>
                  <a:srgbClr val="FFFF00"/>
                </a:highlight>
              </a:rPr>
              <a:t>Warte</a:t>
            </a:r>
            <a:r>
              <a:rPr lang="de-DE" dirty="0"/>
              <a:t> nur, </a:t>
            </a:r>
            <a:r>
              <a:rPr lang="de-DE" dirty="0" err="1"/>
              <a:t>balde</a:t>
            </a:r>
            <a:br>
              <a:rPr lang="de-DE" dirty="0"/>
            </a:br>
            <a:r>
              <a:rPr lang="de-DE" dirty="0"/>
              <a:t>Ruhest </a:t>
            </a:r>
            <a:r>
              <a:rPr lang="de-DE" dirty="0">
                <a:highlight>
                  <a:srgbClr val="00FFFF"/>
                </a:highlight>
              </a:rPr>
              <a:t>du</a:t>
            </a:r>
            <a:r>
              <a:rPr lang="de-DE" dirty="0"/>
              <a:t> auch.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15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8E55A-5C17-0EA3-759E-348CF9E1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Formanalyse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B5BE45-5A10-9636-3B53-94C2DE7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3" y="2015732"/>
            <a:ext cx="10523912" cy="4326074"/>
          </a:xfrm>
        </p:spPr>
        <p:txBody>
          <a:bodyPr/>
          <a:lstStyle/>
          <a:p>
            <a:r>
              <a:rPr lang="de-DE" sz="2400" b="1" dirty="0"/>
              <a:t>eine Strophe mit acht Versen</a:t>
            </a:r>
          </a:p>
          <a:p>
            <a:r>
              <a:rPr lang="de-DE" sz="2400" b="1" dirty="0"/>
              <a:t>Reimschema: Kreuzreim</a:t>
            </a:r>
          </a:p>
          <a:p>
            <a:r>
              <a:rPr lang="de-DE" sz="2400" b="1" dirty="0"/>
              <a:t>Trochäus ab Vers fünf: freie Rhythmik</a:t>
            </a:r>
          </a:p>
          <a:p>
            <a:r>
              <a:rPr lang="de-DE" sz="2400" b="1" dirty="0"/>
              <a:t>Inversion („In allen Wipfeln spürest du“)</a:t>
            </a:r>
          </a:p>
          <a:p>
            <a:r>
              <a:rPr lang="de-DE" sz="2400" b="1" dirty="0"/>
              <a:t>metaphorische Sprache (s. Vers eins und zwei)</a:t>
            </a:r>
          </a:p>
          <a:p>
            <a:r>
              <a:rPr lang="de-DE" sz="2400" b="1" dirty="0"/>
              <a:t>Ansprache des Lesers (s. Vers vier, sieben und acht)</a:t>
            </a:r>
          </a:p>
          <a:p>
            <a:endParaRPr lang="de-DE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4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F367E-8F06-7FA2-ADD6-74395AF9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CF0A24-A8E0-51B8-820D-654DDFFA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3120"/>
          </a:xfrm>
        </p:spPr>
        <p:txBody>
          <a:bodyPr>
            <a:normAutofit fontScale="92500" lnSpcReduction="10000"/>
          </a:bodyPr>
          <a:lstStyle/>
          <a:p>
            <a:endParaRPr lang="de-DE" b="1" dirty="0"/>
          </a:p>
          <a:p>
            <a:r>
              <a:rPr lang="de-DE" sz="2800" b="1" dirty="0"/>
              <a:t>Vers eins: Verweis auf die Ferne und Weite des Himmels</a:t>
            </a:r>
          </a:p>
          <a:p>
            <a:r>
              <a:rPr lang="de-DE" sz="2800" b="1" dirty="0"/>
              <a:t>Vers drei: Abdeckung der Pflanzenwelt</a:t>
            </a:r>
          </a:p>
          <a:p>
            <a:r>
              <a:rPr lang="de-DE" sz="2800" b="1" dirty="0"/>
              <a:t>Vers sieben und acht: Bezug zum Menschen</a:t>
            </a:r>
          </a:p>
          <a:p>
            <a:r>
              <a:rPr lang="de-DE" sz="2800" b="1" dirty="0"/>
              <a:t>„Abwärtsbewegung“ vom Himmel zum Menschen</a:t>
            </a:r>
            <a:endParaRPr lang="el-GR" sz="2800" b="1" dirty="0"/>
          </a:p>
          <a:p>
            <a:r>
              <a:rPr lang="de-DE" sz="2800" dirty="0">
                <a:solidFill>
                  <a:srgbClr val="0070C0"/>
                </a:solidFill>
              </a:rPr>
              <a:t>Welche ist hier die in der strukturbestimmenden/textimmanente Interpretation  stillschweigend vorausgesetzte </a:t>
            </a:r>
            <a:r>
              <a:rPr lang="de-DE" sz="2800" dirty="0" err="1">
                <a:solidFill>
                  <a:srgbClr val="0070C0"/>
                </a:solidFill>
              </a:rPr>
              <a:t>Literaturtheori</a:t>
            </a: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l-GR" sz="2800" dirty="0">
                <a:solidFill>
                  <a:srgbClr val="0070C0"/>
                </a:solidFill>
              </a:rPr>
              <a:t>?</a:t>
            </a:r>
            <a:endParaRPr lang="de-DE" sz="2800" dirty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73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Θέση περιεχομένου 4" descr="Εικόνα που περιέχει κείμενο, βιβλίο, χαρτί, έγγραφο">
            <a:extLst>
              <a:ext uri="{FF2B5EF4-FFF2-40B4-BE49-F238E27FC236}">
                <a16:creationId xmlns:a16="http://schemas.microsoft.com/office/drawing/2014/main" id="{FB2A3528-83CF-FC08-AF43-4F1602FC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6733" b="82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2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55531A-AABB-7D28-A7FE-238FD2D5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14400"/>
            <a:ext cx="9603275" cy="455194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 </a:t>
            </a:r>
            <a:r>
              <a:rPr lang="en-US" dirty="0"/>
              <a:t>F O R M A N A L Y S E</a:t>
            </a:r>
            <a:endParaRPr lang="el-GR" dirty="0"/>
          </a:p>
          <a:p>
            <a:r>
              <a:rPr lang="en-US" dirty="0">
                <a:highlight>
                  <a:srgbClr val="FFFF00"/>
                </a:highlight>
              </a:rPr>
              <a:t>ERZÄLSITUATION</a:t>
            </a:r>
            <a:r>
              <a:rPr lang="en-US" dirty="0"/>
              <a:t>:</a:t>
            </a:r>
            <a:endParaRPr lang="el-GR" dirty="0"/>
          </a:p>
          <a:p>
            <a:r>
              <a:rPr lang="en-US" b="1" dirty="0"/>
              <a:t>Ort: (</a:t>
            </a:r>
            <a:r>
              <a:rPr lang="en-US" b="1" dirty="0" err="1"/>
              <a:t>Ambiente</a:t>
            </a:r>
            <a:r>
              <a:rPr lang="en-US" b="1" dirty="0"/>
              <a:t>/</a:t>
            </a:r>
            <a:r>
              <a:rPr lang="en-US" b="1" dirty="0" err="1"/>
              <a:t>soziales</a:t>
            </a:r>
            <a:r>
              <a:rPr lang="en-US" b="1" dirty="0"/>
              <a:t> Milieu, </a:t>
            </a:r>
            <a:r>
              <a:rPr lang="en-US" b="1" dirty="0" err="1"/>
              <a:t>Atmosphärische</a:t>
            </a:r>
            <a:r>
              <a:rPr lang="en-US" b="1" dirty="0"/>
              <a:t> </a:t>
            </a:r>
            <a:r>
              <a:rPr lang="en-US" b="1" dirty="0" err="1"/>
              <a:t>Untermalung</a:t>
            </a:r>
            <a:r>
              <a:rPr lang="en-US" b="1" dirty="0"/>
              <a:t>)</a:t>
            </a:r>
            <a:endParaRPr lang="el-GR" b="1" dirty="0"/>
          </a:p>
          <a:p>
            <a:r>
              <a:rPr lang="en-US" b="1" dirty="0"/>
              <a:t>Zeit: </a:t>
            </a:r>
            <a:r>
              <a:rPr lang="en-US" b="1" dirty="0" err="1"/>
              <a:t>erzählendem</a:t>
            </a:r>
            <a:r>
              <a:rPr lang="en-US" b="1" dirty="0"/>
              <a:t>/</a:t>
            </a:r>
            <a:r>
              <a:rPr lang="en-US" b="1" dirty="0" err="1"/>
              <a:t>erlebendem</a:t>
            </a:r>
            <a:r>
              <a:rPr lang="en-US" b="1" dirty="0"/>
              <a:t> (=</a:t>
            </a:r>
            <a:r>
              <a:rPr lang="de-DE" b="1" dirty="0"/>
              <a:t>erzähltem) Ich</a:t>
            </a:r>
            <a:endParaRPr lang="el-GR" b="1" dirty="0"/>
          </a:p>
          <a:p>
            <a:r>
              <a:rPr lang="de-DE" b="1" dirty="0"/>
              <a:t>HANDLUNGSAUFBAU / TEKTONIK:</a:t>
            </a:r>
            <a:endParaRPr lang="el-GR" b="1" dirty="0"/>
          </a:p>
          <a:p>
            <a:r>
              <a:rPr lang="de-DE" b="1" dirty="0"/>
              <a:t>Episodisch oder dramatisch, Einsträngig oder </a:t>
            </a:r>
            <a:r>
              <a:rPr lang="de-DE" b="1" dirty="0" err="1"/>
              <a:t>mehrsträngig</a:t>
            </a:r>
            <a:r>
              <a:rPr lang="de-DE" b="1" dirty="0"/>
              <a:t>          Äußerer Aufbau</a:t>
            </a:r>
            <a:endParaRPr lang="el-GR" b="1" dirty="0"/>
          </a:p>
          <a:p>
            <a:r>
              <a:rPr lang="de-DE" b="1" dirty="0"/>
              <a:t>Progressiv oder regressiv, Entwicklung oder Desillusionierung    Innerer Aufbau</a:t>
            </a:r>
            <a:endParaRPr lang="el-GR" b="1" dirty="0"/>
          </a:p>
          <a:p>
            <a:r>
              <a:rPr lang="de-DE" b="1" dirty="0"/>
              <a:t>Horizontaler </a:t>
            </a:r>
            <a:r>
              <a:rPr lang="de-DE" b="1" dirty="0" err="1"/>
              <a:t>Erzählfluß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55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A16B4E-FC21-5504-6C18-D184F0D8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gENETTE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10C6FB-1726-D844-1736-70E5E568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2281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800" b="1" dirty="0"/>
              <a:t>Für </a:t>
            </a:r>
            <a:r>
              <a:rPr lang="de-DE" sz="2800" b="1" dirty="0">
                <a:highlight>
                  <a:srgbClr val="00FFFF"/>
                </a:highlight>
              </a:rPr>
              <a:t>ZEIT</a:t>
            </a:r>
            <a:r>
              <a:rPr lang="de-DE" sz="2800" b="1" dirty="0"/>
              <a:t> - </a:t>
            </a:r>
            <a:r>
              <a:rPr lang="de-DE" sz="2800" dirty="0"/>
              <a:t>Verstoß gegen die Ordnung des chronologischen Nacheinanders auf der Ebene der erzählten Welt nennt man </a:t>
            </a:r>
            <a:r>
              <a:rPr lang="de-DE" sz="2800" dirty="0" err="1">
                <a:solidFill>
                  <a:srgbClr val="FF0000"/>
                </a:solidFill>
              </a:rPr>
              <a:t>Anachronie</a:t>
            </a:r>
            <a:endParaRPr lang="el-GR" sz="2800" dirty="0">
              <a:solidFill>
                <a:srgbClr val="FF0000"/>
              </a:solidFill>
            </a:endParaRPr>
          </a:p>
          <a:p>
            <a:pPr lvl="0"/>
            <a:r>
              <a:rPr lang="de-DE" sz="2800" b="1" dirty="0"/>
              <a:t>Rückwendungen (</a:t>
            </a:r>
            <a:r>
              <a:rPr lang="de-DE" sz="2800" b="1" u="sng" dirty="0"/>
              <a:t>Analepsen</a:t>
            </a:r>
            <a:r>
              <a:rPr lang="de-DE" sz="2800" b="1" dirty="0"/>
              <a:t>) </a:t>
            </a:r>
          </a:p>
          <a:p>
            <a:pPr lvl="0"/>
            <a:r>
              <a:rPr lang="de-DE" sz="2800" b="1" dirty="0"/>
              <a:t>(</a:t>
            </a:r>
            <a:r>
              <a:rPr lang="de-DE" sz="2800" b="1" u="sng" dirty="0"/>
              <a:t>Prolepsen</a:t>
            </a:r>
            <a:r>
              <a:rPr lang="de-DE" sz="2800" b="1" dirty="0"/>
              <a:t>): die Erzähltechnik, ein späteres Ereignis im Voraus zu erzählen• VORAUSDEUTUNGEN</a:t>
            </a:r>
          </a:p>
          <a:p>
            <a:pPr lvl="0"/>
            <a:r>
              <a:rPr lang="de-DE" sz="2800" dirty="0"/>
              <a:t>auflösende Rückwendung </a:t>
            </a:r>
            <a:r>
              <a:rPr lang="el-GR" sz="2800" dirty="0"/>
              <a:t>= </a:t>
            </a:r>
            <a:r>
              <a:rPr lang="de-DE" sz="2800" dirty="0"/>
              <a:t>z. B. im Detektivroman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2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88268B-C1A4-14B2-040E-317DDCEB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11326"/>
          </a:xfrm>
        </p:spPr>
        <p:txBody>
          <a:bodyPr/>
          <a:lstStyle/>
          <a:p>
            <a:r>
              <a:rPr lang="de-DE" dirty="0">
                <a:highlight>
                  <a:srgbClr val="00FFFF"/>
                </a:highlight>
              </a:rPr>
              <a:t>ZEIT</a:t>
            </a:r>
            <a:endParaRPr lang="el-GR" dirty="0">
              <a:highlight>
                <a:srgbClr val="00FFFF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26FAEA-0563-DC02-3167-4034F8A3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1" y="1415846"/>
            <a:ext cx="10179783" cy="4483509"/>
          </a:xfrm>
        </p:spPr>
        <p:txBody>
          <a:bodyPr/>
          <a:lstStyle/>
          <a:p>
            <a:pPr lvl="0"/>
            <a:r>
              <a:rPr lang="el-GR" b="1" dirty="0"/>
              <a:t>GESCHWINDIGKEIT</a:t>
            </a:r>
            <a:endParaRPr lang="el-GR" dirty="0"/>
          </a:p>
          <a:p>
            <a:pPr lvl="0"/>
            <a:r>
              <a:rPr lang="el-GR" b="1" dirty="0"/>
              <a:t>Ζ</a:t>
            </a:r>
            <a:r>
              <a:rPr lang="de-DE" b="1" dirty="0" err="1"/>
              <a:t>eitsprung</a:t>
            </a:r>
            <a:r>
              <a:rPr lang="de-DE" b="1" dirty="0"/>
              <a:t>• a) Beschleunigung: Erzählzeit &lt; Geschichtenzeit durch Auslassungen (Auslassungen von Teilen der Geschichte aus dem Erzähltext)</a:t>
            </a:r>
          </a:p>
          <a:p>
            <a:pPr lvl="0"/>
            <a:r>
              <a:rPr lang="de-DE" b="1" dirty="0"/>
              <a:t>Zusammenfassungen (Darstellungen großer Teile der Geschichte in wenigen kurzen Absätzen, Serien oder Wörtern)•</a:t>
            </a:r>
          </a:p>
          <a:p>
            <a:pPr lvl="0"/>
            <a:r>
              <a:rPr lang="de-DE" b="1" dirty="0"/>
              <a:t>b) Entschleunigung: Erzählzeit &gt; Erzählzeit durch Pausen (Unterbrechungen in der Entwicklung von Ereignissen) Beschreibungen und erzählerische Kommentare (</a:t>
            </a:r>
            <a:r>
              <a:rPr lang="de-DE" sz="2400" dirty="0"/>
              <a:t>iterativ-durative Raffung, in einem längeren Zeitraum</a:t>
            </a:r>
            <a:r>
              <a:rPr lang="de-DE" sz="2400" b="1" dirty="0"/>
              <a:t>)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52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4D34B-475D-D0C7-1ACC-19D4099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ighlight>
                  <a:srgbClr val="00FFFF"/>
                </a:highlight>
              </a:rPr>
              <a:t>RAUM</a:t>
            </a:r>
            <a:endParaRPr lang="el-GR" dirty="0">
              <a:highlight>
                <a:srgbClr val="00FFFF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5170C0-A0C0-FF09-F44B-FFDA89FD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 </a:t>
            </a:r>
          </a:p>
          <a:p>
            <a:pPr lvl="0"/>
            <a:r>
              <a:rPr lang="el-GR" sz="2800" b="1" dirty="0"/>
              <a:t>ANALYSE DES RAUMS</a:t>
            </a:r>
            <a:endParaRPr lang="el-GR" sz="2800" dirty="0"/>
          </a:p>
          <a:p>
            <a:pPr lvl="0"/>
            <a:r>
              <a:rPr lang="el-GR" sz="2800" dirty="0" err="1"/>
              <a:t>Was</a:t>
            </a:r>
            <a:r>
              <a:rPr lang="el-GR" sz="2800" dirty="0"/>
              <a:t> </a:t>
            </a:r>
            <a:r>
              <a:rPr lang="el-GR" sz="2800" dirty="0" err="1"/>
              <a:t>ist</a:t>
            </a:r>
            <a:r>
              <a:rPr lang="el-GR" sz="2800" dirty="0"/>
              <a:t> </a:t>
            </a:r>
            <a:r>
              <a:rPr lang="el-GR" sz="2800" dirty="0" err="1"/>
              <a:t>der</a:t>
            </a:r>
            <a:r>
              <a:rPr lang="el-GR" sz="2800" dirty="0"/>
              <a:t> </a:t>
            </a:r>
            <a:r>
              <a:rPr lang="el-GR" sz="2800" dirty="0" err="1"/>
              <a:t>Raum</a:t>
            </a:r>
            <a:r>
              <a:rPr lang="el-GR" sz="2800" dirty="0"/>
              <a:t>?</a:t>
            </a:r>
          </a:p>
          <a:p>
            <a:pPr lvl="0"/>
            <a:r>
              <a:rPr lang="de-DE" sz="2800" dirty="0"/>
              <a:t>Was sagt er aus / wie definiert er das Leben der Charaktere?</a:t>
            </a:r>
            <a:endParaRPr lang="el-GR" sz="2800" dirty="0"/>
          </a:p>
          <a:p>
            <a:pPr lvl="0"/>
            <a:r>
              <a:rPr lang="de-DE" sz="2800" dirty="0"/>
              <a:t>Sehen wir eine symbolische Funktion des Raumes?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1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811DE-18C1-2B48-79CB-A95AAB0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56852"/>
            <a:ext cx="9603275" cy="4109493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FF00"/>
                </a:highlight>
              </a:rPr>
              <a:t>ERZÄHLFORM</a:t>
            </a:r>
            <a:r>
              <a:rPr lang="de-DE" dirty="0"/>
              <a:t>:</a:t>
            </a:r>
            <a:endParaRPr lang="el-GR" dirty="0"/>
          </a:p>
          <a:p>
            <a:r>
              <a:rPr lang="de-DE" sz="2400" b="1" dirty="0"/>
              <a:t>Ich-Form (Briefform, Memoiren, Tagebuch. Narrator erzählt von sich. Ich</a:t>
            </a:r>
            <a:r>
              <a:rPr lang="en-US" sz="2400" b="1" dirty="0"/>
              <a:t>=</a:t>
            </a:r>
            <a:r>
              <a:rPr lang="de-DE" sz="2400" b="1" dirty="0"/>
              <a:t>Person)</a:t>
            </a:r>
            <a:endParaRPr lang="el-GR" sz="2400" b="1" dirty="0"/>
          </a:p>
          <a:p>
            <a:r>
              <a:rPr lang="de-DE" sz="2400" b="1" dirty="0"/>
              <a:t>Er-Form (Märchen. Unpersönlich, keine Biographie, kein Alter</a:t>
            </a:r>
            <a:r>
              <a:rPr lang="en-US" sz="2400" b="1" dirty="0"/>
              <a:t>=</a:t>
            </a:r>
            <a:r>
              <a:rPr lang="de-DE" sz="2400" b="1" dirty="0"/>
              <a:t>Institution, Instanz. Allwissend, kennt alle Figuren, kennt Ausgang der Geschichte)</a:t>
            </a:r>
            <a:endParaRPr lang="el-GR" sz="2400" b="1" dirty="0"/>
          </a:p>
          <a:p>
            <a:r>
              <a:rPr lang="de-DE" sz="2400" b="1" dirty="0"/>
              <a:t>Du-Form (</a:t>
            </a:r>
            <a:r>
              <a:rPr lang="de-DE" sz="2400" b="1" u="sng" dirty="0"/>
              <a:t>Anrede</a:t>
            </a:r>
            <a:r>
              <a:rPr lang="de-DE" sz="2400" b="1" dirty="0"/>
              <a:t> an den Leser oder Erzähler zu sich selbst oder Figur)</a:t>
            </a:r>
            <a:endParaRPr lang="el-GR" sz="2400" b="1" dirty="0"/>
          </a:p>
          <a:p>
            <a:r>
              <a:rPr lang="de-DE" sz="2400" b="1" dirty="0"/>
              <a:t>Ich-Form</a:t>
            </a:r>
            <a:r>
              <a:rPr lang="en-US" sz="2400" b="1" dirty="0"/>
              <a:t>+Du-Form →→→Ph</a:t>
            </a:r>
            <a:r>
              <a:rPr lang="de-DE" sz="2400" b="1" dirty="0" err="1"/>
              <a:t>änomen</a:t>
            </a:r>
            <a:r>
              <a:rPr lang="de-DE" sz="2400" b="1" dirty="0"/>
              <a:t> des Figuren-Erzählens↓</a:t>
            </a:r>
            <a:endParaRPr 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5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67416-C62D-D216-BE26-83998EEE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ERZÄHLFORM</a:t>
            </a:r>
            <a:r>
              <a:rPr lang="de-DE" dirty="0"/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23F9B7-2E35-D405-D75A-E82018DC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	Rahmen-Erzählung</a:t>
            </a:r>
            <a:endParaRPr lang="el-GR" sz="2400" b="1" dirty="0"/>
          </a:p>
          <a:p>
            <a:pPr lvl="0"/>
            <a:r>
              <a:rPr lang="de-DE" sz="2400" b="1" dirty="0"/>
              <a:t>Rahmen-Erzähler (erzählt die Geschichte), </a:t>
            </a:r>
            <a:r>
              <a:rPr lang="de-DE" sz="2400" b="1" u="sng" dirty="0"/>
              <a:t>Er-Form</a:t>
            </a:r>
            <a:endParaRPr lang="el-GR" sz="2400" b="1" dirty="0"/>
          </a:p>
          <a:p>
            <a:pPr lvl="0"/>
            <a:r>
              <a:rPr lang="de-DE" sz="2400" b="1" dirty="0"/>
              <a:t>Binnen-Erzähler (eine dieser Figuren, die dem anderen eine weitere Geschichte vorträgt), </a:t>
            </a:r>
            <a:r>
              <a:rPr lang="de-DE" sz="2400" b="1" u="sng" dirty="0"/>
              <a:t>Ich-Form</a:t>
            </a:r>
            <a:endParaRPr 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5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CFB5A1-E2BA-4D88-7A67-12D81123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ERZÄHLVERHALTEN</a:t>
            </a:r>
            <a:r>
              <a:rPr lang="de-DE" dirty="0"/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37EB0B-CA8D-C273-B07E-8EE02C61A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Auktoriales</a:t>
            </a:r>
            <a:r>
              <a:rPr lang="de-DE" sz="2400" dirty="0"/>
              <a:t> Erzählverhalten: Erzähler kommentiert, Aussagesubjekt→→Kommentar</a:t>
            </a:r>
            <a:endParaRPr lang="el-GR" sz="2400" dirty="0"/>
          </a:p>
          <a:p>
            <a:r>
              <a:rPr lang="de-DE" sz="2400" b="1" dirty="0"/>
              <a:t>Neutrales</a:t>
            </a:r>
            <a:r>
              <a:rPr lang="de-DE" sz="2400" dirty="0"/>
              <a:t> Erzählverhalten: aus des Beobachters, Zuschauer, weder eigene Sicht noch der Figur→→Erzählerbericht, Beschreibung</a:t>
            </a:r>
            <a:endParaRPr lang="el-GR" sz="2400" dirty="0"/>
          </a:p>
          <a:p>
            <a:r>
              <a:rPr lang="de-DE" sz="2400" b="1" dirty="0"/>
              <a:t>Personales</a:t>
            </a:r>
            <a:r>
              <a:rPr lang="de-DE" sz="2400" dirty="0"/>
              <a:t> Erzählerverhalten: Erzähler wählt die Optik der Figuren→ innerer Monolog („dachte er“, Ich-Rede, Präsens bzw. Perfekt) erlebte Rede Erzähler (wählt Optik der Figur, Präteritum)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472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F2DC19-F13F-1D3B-7C1A-A1E1174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ERZÄHLPERSPEKTIVE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98DE04-1D17-6436-9738-9382DB4C8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:</a:t>
            </a:r>
            <a:endParaRPr lang="el-GR" dirty="0"/>
          </a:p>
          <a:p>
            <a:r>
              <a:rPr lang="de-DE" sz="2800" dirty="0"/>
              <a:t>Point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view</a:t>
            </a:r>
            <a:r>
              <a:rPr lang="de-DE" sz="2800" dirty="0"/>
              <a:t> (räumliches Verhältnis zu Figuren und Vorgänge)</a:t>
            </a:r>
            <a:endParaRPr lang="el-GR" sz="2800" dirty="0"/>
          </a:p>
          <a:p>
            <a:r>
              <a:rPr lang="de-DE" sz="2800" dirty="0"/>
              <a:t>↓								↓</a:t>
            </a:r>
            <a:endParaRPr lang="el-GR" sz="2800" dirty="0"/>
          </a:p>
          <a:p>
            <a:r>
              <a:rPr lang="de-DE" sz="2800" dirty="0"/>
              <a:t>Innensicht							Außensicht</a:t>
            </a:r>
            <a:endParaRPr lang="el-GR" sz="2800" dirty="0"/>
          </a:p>
          <a:p>
            <a:r>
              <a:rPr lang="de-DE" sz="2800" dirty="0"/>
              <a:t>(In Figuren hineinblickt = </a:t>
            </a:r>
            <a:r>
              <a:rPr lang="el-GR" sz="2800" dirty="0"/>
              <a:t>Ε</a:t>
            </a:r>
            <a:r>
              <a:rPr lang="de-DE" sz="2800" dirty="0"/>
              <a:t>r-Erzähler)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815873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{32735A3F-CC62-44FF-96C6-EC0D01B15781}TFc986dd65-aaf0-4d5c-bef9-9c391ee05f7b0f2fa90b-d22af485465b</Template>
  <TotalTime>186</TotalTime>
  <Words>753</Words>
  <Application>Microsoft Office PowerPoint</Application>
  <PresentationFormat>Ευρεία οθόνη</PresentationFormat>
  <Paragraphs>78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Συλλογη</vt:lpstr>
      <vt:lpstr>FORMANALYSE PROSA</vt:lpstr>
      <vt:lpstr>Παρουσίαση του PowerPoint</vt:lpstr>
      <vt:lpstr>gENETTE</vt:lpstr>
      <vt:lpstr>ZEIT</vt:lpstr>
      <vt:lpstr>RAUM</vt:lpstr>
      <vt:lpstr>Παρουσίαση του PowerPoint</vt:lpstr>
      <vt:lpstr>ERZÄHLFORM: </vt:lpstr>
      <vt:lpstr>ERZÄHLVERHALTEN: </vt:lpstr>
      <vt:lpstr>ERZÄHLPERSPEKTIVE</vt:lpstr>
      <vt:lpstr>GENETTE</vt:lpstr>
      <vt:lpstr>ERZÄHLHALTUNG</vt:lpstr>
      <vt:lpstr>B.   F U N K  T  I O N S A N A L Y S E </vt:lpstr>
      <vt:lpstr>Παρουσίαση του PowerPoint</vt:lpstr>
      <vt:lpstr>Wolfgang von Goethes   Wandrers Nachtlied (1780)</vt:lpstr>
      <vt:lpstr>Formanalyse</vt:lpstr>
      <vt:lpstr>Inhalt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aglaia bliumi</dc:creator>
  <cp:lastModifiedBy>aglaia bliumi</cp:lastModifiedBy>
  <cp:revision>14</cp:revision>
  <dcterms:created xsi:type="dcterms:W3CDTF">2025-10-29T07:01:06Z</dcterms:created>
  <dcterms:modified xsi:type="dcterms:W3CDTF">2025-10-29T15:55:20Z</dcterms:modified>
</cp:coreProperties>
</file>