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3/2/2026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l-GR"/>
              <a:t>Κάντε κλικ για να επεξεργαστείτε τον τίτλο υποδείγματος</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3/2/2026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F0B37D-263F-8423-060A-B3EA27317AA5}"/>
              </a:ext>
            </a:extLst>
          </p:cNvPr>
          <p:cNvSpPr>
            <a:spLocks noGrp="1"/>
          </p:cNvSpPr>
          <p:nvPr>
            <p:ph type="ctrTitle"/>
          </p:nvPr>
        </p:nvSpPr>
        <p:spPr/>
        <p:txBody>
          <a:bodyPr/>
          <a:lstStyle/>
          <a:p>
            <a:r>
              <a:rPr lang="de-DE" dirty="0"/>
              <a:t>PROSA HAUPTSTUDIUM</a:t>
            </a:r>
            <a:endParaRPr lang="el-GR" dirty="0"/>
          </a:p>
        </p:txBody>
      </p:sp>
      <p:sp>
        <p:nvSpPr>
          <p:cNvPr id="3" name="Υπότιτλος 2">
            <a:extLst>
              <a:ext uri="{FF2B5EF4-FFF2-40B4-BE49-F238E27FC236}">
                <a16:creationId xmlns:a16="http://schemas.microsoft.com/office/drawing/2014/main" id="{83D1C5E1-59CA-C6B2-E2F2-7DD79AB82C85}"/>
              </a:ext>
            </a:extLst>
          </p:cNvPr>
          <p:cNvSpPr>
            <a:spLocks noGrp="1"/>
          </p:cNvSpPr>
          <p:nvPr>
            <p:ph type="subTitle" idx="1"/>
          </p:nvPr>
        </p:nvSpPr>
        <p:spPr>
          <a:xfrm>
            <a:off x="1465006" y="4385732"/>
            <a:ext cx="9695119" cy="1405467"/>
          </a:xfrm>
        </p:spPr>
        <p:txBody>
          <a:bodyPr>
            <a:normAutofit/>
          </a:bodyPr>
          <a:lstStyle/>
          <a:p>
            <a:r>
              <a:rPr lang="de-DE" sz="2800" dirty="0"/>
              <a:t>FACEBOOK: AGLAIA </a:t>
            </a:r>
            <a:r>
              <a:rPr lang="de-DE" sz="2800" dirty="0" err="1"/>
              <a:t>Blioumi</a:t>
            </a:r>
            <a:r>
              <a:rPr lang="de-DE" sz="2800" dirty="0"/>
              <a:t> ,Instagram: </a:t>
            </a:r>
            <a:r>
              <a:rPr lang="el-GR" sz="2800" dirty="0"/>
              <a:t>@</a:t>
            </a:r>
            <a:r>
              <a:rPr lang="en-US" sz="2800" dirty="0"/>
              <a:t>aglaia </a:t>
            </a:r>
            <a:r>
              <a:rPr lang="en-US" sz="2800" dirty="0" err="1"/>
              <a:t>blioumi</a:t>
            </a:r>
            <a:endParaRPr lang="el-GR" sz="2800" dirty="0"/>
          </a:p>
        </p:txBody>
      </p:sp>
    </p:spTree>
    <p:extLst>
      <p:ext uri="{BB962C8B-B14F-4D97-AF65-F5344CB8AC3E}">
        <p14:creationId xmlns:p14="http://schemas.microsoft.com/office/powerpoint/2010/main" val="184797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9961CE-82D1-DC21-185D-1235E6C26CDB}"/>
              </a:ext>
            </a:extLst>
          </p:cNvPr>
          <p:cNvSpPr>
            <a:spLocks noGrp="1"/>
          </p:cNvSpPr>
          <p:nvPr>
            <p:ph type="title"/>
          </p:nvPr>
        </p:nvSpPr>
        <p:spPr/>
        <p:txBody>
          <a:bodyPr/>
          <a:lstStyle/>
          <a:p>
            <a:r>
              <a:rPr lang="en-US" dirty="0"/>
              <a:t>TEXTANALYSE</a:t>
            </a:r>
            <a:endParaRPr lang="el-GR" dirty="0"/>
          </a:p>
        </p:txBody>
      </p:sp>
      <p:sp>
        <p:nvSpPr>
          <p:cNvPr id="3" name="Θέση περιεχομένου 2">
            <a:extLst>
              <a:ext uri="{FF2B5EF4-FFF2-40B4-BE49-F238E27FC236}">
                <a16:creationId xmlns:a16="http://schemas.microsoft.com/office/drawing/2014/main" id="{21C4A4DD-C243-96C5-D324-7E3BE44D5A82}"/>
              </a:ext>
            </a:extLst>
          </p:cNvPr>
          <p:cNvSpPr>
            <a:spLocks noGrp="1"/>
          </p:cNvSpPr>
          <p:nvPr>
            <p:ph idx="1"/>
          </p:nvPr>
        </p:nvSpPr>
        <p:spPr>
          <a:xfrm>
            <a:off x="685801" y="2142067"/>
            <a:ext cx="10788444" cy="4106333"/>
          </a:xfrm>
        </p:spPr>
        <p:txBody>
          <a:bodyPr/>
          <a:lstStyle/>
          <a:p>
            <a:pPr>
              <a:lnSpc>
                <a:spcPct val="107000"/>
              </a:lnSpc>
              <a:spcAft>
                <a:spcPts val="800"/>
              </a:spcAft>
            </a:pPr>
            <a:r>
              <a:rPr lang="el-GR" sz="2400" b="1" u="sng" dirty="0">
                <a:solidFill>
                  <a:srgbClr val="FF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 </a:t>
            </a:r>
            <a:r>
              <a:rPr lang="el-GR" sz="2400" b="1" u="sng" dirty="0" err="1">
                <a:solidFill>
                  <a:srgbClr val="FF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Auf</a:t>
            </a:r>
            <a:r>
              <a:rPr lang="el-GR" sz="2400" b="1" u="sng" dirty="0">
                <a:solidFill>
                  <a:srgbClr val="FF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a:t>
            </a:r>
            <a:r>
              <a:rPr lang="el-GR" sz="2400" b="1" u="sng" dirty="0" err="1">
                <a:solidFill>
                  <a:srgbClr val="FF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makrostruktureller</a:t>
            </a:r>
            <a:r>
              <a:rPr lang="el-GR" sz="2400" b="1" u="sng" dirty="0">
                <a:solidFill>
                  <a:srgbClr val="FF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a:t>
            </a:r>
            <a:r>
              <a:rPr lang="el-GR" sz="2400" b="1" u="sng" dirty="0" err="1">
                <a:solidFill>
                  <a:srgbClr val="FF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Ebene</a:t>
            </a:r>
            <a:r>
              <a:rPr lang="el-GR" sz="2400" b="1" u="sng" dirty="0">
                <a:solidFill>
                  <a:srgbClr val="FF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t>
            </a:r>
            <a:endParaRPr lang="el-GR" sz="2400" b="1" dirty="0">
              <a:solidFill>
                <a:srgbClr val="FF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l-GR" sz="24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Analyse</a:t>
            </a:r>
            <a:r>
              <a:rPr lang="el-GR" sz="24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4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der</a:t>
            </a:r>
            <a:r>
              <a:rPr lang="el-GR" sz="24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4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Geschichte</a:t>
            </a:r>
            <a:endParaRPr lang="el-GR" sz="24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400" b="1" dirty="0">
                <a:effectLst/>
                <a:latin typeface="Calibri" panose="020F0502020204030204" pitchFamily="34" charset="0"/>
                <a:ea typeface="Times New Roman" panose="02020603050405020304" pitchFamily="18" charset="0"/>
                <a:cs typeface="Times New Roman" panose="02020603050405020304" pitchFamily="18" charset="0"/>
              </a:rPr>
              <a:t>Was ist das Thema, der Gegenstand, der Inhalt?</a:t>
            </a:r>
            <a:endParaRPr lang="el-GR"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400" b="1" dirty="0">
                <a:effectLst/>
                <a:latin typeface="Calibri" panose="020F0502020204030204" pitchFamily="34" charset="0"/>
                <a:ea typeface="Times New Roman" panose="02020603050405020304" pitchFamily="18" charset="0"/>
                <a:cs typeface="Times New Roman" panose="02020603050405020304" pitchFamily="18" charset="0"/>
              </a:rPr>
              <a:t>Welches spezielle Problem wird analysiert?</a:t>
            </a:r>
            <a:endParaRPr lang="el-GR"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400" b="1" dirty="0">
                <a:effectLst/>
                <a:latin typeface="Calibri" panose="020F0502020204030204" pitchFamily="34" charset="0"/>
                <a:ea typeface="Times New Roman" panose="02020603050405020304" pitchFamily="18" charset="0"/>
                <a:cs typeface="Times New Roman" panose="02020603050405020304" pitchFamily="18" charset="0"/>
              </a:rPr>
              <a:t>Was sind die Referenzen in der Realität?</a:t>
            </a:r>
            <a:endParaRPr lang="el-GR"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l-GR" sz="24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Analyse</a:t>
            </a:r>
            <a:r>
              <a:rPr lang="el-GR" sz="24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4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von</a:t>
            </a:r>
            <a:r>
              <a:rPr lang="el-GR" sz="24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4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Storytelling</a:t>
            </a:r>
            <a:endParaRPr lang="el-GR" sz="24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400" b="1" dirty="0">
                <a:effectLst/>
                <a:latin typeface="Calibri" panose="020F0502020204030204" pitchFamily="34" charset="0"/>
                <a:ea typeface="Times New Roman" panose="02020603050405020304" pitchFamily="18" charset="0"/>
                <a:cs typeface="Times New Roman" panose="02020603050405020304" pitchFamily="18" charset="0"/>
              </a:rPr>
              <a:t>Welche Art der Erzählung wählt der Erzähler? </a:t>
            </a:r>
            <a:r>
              <a:rPr lang="el-GR" sz="2400" b="1" dirty="0">
                <a:effectLst/>
                <a:latin typeface="Calibri" panose="020F0502020204030204" pitchFamily="34" charset="0"/>
                <a:ea typeface="Times New Roman" panose="02020603050405020304" pitchFamily="18" charset="0"/>
                <a:cs typeface="Times New Roman" panose="02020603050405020304" pitchFamily="18" charset="0"/>
              </a:rPr>
              <a:t>(</a:t>
            </a:r>
            <a:r>
              <a:rPr lang="el-GR" sz="2400" b="1" dirty="0" err="1">
                <a:effectLst/>
                <a:latin typeface="Calibri" panose="020F0502020204030204" pitchFamily="34" charset="0"/>
                <a:ea typeface="Times New Roman" panose="02020603050405020304" pitchFamily="18" charset="0"/>
                <a:cs typeface="Times New Roman" panose="02020603050405020304" pitchFamily="18" charset="0"/>
              </a:rPr>
              <a:t>Ironie</a:t>
            </a:r>
            <a:r>
              <a:rPr lang="el-GR"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400" b="1" dirty="0" err="1">
                <a:effectLst/>
                <a:latin typeface="Calibri" panose="020F0502020204030204" pitchFamily="34" charset="0"/>
                <a:ea typeface="Times New Roman" panose="02020603050405020304" pitchFamily="18" charset="0"/>
                <a:cs typeface="Times New Roman" panose="02020603050405020304" pitchFamily="18" charset="0"/>
              </a:rPr>
              <a:t>Parodie</a:t>
            </a:r>
            <a:r>
              <a:rPr lang="el-GR"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400" b="1" dirty="0" err="1">
                <a:effectLst/>
                <a:latin typeface="Calibri" panose="020F0502020204030204" pitchFamily="34" charset="0"/>
                <a:ea typeface="Times New Roman" panose="02020603050405020304" pitchFamily="18" charset="0"/>
                <a:cs typeface="Times New Roman" panose="02020603050405020304" pitchFamily="18" charset="0"/>
              </a:rPr>
              <a:t>Beschreibungen</a:t>
            </a:r>
            <a:r>
              <a:rPr lang="el-GR"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400" b="1" dirty="0" err="1">
                <a:effectLst/>
                <a:latin typeface="Calibri" panose="020F0502020204030204" pitchFamily="34" charset="0"/>
                <a:ea typeface="Times New Roman" panose="02020603050405020304" pitchFamily="18" charset="0"/>
                <a:cs typeface="Times New Roman" panose="02020603050405020304" pitchFamily="18" charset="0"/>
              </a:rPr>
              <a:t>etc</a:t>
            </a:r>
            <a:r>
              <a:rPr lang="el-GR" sz="2400" b="1"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115433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81F87FD-7B02-B162-D983-1A249AF154D5}"/>
              </a:ext>
            </a:extLst>
          </p:cNvPr>
          <p:cNvSpPr>
            <a:spLocks noGrp="1"/>
          </p:cNvSpPr>
          <p:nvPr>
            <p:ph idx="1"/>
          </p:nvPr>
        </p:nvSpPr>
        <p:spPr>
          <a:xfrm>
            <a:off x="685801" y="530943"/>
            <a:ext cx="10965425" cy="5260258"/>
          </a:xfrm>
        </p:spPr>
        <p:txBody>
          <a:bodyPr/>
          <a:lstStyle/>
          <a:p>
            <a:pPr marL="342900" lvl="0" indent="-342900">
              <a:lnSpc>
                <a:spcPct val="107000"/>
              </a:lnSpc>
              <a:spcAft>
                <a:spcPts val="800"/>
              </a:spcAft>
              <a:buFont typeface="+mj-lt"/>
              <a:buAutoNum type="arabicPeriod"/>
              <a:tabLst>
                <a:tab pos="457200" algn="l"/>
              </a:tabLst>
            </a:pPr>
            <a:r>
              <a:rPr lang="el-GR" sz="28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Analyse</a:t>
            </a:r>
            <a:r>
              <a:rPr lang="el-GR" sz="28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8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der</a:t>
            </a:r>
            <a:r>
              <a:rPr lang="el-GR" sz="28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8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Charakterkonstruktion</a:t>
            </a:r>
            <a:r>
              <a:rPr lang="el-GR" sz="28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8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und</a:t>
            </a:r>
            <a:r>
              <a:rPr lang="el-GR" sz="28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8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Gesichtscharakterisierungen</a:t>
            </a:r>
            <a:endParaRPr lang="el-GR" sz="2800"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Times New Roman" panose="02020603050405020304" pitchFamily="18" charset="0"/>
                <a:cs typeface="Times New Roman" panose="02020603050405020304" pitchFamily="18" charset="0"/>
              </a:rPr>
              <a:t>Wer sind die Protagonisten und wer sind die Nebenfiguren?</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Times New Roman" panose="02020603050405020304" pitchFamily="18" charset="0"/>
                <a:cs typeface="Times New Roman" panose="02020603050405020304" pitchFamily="18" charset="0"/>
              </a:rPr>
              <a:t>Wie werden sie charakterisiert?</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Times New Roman" panose="02020603050405020304" pitchFamily="18" charset="0"/>
                <a:cs typeface="Times New Roman" panose="02020603050405020304" pitchFamily="18" charset="0"/>
              </a:rPr>
              <a:t>Wie verhalten sich die Figuren zueinander?</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de-DE" sz="28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Analyse der erzählten Zeit und der tatsächlichen Zeit</a:t>
            </a:r>
            <a:endParaRPr lang="el-GR" sz="2800"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Times New Roman" panose="02020603050405020304" pitchFamily="18" charset="0"/>
                <a:cs typeface="Times New Roman" panose="02020603050405020304" pitchFamily="18" charset="0"/>
              </a:rPr>
              <a:t>Welche Beziehung besteht zwischen dem Erzähler und der Echtzeit?</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Times New Roman" panose="02020603050405020304" pitchFamily="18" charset="0"/>
                <a:cs typeface="Times New Roman" panose="02020603050405020304" pitchFamily="18" charset="0"/>
              </a:rPr>
              <a:t>Wie wird die erzählte Zeit dargestellt?</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Times New Roman" panose="02020603050405020304" pitchFamily="18" charset="0"/>
                <a:cs typeface="Times New Roman" panose="02020603050405020304" pitchFamily="18" charset="0"/>
              </a:rPr>
              <a:t>In welchem Verhältnis stehen Zeit und die Darstellung von Spannung?</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18952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95B4FFF-7A41-4726-18B2-80385035E425}"/>
              </a:ext>
            </a:extLst>
          </p:cNvPr>
          <p:cNvSpPr>
            <a:spLocks noGrp="1"/>
          </p:cNvSpPr>
          <p:nvPr>
            <p:ph idx="1"/>
          </p:nvPr>
        </p:nvSpPr>
        <p:spPr>
          <a:xfrm>
            <a:off x="685801" y="521110"/>
            <a:ext cx="10876934" cy="5791199"/>
          </a:xfrm>
        </p:spPr>
        <p:txBody>
          <a:bodyPr>
            <a:normAutofit/>
          </a:bodyPr>
          <a:lstStyle/>
          <a:p>
            <a:pPr marL="342900" lvl="0" indent="-342900">
              <a:lnSpc>
                <a:spcPct val="107000"/>
              </a:lnSpc>
              <a:spcAft>
                <a:spcPts val="800"/>
              </a:spcAft>
              <a:buFont typeface="+mj-lt"/>
              <a:buAutoNum type="arabicPeriod"/>
              <a:tabLst>
                <a:tab pos="457200" algn="l"/>
              </a:tabLst>
            </a:pPr>
            <a:r>
              <a:rPr lang="el-GR" sz="28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Analyse</a:t>
            </a:r>
            <a:r>
              <a:rPr lang="el-GR" sz="28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des </a:t>
            </a:r>
            <a:r>
              <a:rPr lang="el-GR" sz="28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Raumes</a:t>
            </a:r>
            <a:endParaRPr lang="el-GR" sz="2800"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Was</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ist</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der</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Raum</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r>
              <a:rPr lang="de-DE" sz="2800" dirty="0">
                <a:effectLst/>
                <a:latin typeface="Calibri" panose="020F0502020204030204" pitchFamily="34" charset="0"/>
                <a:ea typeface="Times New Roman" panose="02020603050405020304" pitchFamily="18" charset="0"/>
                <a:cs typeface="Times New Roman" panose="02020603050405020304" pitchFamily="18" charset="0"/>
              </a:rPr>
              <a:t>Was bedeutet das/wie definiert es das Leben der Charaktere?</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Times New Roman" panose="02020603050405020304" pitchFamily="18" charset="0"/>
                <a:cs typeface="Times New Roman" panose="02020603050405020304" pitchFamily="18" charset="0"/>
              </a:rPr>
              <a:t>Sehen wir eine symbolische Funktion des Raumes?</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l-GR" sz="28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Analyse</a:t>
            </a:r>
            <a:r>
              <a:rPr lang="el-GR" sz="28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8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der</a:t>
            </a:r>
            <a:r>
              <a:rPr lang="el-GR" sz="28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8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Struktur</a:t>
            </a:r>
            <a:endParaRPr lang="el-GR" sz="2800"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Times New Roman" panose="02020603050405020304" pitchFamily="18" charset="0"/>
                <a:cs typeface="Times New Roman" panose="02020603050405020304" pitchFamily="18" charset="0"/>
              </a:rPr>
              <a:t>Können wir eine innere Struktur erkennen?</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Times New Roman" panose="02020603050405020304" pitchFamily="18" charset="0"/>
                <a:cs typeface="Times New Roman" panose="02020603050405020304" pitchFamily="18" charset="0"/>
              </a:rPr>
              <a:t>Gibt es Rahmenerzählungen?</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Times New Roman" panose="02020603050405020304" pitchFamily="18" charset="0"/>
                <a:cs typeface="Times New Roman" panose="02020603050405020304" pitchFamily="18" charset="0"/>
              </a:rPr>
              <a:t>Ist die Arbeit nach einem Muster strukturiert?</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800" dirty="0">
                <a:effectLst/>
                <a:latin typeface="Calibri" panose="020F0502020204030204" pitchFamily="34" charset="0"/>
                <a:ea typeface="Times New Roman" panose="02020603050405020304" pitchFamily="18" charset="0"/>
                <a:cs typeface="Times New Roman" panose="02020603050405020304" pitchFamily="18" charset="0"/>
              </a:rPr>
              <a:t>Gibt es ein zentrales Symbol? Unterstützt es die Struktur des Werks?</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79328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A606DB93-1DB6-3EF3-5D5E-2643449760D3}"/>
              </a:ext>
            </a:extLst>
          </p:cNvPr>
          <p:cNvSpPr>
            <a:spLocks noGrp="1"/>
          </p:cNvSpPr>
          <p:nvPr>
            <p:ph idx="1"/>
          </p:nvPr>
        </p:nvSpPr>
        <p:spPr>
          <a:xfrm>
            <a:off x="685800" y="246063"/>
            <a:ext cx="10131425" cy="5545137"/>
          </a:xfrm>
        </p:spPr>
        <p:txBody>
          <a:bodyPr/>
          <a:lstStyle/>
          <a:p>
            <a:pPr>
              <a:lnSpc>
                <a:spcPct val="107000"/>
              </a:lnSpc>
              <a:spcAft>
                <a:spcPts val="800"/>
              </a:spcAft>
            </a:pPr>
            <a:r>
              <a:rPr lang="el-GR" sz="2400" u="sng"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B) </a:t>
            </a:r>
            <a:r>
              <a:rPr lang="el-GR" sz="2400" u="sng"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Mikrostrukturanalyse</a:t>
            </a:r>
            <a:endParaRPr lang="el-GR" sz="2400"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l-GR" sz="2400" b="1" dirty="0" err="1">
                <a:effectLst/>
                <a:latin typeface="Calibri" panose="020F0502020204030204" pitchFamily="34" charset="0"/>
                <a:ea typeface="Times New Roman" panose="02020603050405020304" pitchFamily="18" charset="0"/>
                <a:cs typeface="Times New Roman" panose="02020603050405020304" pitchFamily="18" charset="0"/>
              </a:rPr>
              <a:t>Analyse</a:t>
            </a:r>
            <a:r>
              <a:rPr lang="el-GR"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400" b="1" dirty="0" err="1">
                <a:effectLst/>
                <a:latin typeface="Calibri" panose="020F0502020204030204" pitchFamily="34" charset="0"/>
                <a:ea typeface="Times New Roman" panose="02020603050405020304" pitchFamily="18" charset="0"/>
                <a:cs typeface="Times New Roman" panose="02020603050405020304" pitchFamily="18" charset="0"/>
              </a:rPr>
              <a:t>syntaktischer</a:t>
            </a:r>
            <a:r>
              <a:rPr lang="el-GR"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400" b="1" dirty="0" err="1">
                <a:effectLst/>
                <a:latin typeface="Calibri" panose="020F0502020204030204" pitchFamily="34" charset="0"/>
                <a:ea typeface="Times New Roman" panose="02020603050405020304" pitchFamily="18" charset="0"/>
                <a:cs typeface="Times New Roman" panose="02020603050405020304" pitchFamily="18" charset="0"/>
              </a:rPr>
              <a:t>Strukturen</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400" dirty="0">
                <a:effectLst/>
                <a:latin typeface="Calibri" panose="020F0502020204030204" pitchFamily="34" charset="0"/>
                <a:ea typeface="Times New Roman" panose="02020603050405020304" pitchFamily="18" charset="0"/>
                <a:cs typeface="Times New Roman" panose="02020603050405020304" pitchFamily="18" charset="0"/>
              </a:rPr>
              <a:t>Welche Art von Strukturen gibt es?</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400" dirty="0">
                <a:effectLst/>
                <a:latin typeface="Calibri" panose="020F0502020204030204" pitchFamily="34" charset="0"/>
                <a:ea typeface="Times New Roman" panose="02020603050405020304" pitchFamily="18" charset="0"/>
                <a:cs typeface="Times New Roman" panose="02020603050405020304" pitchFamily="18" charset="0"/>
              </a:rPr>
              <a:t>Gibt es in </a:t>
            </a:r>
            <a:r>
              <a:rPr lang="de-DE" sz="2400" i="1" dirty="0">
                <a:effectLst/>
                <a:latin typeface="Calibri" panose="020F0502020204030204" pitchFamily="34" charset="0"/>
                <a:ea typeface="Times New Roman" panose="02020603050405020304" pitchFamily="18" charset="0"/>
                <a:cs typeface="Times New Roman" panose="02020603050405020304" pitchFamily="18" charset="0"/>
              </a:rPr>
              <a:t> einigen Sätzen</a:t>
            </a:r>
            <a:r>
              <a:rPr lang="de-DE" sz="2400" dirty="0">
                <a:effectLst/>
                <a:latin typeface="Calibri" panose="020F0502020204030204" pitchFamily="34" charset="0"/>
                <a:ea typeface="Times New Roman" panose="02020603050405020304" pitchFamily="18" charset="0"/>
                <a:cs typeface="Times New Roman" panose="02020603050405020304" pitchFamily="18" charset="0"/>
              </a:rPr>
              <a:t> einen Umbruch?</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l-GR" sz="24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Analyse</a:t>
            </a:r>
            <a:r>
              <a:rPr lang="el-GR" sz="24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4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semantischer</a:t>
            </a:r>
            <a:r>
              <a:rPr lang="el-GR" sz="24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4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Strukturen</a:t>
            </a:r>
            <a:endParaRPr lang="el-GR" sz="2400"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sz="2400" dirty="0" err="1">
                <a:effectLst/>
                <a:latin typeface="Calibri" panose="020F0502020204030204" pitchFamily="34" charset="0"/>
                <a:ea typeface="Times New Roman" panose="02020603050405020304" pitchFamily="18" charset="0"/>
                <a:cs typeface="Times New Roman" panose="02020603050405020304" pitchFamily="18" charset="0"/>
              </a:rPr>
              <a:t>Gibt</a:t>
            </a: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 es </a:t>
            </a:r>
            <a:r>
              <a:rPr lang="el-GR" sz="2400" dirty="0" err="1">
                <a:effectLst/>
                <a:latin typeface="Calibri" panose="020F0502020204030204" pitchFamily="34" charset="0"/>
                <a:ea typeface="Times New Roman" panose="02020603050405020304" pitchFamily="18" charset="0"/>
                <a:cs typeface="Times New Roman" panose="02020603050405020304" pitchFamily="18" charset="0"/>
              </a:rPr>
              <a:t>Keywords</a:t>
            </a: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r>
              <a:rPr lang="de-DE" sz="2400" dirty="0">
                <a:effectLst/>
                <a:latin typeface="Calibri" panose="020F0502020204030204" pitchFamily="34" charset="0"/>
                <a:ea typeface="Times New Roman" panose="02020603050405020304" pitchFamily="18" charset="0"/>
                <a:cs typeface="Times New Roman" panose="02020603050405020304" pitchFamily="18" charset="0"/>
              </a:rPr>
              <a:t>Welche Assoziationen werden durch die suggestive Funktion von Wörtern hervorgerufen?</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400" dirty="0">
                <a:effectLst/>
                <a:latin typeface="Calibri" panose="020F0502020204030204" pitchFamily="34" charset="0"/>
                <a:ea typeface="Times New Roman" panose="02020603050405020304" pitchFamily="18" charset="0"/>
                <a:cs typeface="Times New Roman" panose="02020603050405020304" pitchFamily="18" charset="0"/>
              </a:rPr>
              <a:t>Welche Sprachniveaus gibt es? (Alltagssprache, Slang, etc.)</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40121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7DCC584-F102-E826-B490-F22FD9373DCE}"/>
              </a:ext>
            </a:extLst>
          </p:cNvPr>
          <p:cNvSpPr>
            <a:spLocks noGrp="1"/>
          </p:cNvSpPr>
          <p:nvPr>
            <p:ph idx="1"/>
          </p:nvPr>
        </p:nvSpPr>
        <p:spPr>
          <a:xfrm>
            <a:off x="685801" y="373627"/>
            <a:ext cx="10131425" cy="5417574"/>
          </a:xfrm>
        </p:spPr>
        <p:txBody>
          <a:bodyPr/>
          <a:lstStyle/>
          <a:p>
            <a:pPr marL="342900" lvl="0" indent="-342900">
              <a:lnSpc>
                <a:spcPct val="107000"/>
              </a:lnSpc>
              <a:spcAft>
                <a:spcPts val="800"/>
              </a:spcAft>
              <a:buFont typeface="+mj-lt"/>
              <a:buAutoNum type="arabicPeriod"/>
              <a:tabLst>
                <a:tab pos="457200" algn="l"/>
              </a:tabLst>
            </a:pPr>
            <a:r>
              <a:rPr lang="el-GR" sz="24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Analyse</a:t>
            </a:r>
            <a:r>
              <a:rPr lang="el-GR" sz="24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4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stilistischer</a:t>
            </a:r>
            <a:r>
              <a:rPr lang="el-GR" sz="2400" b="1"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 </a:t>
            </a:r>
            <a:r>
              <a:rPr lang="el-GR" sz="2400" b="1" dirty="0" err="1">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rPr>
              <a:t>Besonderheiten</a:t>
            </a:r>
            <a:endParaRPr lang="el-GR" sz="2400" dirty="0">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400" dirty="0">
                <a:effectLst/>
                <a:latin typeface="Calibri" panose="020F0502020204030204" pitchFamily="34" charset="0"/>
                <a:ea typeface="Times New Roman" panose="02020603050405020304" pitchFamily="18" charset="0"/>
                <a:cs typeface="Times New Roman" panose="02020603050405020304" pitchFamily="18" charset="0"/>
              </a:rPr>
              <a:t>Welche rhetorischen Schemata werden verwend</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r>
              <a:rPr lang="de-DE" sz="2400" dirty="0">
                <a:effectLst/>
                <a:latin typeface="Calibri" panose="020F0502020204030204" pitchFamily="34" charset="0"/>
                <a:ea typeface="Times New Roman" panose="02020603050405020304" pitchFamily="18" charset="0"/>
                <a:cs typeface="Times New Roman" panose="02020603050405020304" pitchFamily="18" charset="0"/>
              </a:rPr>
              <a:t>Dies sind hilfreiche Fragen, die uns helfen, den Text zu entschlüsseln. Aber wir sollten uns daran erinnern, dass alle Elemente miteinander verbunden sind und wir einige Fragen nicht isoliert von den übrigen Elementen untersuchen können.</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e-DE" sz="2400" dirty="0">
                <a:effectLst/>
                <a:latin typeface="Calibri" panose="020F0502020204030204" pitchFamily="34" charset="0"/>
                <a:ea typeface="Times New Roman" panose="02020603050405020304" pitchFamily="18" charset="0"/>
                <a:cs typeface="Times New Roman" panose="02020603050405020304" pitchFamily="18" charset="0"/>
              </a:rPr>
              <a:t>Quelle </a:t>
            </a:r>
            <a:r>
              <a:rPr lang="de-DE" sz="2400" dirty="0" err="1">
                <a:effectLst/>
                <a:latin typeface="Calibri" panose="020F0502020204030204" pitchFamily="34" charset="0"/>
                <a:ea typeface="Times New Roman" panose="02020603050405020304" pitchFamily="18" charset="0"/>
                <a:cs typeface="Times New Roman" panose="02020603050405020304" pitchFamily="18" charset="0"/>
              </a:rPr>
              <a:t>Matzkowski</a:t>
            </a:r>
            <a:r>
              <a:rPr lang="de-DE" sz="2400" dirty="0">
                <a:effectLst/>
                <a:latin typeface="Calibri" panose="020F0502020204030204" pitchFamily="34" charset="0"/>
                <a:ea typeface="Times New Roman" panose="02020603050405020304" pitchFamily="18" charset="0"/>
                <a:cs typeface="Times New Roman" panose="02020603050405020304" pitchFamily="18" charset="0"/>
              </a:rPr>
              <a:t>, Bernd: </a:t>
            </a:r>
            <a:r>
              <a:rPr lang="de-DE" sz="2400" i="1" dirty="0">
                <a:effectLst/>
                <a:latin typeface="Calibri" panose="020F0502020204030204" pitchFamily="34" charset="0"/>
                <a:ea typeface="Times New Roman" panose="02020603050405020304" pitchFamily="18" charset="0"/>
                <a:cs typeface="Times New Roman" panose="02020603050405020304" pitchFamily="18" charset="0"/>
              </a:rPr>
              <a:t>Wie interpretiere ich Romane und Novellen? Grundlagen der Analyse und Interpretation mit Beispielen und Analyseraster.</a:t>
            </a:r>
            <a:r>
              <a:rPr lang="de-DE" sz="2400" dirty="0">
                <a:effectLst/>
                <a:latin typeface="Calibri" panose="020F0502020204030204" pitchFamily="34" charset="0"/>
                <a:ea typeface="Times New Roman" panose="02020603050405020304" pitchFamily="18" charset="0"/>
                <a:cs typeface="Times New Roman" panose="02020603050405020304" pitchFamily="18" charset="0"/>
              </a:rPr>
              <a:t> Hollfeld: Bange </a:t>
            </a:r>
            <a:r>
              <a:rPr lang="de-DE" sz="2400" baseline="300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400" dirty="0" err="1">
                <a:effectLst/>
                <a:latin typeface="Calibri" panose="020F0502020204030204" pitchFamily="34" charset="0"/>
                <a:ea typeface="Times New Roman" panose="02020603050405020304" pitchFamily="18" charset="0"/>
                <a:cs typeface="Times New Roman" panose="02020603050405020304" pitchFamily="18" charset="0"/>
              </a:rPr>
              <a:t>σελ</a:t>
            </a:r>
            <a:r>
              <a:rPr lang="de-DE" sz="2400" dirty="0">
                <a:effectLst/>
                <a:latin typeface="Calibri" panose="020F0502020204030204" pitchFamily="34" charset="0"/>
                <a:ea typeface="Times New Roman" panose="02020603050405020304" pitchFamily="18" charset="0"/>
                <a:cs typeface="Times New Roman" panose="02020603050405020304" pitchFamily="18" charset="0"/>
              </a:rPr>
              <a:t>. 45-46.</a:t>
            </a:r>
            <a:endParaRPr lang="el-G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469533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 name="Εικόνα 2" descr="Εικόνα που περιέχει κείμενο, έγγραφο, Δημοσίευση, χαρτί&#10;&#10;Το περιεχόμενο που δημιουργείται από τεχνολογία AI ενδέχεται να είναι εσφαλμένο.">
            <a:extLst>
              <a:ext uri="{FF2B5EF4-FFF2-40B4-BE49-F238E27FC236}">
                <a16:creationId xmlns:a16="http://schemas.microsoft.com/office/drawing/2014/main" id="{72350A3A-3CAC-07D5-3B50-778B76FD491E}"/>
              </a:ext>
            </a:extLst>
          </p:cNvPr>
          <p:cNvPicPr>
            <a:picLocks noChangeAspect="1"/>
          </p:cNvPicPr>
          <p:nvPr/>
        </p:nvPicPr>
        <p:blipFill>
          <a:blip r:embed="rId3"/>
          <a:srcRect l="17819" r="9129"/>
          <a:stretch/>
        </p:blipFill>
        <p:spPr>
          <a:xfrm rot="16200000">
            <a:off x="2667000" y="-2667000"/>
            <a:ext cx="6858000" cy="12192000"/>
          </a:xfrm>
          <a:prstGeom prst="rect">
            <a:avLst/>
          </a:prstGeom>
        </p:spPr>
      </p:pic>
    </p:spTree>
    <p:extLst>
      <p:ext uri="{BB962C8B-B14F-4D97-AF65-F5344CB8AC3E}">
        <p14:creationId xmlns:p14="http://schemas.microsoft.com/office/powerpoint/2010/main" val="11761993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{0BBDC127-20C0-4FB8-B5E5-CC05407F7255}tf03457452</Template>
  <TotalTime>59</TotalTime>
  <Words>326</Words>
  <Application>Microsoft Office PowerPoint</Application>
  <PresentationFormat>Ευρεία οθόνη</PresentationFormat>
  <Paragraphs>43</Paragraphs>
  <Slides>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Arial</vt:lpstr>
      <vt:lpstr>Calibri</vt:lpstr>
      <vt:lpstr>Calibri Light</vt:lpstr>
      <vt:lpstr>Ουράνιο</vt:lpstr>
      <vt:lpstr>PROSA HAUPTSTUDIUM</vt:lpstr>
      <vt:lpstr>TEXTANALYSE</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aglaia bliumi</dc:creator>
  <cp:lastModifiedBy>aglaia bliumi</cp:lastModifiedBy>
  <cp:revision>4</cp:revision>
  <dcterms:created xsi:type="dcterms:W3CDTF">2025-03-03T22:43:03Z</dcterms:created>
  <dcterms:modified xsi:type="dcterms:W3CDTF">2026-03-02T16:26:52Z</dcterms:modified>
</cp:coreProperties>
</file>