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9" r:id="rId6"/>
    <p:sldId id="259" r:id="rId7"/>
    <p:sldId id="268" r:id="rId8"/>
    <p:sldId id="262" r:id="rId9"/>
    <p:sldId id="260" r:id="rId1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Κάντε κλικ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16/10/2017</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42CEA3-3058-4D43-AE35-B3DA76CB4003}" type="datetimeFigureOut">
              <a:rPr lang="el-GR" smtClean="0"/>
              <a:pPr/>
              <a:t>16/10/2017</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296144"/>
          </a:xfrm>
        </p:spPr>
        <p:txBody>
          <a:bodyPr>
            <a:normAutofit fontScale="90000"/>
          </a:bodyPr>
          <a:lstStyle/>
          <a:p>
            <a:r>
              <a:rPr lang="el-GR" dirty="0" smtClean="0"/>
              <a:t/>
            </a:r>
            <a:br>
              <a:rPr lang="el-GR" dirty="0" smtClean="0"/>
            </a:br>
            <a:r>
              <a:rPr lang="el-GR" dirty="0" smtClean="0"/>
              <a:t/>
            </a:r>
            <a:br>
              <a:rPr lang="el-GR" dirty="0" smtClean="0"/>
            </a:br>
            <a:r>
              <a:rPr lang="el-GR" dirty="0" smtClean="0"/>
              <a:t/>
            </a:r>
            <a:br>
              <a:rPr lang="el-GR" dirty="0" smtClean="0"/>
            </a:br>
            <a:r>
              <a:rPr lang="el-GR" dirty="0" smtClean="0"/>
              <a:t/>
            </a:r>
            <a:br>
              <a:rPr lang="el-GR" dirty="0" smtClean="0"/>
            </a:br>
            <a:r>
              <a:rPr lang="el-GR" sz="3600" dirty="0" smtClean="0"/>
              <a:t>Ανδρονίκη </a:t>
            </a:r>
            <a:r>
              <a:rPr lang="el-GR" sz="3600" dirty="0" err="1" smtClean="0"/>
              <a:t>Διαλέτη</a:t>
            </a:r>
            <a:r>
              <a:rPr lang="el-GR" sz="3600" dirty="0" smtClean="0"/>
              <a:t/>
            </a:r>
            <a:br>
              <a:rPr lang="el-GR" sz="3600" dirty="0" smtClean="0"/>
            </a:br>
            <a:r>
              <a:rPr lang="el-GR" sz="3600" dirty="0" smtClean="0"/>
              <a:t>Πανεπιστήμιο Θεσσαλίας</a:t>
            </a:r>
            <a:r>
              <a:rPr lang="el-GR" sz="3600" dirty="0" smtClean="0"/>
              <a:t/>
            </a:r>
            <a:br>
              <a:rPr lang="el-GR" sz="3600" dirty="0" smtClean="0"/>
            </a:br>
            <a:r>
              <a:rPr lang="el-GR" sz="3600" dirty="0" smtClean="0"/>
              <a:t/>
            </a:r>
            <a:br>
              <a:rPr lang="el-GR" sz="3600" dirty="0" smtClean="0"/>
            </a:br>
            <a:r>
              <a:rPr lang="en-US" sz="3600" dirty="0" smtClean="0"/>
              <a:t>“Questa opera, la </a:t>
            </a:r>
            <a:r>
              <a:rPr lang="en-US" sz="3600" dirty="0" err="1" smtClean="0"/>
              <a:t>quale</a:t>
            </a:r>
            <a:r>
              <a:rPr lang="en-US" sz="3600" dirty="0" smtClean="0"/>
              <a:t> </a:t>
            </a:r>
            <a:r>
              <a:rPr lang="en-US" sz="3600" dirty="0" err="1" smtClean="0"/>
              <a:t>parla</a:t>
            </a:r>
            <a:r>
              <a:rPr lang="en-US" sz="3600" dirty="0" smtClean="0"/>
              <a:t> </a:t>
            </a:r>
            <a:r>
              <a:rPr lang="en-US" sz="3600" dirty="0" err="1" smtClean="0"/>
              <a:t>della</a:t>
            </a:r>
            <a:r>
              <a:rPr lang="en-US" sz="3600" dirty="0" smtClean="0"/>
              <a:t> </a:t>
            </a:r>
            <a:r>
              <a:rPr lang="en-US" sz="3600" dirty="0" err="1" smtClean="0"/>
              <a:t>eccellenza</a:t>
            </a:r>
            <a:r>
              <a:rPr lang="en-US" sz="3600" dirty="0" smtClean="0"/>
              <a:t> </a:t>
            </a:r>
            <a:r>
              <a:rPr lang="en-US" sz="3600" dirty="0" err="1" smtClean="0"/>
              <a:t>delle</a:t>
            </a:r>
            <a:r>
              <a:rPr lang="en-US" sz="3600" dirty="0" smtClean="0"/>
              <a:t> </a:t>
            </a:r>
            <a:r>
              <a:rPr lang="en-US" sz="3600" dirty="0" err="1" smtClean="0"/>
              <a:t>donne</a:t>
            </a:r>
            <a:r>
              <a:rPr lang="en-US" sz="3600" dirty="0" smtClean="0"/>
              <a:t>”:</a:t>
            </a:r>
            <a:br>
              <a:rPr lang="en-US" sz="3600" dirty="0" smtClean="0"/>
            </a:br>
            <a:r>
              <a:rPr lang="el-GR" sz="3600" dirty="0" smtClean="0"/>
              <a:t>Συζητώντας για το φύλο και άλλα ‘παράδοξα’ στην Ιταλία των πρώιμων νεότερων χρόνων</a:t>
            </a:r>
            <a:endParaRPr lang="el-GR"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2800" dirty="0" smtClean="0"/>
              <a:t>Η πραγματεία του </a:t>
            </a:r>
            <a:r>
              <a:rPr lang="en-US" sz="2800" dirty="0" err="1" smtClean="0"/>
              <a:t>Henricus</a:t>
            </a:r>
            <a:r>
              <a:rPr lang="en-US" sz="2800" dirty="0" smtClean="0"/>
              <a:t> Cornelius Agrippa </a:t>
            </a:r>
            <a:r>
              <a:rPr lang="el-GR" sz="2800" dirty="0" smtClean="0"/>
              <a:t>αποτέλεσε πρότυπο για μεταγενέστερα «</a:t>
            </a:r>
            <a:r>
              <a:rPr lang="el-GR" sz="2800" dirty="0" err="1" smtClean="0"/>
              <a:t>φιλογυνικά</a:t>
            </a:r>
            <a:r>
              <a:rPr lang="el-GR" sz="2800" dirty="0" smtClean="0"/>
              <a:t>» κείμενα: </a:t>
            </a:r>
            <a:br>
              <a:rPr lang="el-GR" sz="2800" dirty="0" smtClean="0"/>
            </a:br>
            <a:r>
              <a:rPr lang="el-GR" sz="2800" dirty="0" smtClean="0"/>
              <a:t>ο κυρίαρχος έμφυλος λόγος εδώ «αντιστρέφεται»</a:t>
            </a:r>
            <a:endParaRPr lang="el-GR" sz="2800" dirty="0"/>
          </a:p>
        </p:txBody>
      </p:sp>
      <p:sp>
        <p:nvSpPr>
          <p:cNvPr id="3" name="Content Placeholder 2"/>
          <p:cNvSpPr>
            <a:spLocks noGrp="1"/>
          </p:cNvSpPr>
          <p:nvPr>
            <p:ph idx="1"/>
          </p:nvPr>
        </p:nvSpPr>
        <p:spPr/>
        <p:txBody>
          <a:bodyPr>
            <a:normAutofit fontScale="55000" lnSpcReduction="20000"/>
          </a:bodyPr>
          <a:lstStyle/>
          <a:p>
            <a:pPr algn="just">
              <a:buNone/>
            </a:pPr>
            <a:r>
              <a:rPr lang="el-GR" dirty="0" smtClean="0"/>
              <a:t>      </a:t>
            </a:r>
            <a:r>
              <a:rPr lang="el-GR" sz="4000" dirty="0" smtClean="0"/>
              <a:t>«Λόγω της εκτεταμένης εξουσίας της ανδρικής τυραννίας, η οποία κυριαρχεί ενάντια στη θεία δικαιοσύνη και τους νόμους της φύσης, οι γυναίκες στερούνται της ελευθερίας τους από τον νόμο, καταπιέζονται από τα έθιμα και τις συνήθειες και παραμερίζονται ως προς την ανατροφή τους. Καθώς μόλις γεννιέται η γυναίκα, από τα πρώτα χρόνια της ζωής της, φυλακίζεται στο σπίτι σε μια κατάσταση απραξίας και δεν της επιτρέπεται να ασχοληθεί με τίποτα άλλο παρά μόνο με τη βελόνα και την κλωστή, λες και είναι ανίκανη για πιο ευγενείς δραστηριότητες. Όταν φτάσει στην εφηβεία υπόκειται στη ζηλότυπη διακυβέρνηση ενός συζύγου, ή στην παντοτινή σιωπή της παρθενικής φυλακής της… είναι αποκλεισμένη από τα κοινά και τα δημόσια αξιώματα από τον νόμο…».</a:t>
            </a:r>
          </a:p>
          <a:p>
            <a:pPr algn="just">
              <a:buNone/>
            </a:pPr>
            <a:r>
              <a:rPr lang="el-GR" dirty="0" smtClean="0"/>
              <a:t>       </a:t>
            </a:r>
            <a:r>
              <a:rPr lang="en-US" sz="3800" dirty="0" err="1" smtClean="0"/>
              <a:t>Henricus</a:t>
            </a:r>
            <a:r>
              <a:rPr lang="el-GR" sz="3800" dirty="0" smtClean="0"/>
              <a:t> </a:t>
            </a:r>
            <a:r>
              <a:rPr lang="en-US" sz="3800" dirty="0" smtClean="0"/>
              <a:t>Cornelius Agrippa, </a:t>
            </a:r>
            <a:r>
              <a:rPr lang="en-US" sz="3800" i="1" dirty="0" smtClean="0"/>
              <a:t>Declamation on the</a:t>
            </a:r>
            <a:r>
              <a:rPr lang="el-GR" sz="3800" i="1" dirty="0" smtClean="0"/>
              <a:t> </a:t>
            </a:r>
            <a:r>
              <a:rPr lang="en-US" sz="3800" i="1" dirty="0" smtClean="0"/>
              <a:t>Nobility and Preeminence of the Female Sex</a:t>
            </a:r>
            <a:r>
              <a:rPr lang="el-GR" sz="3800" dirty="0" smtClean="0"/>
              <a:t>, </a:t>
            </a:r>
            <a:r>
              <a:rPr lang="el-GR" sz="3800" dirty="0" err="1" smtClean="0"/>
              <a:t>επιμ</a:t>
            </a:r>
            <a:r>
              <a:rPr lang="el-GR" sz="3800" dirty="0" smtClean="0"/>
              <a:t>. </a:t>
            </a:r>
            <a:r>
              <a:rPr lang="en-US" sz="3800" dirty="0" smtClean="0"/>
              <a:t>Albert </a:t>
            </a:r>
            <a:r>
              <a:rPr lang="en-US" sz="3800" dirty="0" err="1" smtClean="0"/>
              <a:t>Rabil</a:t>
            </a:r>
            <a:r>
              <a:rPr lang="en-US" sz="3800" dirty="0" smtClean="0"/>
              <a:t>, The University of Chicago Press, </a:t>
            </a:r>
            <a:r>
              <a:rPr lang="el-GR" sz="3800" dirty="0" smtClean="0"/>
              <a:t>Σικάγο 1996, σ. 94-5 </a:t>
            </a:r>
            <a:r>
              <a:rPr lang="en-US" sz="3800" dirty="0" smtClean="0"/>
              <a:t>(</a:t>
            </a:r>
            <a:r>
              <a:rPr lang="el-GR" sz="3800" dirty="0" smtClean="0"/>
              <a:t>1η έκδοση στα λατινικά: </a:t>
            </a:r>
            <a:r>
              <a:rPr lang="en-US" sz="3800" dirty="0" smtClean="0"/>
              <a:t>1529)</a:t>
            </a:r>
            <a:r>
              <a:rPr lang="el-GR" sz="3800" dirty="0" smtClean="0"/>
              <a:t>.</a:t>
            </a:r>
            <a:r>
              <a:rPr lang="el-GR" dirty="0" smtClean="0"/>
              <a:t>  </a:t>
            </a:r>
            <a:endParaRPr lang="el-G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dirty="0" smtClean="0"/>
              <a:t>Φύση ή ανατροφή;</a:t>
            </a:r>
            <a:endParaRPr lang="el-GR" sz="3200" dirty="0"/>
          </a:p>
        </p:txBody>
      </p:sp>
      <p:sp>
        <p:nvSpPr>
          <p:cNvPr id="3" name="Content Placeholder 2"/>
          <p:cNvSpPr>
            <a:spLocks noGrp="1"/>
          </p:cNvSpPr>
          <p:nvPr>
            <p:ph idx="1"/>
          </p:nvPr>
        </p:nvSpPr>
        <p:spPr/>
        <p:txBody>
          <a:bodyPr>
            <a:normAutofit fontScale="70000" lnSpcReduction="20000"/>
          </a:bodyPr>
          <a:lstStyle/>
          <a:p>
            <a:pPr algn="just">
              <a:buNone/>
            </a:pPr>
            <a:r>
              <a:rPr lang="el-GR" dirty="0" smtClean="0"/>
              <a:t>     </a:t>
            </a:r>
            <a:r>
              <a:rPr lang="el-GR" sz="3400" dirty="0" smtClean="0"/>
              <a:t>«Έτσι, όπως η ικανότητα μας στις ηθικές αρετές καλλιεργείται με τη συνήθεια και τις πρακτικές, στις πνευματικές αρετές με τη μάθηση και τη διδασκαλία, αφού χωρίς τη συνδρομή τους οι άνθρωποι δεν μπορούν να γίνουν πραγματικά ενάρετοι και παραμένουν κοινοί. Αυτό ισχύει σε ακόμη μεγαλύτερο βαθμό για τις γυναίκες οι οποίες, σύμφωνα με τα έθιμα, ούτε εντρυφούν στα γράμματα ούτε συμμετέχουν στα κοινά αλλά είναι περιορισμένες ανάμεσα στους τοίχους του σπιτιού… ανατρέφοντας τα παιδιά και φροντίζοντας το νοικοκυριό… και τα φυσικά χαρίσματα τους, χωρίς εξάσκηση αδρανούν… Αυτό δεν αποτελεί φυσική αδυναμία των γυναικών, οι οποίες γεννιούνται ικανές για κάθε διάκριση, αλλά μειονέκτημα του εθίμου το οποίο αντιβαίνει τη φύση…».</a:t>
            </a:r>
          </a:p>
          <a:p>
            <a:pPr>
              <a:buNone/>
            </a:pPr>
            <a:r>
              <a:rPr lang="el-GR" dirty="0" smtClean="0"/>
              <a:t>      </a:t>
            </a:r>
            <a:r>
              <a:rPr lang="en-US" dirty="0" err="1" smtClean="0"/>
              <a:t>Pompeo</a:t>
            </a:r>
            <a:r>
              <a:rPr lang="en-US" dirty="0" smtClean="0"/>
              <a:t> </a:t>
            </a:r>
            <a:r>
              <a:rPr lang="en-US" dirty="0" err="1" smtClean="0"/>
              <a:t>Caimo</a:t>
            </a:r>
            <a:r>
              <a:rPr lang="en-US" dirty="0" smtClean="0"/>
              <a:t>, </a:t>
            </a:r>
            <a:r>
              <a:rPr lang="en-US" i="1" dirty="0" err="1" smtClean="0"/>
              <a:t>Dell’ingegno</a:t>
            </a:r>
            <a:r>
              <a:rPr lang="en-US" i="1" dirty="0" smtClean="0"/>
              <a:t> </a:t>
            </a:r>
            <a:r>
              <a:rPr lang="en-US" i="1" dirty="0" err="1" smtClean="0"/>
              <a:t>humano</a:t>
            </a:r>
            <a:r>
              <a:rPr lang="en-US" dirty="0" smtClean="0"/>
              <a:t> </a:t>
            </a:r>
            <a:r>
              <a:rPr lang="el-GR" dirty="0" smtClean="0"/>
              <a:t>(Βενετία 1629), σ. 405.</a:t>
            </a:r>
            <a:endParaRPr lang="el-G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smtClean="0"/>
              <a:t>Η αμφισβήτηση της έμφυλης οικουμενικότητας</a:t>
            </a:r>
            <a:endParaRPr lang="el-GR" sz="3600" dirty="0"/>
          </a:p>
        </p:txBody>
      </p:sp>
      <p:sp>
        <p:nvSpPr>
          <p:cNvPr id="3" name="Content Placeholder 2"/>
          <p:cNvSpPr>
            <a:spLocks noGrp="1"/>
          </p:cNvSpPr>
          <p:nvPr>
            <p:ph idx="1"/>
          </p:nvPr>
        </p:nvSpPr>
        <p:spPr>
          <a:xfrm>
            <a:off x="457200" y="1772816"/>
            <a:ext cx="8229600" cy="4353347"/>
          </a:xfrm>
        </p:spPr>
        <p:txBody>
          <a:bodyPr>
            <a:normAutofit fontScale="77500" lnSpcReduction="20000"/>
          </a:bodyPr>
          <a:lstStyle/>
          <a:p>
            <a:pPr algn="just">
              <a:buNone/>
            </a:pPr>
            <a:r>
              <a:rPr lang="en-US" dirty="0" smtClean="0"/>
              <a:t>  </a:t>
            </a:r>
            <a:r>
              <a:rPr lang="el-GR" dirty="0" smtClean="0"/>
              <a:t>   «Σε κάποιες χώρες, όπως στις επαρχίες του Κίτο και των Καναρίων Νήσων, αυτές [οι γυναίκες] ελέγχουν τη γη και το εμπόριο και εμπλέκονται σε κάθε δοσοληψία, ενώ οι άνδρες γνέθουν, υφαίνουν, φτιάχνουν ρούχα και διοικούν τα σπίτια… Στην Αιθιοπία, στο βασίλειο του Ιωάννη του Πρεσβύτερου, οι άνδρες δίνουν προίκες στις γυναίκες. Σύμφωνα με τη νομοθεσία του Λυκούργου, οι Λακεδαιμόνιες γυναίκες παντρεύονταν χωρίς προίκα… Στην επαρχία της </a:t>
            </a:r>
            <a:r>
              <a:rPr lang="el-GR" dirty="0" err="1" smtClean="0"/>
              <a:t>Καρτάμα</a:t>
            </a:r>
            <a:r>
              <a:rPr lang="el-GR" dirty="0" smtClean="0"/>
              <a:t> οι άνδρες παντρεύονται τις γυναίκες που έχουν χάσει την παρθενιά τους επειδή θεωρούν ντροπή να πάρουν για σύζυγο παρθένα».</a:t>
            </a:r>
          </a:p>
          <a:p>
            <a:pPr>
              <a:buNone/>
            </a:pPr>
            <a:r>
              <a:rPr lang="el-GR" dirty="0" smtClean="0"/>
              <a:t>     </a:t>
            </a:r>
            <a:r>
              <a:rPr lang="en-US" sz="3100" dirty="0" err="1" smtClean="0"/>
              <a:t>Pietro</a:t>
            </a:r>
            <a:r>
              <a:rPr lang="en-US" sz="3100" dirty="0" smtClean="0"/>
              <a:t> Paolo </a:t>
            </a:r>
            <a:r>
              <a:rPr lang="en-US" sz="3100" dirty="0" err="1" smtClean="0"/>
              <a:t>Porro</a:t>
            </a:r>
            <a:r>
              <a:rPr lang="en-US" sz="3100" dirty="0" smtClean="0"/>
              <a:t>, </a:t>
            </a:r>
            <a:r>
              <a:rPr lang="en-US" sz="3100" i="1" dirty="0" err="1" smtClean="0"/>
              <a:t>L’Eris</a:t>
            </a:r>
            <a:r>
              <a:rPr lang="en-US" sz="3100" i="1" dirty="0" smtClean="0"/>
              <a:t> d’ Amore</a:t>
            </a:r>
            <a:r>
              <a:rPr lang="el-GR" sz="3100" dirty="0" smtClean="0"/>
              <a:t> (Μιλάνο</a:t>
            </a:r>
            <a:r>
              <a:rPr lang="en-US" sz="3100" dirty="0" smtClean="0"/>
              <a:t> 1575</a:t>
            </a:r>
            <a:r>
              <a:rPr lang="el-GR" sz="3100" dirty="0" smtClean="0"/>
              <a:t>)</a:t>
            </a:r>
            <a:r>
              <a:rPr lang="en-US" sz="3100" dirty="0" smtClean="0"/>
              <a:t>, </a:t>
            </a:r>
            <a:r>
              <a:rPr lang="el-GR" sz="3100" dirty="0" smtClean="0"/>
              <a:t>σ. 166-8, 201, 203.  </a:t>
            </a:r>
            <a:endParaRPr lang="el-GR" sz="3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3200" dirty="0" smtClean="0"/>
              <a:t>Ο μύθος της γυναίκας πολεμίστριας:</a:t>
            </a:r>
            <a:br>
              <a:rPr lang="el-GR" sz="3200" dirty="0" smtClean="0"/>
            </a:br>
            <a:r>
              <a:rPr lang="el-GR" sz="3200" dirty="0" smtClean="0"/>
              <a:t>η αμφισημία των Αμαζόνων</a:t>
            </a:r>
            <a:endParaRPr lang="el-GR" sz="3200" dirty="0"/>
          </a:p>
        </p:txBody>
      </p:sp>
      <p:sp>
        <p:nvSpPr>
          <p:cNvPr id="3" name="Content Placeholder 2"/>
          <p:cNvSpPr>
            <a:spLocks noGrp="1"/>
          </p:cNvSpPr>
          <p:nvPr>
            <p:ph idx="1"/>
          </p:nvPr>
        </p:nvSpPr>
        <p:spPr/>
        <p:txBody>
          <a:bodyPr>
            <a:normAutofit fontScale="70000" lnSpcReduction="20000"/>
          </a:bodyPr>
          <a:lstStyle/>
          <a:p>
            <a:pPr algn="just">
              <a:buNone/>
            </a:pPr>
            <a:r>
              <a:rPr lang="el-GR" dirty="0" smtClean="0"/>
              <a:t>  	«Αυτές οι γυναίκες [οι Αμαζόνες] ζούσαν στην </a:t>
            </a:r>
            <a:r>
              <a:rPr lang="el-GR" dirty="0" err="1" smtClean="0"/>
              <a:t>Σκυθία</a:t>
            </a:r>
            <a:r>
              <a:rPr lang="el-GR" dirty="0" smtClean="0"/>
              <a:t>, σε μια πολύ άγρια χώρα… Μετά από πολυάριθμους πόλεμους οι γείτονες τους ταπεινωμένοι αναγκάστηκαν να συνθηκολογήσουν. Αυτές οι γενναίες γυναίκες δεν έπαιρναν ποτέ συζύγους. Κατά καιρούς κάποιες από αυτές επισκέπτονταν τους γείτονες τους και αμέσως μόλις έμεναν έγκυοι επέστρεφαν στη χώρα τους. Από τα βρέφη που γεννιούνταν θα σκότωναν τα αγόρια και θα κρατούσαν τα κορίτσια, τα οποία δεν θα τα μάθαιναν να υφαίνουν, να γνέθουν ή να ράβουν αλλά να πολεμούν, να κρατάν όπλα, να κονταροχτυπιούνται και να ασκούν ποικίλες πολεμικές τέχνες. Μόλις γεννιούνταν τους έκοβαν τον δεξί μαστό… για να μπορούν να κρατούν καλά τη λόγχη και τους άφηναν τον αριστερό μαστό για να θηλάσουν τα θηλυκά βρέφη που θα γεννιούνταν… Από τις δύο αδελφές βασίλισσες η μια θα πήγαινε στον πόλεμο και η άλλη θα παρέμενε πίσω για να φροντίσει τη διακυβέρνηση του λαού».</a:t>
            </a:r>
          </a:p>
          <a:p>
            <a:pPr>
              <a:buNone/>
            </a:pPr>
            <a:r>
              <a:rPr lang="el-GR" dirty="0" smtClean="0"/>
              <a:t>	</a:t>
            </a:r>
            <a:r>
              <a:rPr lang="en-US" dirty="0" err="1" smtClean="0"/>
              <a:t>Domenico</a:t>
            </a:r>
            <a:r>
              <a:rPr lang="en-US" dirty="0" smtClean="0"/>
              <a:t> </a:t>
            </a:r>
            <a:r>
              <a:rPr lang="en-US" dirty="0" err="1" smtClean="0"/>
              <a:t>Bruni</a:t>
            </a:r>
            <a:r>
              <a:rPr lang="en-US" dirty="0" smtClean="0"/>
              <a:t>, </a:t>
            </a:r>
            <a:r>
              <a:rPr lang="en-US" i="1" dirty="0" err="1" smtClean="0"/>
              <a:t>Difesa</a:t>
            </a:r>
            <a:r>
              <a:rPr lang="en-US" i="1" dirty="0" smtClean="0"/>
              <a:t> </a:t>
            </a:r>
            <a:r>
              <a:rPr lang="en-US" i="1" dirty="0" err="1" smtClean="0"/>
              <a:t>delle</a:t>
            </a:r>
            <a:r>
              <a:rPr lang="en-US" i="1" dirty="0" smtClean="0"/>
              <a:t> </a:t>
            </a:r>
            <a:r>
              <a:rPr lang="en-US" i="1" dirty="0" err="1" smtClean="0"/>
              <a:t>donne</a:t>
            </a:r>
            <a:r>
              <a:rPr lang="en-US" dirty="0" smtClean="0"/>
              <a:t> (</a:t>
            </a:r>
            <a:r>
              <a:rPr lang="el-GR" dirty="0" smtClean="0"/>
              <a:t>Φλωρεντία </a:t>
            </a:r>
            <a:r>
              <a:rPr lang="en-US" dirty="0" smtClean="0"/>
              <a:t>1552), </a:t>
            </a:r>
            <a:r>
              <a:rPr lang="el-GR" dirty="0" smtClean="0"/>
              <a:t>σ.</a:t>
            </a:r>
            <a:r>
              <a:rPr lang="en-US" dirty="0" smtClean="0"/>
              <a:t> 33-34</a:t>
            </a:r>
            <a:r>
              <a:rPr lang="el-GR" dirty="0" smtClean="0"/>
              <a:t>.</a:t>
            </a:r>
            <a:endParaRPr lang="el-G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smtClean="0"/>
              <a:t>Ένα από τα πρώτα γυναικεία κείμενα εναντίον του θεσμού του γάμου</a:t>
            </a:r>
            <a:endParaRPr lang="el-GR" sz="3600" dirty="0"/>
          </a:p>
        </p:txBody>
      </p:sp>
      <p:sp>
        <p:nvSpPr>
          <p:cNvPr id="3" name="Content Placeholder 2"/>
          <p:cNvSpPr>
            <a:spLocks noGrp="1"/>
          </p:cNvSpPr>
          <p:nvPr>
            <p:ph idx="1"/>
          </p:nvPr>
        </p:nvSpPr>
        <p:spPr/>
        <p:txBody>
          <a:bodyPr>
            <a:normAutofit fontScale="70000" lnSpcReduction="20000"/>
          </a:bodyPr>
          <a:lstStyle/>
          <a:p>
            <a:pPr algn="just">
              <a:buNone/>
            </a:pPr>
            <a:r>
              <a:rPr lang="el-GR" dirty="0" smtClean="0"/>
              <a:t>    </a:t>
            </a:r>
            <a:r>
              <a:rPr lang="en-US" dirty="0" smtClean="0"/>
              <a:t> </a:t>
            </a:r>
            <a:r>
              <a:rPr lang="el-GR" dirty="0" smtClean="0"/>
              <a:t>«… έτσι τα φτωχά πλάσματα, νομίζοντας ότι με τον γάμο θα κερδίσουν ένα βαθμό γυναικείας ελευθερίας για να απολαύσουν κάποιες ευχάριστες και αξιοπρεπείς στιγμές, καταλήγουν ακόμη πιο περιορισμένες από ποτέ, φυλακισμένες σαν ζώα μεταξύ των τεσσάρων τοίχων του σπιτιού τους και έχοντας να αντιμετωπίσουν έναν μισητό φύλακα παρά έναν στοργικό σύζυγο… Και έπειτα υπάρχουν όλοι αυτοί οι σύζυγοι οι οποίοι ολημερίς φωνάζουν στις γυναίκες τους και που, εάν δεν τα βρουν όλα όπως τα θέλουν, κακομεταχειρίζονται τα καημένα τα πλάσματα ή ακόμη και κακοποιούν τις γυναίκες τους… ενώ άλλοι, αφ</a:t>
            </a:r>
            <a:r>
              <a:rPr lang="en-US" dirty="0" smtClean="0"/>
              <a:t>o</a:t>
            </a:r>
            <a:r>
              <a:rPr lang="el-GR" dirty="0" smtClean="0"/>
              <a:t>ύ δεχτούν μια προσβολή έξω από το σπίτι, όταν επιστρέφουν σε αυτό προσπαθούν να ξεθυμάνουν πάνω στις δύσμοιρες γυναίκες τους…».</a:t>
            </a:r>
          </a:p>
          <a:p>
            <a:pPr algn="just">
              <a:buNone/>
            </a:pPr>
            <a:r>
              <a:rPr lang="el-GR" dirty="0" smtClean="0"/>
              <a:t>	</a:t>
            </a:r>
            <a:r>
              <a:rPr lang="en-US" sz="3000" dirty="0" err="1" smtClean="0"/>
              <a:t>Moderata</a:t>
            </a:r>
            <a:r>
              <a:rPr lang="en-US" sz="3000" dirty="0" smtClean="0"/>
              <a:t> </a:t>
            </a:r>
            <a:r>
              <a:rPr lang="en-US" sz="3000" dirty="0" err="1" smtClean="0"/>
              <a:t>Fonte</a:t>
            </a:r>
            <a:r>
              <a:rPr lang="en-US" sz="3000" dirty="0" smtClean="0"/>
              <a:t>, </a:t>
            </a:r>
            <a:r>
              <a:rPr lang="en-US" sz="3000" i="1" dirty="0" smtClean="0"/>
              <a:t>The Worth of Women Wherein in Clearly Revealed their Nobility and their Superiority to Men</a:t>
            </a:r>
            <a:r>
              <a:rPr lang="el-GR" sz="3000" i="1" dirty="0" smtClean="0"/>
              <a:t> </a:t>
            </a:r>
            <a:r>
              <a:rPr lang="el-GR" sz="3000" dirty="0" smtClean="0"/>
              <a:t>(</a:t>
            </a:r>
            <a:r>
              <a:rPr lang="el-GR" sz="3000" dirty="0" err="1" smtClean="0"/>
              <a:t>επιμ</a:t>
            </a:r>
            <a:r>
              <a:rPr lang="el-GR" sz="3000" dirty="0" smtClean="0"/>
              <a:t>. </a:t>
            </a:r>
            <a:r>
              <a:rPr lang="en-US" sz="3000" dirty="0" smtClean="0"/>
              <a:t>Virginia Cox</a:t>
            </a:r>
            <a:r>
              <a:rPr lang="el-GR" sz="3000" dirty="0" smtClean="0"/>
              <a:t>)</a:t>
            </a:r>
            <a:r>
              <a:rPr lang="en-US" sz="3000" dirty="0" smtClean="0"/>
              <a:t>, </a:t>
            </a:r>
            <a:r>
              <a:rPr lang="el-GR" sz="3000" dirty="0" smtClean="0"/>
              <a:t>Σικάγο 1997, σ. 68, 70-71 (1η έκδοση στα ιταλικά</a:t>
            </a:r>
            <a:r>
              <a:rPr lang="en-US" sz="3000" dirty="0" smtClean="0"/>
              <a:t>: </a:t>
            </a:r>
            <a:r>
              <a:rPr lang="el-GR" sz="3000" dirty="0" smtClean="0"/>
              <a:t>1600).</a:t>
            </a:r>
            <a:endParaRPr lang="el-GR" sz="3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smtClean="0"/>
              <a:t>Αμφισβητώντας την «αριστοτελική αυθεντία»</a:t>
            </a:r>
            <a:endParaRPr lang="el-GR" sz="3600" dirty="0"/>
          </a:p>
        </p:txBody>
      </p:sp>
      <p:sp>
        <p:nvSpPr>
          <p:cNvPr id="3" name="Content Placeholder 2"/>
          <p:cNvSpPr>
            <a:spLocks noGrp="1"/>
          </p:cNvSpPr>
          <p:nvPr>
            <p:ph idx="1"/>
          </p:nvPr>
        </p:nvSpPr>
        <p:spPr/>
        <p:txBody>
          <a:bodyPr>
            <a:normAutofit fontScale="70000" lnSpcReduction="20000"/>
          </a:bodyPr>
          <a:lstStyle/>
          <a:p>
            <a:pPr algn="just">
              <a:buNone/>
            </a:pPr>
            <a:r>
              <a:rPr lang="en-US" dirty="0" smtClean="0"/>
              <a:t> </a:t>
            </a:r>
            <a:r>
              <a:rPr lang="el-GR" dirty="0" smtClean="0"/>
              <a:t>    </a:t>
            </a:r>
            <a:r>
              <a:rPr lang="el-GR" sz="3600" dirty="0" smtClean="0"/>
              <a:t>«Αλλά στις μέρες μας υπάρχουν λίγες γυναίκες που αφοσιώνονται στη μελέτη ή στις πολεμικές τέχνες, αφού οι άνδρες, φοβούμενοι ότι θα χάσουν την εξουσία τους και ότι θα γίνουν υπηρέτες των γυναικών, συχνά τους απαγορεύουν ακόμη και να μάθουν να διαβάζουν ή να γράφουν. Ο καλός μας φίλος ο Αριστοτέλης διακηρύσσει ότι οι γυναίκες πρέπει να υπακούουν τους άνδρες πάντα και σε οτιδήποτε και να μην αναζητούν τίποτα που θα τις οδηγήσει έξω από το σπίτι. Μια ανόητη άποψη, μια απάνθρωπη, σχολαστική διατύπωση από έναν δειλό, τυραννικό άνδρα».</a:t>
            </a:r>
          </a:p>
          <a:p>
            <a:pPr algn="just">
              <a:buNone/>
            </a:pPr>
            <a:r>
              <a:rPr lang="en-US" dirty="0" smtClean="0"/>
              <a:t>     </a:t>
            </a:r>
            <a:r>
              <a:rPr lang="en-US" sz="3300" dirty="0" err="1" smtClean="0"/>
              <a:t>Lucrezia</a:t>
            </a:r>
            <a:r>
              <a:rPr lang="en-US" sz="3300" dirty="0" smtClean="0"/>
              <a:t> </a:t>
            </a:r>
            <a:r>
              <a:rPr lang="en-US" sz="3300" dirty="0" err="1" smtClean="0"/>
              <a:t>Marinella</a:t>
            </a:r>
            <a:r>
              <a:rPr lang="en-US" sz="3300" dirty="0" smtClean="0"/>
              <a:t>, </a:t>
            </a:r>
            <a:r>
              <a:rPr lang="en-US" sz="3300" i="1" dirty="0" smtClean="0"/>
              <a:t>The Nobility and Excellence of Women and the Defects Vices of Men</a:t>
            </a:r>
            <a:r>
              <a:rPr lang="el-GR" sz="3300" i="1" dirty="0" smtClean="0"/>
              <a:t> </a:t>
            </a:r>
            <a:r>
              <a:rPr lang="el-GR" sz="3300" dirty="0" smtClean="0"/>
              <a:t>(</a:t>
            </a:r>
            <a:r>
              <a:rPr lang="el-GR" sz="3300" dirty="0" err="1" smtClean="0"/>
              <a:t>επιμ</a:t>
            </a:r>
            <a:r>
              <a:rPr lang="el-GR" sz="3300" dirty="0" smtClean="0"/>
              <a:t>. </a:t>
            </a:r>
            <a:r>
              <a:rPr lang="en-US" sz="3300" dirty="0" smtClean="0"/>
              <a:t>Anne Dunhill</a:t>
            </a:r>
            <a:r>
              <a:rPr lang="el-GR" sz="3300" dirty="0" smtClean="0"/>
              <a:t>)</a:t>
            </a:r>
            <a:r>
              <a:rPr lang="en-US" sz="3300" dirty="0" smtClean="0"/>
              <a:t>, The University of Chicago Press, </a:t>
            </a:r>
            <a:r>
              <a:rPr lang="el-GR" sz="3300" dirty="0" smtClean="0"/>
              <a:t>Σικάγο 1999, σ</a:t>
            </a:r>
            <a:r>
              <a:rPr lang="en-US" sz="3300" dirty="0" smtClean="0"/>
              <a:t>. 79</a:t>
            </a:r>
            <a:r>
              <a:rPr lang="el-GR" sz="3300" dirty="0" smtClean="0"/>
              <a:t> (1η έκδοση στα ιταλικά 1600).</a:t>
            </a:r>
            <a:endParaRPr lang="el-GR" sz="33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dirty="0" smtClean="0"/>
              <a:t>Η γυναικεία υποτέλεια</a:t>
            </a:r>
            <a:endParaRPr lang="el-GR" sz="3200" dirty="0"/>
          </a:p>
        </p:txBody>
      </p:sp>
      <p:sp>
        <p:nvSpPr>
          <p:cNvPr id="3" name="Content Placeholder 2"/>
          <p:cNvSpPr>
            <a:spLocks noGrp="1"/>
          </p:cNvSpPr>
          <p:nvPr>
            <p:ph idx="1"/>
          </p:nvPr>
        </p:nvSpPr>
        <p:spPr/>
        <p:txBody>
          <a:bodyPr>
            <a:normAutofit fontScale="70000" lnSpcReduction="20000"/>
          </a:bodyPr>
          <a:lstStyle/>
          <a:p>
            <a:pPr algn="just">
              <a:buNone/>
            </a:pPr>
            <a:r>
              <a:rPr lang="el-GR" dirty="0" smtClean="0"/>
              <a:t>     </a:t>
            </a:r>
            <a:r>
              <a:rPr lang="el-GR" sz="3300" dirty="0" smtClean="0"/>
              <a:t>«Οι καρτερικές γυναίκες είναι ευτυχείς να ζουν στην υποδούλωση μέσα στην οποία γεννιούνται και να ακολουθούν μια πειθαρχημένη και σεμνή ζωή. Με ικανοποίηση αντιλαμβάνονται τα στενά όρια των σπιτιών τους ως μια γλυκιά φυλακή και απολαμβάνουν τη διαρκή υποτέλεια. Δεν αισθάνονται βάρος να είναι υποταγμένες στις αυστηρές εντολές των άλλων. Δεν τις δυσαρεστεί να ζουν μέσα σε αδιάκοπο φόβο… Πόσες είναι οι γυναίκες που για να υπακούσουν στη θέληση των γονιών τους κλειδώνονται για πάντα στους μοναχικούς τοίχους χωρίς καμιά αντίσταση; Και πόσες είναι αυτές που υπομένουν τον συζυγικό ζυγό για να μη δυσαρεστήσουν τους άλλους…;».</a:t>
            </a:r>
          </a:p>
          <a:p>
            <a:pPr algn="just">
              <a:buNone/>
            </a:pPr>
            <a:r>
              <a:rPr lang="el-GR" dirty="0" smtClean="0"/>
              <a:t>     </a:t>
            </a:r>
            <a:r>
              <a:rPr lang="el-GR" sz="3000" dirty="0" smtClean="0"/>
              <a:t>Επιστολή της </a:t>
            </a:r>
            <a:r>
              <a:rPr lang="en-US" sz="3000" dirty="0" smtClean="0"/>
              <a:t>Isabella </a:t>
            </a:r>
            <a:r>
              <a:rPr lang="en-US" sz="3000" dirty="0" err="1" smtClean="0"/>
              <a:t>Andreini</a:t>
            </a:r>
            <a:r>
              <a:rPr lang="el-GR" sz="3000" dirty="0" smtClean="0"/>
              <a:t>, στο </a:t>
            </a:r>
            <a:r>
              <a:rPr lang="en-US" sz="3000" dirty="0" smtClean="0"/>
              <a:t>Laura Anna </a:t>
            </a:r>
            <a:r>
              <a:rPr lang="en-US" sz="3000" dirty="0" err="1" smtClean="0"/>
              <a:t>Stortoni</a:t>
            </a:r>
            <a:r>
              <a:rPr lang="en-US" sz="3000" dirty="0" smtClean="0"/>
              <a:t>-Mary Prentice Lillie (</a:t>
            </a:r>
            <a:r>
              <a:rPr lang="el-GR" sz="3000" dirty="0" err="1" smtClean="0"/>
              <a:t>επιμ</a:t>
            </a:r>
            <a:r>
              <a:rPr lang="el-GR" sz="3000" dirty="0" smtClean="0"/>
              <a:t>.</a:t>
            </a:r>
            <a:r>
              <a:rPr lang="en-US" sz="3000" dirty="0" smtClean="0"/>
              <a:t>), </a:t>
            </a:r>
            <a:r>
              <a:rPr lang="en-US" sz="3000" i="1" dirty="0" smtClean="0"/>
              <a:t>Women Poets of the Italian Renaissance: Courtly Ladies and Courtesans</a:t>
            </a:r>
            <a:r>
              <a:rPr lang="en-US" sz="3000" dirty="0" smtClean="0"/>
              <a:t>, </a:t>
            </a:r>
            <a:r>
              <a:rPr lang="el-GR" sz="3000" dirty="0" smtClean="0"/>
              <a:t>Νέα Υόρκη 1997, σ. 229.</a:t>
            </a:r>
            <a:r>
              <a:rPr lang="en-US" sz="3000" dirty="0" smtClean="0"/>
              <a:t> </a:t>
            </a:r>
            <a:endParaRPr lang="el-GR" sz="3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H</a:t>
            </a:r>
            <a:r>
              <a:rPr lang="el-GR" sz="2800" dirty="0" smtClean="0"/>
              <a:t> βενετή μοναχή</a:t>
            </a:r>
            <a:r>
              <a:rPr lang="en-US" sz="2800" dirty="0" smtClean="0"/>
              <a:t> </a:t>
            </a:r>
            <a:r>
              <a:rPr lang="en-US" sz="2800" dirty="0" err="1" smtClean="0"/>
              <a:t>Arcangela</a:t>
            </a:r>
            <a:r>
              <a:rPr lang="en-US" sz="2800" dirty="0" smtClean="0"/>
              <a:t> </a:t>
            </a:r>
            <a:r>
              <a:rPr lang="en-US" sz="2800" dirty="0" err="1" smtClean="0"/>
              <a:t>Tarabotti</a:t>
            </a:r>
            <a:r>
              <a:rPr lang="el-GR" sz="2800" dirty="0" smtClean="0"/>
              <a:t> άσκησε σκληρή κριτική στην πρακτική του ακούσιου γυναικείου μοναχισμού</a:t>
            </a:r>
            <a:endParaRPr lang="el-GR" sz="2800" dirty="0"/>
          </a:p>
        </p:txBody>
      </p:sp>
      <p:sp>
        <p:nvSpPr>
          <p:cNvPr id="3" name="Content Placeholder 2"/>
          <p:cNvSpPr>
            <a:spLocks noGrp="1"/>
          </p:cNvSpPr>
          <p:nvPr>
            <p:ph idx="1"/>
          </p:nvPr>
        </p:nvSpPr>
        <p:spPr/>
        <p:txBody>
          <a:bodyPr>
            <a:normAutofit fontScale="70000" lnSpcReduction="20000"/>
          </a:bodyPr>
          <a:lstStyle/>
          <a:p>
            <a:pPr algn="just">
              <a:buNone/>
            </a:pPr>
            <a:r>
              <a:rPr lang="el-GR" dirty="0" smtClean="0"/>
              <a:t>    	</a:t>
            </a:r>
            <a:r>
              <a:rPr lang="el-GR" sz="3400" dirty="0" smtClean="0"/>
              <a:t>«οι γυναίκες [οι μοναχές] πρέπει να ζουν όλες μαζί, έχοντας την ίδια ενδυμασία, κατοικία, διατροφή και συμπεριφορά… προδομένες από γονείς και συγγενείς, σχεδόν σε λήθαργο, θα μπορούσε να πει κανείς, και φυλακισμένες… αντιλαμβάνονται ότι βρίσκονται παγιδευμένες σε ένα δίκτυ από το οποίο δεν μπορούν να απελευθερωθούν, ένα δίκτυ κεντημένο από την ανθρώπινη κακία… Απελπισμένες αναζητούν μια διέξοδο και ζουν οδεύοντας προς το θάνατο, εάν ζουν καθόλου, βασανισμένες και παράφορες από χιλιάδες αγωνίες – με τα σώματά τους απορροφημένα στη θρησκευτική ενδυμασία και τις ψυχές τους έτοιμες να πέσουν στην άβυσσο της κόλασης».</a:t>
            </a:r>
          </a:p>
          <a:p>
            <a:pPr algn="just">
              <a:buNone/>
            </a:pPr>
            <a:r>
              <a:rPr lang="el-GR" dirty="0" smtClean="0"/>
              <a:t>      </a:t>
            </a:r>
            <a:r>
              <a:rPr lang="en-US" dirty="0" err="1" smtClean="0"/>
              <a:t>Arcangela</a:t>
            </a:r>
            <a:r>
              <a:rPr lang="en-US" dirty="0" smtClean="0"/>
              <a:t> </a:t>
            </a:r>
            <a:r>
              <a:rPr lang="en-US" dirty="0" err="1" smtClean="0"/>
              <a:t>Tarabotti</a:t>
            </a:r>
            <a:r>
              <a:rPr lang="en-US" dirty="0" smtClean="0"/>
              <a:t>, </a:t>
            </a:r>
            <a:r>
              <a:rPr lang="en-US" i="1" dirty="0" smtClean="0"/>
              <a:t>Paternal Tyranny</a:t>
            </a:r>
            <a:r>
              <a:rPr lang="el-GR" i="1" dirty="0" smtClean="0"/>
              <a:t> </a:t>
            </a:r>
            <a:r>
              <a:rPr lang="el-GR" dirty="0" smtClean="0"/>
              <a:t>(</a:t>
            </a:r>
            <a:r>
              <a:rPr lang="el-GR" dirty="0" err="1" smtClean="0"/>
              <a:t>επιμ</a:t>
            </a:r>
            <a:r>
              <a:rPr lang="el-GR" dirty="0" smtClean="0"/>
              <a:t>. </a:t>
            </a:r>
            <a:r>
              <a:rPr lang="en-US" dirty="0" err="1" smtClean="0"/>
              <a:t>Letizia</a:t>
            </a:r>
            <a:r>
              <a:rPr lang="en-US" dirty="0" smtClean="0"/>
              <a:t> </a:t>
            </a:r>
            <a:r>
              <a:rPr lang="en-US" dirty="0" err="1" smtClean="0"/>
              <a:t>Panizza</a:t>
            </a:r>
            <a:r>
              <a:rPr lang="el-GR" dirty="0" smtClean="0"/>
              <a:t>)</a:t>
            </a:r>
            <a:r>
              <a:rPr lang="en-US" dirty="0" smtClean="0"/>
              <a:t>, Chicago University Press, </a:t>
            </a:r>
            <a:r>
              <a:rPr lang="el-GR" dirty="0" smtClean="0"/>
              <a:t>Σικάγο 2004, σ. 67, 71 </a:t>
            </a:r>
            <a:r>
              <a:rPr lang="el-GR" smtClean="0"/>
              <a:t>(1η </a:t>
            </a:r>
            <a:r>
              <a:rPr lang="el-GR" dirty="0" smtClean="0"/>
              <a:t>έκδοση στα ιταλικά</a:t>
            </a:r>
            <a:r>
              <a:rPr lang="en-US" dirty="0" smtClean="0"/>
              <a:t>: </a:t>
            </a:r>
            <a:r>
              <a:rPr lang="el-GR" dirty="0" smtClean="0"/>
              <a:t>1654).</a:t>
            </a:r>
            <a:r>
              <a:rPr lang="en-US" dirty="0" smtClean="0"/>
              <a:t>  </a:t>
            </a:r>
            <a:endParaRPr lang="el-G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1888</TotalTime>
  <Words>902</Words>
  <Application>Microsoft Office PowerPoint</Application>
  <PresentationFormat>On-screen Show (4:3)</PresentationFormat>
  <Paragraphs>25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Θέμα του Office</vt:lpstr>
      <vt:lpstr>    Ανδρονίκη Διαλέτη Πανεπιστήμιο Θεσσαλίας  “Questa opera, la quale parla della eccellenza delle donne”: Συζητώντας για το φύλο και άλλα ‘παράδοξα’ στην Ιταλία των πρώιμων νεότερων χρόνων</vt:lpstr>
      <vt:lpstr>Η πραγματεία του Henricus Cornelius Agrippa αποτέλεσε πρότυπο για μεταγενέστερα «φιλογυνικά» κείμενα:  ο κυρίαρχος έμφυλος λόγος εδώ «αντιστρέφεται»</vt:lpstr>
      <vt:lpstr>Φύση ή ανατροφή;</vt:lpstr>
      <vt:lpstr>Η αμφισβήτηση της έμφυλης οικουμενικότητας</vt:lpstr>
      <vt:lpstr>Ο μύθος της γυναίκας πολεμίστριας: η αμφισημία των Αμαζόνων</vt:lpstr>
      <vt:lpstr>Ένα από τα πρώτα γυναικεία κείμενα εναντίον του θεσμού του γάμου</vt:lpstr>
      <vt:lpstr>Αμφισβητώντας την «αριστοτελική αυθεντία»</vt:lpstr>
      <vt:lpstr>Η γυναικεία υποτέλεια</vt:lpstr>
      <vt:lpstr>H βενετή μοναχή Arcangela Tarabotti άσκησε σκληρή κριτική στην πρακτική του ακούσιου γυναικείου μοναχισμού</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8η θεματική ενότητα:    Οι γυναίκες ως πολιτισμικοί φορείς και η ανάδυση ενός εναλλακτικού λόγου</dc:title>
  <dc:creator>Main User</dc:creator>
  <cp:lastModifiedBy>Main User</cp:lastModifiedBy>
  <cp:revision>139</cp:revision>
  <dcterms:created xsi:type="dcterms:W3CDTF">2014-07-03T11:11:40Z</dcterms:created>
  <dcterms:modified xsi:type="dcterms:W3CDTF">2017-10-16T15:49:50Z</dcterms:modified>
</cp:coreProperties>
</file>