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306"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1" r:id="rId17"/>
    <p:sldId id="272" r:id="rId18"/>
    <p:sldId id="273" r:id="rId19"/>
    <p:sldId id="274" r:id="rId20"/>
    <p:sldId id="303" r:id="rId21"/>
    <p:sldId id="275" r:id="rId22"/>
    <p:sldId id="276" r:id="rId23"/>
    <p:sldId id="277" r:id="rId24"/>
    <p:sldId id="278" r:id="rId25"/>
    <p:sldId id="279" r:id="rId26"/>
    <p:sldId id="280" r:id="rId27"/>
    <p:sldId id="281" r:id="rId28"/>
    <p:sldId id="282" r:id="rId29"/>
    <p:sldId id="305" r:id="rId30"/>
    <p:sldId id="304" r:id="rId31"/>
    <p:sldId id="283" r:id="rId32"/>
    <p:sldId id="302" r:id="rId33"/>
    <p:sldId id="284" r:id="rId34"/>
    <p:sldId id="285" r:id="rId35"/>
    <p:sldId id="286" r:id="rId36"/>
    <p:sldId id="287" r:id="rId37"/>
    <p:sldId id="288" r:id="rId38"/>
    <p:sldId id="289" r:id="rId39"/>
    <p:sldId id="290" r:id="rId40"/>
    <p:sldId id="291" r:id="rId41"/>
    <p:sldId id="293" r:id="rId42"/>
    <p:sldId id="294" r:id="rId43"/>
    <p:sldId id="295" r:id="rId44"/>
    <p:sldId id="296" r:id="rId45"/>
    <p:sldId id="297" r:id="rId46"/>
    <p:sldId id="298" r:id="rId47"/>
    <p:sldId id="299" r:id="rId48"/>
    <p:sldId id="30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2" autoAdjust="0"/>
    <p:restoredTop sz="94660"/>
  </p:normalViewPr>
  <p:slideViewPr>
    <p:cSldViewPr snapToGrid="0">
      <p:cViewPr varScale="1">
        <p:scale>
          <a:sx n="114" d="100"/>
          <a:sy n="114" d="100"/>
        </p:scale>
        <p:origin x="50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A3B02-95EC-4C0A-ABF7-8309BA3DE8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9DE13C-78A6-4622-9F4A-532AA95ED3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80E4807-E698-43FE-A150-503BDC924A8C}"/>
              </a:ext>
            </a:extLst>
          </p:cNvPr>
          <p:cNvSpPr>
            <a:spLocks noGrp="1"/>
          </p:cNvSpPr>
          <p:nvPr>
            <p:ph type="dt" sz="half" idx="10"/>
          </p:nvPr>
        </p:nvSpPr>
        <p:spPr/>
        <p:txBody>
          <a:bodyPr/>
          <a:lstStyle/>
          <a:p>
            <a:fld id="{B2C633EB-FCC2-4D94-940A-D79F252DD2E4}" type="datetimeFigureOut">
              <a:rPr lang="en-GB" smtClean="0"/>
              <a:t>19/05/2020</a:t>
            </a:fld>
            <a:endParaRPr lang="en-GB"/>
          </a:p>
        </p:txBody>
      </p:sp>
      <p:sp>
        <p:nvSpPr>
          <p:cNvPr id="5" name="Footer Placeholder 4">
            <a:extLst>
              <a:ext uri="{FF2B5EF4-FFF2-40B4-BE49-F238E27FC236}">
                <a16:creationId xmlns:a16="http://schemas.microsoft.com/office/drawing/2014/main" id="{502BF332-B2D8-47F0-A39C-43F9BE19A4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E1C99E-5767-45F9-9581-556A0FD14803}"/>
              </a:ext>
            </a:extLst>
          </p:cNvPr>
          <p:cNvSpPr>
            <a:spLocks noGrp="1"/>
          </p:cNvSpPr>
          <p:nvPr>
            <p:ph type="sldNum" sz="quarter" idx="12"/>
          </p:nvPr>
        </p:nvSpPr>
        <p:spPr/>
        <p:txBody>
          <a:bodyPr/>
          <a:lstStyle/>
          <a:p>
            <a:fld id="{5C5E23FB-56BF-4754-A554-F138F1CD07F8}" type="slidenum">
              <a:rPr lang="en-GB" smtClean="0"/>
              <a:t>‹#›</a:t>
            </a:fld>
            <a:endParaRPr lang="en-GB"/>
          </a:p>
        </p:txBody>
      </p:sp>
    </p:spTree>
    <p:extLst>
      <p:ext uri="{BB962C8B-B14F-4D97-AF65-F5344CB8AC3E}">
        <p14:creationId xmlns:p14="http://schemas.microsoft.com/office/powerpoint/2010/main" val="238158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1D14C-5D70-4B90-B37C-0601B0D68E7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503565-2BE4-4060-A05F-E8FECDBDC1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CE8ECD-413F-4D2F-B0DD-6EEAEB5444FE}"/>
              </a:ext>
            </a:extLst>
          </p:cNvPr>
          <p:cNvSpPr>
            <a:spLocks noGrp="1"/>
          </p:cNvSpPr>
          <p:nvPr>
            <p:ph type="dt" sz="half" idx="10"/>
          </p:nvPr>
        </p:nvSpPr>
        <p:spPr/>
        <p:txBody>
          <a:bodyPr/>
          <a:lstStyle/>
          <a:p>
            <a:fld id="{B2C633EB-FCC2-4D94-940A-D79F252DD2E4}" type="datetimeFigureOut">
              <a:rPr lang="en-GB" smtClean="0"/>
              <a:t>19/05/2020</a:t>
            </a:fld>
            <a:endParaRPr lang="en-GB"/>
          </a:p>
        </p:txBody>
      </p:sp>
      <p:sp>
        <p:nvSpPr>
          <p:cNvPr id="5" name="Footer Placeholder 4">
            <a:extLst>
              <a:ext uri="{FF2B5EF4-FFF2-40B4-BE49-F238E27FC236}">
                <a16:creationId xmlns:a16="http://schemas.microsoft.com/office/drawing/2014/main" id="{8664D04F-0A87-4BD3-80D7-4DEEF95FF8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C61D53-AAC6-4FBD-9C8A-293F1AA35202}"/>
              </a:ext>
            </a:extLst>
          </p:cNvPr>
          <p:cNvSpPr>
            <a:spLocks noGrp="1"/>
          </p:cNvSpPr>
          <p:nvPr>
            <p:ph type="sldNum" sz="quarter" idx="12"/>
          </p:nvPr>
        </p:nvSpPr>
        <p:spPr/>
        <p:txBody>
          <a:bodyPr/>
          <a:lstStyle/>
          <a:p>
            <a:fld id="{5C5E23FB-56BF-4754-A554-F138F1CD07F8}" type="slidenum">
              <a:rPr lang="en-GB" smtClean="0"/>
              <a:t>‹#›</a:t>
            </a:fld>
            <a:endParaRPr lang="en-GB"/>
          </a:p>
        </p:txBody>
      </p:sp>
    </p:spTree>
    <p:extLst>
      <p:ext uri="{BB962C8B-B14F-4D97-AF65-F5344CB8AC3E}">
        <p14:creationId xmlns:p14="http://schemas.microsoft.com/office/powerpoint/2010/main" val="1936240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FD46D9-563C-4480-A73E-0EA7C98E81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FB5D75-FC18-44DB-84A4-4F648D6513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68819B-8FD9-4E8D-9D7F-4D7288F73551}"/>
              </a:ext>
            </a:extLst>
          </p:cNvPr>
          <p:cNvSpPr>
            <a:spLocks noGrp="1"/>
          </p:cNvSpPr>
          <p:nvPr>
            <p:ph type="dt" sz="half" idx="10"/>
          </p:nvPr>
        </p:nvSpPr>
        <p:spPr/>
        <p:txBody>
          <a:bodyPr/>
          <a:lstStyle/>
          <a:p>
            <a:fld id="{B2C633EB-FCC2-4D94-940A-D79F252DD2E4}" type="datetimeFigureOut">
              <a:rPr lang="en-GB" smtClean="0"/>
              <a:t>19/05/2020</a:t>
            </a:fld>
            <a:endParaRPr lang="en-GB"/>
          </a:p>
        </p:txBody>
      </p:sp>
      <p:sp>
        <p:nvSpPr>
          <p:cNvPr id="5" name="Footer Placeholder 4">
            <a:extLst>
              <a:ext uri="{FF2B5EF4-FFF2-40B4-BE49-F238E27FC236}">
                <a16:creationId xmlns:a16="http://schemas.microsoft.com/office/drawing/2014/main" id="{F47EF4C7-F540-44C3-B056-8FA4B430CB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149F27-DBFE-474F-9E16-50942D50763F}"/>
              </a:ext>
            </a:extLst>
          </p:cNvPr>
          <p:cNvSpPr>
            <a:spLocks noGrp="1"/>
          </p:cNvSpPr>
          <p:nvPr>
            <p:ph type="sldNum" sz="quarter" idx="12"/>
          </p:nvPr>
        </p:nvSpPr>
        <p:spPr/>
        <p:txBody>
          <a:bodyPr/>
          <a:lstStyle/>
          <a:p>
            <a:fld id="{5C5E23FB-56BF-4754-A554-F138F1CD07F8}" type="slidenum">
              <a:rPr lang="en-GB" smtClean="0"/>
              <a:t>‹#›</a:t>
            </a:fld>
            <a:endParaRPr lang="en-GB"/>
          </a:p>
        </p:txBody>
      </p:sp>
    </p:spTree>
    <p:extLst>
      <p:ext uri="{BB962C8B-B14F-4D97-AF65-F5344CB8AC3E}">
        <p14:creationId xmlns:p14="http://schemas.microsoft.com/office/powerpoint/2010/main" val="2718114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6B667-F049-4BC5-8F74-7143C32E62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CE4A71E-1452-448B-AC4D-DBE593128F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DC1683-4B0B-4CA7-BCE3-F10AFAAAEB5E}"/>
              </a:ext>
            </a:extLst>
          </p:cNvPr>
          <p:cNvSpPr>
            <a:spLocks noGrp="1"/>
          </p:cNvSpPr>
          <p:nvPr>
            <p:ph type="dt" sz="half" idx="10"/>
          </p:nvPr>
        </p:nvSpPr>
        <p:spPr/>
        <p:txBody>
          <a:bodyPr/>
          <a:lstStyle/>
          <a:p>
            <a:fld id="{B2C633EB-FCC2-4D94-940A-D79F252DD2E4}" type="datetimeFigureOut">
              <a:rPr lang="en-GB" smtClean="0"/>
              <a:t>19/05/2020</a:t>
            </a:fld>
            <a:endParaRPr lang="en-GB"/>
          </a:p>
        </p:txBody>
      </p:sp>
      <p:sp>
        <p:nvSpPr>
          <p:cNvPr id="5" name="Footer Placeholder 4">
            <a:extLst>
              <a:ext uri="{FF2B5EF4-FFF2-40B4-BE49-F238E27FC236}">
                <a16:creationId xmlns:a16="http://schemas.microsoft.com/office/drawing/2014/main" id="{758D7350-AB62-4EEF-803C-F9A91ABED0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17750D-E6A4-4448-8814-143119187E3C}"/>
              </a:ext>
            </a:extLst>
          </p:cNvPr>
          <p:cNvSpPr>
            <a:spLocks noGrp="1"/>
          </p:cNvSpPr>
          <p:nvPr>
            <p:ph type="sldNum" sz="quarter" idx="12"/>
          </p:nvPr>
        </p:nvSpPr>
        <p:spPr/>
        <p:txBody>
          <a:bodyPr/>
          <a:lstStyle/>
          <a:p>
            <a:fld id="{5C5E23FB-56BF-4754-A554-F138F1CD07F8}" type="slidenum">
              <a:rPr lang="en-GB" smtClean="0"/>
              <a:t>‹#›</a:t>
            </a:fld>
            <a:endParaRPr lang="en-GB"/>
          </a:p>
        </p:txBody>
      </p:sp>
    </p:spTree>
    <p:extLst>
      <p:ext uri="{BB962C8B-B14F-4D97-AF65-F5344CB8AC3E}">
        <p14:creationId xmlns:p14="http://schemas.microsoft.com/office/powerpoint/2010/main" val="1115783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ACB64-20C4-4F81-B06F-2247835527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E85CE56-222F-42F6-BB66-4A9378D0BE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E3822C-DA4E-433E-AE7C-F6C260BD705B}"/>
              </a:ext>
            </a:extLst>
          </p:cNvPr>
          <p:cNvSpPr>
            <a:spLocks noGrp="1"/>
          </p:cNvSpPr>
          <p:nvPr>
            <p:ph type="dt" sz="half" idx="10"/>
          </p:nvPr>
        </p:nvSpPr>
        <p:spPr/>
        <p:txBody>
          <a:bodyPr/>
          <a:lstStyle/>
          <a:p>
            <a:fld id="{B2C633EB-FCC2-4D94-940A-D79F252DD2E4}" type="datetimeFigureOut">
              <a:rPr lang="en-GB" smtClean="0"/>
              <a:t>19/05/2020</a:t>
            </a:fld>
            <a:endParaRPr lang="en-GB"/>
          </a:p>
        </p:txBody>
      </p:sp>
      <p:sp>
        <p:nvSpPr>
          <p:cNvPr id="5" name="Footer Placeholder 4">
            <a:extLst>
              <a:ext uri="{FF2B5EF4-FFF2-40B4-BE49-F238E27FC236}">
                <a16:creationId xmlns:a16="http://schemas.microsoft.com/office/drawing/2014/main" id="{342B30B0-D60F-4EB6-B85D-44D656D928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F4D373-C9B5-4141-932F-135191AC47BD}"/>
              </a:ext>
            </a:extLst>
          </p:cNvPr>
          <p:cNvSpPr>
            <a:spLocks noGrp="1"/>
          </p:cNvSpPr>
          <p:nvPr>
            <p:ph type="sldNum" sz="quarter" idx="12"/>
          </p:nvPr>
        </p:nvSpPr>
        <p:spPr/>
        <p:txBody>
          <a:bodyPr/>
          <a:lstStyle/>
          <a:p>
            <a:fld id="{5C5E23FB-56BF-4754-A554-F138F1CD07F8}" type="slidenum">
              <a:rPr lang="en-GB" smtClean="0"/>
              <a:t>‹#›</a:t>
            </a:fld>
            <a:endParaRPr lang="en-GB"/>
          </a:p>
        </p:txBody>
      </p:sp>
    </p:spTree>
    <p:extLst>
      <p:ext uri="{BB962C8B-B14F-4D97-AF65-F5344CB8AC3E}">
        <p14:creationId xmlns:p14="http://schemas.microsoft.com/office/powerpoint/2010/main" val="668724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2ACF9-9A8E-42C7-94D8-D7E08BA7FC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71CC4E-A5D0-43B6-855C-CFE63A2E8C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A78C007-B869-4980-A2CB-A4A7E24248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BEF2467-1C15-4EB3-BC74-0808A6A4EC87}"/>
              </a:ext>
            </a:extLst>
          </p:cNvPr>
          <p:cNvSpPr>
            <a:spLocks noGrp="1"/>
          </p:cNvSpPr>
          <p:nvPr>
            <p:ph type="dt" sz="half" idx="10"/>
          </p:nvPr>
        </p:nvSpPr>
        <p:spPr/>
        <p:txBody>
          <a:bodyPr/>
          <a:lstStyle/>
          <a:p>
            <a:fld id="{B2C633EB-FCC2-4D94-940A-D79F252DD2E4}" type="datetimeFigureOut">
              <a:rPr lang="en-GB" smtClean="0"/>
              <a:t>19/05/2020</a:t>
            </a:fld>
            <a:endParaRPr lang="en-GB"/>
          </a:p>
        </p:txBody>
      </p:sp>
      <p:sp>
        <p:nvSpPr>
          <p:cNvPr id="6" name="Footer Placeholder 5">
            <a:extLst>
              <a:ext uri="{FF2B5EF4-FFF2-40B4-BE49-F238E27FC236}">
                <a16:creationId xmlns:a16="http://schemas.microsoft.com/office/drawing/2014/main" id="{96EC2853-43C8-44CD-AEEB-F7E3E1F5AD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9D3BEF-4271-4990-B483-3031557FCD1D}"/>
              </a:ext>
            </a:extLst>
          </p:cNvPr>
          <p:cNvSpPr>
            <a:spLocks noGrp="1"/>
          </p:cNvSpPr>
          <p:nvPr>
            <p:ph type="sldNum" sz="quarter" idx="12"/>
          </p:nvPr>
        </p:nvSpPr>
        <p:spPr/>
        <p:txBody>
          <a:bodyPr/>
          <a:lstStyle/>
          <a:p>
            <a:fld id="{5C5E23FB-56BF-4754-A554-F138F1CD07F8}" type="slidenum">
              <a:rPr lang="en-GB" smtClean="0"/>
              <a:t>‹#›</a:t>
            </a:fld>
            <a:endParaRPr lang="en-GB"/>
          </a:p>
        </p:txBody>
      </p:sp>
    </p:spTree>
    <p:extLst>
      <p:ext uri="{BB962C8B-B14F-4D97-AF65-F5344CB8AC3E}">
        <p14:creationId xmlns:p14="http://schemas.microsoft.com/office/powerpoint/2010/main" val="28600250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9DE2A-12EB-4D5C-A67F-CD97D35B4D3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82F45A-2135-47CB-82F3-A6F9A35177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8D5D54-7E46-4405-A690-155872585B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2651365-A284-42F2-BD0B-003B038FB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781242-407C-417E-9D35-F491705B64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28BB9EE-FB9A-45EC-AADD-B5C948E6F11C}"/>
              </a:ext>
            </a:extLst>
          </p:cNvPr>
          <p:cNvSpPr>
            <a:spLocks noGrp="1"/>
          </p:cNvSpPr>
          <p:nvPr>
            <p:ph type="dt" sz="half" idx="10"/>
          </p:nvPr>
        </p:nvSpPr>
        <p:spPr/>
        <p:txBody>
          <a:bodyPr/>
          <a:lstStyle/>
          <a:p>
            <a:fld id="{B2C633EB-FCC2-4D94-940A-D79F252DD2E4}" type="datetimeFigureOut">
              <a:rPr lang="en-GB" smtClean="0"/>
              <a:t>19/05/2020</a:t>
            </a:fld>
            <a:endParaRPr lang="en-GB"/>
          </a:p>
        </p:txBody>
      </p:sp>
      <p:sp>
        <p:nvSpPr>
          <p:cNvPr id="8" name="Footer Placeholder 7">
            <a:extLst>
              <a:ext uri="{FF2B5EF4-FFF2-40B4-BE49-F238E27FC236}">
                <a16:creationId xmlns:a16="http://schemas.microsoft.com/office/drawing/2014/main" id="{ED66D314-4067-43A9-BAAB-43CAE9771A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C243FC2-1B0B-4370-B960-22C2ED6755AD}"/>
              </a:ext>
            </a:extLst>
          </p:cNvPr>
          <p:cNvSpPr>
            <a:spLocks noGrp="1"/>
          </p:cNvSpPr>
          <p:nvPr>
            <p:ph type="sldNum" sz="quarter" idx="12"/>
          </p:nvPr>
        </p:nvSpPr>
        <p:spPr/>
        <p:txBody>
          <a:bodyPr/>
          <a:lstStyle/>
          <a:p>
            <a:fld id="{5C5E23FB-56BF-4754-A554-F138F1CD07F8}" type="slidenum">
              <a:rPr lang="en-GB" smtClean="0"/>
              <a:t>‹#›</a:t>
            </a:fld>
            <a:endParaRPr lang="en-GB"/>
          </a:p>
        </p:txBody>
      </p:sp>
    </p:spTree>
    <p:extLst>
      <p:ext uri="{BB962C8B-B14F-4D97-AF65-F5344CB8AC3E}">
        <p14:creationId xmlns:p14="http://schemas.microsoft.com/office/powerpoint/2010/main" val="416838864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4664E-A07B-4FA5-9085-21F55DC0E20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CB1DA42-C8D6-4159-8855-EC17401540E4}"/>
              </a:ext>
            </a:extLst>
          </p:cNvPr>
          <p:cNvSpPr>
            <a:spLocks noGrp="1"/>
          </p:cNvSpPr>
          <p:nvPr>
            <p:ph type="dt" sz="half" idx="10"/>
          </p:nvPr>
        </p:nvSpPr>
        <p:spPr/>
        <p:txBody>
          <a:bodyPr/>
          <a:lstStyle/>
          <a:p>
            <a:fld id="{B2C633EB-FCC2-4D94-940A-D79F252DD2E4}" type="datetimeFigureOut">
              <a:rPr lang="en-GB" smtClean="0"/>
              <a:t>19/05/2020</a:t>
            </a:fld>
            <a:endParaRPr lang="en-GB"/>
          </a:p>
        </p:txBody>
      </p:sp>
      <p:sp>
        <p:nvSpPr>
          <p:cNvPr id="4" name="Footer Placeholder 3">
            <a:extLst>
              <a:ext uri="{FF2B5EF4-FFF2-40B4-BE49-F238E27FC236}">
                <a16:creationId xmlns:a16="http://schemas.microsoft.com/office/drawing/2014/main" id="{1B562F52-571F-40F4-B400-C8AB5E03E3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25D912-A17A-4378-BB9B-744FCF6BD655}"/>
              </a:ext>
            </a:extLst>
          </p:cNvPr>
          <p:cNvSpPr>
            <a:spLocks noGrp="1"/>
          </p:cNvSpPr>
          <p:nvPr>
            <p:ph type="sldNum" sz="quarter" idx="12"/>
          </p:nvPr>
        </p:nvSpPr>
        <p:spPr/>
        <p:txBody>
          <a:bodyPr/>
          <a:lstStyle/>
          <a:p>
            <a:fld id="{5C5E23FB-56BF-4754-A554-F138F1CD07F8}" type="slidenum">
              <a:rPr lang="en-GB" smtClean="0"/>
              <a:t>‹#›</a:t>
            </a:fld>
            <a:endParaRPr lang="en-GB"/>
          </a:p>
        </p:txBody>
      </p:sp>
    </p:spTree>
    <p:extLst>
      <p:ext uri="{BB962C8B-B14F-4D97-AF65-F5344CB8AC3E}">
        <p14:creationId xmlns:p14="http://schemas.microsoft.com/office/powerpoint/2010/main" val="961348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CF809D-87DA-4003-A2AA-B93900A2DE11}"/>
              </a:ext>
            </a:extLst>
          </p:cNvPr>
          <p:cNvSpPr>
            <a:spLocks noGrp="1"/>
          </p:cNvSpPr>
          <p:nvPr>
            <p:ph type="dt" sz="half" idx="10"/>
          </p:nvPr>
        </p:nvSpPr>
        <p:spPr/>
        <p:txBody>
          <a:bodyPr/>
          <a:lstStyle/>
          <a:p>
            <a:fld id="{B2C633EB-FCC2-4D94-940A-D79F252DD2E4}" type="datetimeFigureOut">
              <a:rPr lang="en-GB" smtClean="0"/>
              <a:t>19/05/2020</a:t>
            </a:fld>
            <a:endParaRPr lang="en-GB"/>
          </a:p>
        </p:txBody>
      </p:sp>
      <p:sp>
        <p:nvSpPr>
          <p:cNvPr id="3" name="Footer Placeholder 2">
            <a:extLst>
              <a:ext uri="{FF2B5EF4-FFF2-40B4-BE49-F238E27FC236}">
                <a16:creationId xmlns:a16="http://schemas.microsoft.com/office/drawing/2014/main" id="{4BDB1608-6500-498C-A668-4ABA33706B7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6BB813D-45B3-4D90-8FFB-12D949C3F5EE}"/>
              </a:ext>
            </a:extLst>
          </p:cNvPr>
          <p:cNvSpPr>
            <a:spLocks noGrp="1"/>
          </p:cNvSpPr>
          <p:nvPr>
            <p:ph type="sldNum" sz="quarter" idx="12"/>
          </p:nvPr>
        </p:nvSpPr>
        <p:spPr/>
        <p:txBody>
          <a:bodyPr/>
          <a:lstStyle/>
          <a:p>
            <a:fld id="{5C5E23FB-56BF-4754-A554-F138F1CD07F8}" type="slidenum">
              <a:rPr lang="en-GB" smtClean="0"/>
              <a:t>‹#›</a:t>
            </a:fld>
            <a:endParaRPr lang="en-GB"/>
          </a:p>
        </p:txBody>
      </p:sp>
    </p:spTree>
    <p:extLst>
      <p:ext uri="{BB962C8B-B14F-4D97-AF65-F5344CB8AC3E}">
        <p14:creationId xmlns:p14="http://schemas.microsoft.com/office/powerpoint/2010/main" val="1851555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52E1-5794-4D8A-AC3A-5740AC89A2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0CCF176-13A6-4447-A990-9BBC9E2026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98D8D6D-9CB2-4649-8FF4-05BED7C5E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DAD96E-5659-453A-BB70-15EEBA2DDBC1}"/>
              </a:ext>
            </a:extLst>
          </p:cNvPr>
          <p:cNvSpPr>
            <a:spLocks noGrp="1"/>
          </p:cNvSpPr>
          <p:nvPr>
            <p:ph type="dt" sz="half" idx="10"/>
          </p:nvPr>
        </p:nvSpPr>
        <p:spPr/>
        <p:txBody>
          <a:bodyPr/>
          <a:lstStyle/>
          <a:p>
            <a:fld id="{B2C633EB-FCC2-4D94-940A-D79F252DD2E4}" type="datetimeFigureOut">
              <a:rPr lang="en-GB" smtClean="0"/>
              <a:t>19/05/2020</a:t>
            </a:fld>
            <a:endParaRPr lang="en-GB"/>
          </a:p>
        </p:txBody>
      </p:sp>
      <p:sp>
        <p:nvSpPr>
          <p:cNvPr id="6" name="Footer Placeholder 5">
            <a:extLst>
              <a:ext uri="{FF2B5EF4-FFF2-40B4-BE49-F238E27FC236}">
                <a16:creationId xmlns:a16="http://schemas.microsoft.com/office/drawing/2014/main" id="{B6558664-F4B2-4129-86B3-ED179C3382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868368-DEF3-4B15-BBE4-513416AF9A78}"/>
              </a:ext>
            </a:extLst>
          </p:cNvPr>
          <p:cNvSpPr>
            <a:spLocks noGrp="1"/>
          </p:cNvSpPr>
          <p:nvPr>
            <p:ph type="sldNum" sz="quarter" idx="12"/>
          </p:nvPr>
        </p:nvSpPr>
        <p:spPr/>
        <p:txBody>
          <a:bodyPr/>
          <a:lstStyle/>
          <a:p>
            <a:fld id="{5C5E23FB-56BF-4754-A554-F138F1CD07F8}" type="slidenum">
              <a:rPr lang="en-GB" smtClean="0"/>
              <a:t>‹#›</a:t>
            </a:fld>
            <a:endParaRPr lang="en-GB"/>
          </a:p>
        </p:txBody>
      </p:sp>
    </p:spTree>
    <p:extLst>
      <p:ext uri="{BB962C8B-B14F-4D97-AF65-F5344CB8AC3E}">
        <p14:creationId xmlns:p14="http://schemas.microsoft.com/office/powerpoint/2010/main" val="399527338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E1453-243F-4E9C-8A01-BF4FBD3FF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2E9558-8D55-45DA-A460-06C5EDE88D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DEE312E-EFF7-4D92-A52D-0C6E0D379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1FAF49-DA1E-4DE1-B5D7-6ED7ECAC588E}"/>
              </a:ext>
            </a:extLst>
          </p:cNvPr>
          <p:cNvSpPr>
            <a:spLocks noGrp="1"/>
          </p:cNvSpPr>
          <p:nvPr>
            <p:ph type="dt" sz="half" idx="10"/>
          </p:nvPr>
        </p:nvSpPr>
        <p:spPr/>
        <p:txBody>
          <a:bodyPr/>
          <a:lstStyle/>
          <a:p>
            <a:fld id="{B2C633EB-FCC2-4D94-940A-D79F252DD2E4}" type="datetimeFigureOut">
              <a:rPr lang="en-GB" smtClean="0"/>
              <a:t>19/05/2020</a:t>
            </a:fld>
            <a:endParaRPr lang="en-GB"/>
          </a:p>
        </p:txBody>
      </p:sp>
      <p:sp>
        <p:nvSpPr>
          <p:cNvPr id="6" name="Footer Placeholder 5">
            <a:extLst>
              <a:ext uri="{FF2B5EF4-FFF2-40B4-BE49-F238E27FC236}">
                <a16:creationId xmlns:a16="http://schemas.microsoft.com/office/drawing/2014/main" id="{8353DCBA-5F1C-4FA2-A2AA-4A3266AF44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E5C5A8-0BA6-43D3-8C57-6A9C3BBC368A}"/>
              </a:ext>
            </a:extLst>
          </p:cNvPr>
          <p:cNvSpPr>
            <a:spLocks noGrp="1"/>
          </p:cNvSpPr>
          <p:nvPr>
            <p:ph type="sldNum" sz="quarter" idx="12"/>
          </p:nvPr>
        </p:nvSpPr>
        <p:spPr/>
        <p:txBody>
          <a:bodyPr/>
          <a:lstStyle/>
          <a:p>
            <a:fld id="{5C5E23FB-56BF-4754-A554-F138F1CD07F8}" type="slidenum">
              <a:rPr lang="en-GB" smtClean="0"/>
              <a:t>‹#›</a:t>
            </a:fld>
            <a:endParaRPr lang="en-GB"/>
          </a:p>
        </p:txBody>
      </p:sp>
    </p:spTree>
    <p:extLst>
      <p:ext uri="{BB962C8B-B14F-4D97-AF65-F5344CB8AC3E}">
        <p14:creationId xmlns:p14="http://schemas.microsoft.com/office/powerpoint/2010/main" val="867199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486FC3-F42C-4504-A756-03F283AD2C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57AB95-6F84-42ED-965B-8D22D99A89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6273F7-B66A-4C75-851F-4ADB37E584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C633EB-FCC2-4D94-940A-D79F252DD2E4}" type="datetimeFigureOut">
              <a:rPr lang="en-GB" smtClean="0"/>
              <a:t>19/05/2020</a:t>
            </a:fld>
            <a:endParaRPr lang="en-GB"/>
          </a:p>
        </p:txBody>
      </p:sp>
      <p:sp>
        <p:nvSpPr>
          <p:cNvPr id="5" name="Footer Placeholder 4">
            <a:extLst>
              <a:ext uri="{FF2B5EF4-FFF2-40B4-BE49-F238E27FC236}">
                <a16:creationId xmlns:a16="http://schemas.microsoft.com/office/drawing/2014/main" id="{58DA77ED-F9A9-44C0-AFCC-9BDBC39105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A4087C9-FDE6-4B5A-B80E-3836AD8186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E23FB-56BF-4754-A554-F138F1CD07F8}" type="slidenum">
              <a:rPr lang="en-GB" smtClean="0"/>
              <a:t>‹#›</a:t>
            </a:fld>
            <a:endParaRPr lang="en-GB"/>
          </a:p>
        </p:txBody>
      </p:sp>
    </p:spTree>
    <p:extLst>
      <p:ext uri="{BB962C8B-B14F-4D97-AF65-F5344CB8AC3E}">
        <p14:creationId xmlns:p14="http://schemas.microsoft.com/office/powerpoint/2010/main" val="14577714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zoom.us/j/2596027599" TargetMode="External"/><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eada.lib.umd.edu/text-entries/columbus-letter-from-the-fourth-voyag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9F2A82-7C4D-49EA-9806-D48C985CB70D}"/>
              </a:ext>
            </a:extLst>
          </p:cNvPr>
          <p:cNvSpPr/>
          <p:nvPr/>
        </p:nvSpPr>
        <p:spPr>
          <a:xfrm>
            <a:off x="-176169" y="-100668"/>
            <a:ext cx="12474429" cy="70467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pic>
        <p:nvPicPr>
          <p:cNvPr id="4" name="Εικόνα 3">
            <a:extLst>
              <a:ext uri="{FF2B5EF4-FFF2-40B4-BE49-F238E27FC236}">
                <a16:creationId xmlns:a16="http://schemas.microsoft.com/office/drawing/2014/main" id="{4D19CA8F-B92B-2247-959E-254C46C3885F}"/>
              </a:ext>
            </a:extLst>
          </p:cNvPr>
          <p:cNvPicPr>
            <a:picLocks noChangeAspect="1"/>
          </p:cNvPicPr>
          <p:nvPr/>
        </p:nvPicPr>
        <p:blipFill rotWithShape="1">
          <a:blip r:embed="rId2"/>
          <a:srcRect t="8746" r="-1" b="5302"/>
          <a:stretch/>
        </p:blipFill>
        <p:spPr>
          <a:xfrm>
            <a:off x="7097022" y="1030162"/>
            <a:ext cx="3967161" cy="5089284"/>
          </a:xfrm>
          <a:prstGeom prst="rect">
            <a:avLst/>
          </a:prstGeom>
          <a:effectLst>
            <a:softEdge rad="444500"/>
          </a:effectLst>
        </p:spPr>
      </p:pic>
      <p:sp>
        <p:nvSpPr>
          <p:cNvPr id="2" name="Τίτλος 1">
            <a:extLst>
              <a:ext uri="{FF2B5EF4-FFF2-40B4-BE49-F238E27FC236}">
                <a16:creationId xmlns:a16="http://schemas.microsoft.com/office/drawing/2014/main" id="{404AF954-A8BD-684B-AFF3-781C0E24A2F1}"/>
              </a:ext>
            </a:extLst>
          </p:cNvPr>
          <p:cNvSpPr>
            <a:spLocks noGrp="1"/>
          </p:cNvSpPr>
          <p:nvPr>
            <p:ph type="ctrTitle"/>
          </p:nvPr>
        </p:nvSpPr>
        <p:spPr>
          <a:xfrm>
            <a:off x="2575234" y="97854"/>
            <a:ext cx="4541933" cy="3795416"/>
          </a:xfrm>
        </p:spPr>
        <p:txBody>
          <a:bodyPr>
            <a:normAutofit/>
          </a:bodyPr>
          <a:lstStyle/>
          <a:p>
            <a:pPr algn="l">
              <a:lnSpc>
                <a:spcPct val="100000"/>
              </a:lnSpc>
            </a:pPr>
            <a:r>
              <a:rPr lang="en-GB" sz="1600" b="1" dirty="0">
                <a:latin typeface="Cambria" panose="02040503050406030204" pitchFamily="18" charset="0"/>
                <a:ea typeface="Cambria" panose="02040503050406030204" pitchFamily="18" charset="0"/>
              </a:rPr>
              <a:t>Renard Gluzman </a:t>
            </a:r>
            <a:br>
              <a:rPr lang="he-IL" sz="1600" b="1" dirty="0">
                <a:latin typeface="Cambria" panose="02040503050406030204" pitchFamily="18" charset="0"/>
                <a:ea typeface="Cambria" panose="02040503050406030204" pitchFamily="18" charset="0"/>
              </a:rPr>
            </a:br>
            <a:r>
              <a:rPr lang="en-GB" sz="1000" b="1" dirty="0">
                <a:latin typeface="Cambria" panose="02040503050406030204" pitchFamily="18" charset="0"/>
                <a:ea typeface="Cambria" panose="02040503050406030204" pitchFamily="18" charset="0"/>
              </a:rPr>
              <a:t>The </a:t>
            </a:r>
            <a:r>
              <a:rPr lang="en-US" sz="1000" b="1" dirty="0">
                <a:latin typeface="Cambria" panose="02040503050406030204" pitchFamily="18" charset="0"/>
                <a:ea typeface="Cambria" panose="02040503050406030204" pitchFamily="18" charset="0"/>
              </a:rPr>
              <a:t>H</a:t>
            </a:r>
            <a:r>
              <a:rPr lang="en-GB" sz="1000" b="1" dirty="0" err="1">
                <a:latin typeface="Cambria" panose="02040503050406030204" pitchFamily="18" charset="0"/>
                <a:ea typeface="Cambria" panose="02040503050406030204" pitchFamily="18" charset="0"/>
              </a:rPr>
              <a:t>aifa</a:t>
            </a:r>
            <a:r>
              <a:rPr lang="en-GB" sz="1000" b="1" dirty="0">
                <a:latin typeface="Cambria" panose="02040503050406030204" pitchFamily="18" charset="0"/>
                <a:ea typeface="Cambria" panose="02040503050406030204" pitchFamily="18" charset="0"/>
              </a:rPr>
              <a:t> </a:t>
            </a:r>
            <a:r>
              <a:rPr lang="en-US" sz="1000" b="1" dirty="0">
                <a:latin typeface="Cambria" panose="02040503050406030204" pitchFamily="18" charset="0"/>
                <a:ea typeface="Cambria" panose="02040503050406030204" pitchFamily="18" charset="0"/>
              </a:rPr>
              <a:t>C</a:t>
            </a:r>
            <a:r>
              <a:rPr lang="en-GB" sz="1000" b="1" dirty="0">
                <a:latin typeface="Cambria" panose="02040503050406030204" pitchFamily="18" charset="0"/>
                <a:ea typeface="Cambria" panose="02040503050406030204" pitchFamily="18" charset="0"/>
              </a:rPr>
              <a:t>enter for Mediterranean History - University of Haifa</a:t>
            </a:r>
            <a:br>
              <a:rPr lang="el-GR" sz="1600" dirty="0">
                <a:latin typeface="Cambria" panose="02040503050406030204" pitchFamily="18" charset="0"/>
                <a:ea typeface="Cambria" panose="02040503050406030204" pitchFamily="18" charset="0"/>
              </a:rPr>
            </a:br>
            <a:r>
              <a:rPr lang="en-GB" sz="1600" b="1" dirty="0">
                <a:latin typeface="Cambria" panose="02040503050406030204" pitchFamily="18" charset="0"/>
                <a:ea typeface="Cambria" panose="02040503050406030204" pitchFamily="18" charset="0"/>
              </a:rPr>
              <a:t> </a:t>
            </a:r>
            <a:br>
              <a:rPr lang="el-GR" sz="1600" dirty="0">
                <a:latin typeface="Cambria" panose="02040503050406030204" pitchFamily="18" charset="0"/>
                <a:ea typeface="Cambria" panose="02040503050406030204" pitchFamily="18" charset="0"/>
              </a:rPr>
            </a:br>
            <a:r>
              <a:rPr lang="en-GB" sz="1600" b="1" i="1" dirty="0">
                <a:latin typeface="Cambria" panose="02040503050406030204" pitchFamily="18" charset="0"/>
                <a:ea typeface="Cambria" panose="02040503050406030204" pitchFamily="18" charset="0"/>
              </a:rPr>
              <a:t>An epidemic of marine wood-boring organisms and its impact on ships and seafaring in the Early Modern Mediterranean</a:t>
            </a:r>
            <a:br>
              <a:rPr lang="en-GB" sz="1600" b="1" i="1" dirty="0">
                <a:latin typeface="Cambria" panose="02040503050406030204" pitchFamily="18" charset="0"/>
                <a:ea typeface="Cambria" panose="02040503050406030204" pitchFamily="18" charset="0"/>
              </a:rPr>
            </a:br>
            <a:br>
              <a:rPr lang="el-GR" sz="1600" dirty="0">
                <a:latin typeface="Cambria" panose="02040503050406030204" pitchFamily="18" charset="0"/>
                <a:ea typeface="Cambria" panose="02040503050406030204" pitchFamily="18" charset="0"/>
              </a:rPr>
            </a:br>
            <a:br>
              <a:rPr lang="en-US" sz="1600" dirty="0">
                <a:latin typeface="Cambria" panose="02040503050406030204" pitchFamily="18" charset="0"/>
                <a:ea typeface="Cambria" panose="02040503050406030204" pitchFamily="18" charset="0"/>
              </a:rPr>
            </a:br>
            <a:r>
              <a:rPr lang="en-US" sz="1600" dirty="0">
                <a:latin typeface="Cambria" panose="02040503050406030204" pitchFamily="18" charset="0"/>
                <a:ea typeface="Cambria" panose="02040503050406030204" pitchFamily="18" charset="0"/>
                <a:cs typeface="Times New Roman" panose="02020603050405020304" pitchFamily="18" charset="0"/>
              </a:rPr>
              <a:t>20.5.2020, 20:00 (Greek time zone) </a:t>
            </a:r>
            <a:r>
              <a:rPr lang="en-IN" sz="1600" dirty="0">
                <a:latin typeface="Cambria" panose="02040503050406030204" pitchFamily="18" charset="0"/>
                <a:ea typeface="Cambria" panose="02040503050406030204" pitchFamily="18" charset="0"/>
                <a:cs typeface="Times New Roman" panose="02020603050405020304" pitchFamily="18" charset="0"/>
                <a:hlinkClick r:id="rId3" tooltip="Αυτή η εξωτερική σύνδεση θα ανοίξει σε ένα νέο παράθυρο">
                  <a:extLst>
                    <a:ext uri="{A12FA001-AC4F-418D-AE19-62706E023703}">
                      <ahyp:hlinkClr xmlns:ahyp="http://schemas.microsoft.com/office/drawing/2018/hyperlinkcolor" val="tx"/>
                    </a:ext>
                  </a:extLst>
                </a:hlinkClick>
              </a:rPr>
              <a:t>https://zoom.Us/j/2596027599</a:t>
            </a:r>
            <a:endParaRPr lang="el-GR" sz="1600" dirty="0">
              <a:latin typeface="Cambria" panose="02040503050406030204" pitchFamily="18" charset="0"/>
              <a:ea typeface="Cambria" panose="02040503050406030204" pitchFamily="18" charset="0"/>
            </a:endParaRPr>
          </a:p>
        </p:txBody>
      </p:sp>
      <p:sp>
        <p:nvSpPr>
          <p:cNvPr id="3" name="Υπότιτλος 2">
            <a:extLst>
              <a:ext uri="{FF2B5EF4-FFF2-40B4-BE49-F238E27FC236}">
                <a16:creationId xmlns:a16="http://schemas.microsoft.com/office/drawing/2014/main" id="{E47F229E-14A9-1F4B-BE7B-A40BD8C1B3B2}"/>
              </a:ext>
            </a:extLst>
          </p:cNvPr>
          <p:cNvSpPr>
            <a:spLocks noGrp="1"/>
          </p:cNvSpPr>
          <p:nvPr>
            <p:ph type="subTitle" idx="1"/>
          </p:nvPr>
        </p:nvSpPr>
        <p:spPr>
          <a:xfrm>
            <a:off x="2575234" y="4385323"/>
            <a:ext cx="4865801" cy="1242070"/>
          </a:xfrm>
        </p:spPr>
        <p:txBody>
          <a:bodyPr>
            <a:noAutofit/>
          </a:bodyPr>
          <a:lstStyle/>
          <a:p>
            <a:pPr algn="l">
              <a:spcAft>
                <a:spcPts val="450"/>
              </a:spcAft>
            </a:pPr>
            <a:r>
              <a:rPr lang="en-US" sz="1600" dirty="0">
                <a:solidFill>
                  <a:schemeClr val="tx1"/>
                </a:solidFill>
                <a:latin typeface="Arial Rounded MT Bold" panose="020F0704030504030204" pitchFamily="34" charset="0"/>
              </a:rPr>
              <a:t>Seminar of Italian History and Historiography</a:t>
            </a:r>
          </a:p>
          <a:p>
            <a:pPr algn="l">
              <a:spcAft>
                <a:spcPts val="450"/>
              </a:spcAft>
            </a:pPr>
            <a:r>
              <a:rPr lang="en-US" sz="1600" dirty="0">
                <a:solidFill>
                  <a:schemeClr val="tx1"/>
                </a:solidFill>
                <a:latin typeface="Arial Rounded MT Bold" panose="020F0704030504030204" pitchFamily="34" charset="0"/>
              </a:rPr>
              <a:t>Department of Italian Language and Literature</a:t>
            </a:r>
          </a:p>
          <a:p>
            <a:pPr algn="l">
              <a:spcAft>
                <a:spcPts val="450"/>
              </a:spcAft>
            </a:pPr>
            <a:r>
              <a:rPr lang="en-US" sz="1600" dirty="0">
                <a:solidFill>
                  <a:schemeClr val="tx1"/>
                </a:solidFill>
                <a:latin typeface="Arial Rounded MT Bold" panose="020F0704030504030204" pitchFamily="34" charset="0"/>
              </a:rPr>
              <a:t>National and </a:t>
            </a:r>
            <a:r>
              <a:rPr lang="en-US" sz="1600" dirty="0" err="1">
                <a:solidFill>
                  <a:schemeClr val="tx1"/>
                </a:solidFill>
                <a:latin typeface="Arial Rounded MT Bold" panose="020F0704030504030204" pitchFamily="34" charset="0"/>
              </a:rPr>
              <a:t>Kapodistrian</a:t>
            </a:r>
            <a:r>
              <a:rPr lang="en-US" sz="1600" dirty="0">
                <a:solidFill>
                  <a:schemeClr val="tx1"/>
                </a:solidFill>
                <a:latin typeface="Arial Rounded MT Bold" panose="020F0704030504030204" pitchFamily="34" charset="0"/>
              </a:rPr>
              <a:t> University of Athens</a:t>
            </a:r>
            <a:endParaRPr lang="el-GR" sz="1600" dirty="0">
              <a:solidFill>
                <a:schemeClr val="tx1"/>
              </a:solidFill>
            </a:endParaRPr>
          </a:p>
        </p:txBody>
      </p:sp>
    </p:spTree>
    <p:extLst>
      <p:ext uri="{BB962C8B-B14F-4D97-AF65-F5344CB8AC3E}">
        <p14:creationId xmlns:p14="http://schemas.microsoft.com/office/powerpoint/2010/main" val="826761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32">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5021820" y="4652994"/>
            <a:ext cx="6465287" cy="1516014"/>
          </a:xfrm>
        </p:spPr>
        <p:txBody>
          <a:bodyPr vert="horz" lIns="91440" tIns="45720" rIns="91440" bIns="45720" rtlCol="0" anchor="b">
            <a:normAutofit/>
          </a:bodyPr>
          <a:lstStyle/>
          <a:p>
            <a:r>
              <a:rPr lang="en-US" sz="3200" kern="1200" dirty="0">
                <a:solidFill>
                  <a:srgbClr val="FFFFFF"/>
                </a:solidFill>
                <a:latin typeface="+mj-lt"/>
                <a:ea typeface="+mj-ea"/>
                <a:cs typeface="+mj-cs"/>
              </a:rPr>
              <a:t>The </a:t>
            </a:r>
            <a:r>
              <a:rPr lang="en-US" sz="3200" i="1" kern="1200" dirty="0" err="1">
                <a:solidFill>
                  <a:srgbClr val="FFFFFF"/>
                </a:solidFill>
                <a:latin typeface="+mj-lt"/>
                <a:ea typeface="+mj-ea"/>
                <a:cs typeface="+mj-cs"/>
              </a:rPr>
              <a:t>teredo</a:t>
            </a:r>
            <a:r>
              <a:rPr lang="en-US" sz="3200" kern="1200" dirty="0">
                <a:solidFill>
                  <a:srgbClr val="FFFFFF"/>
                </a:solidFill>
                <a:latin typeface="+mj-lt"/>
                <a:ea typeface="+mj-ea"/>
                <a:cs typeface="+mj-cs"/>
              </a:rPr>
              <a:t> </a:t>
            </a:r>
            <a:r>
              <a:rPr lang="it-IT" sz="3200" dirty="0">
                <a:solidFill>
                  <a:srgbClr val="FFFFFF"/>
                </a:solidFill>
              </a:rPr>
              <a:t>and</a:t>
            </a:r>
            <a:r>
              <a:rPr lang="en-US" sz="3200" kern="1200" dirty="0">
                <a:solidFill>
                  <a:srgbClr val="FFFFFF"/>
                </a:solidFill>
                <a:latin typeface="+mj-lt"/>
                <a:ea typeface="+mj-ea"/>
                <a:cs typeface="+mj-cs"/>
              </a:rPr>
              <a:t> Christopher Columbus</a:t>
            </a:r>
          </a:p>
        </p:txBody>
      </p:sp>
      <p:cxnSp>
        <p:nvCxnSpPr>
          <p:cNvPr id="50" name="Straight Connector 34">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person posing for the camera&#10;&#10;Description automatically generated">
            <a:extLst>
              <a:ext uri="{FF2B5EF4-FFF2-40B4-BE49-F238E27FC236}">
                <a16:creationId xmlns:a16="http://schemas.microsoft.com/office/drawing/2014/main" id="{2C0AA7DD-521A-4A1E-AF53-F0AF20A7FD9E}"/>
              </a:ext>
            </a:extLst>
          </p:cNvPr>
          <p:cNvPicPr>
            <a:picLocks noChangeAspect="1"/>
          </p:cNvPicPr>
          <p:nvPr/>
        </p:nvPicPr>
        <p:blipFill rotWithShape="1">
          <a:blip r:embed="rId2">
            <a:extLst>
              <a:ext uri="{28A0092B-C50C-407E-A947-70E740481C1C}">
                <a14:useLocalDpi xmlns:a14="http://schemas.microsoft.com/office/drawing/2010/main" val="0"/>
              </a:ext>
            </a:extLst>
          </a:blip>
          <a:srcRect l="13392" r="5549"/>
          <a:stretch/>
        </p:blipFill>
        <p:spPr>
          <a:xfrm>
            <a:off x="317635" y="321733"/>
            <a:ext cx="4160452" cy="6214534"/>
          </a:xfrm>
          <a:prstGeom prst="rect">
            <a:avLst/>
          </a:prstGeom>
        </p:spPr>
      </p:pic>
      <p:pic>
        <p:nvPicPr>
          <p:cNvPr id="9" name="Picture 8" descr="A large ship in a body of water&#10;&#10;Description automatically generated">
            <a:extLst>
              <a:ext uri="{FF2B5EF4-FFF2-40B4-BE49-F238E27FC236}">
                <a16:creationId xmlns:a16="http://schemas.microsoft.com/office/drawing/2014/main" id="{5E41A682-35FB-4A31-9845-7440DCD9FD8B}"/>
              </a:ext>
            </a:extLst>
          </p:cNvPr>
          <p:cNvPicPr>
            <a:picLocks noChangeAspect="1"/>
          </p:cNvPicPr>
          <p:nvPr/>
        </p:nvPicPr>
        <p:blipFill rotWithShape="1">
          <a:blip r:embed="rId3">
            <a:extLst>
              <a:ext uri="{28A0092B-C50C-407E-A947-70E740481C1C}">
                <a14:useLocalDpi xmlns:a14="http://schemas.microsoft.com/office/drawing/2010/main" val="0"/>
              </a:ext>
            </a:extLst>
          </a:blip>
          <a:srcRect t="10692" r="2" b="1893"/>
          <a:stretch/>
        </p:blipFill>
        <p:spPr>
          <a:xfrm>
            <a:off x="4654296" y="336881"/>
            <a:ext cx="7217085" cy="4829491"/>
          </a:xfrm>
          <a:prstGeom prst="rect">
            <a:avLst/>
          </a:prstGeom>
        </p:spPr>
      </p:pic>
    </p:spTree>
    <p:extLst>
      <p:ext uri="{BB962C8B-B14F-4D97-AF65-F5344CB8AC3E}">
        <p14:creationId xmlns:p14="http://schemas.microsoft.com/office/powerpoint/2010/main" val="2815038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7628905" y="4397391"/>
            <a:ext cx="3962061" cy="2258180"/>
          </a:xfrm>
        </p:spPr>
        <p:txBody>
          <a:bodyPr vert="horz" lIns="91440" tIns="45720" rIns="91440" bIns="45720" rtlCol="0" anchor="t">
            <a:normAutofit/>
          </a:bodyPr>
          <a:lstStyle/>
          <a:p>
            <a:r>
              <a:rPr lang="en-US" sz="3200" kern="1200" dirty="0">
                <a:solidFill>
                  <a:schemeClr val="tx1"/>
                </a:solidFill>
                <a:latin typeface="+mj-lt"/>
                <a:ea typeface="+mj-ea"/>
                <a:cs typeface="+mj-cs"/>
              </a:rPr>
              <a:t>From the fourth voyage of Columbus to the Americas in 1502</a:t>
            </a:r>
          </a:p>
        </p:txBody>
      </p:sp>
      <p:sp>
        <p:nvSpPr>
          <p:cNvPr id="40" name="Rectangle 3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Freeform: Shape 4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Rectangle 4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6DE7F6D2-D703-4530-B664-F8B4F3BA25B0}"/>
              </a:ext>
            </a:extLst>
          </p:cNvPr>
          <p:cNvSpPr/>
          <p:nvPr/>
        </p:nvSpPr>
        <p:spPr>
          <a:xfrm>
            <a:off x="273054" y="1254266"/>
            <a:ext cx="6366816" cy="4550158"/>
          </a:xfrm>
          <a:prstGeom prst="rect">
            <a:avLst/>
          </a:prstGeom>
        </p:spPr>
        <p:txBody>
          <a:bodyPr vert="horz" lIns="91440" tIns="45720" rIns="91440" bIns="45720" rtlCol="0">
            <a:noAutofit/>
          </a:bodyPr>
          <a:lstStyle/>
          <a:p>
            <a:pPr algn="just">
              <a:lnSpc>
                <a:spcPct val="90000"/>
              </a:lnSpc>
              <a:spcAft>
                <a:spcPts val="600"/>
              </a:spcAft>
            </a:pPr>
            <a:r>
              <a:rPr lang="en-US" dirty="0"/>
              <a:t>I departed in the name of the Holy Trinity on Easter night, with ships </a:t>
            </a:r>
            <a:r>
              <a:rPr lang="en-US" b="1" dirty="0"/>
              <a:t>rotten, worm—eaten, all full of holes</a:t>
            </a:r>
            <a:r>
              <a:rPr lang="en-US" dirty="0"/>
              <a:t>… At the end of eight days I resumed my voyage and at the end of June reached Jamaica, having always contrary winds and the ships in a worse state. </a:t>
            </a:r>
            <a:r>
              <a:rPr lang="en-US" b="1" dirty="0"/>
              <a:t>With three pumps, pots and kettles, and with all hands working, they could not keep down the water which came into the ship, and there was no other remedy for the havoc which the worm had wrought</a:t>
            </a:r>
            <a:r>
              <a:rPr lang="en-US" dirty="0"/>
              <a:t>. I steered a course which should bring me as near as possible to the coast of Española, from which we were twenty—eight leagues distant, and I wished that I had not begun to do so. The other ship, </a:t>
            </a:r>
            <a:r>
              <a:rPr lang="en-US" b="1" dirty="0"/>
              <a:t>half under water</a:t>
            </a:r>
            <a:r>
              <a:rPr lang="en-US" dirty="0"/>
              <a:t>, was obliged to run for port. I struggled to keep the sea against the storm. </a:t>
            </a:r>
            <a:r>
              <a:rPr lang="en-US" b="1" dirty="0"/>
              <a:t>My ship was sinking under me</a:t>
            </a:r>
            <a:r>
              <a:rPr lang="en-US" dirty="0"/>
              <a:t>, when our Lord miraculously brought me to land. Who will believe that which I write here? I declare that in this letter I have not told the hundredth part. Those who were with the admiral can testify to this. My ships were </a:t>
            </a:r>
            <a:r>
              <a:rPr lang="en-US" b="1" dirty="0"/>
              <a:t>more riddled with holes than a honeycomb, and the crews were spiritless and despairing</a:t>
            </a:r>
            <a:r>
              <a:rPr lang="en-US" dirty="0"/>
              <a:t>.</a:t>
            </a:r>
          </a:p>
          <a:p>
            <a:pPr marL="457200" indent="-228600" algn="just">
              <a:lnSpc>
                <a:spcPct val="90000"/>
              </a:lnSpc>
              <a:spcAft>
                <a:spcPts val="600"/>
              </a:spcAft>
              <a:buFont typeface="Arial" panose="020B0604020202020204" pitchFamily="34" charset="0"/>
              <a:buChar char="•"/>
            </a:pPr>
            <a:endParaRPr lang="en-US" dirty="0"/>
          </a:p>
          <a:p>
            <a:pPr algn="just">
              <a:lnSpc>
                <a:spcPct val="90000"/>
              </a:lnSpc>
              <a:spcAft>
                <a:spcPts val="600"/>
              </a:spcAft>
            </a:pPr>
            <a:r>
              <a:rPr lang="en-US" dirty="0"/>
              <a:t>(</a:t>
            </a:r>
            <a:r>
              <a:rPr lang="en-US" u="sng" dirty="0">
                <a:hlinkClick r:id="rId2"/>
              </a:rPr>
              <a:t>http://eada.lib.umd.edu/text-entries/columbus-letter-from-the-fourth-voyage/</a:t>
            </a:r>
            <a:r>
              <a:rPr lang="en-US" dirty="0"/>
              <a:t>) </a:t>
            </a:r>
          </a:p>
        </p:txBody>
      </p:sp>
      <p:sp>
        <p:nvSpPr>
          <p:cNvPr id="48" name="Isosceles Triangle 4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Isosceles Triangle 4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58730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46">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48">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CFF65E86-EBBE-44EB-AEF0-7749047EABAF}"/>
              </a:ext>
            </a:extLst>
          </p:cNvPr>
          <p:cNvSpPr txBox="1">
            <a:spLocks/>
          </p:cNvSpPr>
          <p:nvPr/>
        </p:nvSpPr>
        <p:spPr>
          <a:xfrm>
            <a:off x="5387996" y="6086365"/>
            <a:ext cx="3084758" cy="3997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000" kern="1200" dirty="0">
                <a:solidFill>
                  <a:schemeClr val="tx1"/>
                </a:solidFill>
                <a:latin typeface="+mj-lt"/>
                <a:ea typeface="+mj-ea"/>
                <a:cs typeface="+mj-cs"/>
              </a:rPr>
              <a:t>The Spanish Armada (1588)</a:t>
            </a:r>
          </a:p>
        </p:txBody>
      </p:sp>
      <p:grpSp>
        <p:nvGrpSpPr>
          <p:cNvPr id="75" name="Group 50">
            <a:extLst>
              <a:ext uri="{FF2B5EF4-FFF2-40B4-BE49-F238E27FC236}">
                <a16:creationId xmlns:a16="http://schemas.microsoft.com/office/drawing/2014/main" id="{9A19A3F5-314C-46CC-8695-7C6BFCACF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52"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large ship in a body of water&#10;&#10;Description automatically generated">
            <a:extLst>
              <a:ext uri="{FF2B5EF4-FFF2-40B4-BE49-F238E27FC236}">
                <a16:creationId xmlns:a16="http://schemas.microsoft.com/office/drawing/2014/main" id="{BC011C39-F4A1-4354-849B-C6AA9FE1424C}"/>
              </a:ext>
            </a:extLst>
          </p:cNvPr>
          <p:cNvPicPr>
            <a:picLocks noChangeAspect="1"/>
          </p:cNvPicPr>
          <p:nvPr/>
        </p:nvPicPr>
        <p:blipFill rotWithShape="1">
          <a:blip r:embed="rId2">
            <a:extLst>
              <a:ext uri="{28A0092B-C50C-407E-A947-70E740481C1C}">
                <a14:useLocalDpi xmlns:a14="http://schemas.microsoft.com/office/drawing/2010/main" val="0"/>
              </a:ext>
            </a:extLst>
          </a:blip>
          <a:srcRect l="34589" r="16980" b="2"/>
          <a:stretch/>
        </p:blipFill>
        <p:spPr>
          <a:xfrm>
            <a:off x="224949" y="576072"/>
            <a:ext cx="3919228" cy="5522976"/>
          </a:xfrm>
          <a:prstGeom prst="rect">
            <a:avLst/>
          </a:prstGeom>
        </p:spPr>
      </p:pic>
      <p:pic>
        <p:nvPicPr>
          <p:cNvPr id="7" name="Picture 6" descr="A close up of an animal&#10;&#10;Description automatically generated">
            <a:extLst>
              <a:ext uri="{FF2B5EF4-FFF2-40B4-BE49-F238E27FC236}">
                <a16:creationId xmlns:a16="http://schemas.microsoft.com/office/drawing/2014/main" id="{5843DE5B-BA2A-40CB-AE2C-FEC3C900238E}"/>
              </a:ext>
            </a:extLst>
          </p:cNvPr>
          <p:cNvPicPr>
            <a:picLocks noChangeAspect="1"/>
          </p:cNvPicPr>
          <p:nvPr/>
        </p:nvPicPr>
        <p:blipFill rotWithShape="1">
          <a:blip r:embed="rId3">
            <a:extLst>
              <a:ext uri="{28A0092B-C50C-407E-A947-70E740481C1C}">
                <a14:useLocalDpi xmlns:a14="http://schemas.microsoft.com/office/drawing/2010/main" val="0"/>
              </a:ext>
            </a:extLst>
          </a:blip>
          <a:srcRect l="21738" r="22683" b="-2"/>
          <a:stretch/>
        </p:blipFill>
        <p:spPr>
          <a:xfrm>
            <a:off x="4346544" y="576072"/>
            <a:ext cx="3922776" cy="5522976"/>
          </a:xfrm>
          <a:prstGeom prst="rect">
            <a:avLst/>
          </a:prstGeom>
        </p:spPr>
      </p:pic>
      <p:sp>
        <p:nvSpPr>
          <p:cNvPr id="73" name="Rectangle 72">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E718897-5576-4067-BD25-EA4047906033}"/>
              </a:ext>
            </a:extLst>
          </p:cNvPr>
          <p:cNvSpPr/>
          <p:nvPr/>
        </p:nvSpPr>
        <p:spPr>
          <a:xfrm>
            <a:off x="224949" y="6081873"/>
            <a:ext cx="4689232" cy="400110"/>
          </a:xfrm>
          <a:prstGeom prst="rect">
            <a:avLst/>
          </a:prstGeom>
        </p:spPr>
        <p:txBody>
          <a:bodyPr wrap="square">
            <a:spAutoFit/>
          </a:bodyPr>
          <a:lstStyle/>
          <a:p>
            <a:pPr>
              <a:spcAft>
                <a:spcPts val="600"/>
              </a:spcAft>
            </a:pPr>
            <a:r>
              <a:rPr lang="en-US" sz="2000" dirty="0"/>
              <a:t>Francis Drake and the Golden Hind (1579)</a:t>
            </a:r>
            <a:endParaRPr lang="en-GB" sz="2000" dirty="0"/>
          </a:p>
        </p:txBody>
      </p:sp>
    </p:spTree>
    <p:extLst>
      <p:ext uri="{BB962C8B-B14F-4D97-AF65-F5344CB8AC3E}">
        <p14:creationId xmlns:p14="http://schemas.microsoft.com/office/powerpoint/2010/main" val="470315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8733147" y="3255264"/>
            <a:ext cx="3139143" cy="2935027"/>
          </a:xfrm>
        </p:spPr>
        <p:txBody>
          <a:bodyPr vert="horz" lIns="91440" tIns="45720" rIns="91440" bIns="45720" rtlCol="0" anchor="b">
            <a:normAutofit/>
          </a:bodyPr>
          <a:lstStyle/>
          <a:p>
            <a:r>
              <a:rPr lang="en-US" sz="4200" kern="1200" dirty="0">
                <a:solidFill>
                  <a:schemeClr val="bg1"/>
                </a:solidFill>
                <a:latin typeface="+mj-lt"/>
                <a:ea typeface="+mj-ea"/>
                <a:cs typeface="+mj-cs"/>
              </a:rPr>
              <a:t>Netherlands in the 1730s. </a:t>
            </a:r>
          </a:p>
        </p:txBody>
      </p:sp>
      <p:sp>
        <p:nvSpPr>
          <p:cNvPr id="69" name="Rectangle 6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text on a black background&#10;&#10;Description automatically generated">
            <a:extLst>
              <a:ext uri="{FF2B5EF4-FFF2-40B4-BE49-F238E27FC236}">
                <a16:creationId xmlns:a16="http://schemas.microsoft.com/office/drawing/2014/main" id="{9713A0B5-B2E1-4AB5-B338-E98DA790247A}"/>
              </a:ext>
            </a:extLst>
          </p:cNvPr>
          <p:cNvPicPr>
            <a:picLocks noChangeAspect="1"/>
          </p:cNvPicPr>
          <p:nvPr/>
        </p:nvPicPr>
        <p:blipFill rotWithShape="1">
          <a:blip r:embed="rId2">
            <a:extLst>
              <a:ext uri="{28A0092B-C50C-407E-A947-70E740481C1C}">
                <a14:useLocalDpi xmlns:a14="http://schemas.microsoft.com/office/drawing/2010/main" val="0"/>
              </a:ext>
            </a:extLst>
          </a:blip>
          <a:srcRect t="7395" r="-3" b="33100"/>
          <a:stretch/>
        </p:blipFill>
        <p:spPr>
          <a:xfrm>
            <a:off x="603504" y="10"/>
            <a:ext cx="3383280" cy="3233975"/>
          </a:xfrm>
          <a:prstGeom prst="rect">
            <a:avLst/>
          </a:prstGeom>
        </p:spPr>
      </p:pic>
      <p:sp>
        <p:nvSpPr>
          <p:cNvPr id="71" name="Rectangle 7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descr="A picture containing outdoor, photo, black, old&#10;&#10;Description automatically generated">
            <a:extLst>
              <a:ext uri="{FF2B5EF4-FFF2-40B4-BE49-F238E27FC236}">
                <a16:creationId xmlns:a16="http://schemas.microsoft.com/office/drawing/2014/main" id="{C23221D2-4A41-4C80-8370-CA4BEE1CE6AB}"/>
              </a:ext>
            </a:extLst>
          </p:cNvPr>
          <p:cNvPicPr>
            <a:picLocks noChangeAspect="1"/>
          </p:cNvPicPr>
          <p:nvPr/>
        </p:nvPicPr>
        <p:blipFill rotWithShape="1">
          <a:blip r:embed="rId3">
            <a:extLst>
              <a:ext uri="{28A0092B-C50C-407E-A947-70E740481C1C}">
                <a14:useLocalDpi xmlns:a14="http://schemas.microsoft.com/office/drawing/2010/main" val="0"/>
              </a:ext>
            </a:extLst>
          </a:blip>
          <a:srcRect l="13328" r="24693" b="2"/>
          <a:stretch/>
        </p:blipFill>
        <p:spPr>
          <a:xfrm>
            <a:off x="603504" y="3255264"/>
            <a:ext cx="3383280" cy="3602736"/>
          </a:xfrm>
          <a:prstGeom prst="rect">
            <a:avLst/>
          </a:prstGeom>
        </p:spPr>
      </p:pic>
      <p:pic>
        <p:nvPicPr>
          <p:cNvPr id="7" name="Picture 6" descr="A picture containing photo, black, old, white&#10;&#10;Description automatically generated">
            <a:extLst>
              <a:ext uri="{FF2B5EF4-FFF2-40B4-BE49-F238E27FC236}">
                <a16:creationId xmlns:a16="http://schemas.microsoft.com/office/drawing/2014/main" id="{B920D4C0-E92E-4A3D-9A6E-9B50F347BED1}"/>
              </a:ext>
            </a:extLst>
          </p:cNvPr>
          <p:cNvPicPr>
            <a:picLocks noChangeAspect="1"/>
          </p:cNvPicPr>
          <p:nvPr/>
        </p:nvPicPr>
        <p:blipFill rotWithShape="1">
          <a:blip r:embed="rId4">
            <a:extLst>
              <a:ext uri="{28A0092B-C50C-407E-A947-70E740481C1C}">
                <a14:useLocalDpi xmlns:a14="http://schemas.microsoft.com/office/drawing/2010/main" val="0"/>
              </a:ext>
            </a:extLst>
          </a:blip>
          <a:srcRect r="4478"/>
          <a:stretch/>
        </p:blipFill>
        <p:spPr>
          <a:xfrm>
            <a:off x="4014216" y="10"/>
            <a:ext cx="4389120" cy="6857990"/>
          </a:xfrm>
          <a:prstGeom prst="rect">
            <a:avLst/>
          </a:prstGeom>
        </p:spPr>
      </p:pic>
      <p:grpSp>
        <p:nvGrpSpPr>
          <p:cNvPr id="73" name="Group 72">
            <a:extLst>
              <a:ext uri="{FF2B5EF4-FFF2-40B4-BE49-F238E27FC236}">
                <a16:creationId xmlns:a16="http://schemas.microsoft.com/office/drawing/2014/main" id="{A65BC691-CA45-414D-AFDA-86FFBA7008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51976" y="73152"/>
            <a:ext cx="1178966" cy="232963"/>
            <a:chOff x="7763256" y="73152"/>
            <a:chExt cx="1178966" cy="232963"/>
          </a:xfrm>
        </p:grpSpPr>
        <p:sp>
          <p:nvSpPr>
            <p:cNvPr id="74" name="Rectangle 64">
              <a:extLst>
                <a:ext uri="{FF2B5EF4-FFF2-40B4-BE49-F238E27FC236}">
                  <a16:creationId xmlns:a16="http://schemas.microsoft.com/office/drawing/2014/main" id="{70F93F1B-851A-4156-9C8F-C616D2203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6">
              <a:extLst>
                <a:ext uri="{FF2B5EF4-FFF2-40B4-BE49-F238E27FC236}">
                  <a16:creationId xmlns:a16="http://schemas.microsoft.com/office/drawing/2014/main" id="{2109AB38-33F0-47DB-9EE0-B566038B3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4">
              <a:extLst>
                <a:ext uri="{FF2B5EF4-FFF2-40B4-BE49-F238E27FC236}">
                  <a16:creationId xmlns:a16="http://schemas.microsoft.com/office/drawing/2014/main" id="{50CFDF57-4B3F-4451-A7C1-015FA82A0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6">
              <a:extLst>
                <a:ext uri="{FF2B5EF4-FFF2-40B4-BE49-F238E27FC236}">
                  <a16:creationId xmlns:a16="http://schemas.microsoft.com/office/drawing/2014/main" id="{816C9EC7-B6A2-4A81-BB7F-636B0FD58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4">
              <a:extLst>
                <a:ext uri="{FF2B5EF4-FFF2-40B4-BE49-F238E27FC236}">
                  <a16:creationId xmlns:a16="http://schemas.microsoft.com/office/drawing/2014/main" id="{45DFB75A-0A57-4E86-B2CF-5D6C90F6C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A0EF3A42-B126-49D3-A141-A3B69DDCC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87B9AE03-E16A-454E-AA51-9827F83316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63E98175-9FEF-4322-957A-18903CBCF9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3F782BEF-8368-4B0A-A912-FACD66A65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69852204-9F29-49B1-9150-D0ED074E5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3CC0C566-ED95-4B2B-A292-24BF0678B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6C3630C4-44E1-4B39-B410-7B3491DA3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0662798E-4134-427F-8BD9-C63D197C1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99C3CB75-9DA0-403C-9F7F-5689D5C89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49AE69C1-B2AD-4D5F-8838-0BB83ACF83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9C7BFDFC-8E90-43BD-BC01-AB6D5CC41D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2F36CA14-8053-41E4-8657-437F9CFF9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F8C27F74-9683-4E41-9947-DF8871433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2D258111-D0FA-426A-9A01-114F48A9E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21388BCD-70D1-43EE-8AA4-A632099CE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6953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close up of text on a black background&#10;&#10;Description automatically generated">
            <a:extLst>
              <a:ext uri="{FF2B5EF4-FFF2-40B4-BE49-F238E27FC236}">
                <a16:creationId xmlns:a16="http://schemas.microsoft.com/office/drawing/2014/main" id="{5B959EA4-21A9-461B-8405-3A4B1B33FD63}"/>
              </a:ext>
            </a:extLst>
          </p:cNvPr>
          <p:cNvPicPr>
            <a:picLocks noChangeAspect="1"/>
          </p:cNvPicPr>
          <p:nvPr/>
        </p:nvPicPr>
        <p:blipFill rotWithShape="1">
          <a:blip r:embed="rId2">
            <a:extLst>
              <a:ext uri="{28A0092B-C50C-407E-A947-70E740481C1C}">
                <a14:useLocalDpi xmlns:a14="http://schemas.microsoft.com/office/drawing/2010/main" val="0"/>
              </a:ext>
            </a:extLst>
          </a:blip>
          <a:srcRect b="39260"/>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7" name="Title 1">
            <a:extLst>
              <a:ext uri="{FF2B5EF4-FFF2-40B4-BE49-F238E27FC236}">
                <a16:creationId xmlns:a16="http://schemas.microsoft.com/office/drawing/2014/main" id="{1EC22C67-7A0E-49F2-A8EB-76433EC8E8CE}"/>
              </a:ext>
            </a:extLst>
          </p:cNvPr>
          <p:cNvSpPr txBox="1">
            <a:spLocks/>
          </p:cNvSpPr>
          <p:nvPr/>
        </p:nvSpPr>
        <p:spPr>
          <a:xfrm>
            <a:off x="7028496" y="3429000"/>
            <a:ext cx="3963533" cy="293502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t>Netherlands in the 1730s. </a:t>
            </a:r>
          </a:p>
        </p:txBody>
      </p:sp>
    </p:spTree>
    <p:extLst>
      <p:ext uri="{BB962C8B-B14F-4D97-AF65-F5344CB8AC3E}">
        <p14:creationId xmlns:p14="http://schemas.microsoft.com/office/powerpoint/2010/main" val="334270881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photo, black, old&#10;&#10;Description automatically generated">
            <a:extLst>
              <a:ext uri="{FF2B5EF4-FFF2-40B4-BE49-F238E27FC236}">
                <a16:creationId xmlns:a16="http://schemas.microsoft.com/office/drawing/2014/main" id="{6A34176D-FAC0-4FDE-B940-AF1D428B8266}"/>
              </a:ext>
            </a:extLst>
          </p:cNvPr>
          <p:cNvPicPr>
            <a:picLocks noChangeAspect="1"/>
          </p:cNvPicPr>
          <p:nvPr/>
        </p:nvPicPr>
        <p:blipFill rotWithShape="1">
          <a:blip r:embed="rId2">
            <a:extLst>
              <a:ext uri="{28A0092B-C50C-407E-A947-70E740481C1C}">
                <a14:useLocalDpi xmlns:a14="http://schemas.microsoft.com/office/drawing/2010/main" val="0"/>
              </a:ext>
            </a:extLst>
          </a:blip>
          <a:srcRect t="14802" r="1" b="1"/>
          <a:stretch/>
        </p:blipFill>
        <p:spPr>
          <a:xfrm>
            <a:off x="-4243" y="10"/>
            <a:ext cx="12196243" cy="6857990"/>
          </a:xfrm>
          <a:prstGeom prst="rect">
            <a:avLst/>
          </a:prstGeom>
        </p:spPr>
      </p:pic>
      <p:sp>
        <p:nvSpPr>
          <p:cNvPr id="10" name="Rectangle 9">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Freeform: Shape 11">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1116677" y="2677609"/>
            <a:ext cx="4248318" cy="1952947"/>
          </a:xfrm>
          <a:noFill/>
        </p:spPr>
        <p:txBody>
          <a:bodyPr vert="horz" lIns="91440" tIns="45720" rIns="91440" bIns="45720" rtlCol="0" anchor="ctr">
            <a:normAutofit/>
          </a:bodyPr>
          <a:lstStyle/>
          <a:p>
            <a:pPr algn="ctr"/>
            <a:r>
              <a:rPr lang="en-US" sz="2500" b="1" i="1" dirty="0" err="1"/>
              <a:t>bissa</a:t>
            </a:r>
            <a:r>
              <a:rPr lang="en-US" sz="2500" b="1" dirty="0"/>
              <a:t> (pl. </a:t>
            </a:r>
            <a:r>
              <a:rPr lang="en-US" sz="2500" b="1" i="1" dirty="0" err="1"/>
              <a:t>bisse</a:t>
            </a:r>
            <a:r>
              <a:rPr lang="en-US" sz="2500" b="1" dirty="0"/>
              <a:t>, modern </a:t>
            </a:r>
            <a:r>
              <a:rPr lang="en-US" sz="2500" b="1" i="1" dirty="0" err="1"/>
              <a:t>biscia</a:t>
            </a:r>
            <a:r>
              <a:rPr lang="en-US" sz="2500" b="1" dirty="0"/>
              <a:t>)</a:t>
            </a:r>
            <a:br>
              <a:rPr lang="en-US" sz="2500" b="1" dirty="0"/>
            </a:br>
            <a:br>
              <a:rPr lang="en-US" sz="2500" b="1" dirty="0"/>
            </a:br>
            <a:r>
              <a:rPr lang="en-US" sz="2500" b="1" i="1" dirty="0" err="1"/>
              <a:t>bruma</a:t>
            </a:r>
            <a:r>
              <a:rPr lang="en-US" sz="2500" b="1" dirty="0"/>
              <a:t> (pl. </a:t>
            </a:r>
            <a:r>
              <a:rPr lang="en-US" sz="2500" b="1" i="1" dirty="0"/>
              <a:t>brume</a:t>
            </a:r>
            <a:r>
              <a:rPr lang="en-US" sz="2500" b="1" dirty="0"/>
              <a:t>)</a:t>
            </a:r>
            <a:br>
              <a:rPr lang="en-US" sz="2500" b="1" dirty="0"/>
            </a:br>
            <a:endParaRPr lang="en-US" sz="2500" b="1" dirty="0"/>
          </a:p>
        </p:txBody>
      </p:sp>
      <p:sp>
        <p:nvSpPr>
          <p:cNvPr id="14" name="Freeform: Shape 13">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2"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5609070"/>
            <a:ext cx="780052" cy="747280"/>
            <a:chOff x="7011922" y="4095164"/>
            <a:chExt cx="1203067" cy="1152523"/>
          </a:xfrm>
        </p:grpSpPr>
        <p:sp>
          <p:nvSpPr>
            <p:cNvPr id="19" name="Rectangle 18">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23" name="Rectangle 22">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7" y="6047150"/>
            <a:ext cx="1636826" cy="818414"/>
            <a:chOff x="8085870" y="5837885"/>
            <a:chExt cx="2055357" cy="1027679"/>
          </a:xfrm>
        </p:grpSpPr>
        <p:sp>
          <p:nvSpPr>
            <p:cNvPr id="27" name="Rectangle 26">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006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2010419" y="1202502"/>
            <a:ext cx="6079038" cy="930447"/>
          </a:xfrm>
        </p:spPr>
        <p:txBody>
          <a:bodyPr vert="horz" lIns="91440" tIns="45720" rIns="91440" bIns="45720" rtlCol="0" anchor="b">
            <a:normAutofit/>
          </a:bodyPr>
          <a:lstStyle/>
          <a:p>
            <a:pPr algn="ctr"/>
            <a:r>
              <a:rPr lang="en-US" sz="3600" b="1" i="1" dirty="0">
                <a:solidFill>
                  <a:srgbClr val="FFFFFF"/>
                </a:solidFill>
              </a:rPr>
              <a:t>Characteristics of infested wood </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logo&#10;&#10;Description automatically generated">
            <a:extLst>
              <a:ext uri="{FF2B5EF4-FFF2-40B4-BE49-F238E27FC236}">
                <a16:creationId xmlns:a16="http://schemas.microsoft.com/office/drawing/2014/main" id="{A4E7F32E-D70D-4078-90FC-1D04C38CD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567" y="3341273"/>
            <a:ext cx="5455917" cy="2168727"/>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F615F58-4B0E-44C7-AE98-8570AA1DA2C2}"/>
              </a:ext>
            </a:extLst>
          </p:cNvPr>
          <p:cNvPicPr>
            <a:picLocks noChangeAspect="1"/>
          </p:cNvPicPr>
          <p:nvPr/>
        </p:nvPicPr>
        <p:blipFill rotWithShape="1">
          <a:blip r:embed="rId3"/>
          <a:srcRect l="54015" t="27823" r="21390" b="33493"/>
          <a:stretch/>
        </p:blipFill>
        <p:spPr>
          <a:xfrm>
            <a:off x="6445073" y="2998996"/>
            <a:ext cx="5455917" cy="2853280"/>
          </a:xfrm>
          <a:prstGeom prst="rect">
            <a:avLst/>
          </a:prstGeom>
        </p:spPr>
      </p:pic>
      <p:sp>
        <p:nvSpPr>
          <p:cNvPr id="9" name="Rectangle 8">
            <a:extLst>
              <a:ext uri="{FF2B5EF4-FFF2-40B4-BE49-F238E27FC236}">
                <a16:creationId xmlns:a16="http://schemas.microsoft.com/office/drawing/2014/main" id="{85E58704-59B9-4540-B49A-E471941379DB}"/>
              </a:ext>
            </a:extLst>
          </p:cNvPr>
          <p:cNvSpPr/>
          <p:nvPr/>
        </p:nvSpPr>
        <p:spPr>
          <a:xfrm>
            <a:off x="307215" y="6211669"/>
            <a:ext cx="11577569" cy="646331"/>
          </a:xfrm>
          <a:prstGeom prst="rect">
            <a:avLst/>
          </a:prstGeom>
        </p:spPr>
        <p:txBody>
          <a:bodyPr wrap="square">
            <a:spAutoFit/>
          </a:bodyPr>
          <a:lstStyle/>
          <a:p>
            <a:r>
              <a:rPr lang="en-GB" dirty="0" err="1"/>
              <a:t>Steinmayer</a:t>
            </a:r>
            <a:r>
              <a:rPr lang="en-GB" dirty="0"/>
              <a:t> Jr, Alwin G., MacIntosh, Jean, ‘Effects of shipworm on the performance of ancient Mediterranean warships’, </a:t>
            </a:r>
            <a:r>
              <a:rPr lang="en-GB" i="1" dirty="0"/>
              <a:t>The International </a:t>
            </a:r>
            <a:r>
              <a:rPr lang="en-GB" i="1" dirty="0" err="1"/>
              <a:t>Joirnal</a:t>
            </a:r>
            <a:r>
              <a:rPr lang="en-GB" i="1" dirty="0"/>
              <a:t> of Nautical Archaeology</a:t>
            </a:r>
            <a:r>
              <a:rPr lang="en-GB" dirty="0"/>
              <a:t> (1996) 25.2, p. 105 (fig. 1).</a:t>
            </a:r>
          </a:p>
        </p:txBody>
      </p:sp>
    </p:spTree>
    <p:extLst>
      <p:ext uri="{BB962C8B-B14F-4D97-AF65-F5344CB8AC3E}">
        <p14:creationId xmlns:p14="http://schemas.microsoft.com/office/powerpoint/2010/main" val="4141682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ece of chocolate cake on a plate&#10;&#10;Description automatically generated">
            <a:extLst>
              <a:ext uri="{FF2B5EF4-FFF2-40B4-BE49-F238E27FC236}">
                <a16:creationId xmlns:a16="http://schemas.microsoft.com/office/drawing/2014/main" id="{A3CE4946-49F5-4549-AFD6-4F9388EEE9F0}"/>
              </a:ext>
            </a:extLst>
          </p:cNvPr>
          <p:cNvPicPr>
            <a:picLocks noChangeAspect="1"/>
          </p:cNvPicPr>
          <p:nvPr/>
        </p:nvPicPr>
        <p:blipFill rotWithShape="1">
          <a:blip r:embed="rId2">
            <a:extLst>
              <a:ext uri="{28A0092B-C50C-407E-A947-70E740481C1C}">
                <a14:useLocalDpi xmlns:a14="http://schemas.microsoft.com/office/drawing/2010/main" val="0"/>
              </a:ext>
            </a:extLst>
          </a:blip>
          <a:srcRect l="16991" r="16342"/>
          <a:stretch/>
        </p:blipFill>
        <p:spPr>
          <a:xfrm>
            <a:off x="20" y="10"/>
            <a:ext cx="6095980" cy="6857990"/>
          </a:xfrm>
          <a:prstGeom prst="rect">
            <a:avLst/>
          </a:prstGeom>
        </p:spPr>
      </p:pic>
      <p:pic>
        <p:nvPicPr>
          <p:cNvPr id="4" name="Picture 3" descr="A picture containing cake&#10;&#10;Description automatically generated">
            <a:extLst>
              <a:ext uri="{FF2B5EF4-FFF2-40B4-BE49-F238E27FC236}">
                <a16:creationId xmlns:a16="http://schemas.microsoft.com/office/drawing/2014/main" id="{7BB6D937-227A-4A30-908A-DA49B8561A47}"/>
              </a:ext>
            </a:extLst>
          </p:cNvPr>
          <p:cNvPicPr>
            <a:picLocks noChangeAspect="1"/>
          </p:cNvPicPr>
          <p:nvPr/>
        </p:nvPicPr>
        <p:blipFill rotWithShape="1">
          <a:blip r:embed="rId3">
            <a:extLst>
              <a:ext uri="{28A0092B-C50C-407E-A947-70E740481C1C}">
                <a14:useLocalDpi xmlns:a14="http://schemas.microsoft.com/office/drawing/2010/main" val="0"/>
              </a:ext>
            </a:extLst>
          </a:blip>
          <a:srcRect l="20858" r="19808" b="-1"/>
          <a:stretch/>
        </p:blipFill>
        <p:spPr>
          <a:xfrm>
            <a:off x="6096000" y="10"/>
            <a:ext cx="6096000" cy="6857990"/>
          </a:xfrm>
          <a:prstGeom prst="rect">
            <a:avLst/>
          </a:prstGeom>
        </p:spPr>
      </p:pic>
      <p:sp>
        <p:nvSpPr>
          <p:cNvPr id="13" name="Rectangle 12">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ame 14">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b="1" i="1" kern="1200">
                <a:solidFill>
                  <a:srgbClr val="080808"/>
                </a:solidFill>
                <a:latin typeface="+mj-lt"/>
                <a:ea typeface="+mj-ea"/>
                <a:cs typeface="+mj-cs"/>
              </a:rPr>
              <a:t>Characteristics of infested wood </a:t>
            </a:r>
          </a:p>
        </p:txBody>
      </p:sp>
    </p:spTree>
    <p:extLst>
      <p:ext uri="{BB962C8B-B14F-4D97-AF65-F5344CB8AC3E}">
        <p14:creationId xmlns:p14="http://schemas.microsoft.com/office/powerpoint/2010/main" val="993509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machine&#10;&#10;Description automatically generated">
            <a:extLst>
              <a:ext uri="{FF2B5EF4-FFF2-40B4-BE49-F238E27FC236}">
                <a16:creationId xmlns:a16="http://schemas.microsoft.com/office/drawing/2014/main" id="{E51DC99D-1EFA-4E4B-89F1-2307274D59C3}"/>
              </a:ext>
            </a:extLst>
          </p:cNvPr>
          <p:cNvPicPr>
            <a:picLocks noChangeAspect="1"/>
          </p:cNvPicPr>
          <p:nvPr/>
        </p:nvPicPr>
        <p:blipFill rotWithShape="1">
          <a:blip r:embed="rId2">
            <a:extLst>
              <a:ext uri="{28A0092B-C50C-407E-A947-70E740481C1C}">
                <a14:useLocalDpi xmlns:a14="http://schemas.microsoft.com/office/drawing/2010/main" val="0"/>
              </a:ext>
            </a:extLst>
          </a:blip>
          <a:srcRect t="17352" r="-1" b="-1"/>
          <a:stretch/>
        </p:blipFill>
        <p:spPr>
          <a:xfrm>
            <a:off x="320040" y="320040"/>
            <a:ext cx="11548872" cy="4462272"/>
          </a:xfrm>
          <a:prstGeom prst="rect">
            <a:avLst/>
          </a:prstGeom>
        </p:spPr>
      </p:pic>
      <p:sp>
        <p:nvSpPr>
          <p:cNvPr id="13" name="Rectangle 8">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892040"/>
            <a:ext cx="11548872"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4380588" y="5093208"/>
            <a:ext cx="6973204" cy="1261872"/>
          </a:xfrm>
        </p:spPr>
        <p:txBody>
          <a:bodyPr vert="horz" lIns="91440" tIns="45720" rIns="91440" bIns="45720" rtlCol="0" anchor="ctr">
            <a:normAutofit/>
          </a:bodyPr>
          <a:lstStyle/>
          <a:p>
            <a:r>
              <a:rPr lang="en-US" sz="4800" b="1" i="1">
                <a:solidFill>
                  <a:schemeClr val="bg1"/>
                </a:solidFill>
              </a:rPr>
              <a:t>Ships as floating ecosystems</a:t>
            </a:r>
          </a:p>
        </p:txBody>
      </p:sp>
      <p:cxnSp>
        <p:nvCxnSpPr>
          <p:cNvPr id="14" name="Straight Connector 10">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049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327349" y="210470"/>
            <a:ext cx="8287262" cy="1135737"/>
          </a:xfrm>
        </p:spPr>
        <p:txBody>
          <a:bodyPr vert="horz" lIns="91440" tIns="45720" rIns="91440" bIns="45720" rtlCol="0" anchor="ctr">
            <a:normAutofit/>
          </a:bodyPr>
          <a:lstStyle/>
          <a:p>
            <a:r>
              <a:rPr lang="en-US" sz="3600" kern="1200" dirty="0">
                <a:solidFill>
                  <a:schemeClr val="tx1"/>
                </a:solidFill>
                <a:latin typeface="+mj-lt"/>
                <a:ea typeface="+mj-ea"/>
                <a:cs typeface="+mj-cs"/>
              </a:rPr>
              <a:t>From “The various perils of those who travel by sea” by Felix </a:t>
            </a:r>
            <a:r>
              <a:rPr lang="en-US" sz="3600" kern="1200" dirty="0" err="1">
                <a:solidFill>
                  <a:schemeClr val="tx1"/>
                </a:solidFill>
                <a:latin typeface="+mj-lt"/>
                <a:ea typeface="+mj-ea"/>
                <a:cs typeface="+mj-cs"/>
              </a:rPr>
              <a:t>Fabri</a:t>
            </a:r>
            <a:r>
              <a:rPr lang="en-US" sz="3600" kern="1200" dirty="0">
                <a:solidFill>
                  <a:schemeClr val="tx1"/>
                </a:solidFill>
                <a:latin typeface="+mj-lt"/>
                <a:ea typeface="+mj-ea"/>
                <a:cs typeface="+mj-cs"/>
              </a:rPr>
              <a:t> (1483):</a:t>
            </a:r>
            <a:endParaRPr lang="en-US" sz="3600" b="1" i="1" kern="1200" dirty="0">
              <a:solidFill>
                <a:schemeClr val="tx1"/>
              </a:solidFill>
              <a:latin typeface="+mj-lt"/>
              <a:ea typeface="+mj-ea"/>
              <a:cs typeface="+mj-cs"/>
            </a:endParaRPr>
          </a:p>
        </p:txBody>
      </p:sp>
      <p:sp>
        <p:nvSpPr>
          <p:cNvPr id="3" name="Rectangle 2">
            <a:extLst>
              <a:ext uri="{FF2B5EF4-FFF2-40B4-BE49-F238E27FC236}">
                <a16:creationId xmlns:a16="http://schemas.microsoft.com/office/drawing/2014/main" id="{D34D45D6-3F57-407E-BD77-C1FD904AA36B}"/>
              </a:ext>
            </a:extLst>
          </p:cNvPr>
          <p:cNvSpPr/>
          <p:nvPr/>
        </p:nvSpPr>
        <p:spPr>
          <a:xfrm>
            <a:off x="327349" y="1505596"/>
            <a:ext cx="7854125" cy="4393982"/>
          </a:xfrm>
          <a:prstGeom prst="rect">
            <a:avLst/>
          </a:prstGeom>
        </p:spPr>
        <p:txBody>
          <a:bodyPr vert="horz" lIns="91440" tIns="45720" rIns="91440" bIns="45720" rtlCol="0">
            <a:noAutofit/>
          </a:bodyPr>
          <a:lstStyle/>
          <a:p>
            <a:pPr algn="just">
              <a:lnSpc>
                <a:spcPct val="90000"/>
              </a:lnSpc>
              <a:spcAft>
                <a:spcPts val="600"/>
              </a:spcAft>
            </a:pPr>
            <a:r>
              <a:rPr lang="en-US" sz="2000" dirty="0"/>
              <a:t>There is another danger, of which the inexperienced would never think; nor is it to be found in the books of writers about the perils of the sea, and yet it is most distressing, though it does not cause terror. </a:t>
            </a:r>
            <a:r>
              <a:rPr lang="en-US" sz="2000" b="1" dirty="0"/>
              <a:t>When all the winds are silent, and the sea is dumb</a:t>
            </a:r>
            <a:r>
              <a:rPr lang="en-US" sz="2000" dirty="0"/>
              <a:t>, and it is calm everywhere, I declare of a truth that such a calm of the sea and silence of the wind is more distressing to </a:t>
            </a:r>
            <a:r>
              <a:rPr lang="en-US" sz="2000" dirty="0" err="1"/>
              <a:t>travellers</a:t>
            </a:r>
            <a:r>
              <a:rPr lang="en-US" sz="2000" dirty="0"/>
              <a:t> by sea than any of the aforesaid perils, except actual shipwreck. For when no winds blow, and the sea is without motion, and the ship stays fixed in its place, then everything that is on board becomes putrid, and foul, and </a:t>
            </a:r>
            <a:r>
              <a:rPr lang="en-US" sz="2000" dirty="0" err="1"/>
              <a:t>mouldy</a:t>
            </a:r>
            <a:r>
              <a:rPr lang="en-US" sz="2000" dirty="0"/>
              <a:t>; the water begins to stink, the wine becomes undrinkable, </a:t>
            </a:r>
            <a:r>
              <a:rPr lang="en-US" sz="2000" b="1" dirty="0"/>
              <a:t>meat, even when dried and smoked, becomes full of maggots,</a:t>
            </a:r>
            <a:r>
              <a:rPr lang="en-US" sz="2000" dirty="0"/>
              <a:t> </a:t>
            </a:r>
            <a:r>
              <a:rPr lang="en-US" sz="2000" b="1" dirty="0"/>
              <a:t>and all of a sudden there spring into life innumerable flies, gnats, fleas, lice, worms, mice and rats</a:t>
            </a:r>
            <a:r>
              <a:rPr lang="en-US" sz="2000" dirty="0"/>
              <a:t>. Moreover, all men on board become lazy, sleepy, and untidy from the heat, fretful from the evil passions of melancholy, anger, and envy, and troubled with other like distempers. I have seen few men die on board ship during storms, but</a:t>
            </a:r>
            <a:r>
              <a:rPr lang="en-US" sz="2000" b="1" dirty="0"/>
              <a:t> many I have seen sicken and die during these calms</a:t>
            </a:r>
            <a:r>
              <a:rPr lang="en-US" sz="2000" dirty="0"/>
              <a:t> aforesaid. </a:t>
            </a:r>
          </a:p>
          <a:p>
            <a:pPr indent="-228600">
              <a:lnSpc>
                <a:spcPct val="90000"/>
              </a:lnSpc>
              <a:spcAft>
                <a:spcPts val="600"/>
              </a:spcAft>
              <a:buFont typeface="Arial" panose="020B0604020202020204" pitchFamily="34" charset="0"/>
              <a:buChar char="•"/>
            </a:pPr>
            <a:endParaRPr lang="en-US" sz="2000" dirty="0">
              <a:effectLst/>
            </a:endParaRP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FF727A3D-A0C9-4CF9-9DF2-2892A9292A7F}"/>
              </a:ext>
            </a:extLst>
          </p:cNvPr>
          <p:cNvSpPr/>
          <p:nvPr/>
        </p:nvSpPr>
        <p:spPr>
          <a:xfrm>
            <a:off x="327349" y="6116090"/>
            <a:ext cx="6802835" cy="590931"/>
          </a:xfrm>
          <a:prstGeom prst="rect">
            <a:avLst/>
          </a:prstGeom>
        </p:spPr>
        <p:txBody>
          <a:bodyPr wrap="square">
            <a:spAutoFit/>
          </a:bodyPr>
          <a:lstStyle/>
          <a:p>
            <a:pPr>
              <a:lnSpc>
                <a:spcPct val="90000"/>
              </a:lnSpc>
              <a:spcAft>
                <a:spcPts val="600"/>
              </a:spcAft>
            </a:pPr>
            <a:r>
              <a:rPr lang="en-US" dirty="0"/>
              <a:t>Felix </a:t>
            </a:r>
            <a:r>
              <a:rPr lang="en-US" dirty="0" err="1"/>
              <a:t>Fabri</a:t>
            </a:r>
            <a:r>
              <a:rPr lang="en-US" dirty="0"/>
              <a:t>, </a:t>
            </a:r>
            <a:r>
              <a:rPr lang="en-US" i="1" dirty="0"/>
              <a:t>The wandering of Felix </a:t>
            </a:r>
            <a:r>
              <a:rPr lang="en-US" i="1" dirty="0" err="1"/>
              <a:t>Fabri</a:t>
            </a:r>
            <a:r>
              <a:rPr lang="en-US" i="1" dirty="0"/>
              <a:t> (Part I.)</a:t>
            </a:r>
            <a:r>
              <a:rPr lang="en-US" dirty="0"/>
              <a:t>, </a:t>
            </a:r>
            <a:r>
              <a:rPr lang="en-US" dirty="0" err="1"/>
              <a:t>Paestine</a:t>
            </a:r>
            <a:r>
              <a:rPr lang="en-US" dirty="0"/>
              <a:t> Pilgrim's Text Society Vol. VII (London, 1887), p. 124.</a:t>
            </a:r>
          </a:p>
        </p:txBody>
      </p:sp>
    </p:spTree>
    <p:extLst>
      <p:ext uri="{BB962C8B-B14F-4D97-AF65-F5344CB8AC3E}">
        <p14:creationId xmlns:p14="http://schemas.microsoft.com/office/powerpoint/2010/main" val="3918699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9469D-D7E3-4349-B6C7-703FDAC0C1E5}"/>
              </a:ext>
            </a:extLst>
          </p:cNvPr>
          <p:cNvSpPr>
            <a:spLocks noGrp="1"/>
          </p:cNvSpPr>
          <p:nvPr>
            <p:ph type="ctrTitle"/>
          </p:nvPr>
        </p:nvSpPr>
        <p:spPr>
          <a:xfrm>
            <a:off x="5863030" y="3264837"/>
            <a:ext cx="5430594" cy="2889114"/>
          </a:xfrm>
        </p:spPr>
        <p:txBody>
          <a:bodyPr anchor="b">
            <a:normAutofit/>
          </a:bodyPr>
          <a:lstStyle/>
          <a:p>
            <a:pPr algn="l"/>
            <a:r>
              <a:rPr lang="en-GB" sz="3300" b="1" dirty="0"/>
              <a:t>An epidemic </a:t>
            </a:r>
            <a:br>
              <a:rPr lang="en-GB" sz="3300" b="1" dirty="0"/>
            </a:br>
            <a:r>
              <a:rPr lang="en-GB" sz="3300" b="1" dirty="0"/>
              <a:t>of marine wood-boring organisms and its impact on ships and seafaring in the Early Modern Mediterranean</a:t>
            </a:r>
            <a:br>
              <a:rPr lang="en-GB" sz="3300" dirty="0"/>
            </a:br>
            <a:endParaRPr lang="en-GB" sz="3300" dirty="0"/>
          </a:p>
        </p:txBody>
      </p:sp>
      <p:sp>
        <p:nvSpPr>
          <p:cNvPr id="3" name="Subtitle 2">
            <a:extLst>
              <a:ext uri="{FF2B5EF4-FFF2-40B4-BE49-F238E27FC236}">
                <a16:creationId xmlns:a16="http://schemas.microsoft.com/office/drawing/2014/main" id="{8EA9581A-1016-4F28-8367-A9E030A25EC8}"/>
              </a:ext>
            </a:extLst>
          </p:cNvPr>
          <p:cNvSpPr>
            <a:spLocks noGrp="1"/>
          </p:cNvSpPr>
          <p:nvPr>
            <p:ph type="subTitle" idx="1"/>
          </p:nvPr>
        </p:nvSpPr>
        <p:spPr>
          <a:xfrm>
            <a:off x="5863030" y="5832158"/>
            <a:ext cx="5430594" cy="1147863"/>
          </a:xfrm>
        </p:spPr>
        <p:txBody>
          <a:bodyPr anchor="t">
            <a:normAutofit/>
          </a:bodyPr>
          <a:lstStyle/>
          <a:p>
            <a:pPr algn="l"/>
            <a:r>
              <a:rPr lang="en-GB" sz="2000" dirty="0"/>
              <a:t>Renard Gluzman</a:t>
            </a:r>
          </a:p>
          <a:p>
            <a:pPr algn="l"/>
            <a:r>
              <a:rPr lang="en-GB" sz="2000" dirty="0"/>
              <a:t>March, 2020</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indoor, table, food, wooden&#10;&#10;Description automatically generated">
            <a:extLst>
              <a:ext uri="{FF2B5EF4-FFF2-40B4-BE49-F238E27FC236}">
                <a16:creationId xmlns:a16="http://schemas.microsoft.com/office/drawing/2014/main" id="{DCEAAA43-2568-495F-942B-D137523994B3}"/>
              </a:ext>
            </a:extLst>
          </p:cNvPr>
          <p:cNvPicPr>
            <a:picLocks noChangeAspect="1"/>
          </p:cNvPicPr>
          <p:nvPr/>
        </p:nvPicPr>
        <p:blipFill rotWithShape="1">
          <a:blip r:embed="rId2">
            <a:extLst>
              <a:ext uri="{28A0092B-C50C-407E-A947-70E740481C1C}">
                <a14:useLocalDpi xmlns:a14="http://schemas.microsoft.com/office/drawing/2010/main" val="0"/>
              </a:ext>
            </a:extLst>
          </a:blip>
          <a:srcRect l="12164" r="2629"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5" name="Picture 4" descr="A screenshot of a cell phone&#10;&#10;Description automatically generated">
            <a:extLst>
              <a:ext uri="{FF2B5EF4-FFF2-40B4-BE49-F238E27FC236}">
                <a16:creationId xmlns:a16="http://schemas.microsoft.com/office/drawing/2014/main" id="{1DE9A568-46B6-40FD-A30A-C211637C3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309" y="5932044"/>
            <a:ext cx="4308691" cy="726184"/>
          </a:xfrm>
          <a:prstGeom prst="rect">
            <a:avLst/>
          </a:prstGeom>
        </p:spPr>
      </p:pic>
    </p:spTree>
    <p:extLst>
      <p:ext uri="{BB962C8B-B14F-4D97-AF65-F5344CB8AC3E}">
        <p14:creationId xmlns:p14="http://schemas.microsoft.com/office/powerpoint/2010/main" val="427540357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tree&#10;&#10;Description automatically generated">
            <a:extLst>
              <a:ext uri="{FF2B5EF4-FFF2-40B4-BE49-F238E27FC236}">
                <a16:creationId xmlns:a16="http://schemas.microsoft.com/office/drawing/2014/main" id="{6BCB8EDD-7E54-499D-AA79-CD5081320379}"/>
              </a:ext>
            </a:extLst>
          </p:cNvPr>
          <p:cNvPicPr>
            <a:picLocks noChangeAspect="1"/>
          </p:cNvPicPr>
          <p:nvPr/>
        </p:nvPicPr>
        <p:blipFill rotWithShape="1">
          <a:blip r:embed="rId2">
            <a:extLst>
              <a:ext uri="{28A0092B-C50C-407E-A947-70E740481C1C}">
                <a14:useLocalDpi xmlns:a14="http://schemas.microsoft.com/office/drawing/2010/main" val="0"/>
              </a:ext>
            </a:extLst>
          </a:blip>
          <a:srcRect l="17158" t="6483" r="23739"/>
          <a:stretch/>
        </p:blipFill>
        <p:spPr>
          <a:xfrm>
            <a:off x="3523488" y="10"/>
            <a:ext cx="8668512" cy="6857990"/>
          </a:xfrm>
          <a:prstGeom prst="rect">
            <a:avLst/>
          </a:prstGeom>
        </p:spPr>
      </p:pic>
      <p:sp>
        <p:nvSpPr>
          <p:cNvPr id="26" name="Rectangle 2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1900" b="1" i="1"/>
              <a:t>An infested 40-ton vessel</a:t>
            </a:r>
            <a:br>
              <a:rPr lang="en-US" sz="1900" b="1" i="1"/>
            </a:br>
            <a:br>
              <a:rPr lang="en-US" sz="1900" b="1" i="1"/>
            </a:br>
            <a:r>
              <a:rPr lang="en-US" sz="1900" b="1" i="1"/>
              <a:t>+ 1 tons of water by absorption</a:t>
            </a:r>
            <a:br>
              <a:rPr lang="en-US" sz="1900" b="1" i="1"/>
            </a:br>
            <a:r>
              <a:rPr lang="en-US" sz="1900" b="1" i="1"/>
              <a:t>+ 6 tons of bilge water</a:t>
            </a:r>
            <a:br>
              <a:rPr lang="en-US" sz="1900" b="1" i="1"/>
            </a:br>
            <a:r>
              <a:rPr lang="en-US" sz="1900" b="1" i="1"/>
              <a:t>________________________________</a:t>
            </a:r>
            <a:br>
              <a:rPr lang="en-US" sz="1900" b="1" i="1"/>
            </a:br>
            <a:br>
              <a:rPr lang="en-US" sz="1900" b="1" i="1"/>
            </a:br>
            <a:r>
              <a:rPr lang="en-US" sz="1900" b="1" i="1"/>
              <a:t>+ 8 tons thanks to worm-hole infestation </a:t>
            </a:r>
            <a:br>
              <a:rPr lang="en-US" sz="1900" b="1" i="1"/>
            </a:br>
            <a:r>
              <a:rPr lang="en-US" sz="1900" b="1" i="1"/>
              <a:t>+ 1 ton of water filling the worm holes</a:t>
            </a:r>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268348"/>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descr="A close up of a bug&#10;&#10;Description automatically generated">
            <a:extLst>
              <a:ext uri="{FF2B5EF4-FFF2-40B4-BE49-F238E27FC236}">
                <a16:creationId xmlns:a16="http://schemas.microsoft.com/office/drawing/2014/main" id="{D9FABD08-F6B5-4907-A9B3-5BCD960B6FA9}"/>
              </a:ext>
            </a:extLst>
          </p:cNvPr>
          <p:cNvPicPr>
            <a:picLocks noChangeAspect="1"/>
          </p:cNvPicPr>
          <p:nvPr/>
        </p:nvPicPr>
        <p:blipFill rotWithShape="1">
          <a:blip r:embed="rId2">
            <a:extLst>
              <a:ext uri="{28A0092B-C50C-407E-A947-70E740481C1C}">
                <a14:useLocalDpi xmlns:a14="http://schemas.microsoft.com/office/drawing/2010/main" val="0"/>
              </a:ext>
            </a:extLst>
          </a:blip>
          <a:srcRect l="11669" r="11669"/>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2" name="Freeform: Shape 11">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4" name="Freeform: Shape 13">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804673" y="1396289"/>
            <a:ext cx="4782458" cy="1325563"/>
          </a:xfrm>
        </p:spPr>
        <p:txBody>
          <a:bodyPr vert="horz" lIns="91440" tIns="45720" rIns="91440" bIns="45720" rtlCol="0" anchor="ctr">
            <a:normAutofit/>
          </a:bodyPr>
          <a:lstStyle/>
          <a:p>
            <a:r>
              <a:rPr lang="en-US" sz="2800"/>
              <a:t>From “The various perils of those who travel by sea” by Felix Fabri (1483):</a:t>
            </a:r>
            <a:endParaRPr lang="en-US" sz="2800" b="1" i="1"/>
          </a:p>
        </p:txBody>
      </p:sp>
      <p:sp>
        <p:nvSpPr>
          <p:cNvPr id="3" name="Rectangle 2">
            <a:extLst>
              <a:ext uri="{FF2B5EF4-FFF2-40B4-BE49-F238E27FC236}">
                <a16:creationId xmlns:a16="http://schemas.microsoft.com/office/drawing/2014/main" id="{D34D45D6-3F57-407E-BD77-C1FD904AA36B}"/>
              </a:ext>
            </a:extLst>
          </p:cNvPr>
          <p:cNvSpPr/>
          <p:nvPr/>
        </p:nvSpPr>
        <p:spPr>
          <a:xfrm>
            <a:off x="804672" y="2871982"/>
            <a:ext cx="4782458" cy="3181684"/>
          </a:xfrm>
          <a:prstGeom prst="rect">
            <a:avLst/>
          </a:prstGeom>
        </p:spPr>
        <p:txBody>
          <a:bodyPr vert="horz" lIns="91440" tIns="45720" rIns="91440" bIns="45720" rtlCol="0" anchor="t">
            <a:normAutofit/>
          </a:bodyPr>
          <a:lstStyle/>
          <a:p>
            <a:pPr algn="just">
              <a:lnSpc>
                <a:spcPct val="90000"/>
              </a:lnSpc>
              <a:spcAft>
                <a:spcPts val="600"/>
              </a:spcAft>
            </a:pPr>
            <a:r>
              <a:rPr lang="en-US" dirty="0"/>
              <a:t>Although the ship was everywhere dressed with pitch and the other things that are used to prevent leakage and to keep out the water, during this storm the </a:t>
            </a:r>
            <a:r>
              <a:rPr lang="en-US" b="1" dirty="0"/>
              <a:t>water came in through unsuspected leaks </a:t>
            </a:r>
            <a:r>
              <a:rPr lang="en-US" dirty="0"/>
              <a:t>everywhere, so that there was nothing in the whole ship which was not wet: our beds and all our things were sopping, our bread and biscuit all spoiled by the sea water.</a:t>
            </a:r>
          </a:p>
          <a:p>
            <a:pPr indent="-228600" algn="just">
              <a:lnSpc>
                <a:spcPct val="90000"/>
              </a:lnSpc>
              <a:spcAft>
                <a:spcPts val="600"/>
              </a:spcAft>
              <a:buFont typeface="Arial" panose="020B0604020202020204" pitchFamily="34" charset="0"/>
              <a:buChar char="•"/>
            </a:pPr>
            <a:endParaRPr lang="en-US" dirty="0">
              <a:effectLst/>
            </a:endParaRPr>
          </a:p>
          <a:p>
            <a:pPr algn="just">
              <a:lnSpc>
                <a:spcPct val="90000"/>
              </a:lnSpc>
              <a:spcAft>
                <a:spcPts val="600"/>
              </a:spcAft>
            </a:pPr>
            <a:r>
              <a:rPr lang="en-US" dirty="0" err="1"/>
              <a:t>Fabri</a:t>
            </a:r>
            <a:r>
              <a:rPr lang="en-US" dirty="0"/>
              <a:t>, Felix, </a:t>
            </a:r>
            <a:r>
              <a:rPr lang="en-US" i="1" dirty="0" err="1"/>
              <a:t>Fratris</a:t>
            </a:r>
            <a:r>
              <a:rPr lang="en-US" i="1" dirty="0"/>
              <a:t> </a:t>
            </a:r>
            <a:r>
              <a:rPr lang="en-US" i="1" dirty="0" err="1"/>
              <a:t>Felicis</a:t>
            </a:r>
            <a:r>
              <a:rPr lang="en-US" i="1" dirty="0"/>
              <a:t> </a:t>
            </a:r>
            <a:r>
              <a:rPr lang="en-US" i="1" dirty="0" err="1"/>
              <a:t>Fabri</a:t>
            </a:r>
            <a:r>
              <a:rPr lang="en-US" i="1" dirty="0"/>
              <a:t> </a:t>
            </a:r>
            <a:r>
              <a:rPr lang="en-US" i="1" dirty="0" err="1"/>
              <a:t>Evagatorium</a:t>
            </a:r>
            <a:r>
              <a:rPr lang="en-US" i="1" dirty="0"/>
              <a:t> in Terrae </a:t>
            </a:r>
            <a:r>
              <a:rPr lang="en-US" i="1" dirty="0" err="1"/>
              <a:t>sanctae</a:t>
            </a:r>
            <a:r>
              <a:rPr lang="en-US" dirty="0"/>
              <a:t> (London, 1848), 1, p. 52.</a:t>
            </a:r>
            <a:endParaRPr lang="en-US" dirty="0">
              <a:highlight>
                <a:srgbClr val="FFFF00"/>
              </a:highlight>
            </a:endParaRPr>
          </a:p>
          <a:p>
            <a:pPr indent="-228600">
              <a:lnSpc>
                <a:spcPct val="90000"/>
              </a:lnSpc>
              <a:spcAft>
                <a:spcPts val="600"/>
              </a:spcAft>
              <a:buFont typeface="Arial" panose="020B0604020202020204" pitchFamily="34" charset="0"/>
              <a:buChar char="•"/>
            </a:pPr>
            <a:endParaRPr lang="en-US" dirty="0">
              <a:highlight>
                <a:srgbClr val="FFFF00"/>
              </a:highlight>
            </a:endParaRPr>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23056877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841248" y="713232"/>
            <a:ext cx="5154168" cy="1197864"/>
          </a:xfrm>
        </p:spPr>
        <p:txBody>
          <a:bodyPr vert="horz" lIns="91440" tIns="45720" rIns="91440" bIns="45720" rtlCol="0" anchor="ctr">
            <a:normAutofit/>
          </a:bodyPr>
          <a:lstStyle/>
          <a:p>
            <a:r>
              <a:rPr lang="en-US" sz="3100"/>
              <a:t>From a report by the governor of Corfu, 14 November 1555:</a:t>
            </a:r>
            <a:endParaRPr lang="en-US" sz="3100" b="1" i="1"/>
          </a:p>
        </p:txBody>
      </p:sp>
      <p:cxnSp>
        <p:nvCxnSpPr>
          <p:cNvPr id="15" name="Straight Connector 11">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831087"/>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34D45D6-3F57-407E-BD77-C1FD904AA36B}"/>
              </a:ext>
            </a:extLst>
          </p:cNvPr>
          <p:cNvSpPr/>
          <p:nvPr/>
        </p:nvSpPr>
        <p:spPr>
          <a:xfrm>
            <a:off x="841248" y="2048256"/>
            <a:ext cx="5154168" cy="4123944"/>
          </a:xfrm>
          <a:prstGeom prst="rect">
            <a:avLst/>
          </a:prstGeom>
        </p:spPr>
        <p:txBody>
          <a:bodyPr vert="horz" lIns="91440" tIns="45720" rIns="91440" bIns="45720" rtlCol="0" anchor="t">
            <a:normAutofit/>
          </a:bodyPr>
          <a:lstStyle/>
          <a:p>
            <a:pPr algn="just">
              <a:lnSpc>
                <a:spcPct val="90000"/>
              </a:lnSpc>
              <a:spcAft>
                <a:spcPts val="600"/>
              </a:spcAft>
            </a:pPr>
            <a:r>
              <a:rPr lang="en-US" sz="1700" dirty="0"/>
              <a:t>The ship </a:t>
            </a:r>
            <a:r>
              <a:rPr lang="en-US" sz="1700" i="1" dirty="0" err="1"/>
              <a:t>Pianella</a:t>
            </a:r>
            <a:r>
              <a:rPr lang="en-US" sz="1700" dirty="0"/>
              <a:t> that left from Volos with [a cargo of] 5,000 </a:t>
            </a:r>
            <a:r>
              <a:rPr lang="en-US" sz="1700" i="1" dirty="0" err="1"/>
              <a:t>stara</a:t>
            </a:r>
            <a:r>
              <a:rPr lang="en-US" sz="1700" dirty="0"/>
              <a:t> of wheat, beside the extra cargo of the crew, arrived here [to Corfu] today. It requires immediate assistance to ensure its safe navigation. For what I was told by the Captain and seamen </a:t>
            </a:r>
            <a:r>
              <a:rPr lang="en-US" sz="1700" b="1" dirty="0"/>
              <a:t>the ship is all ruined, and they have difficulty to keep it afloat with the two pumps below the deck. The many leaks cause it to be filled [with water] to an extent that many times they found themselves with 1.74 meters (5 </a:t>
            </a:r>
            <a:r>
              <a:rPr lang="en-US" sz="1700" b="1" i="1" dirty="0" err="1"/>
              <a:t>piedi</a:t>
            </a:r>
            <a:r>
              <a:rPr lang="en-US" sz="1700" b="1" dirty="0"/>
              <a:t>) of water inside the hull. </a:t>
            </a:r>
            <a:r>
              <a:rPr lang="en-US" sz="1700" dirty="0"/>
              <a:t>I will not spare any effort to repair it so it can resume its voyage and transport the wheat safely…</a:t>
            </a:r>
          </a:p>
          <a:p>
            <a:pPr indent="-228600" algn="just">
              <a:lnSpc>
                <a:spcPct val="90000"/>
              </a:lnSpc>
              <a:spcAft>
                <a:spcPts val="600"/>
              </a:spcAft>
              <a:buFont typeface="Arial" panose="020B0604020202020204" pitchFamily="34" charset="0"/>
              <a:buChar char="•"/>
            </a:pPr>
            <a:endParaRPr lang="en-US" sz="1700" dirty="0"/>
          </a:p>
          <a:p>
            <a:pPr algn="just">
              <a:lnSpc>
                <a:spcPct val="90000"/>
              </a:lnSpc>
              <a:spcAft>
                <a:spcPts val="600"/>
              </a:spcAft>
            </a:pPr>
            <a:r>
              <a:rPr lang="en-US" sz="1700" dirty="0" err="1"/>
              <a:t>ASVe</a:t>
            </a:r>
            <a:r>
              <a:rPr lang="en-US" sz="1700" dirty="0"/>
              <a:t>, </a:t>
            </a:r>
            <a:r>
              <a:rPr lang="en-US" sz="1700" i="1" dirty="0" err="1"/>
              <a:t>Senato</a:t>
            </a:r>
            <a:r>
              <a:rPr lang="en-US" sz="1700" dirty="0"/>
              <a:t>, </a:t>
            </a:r>
            <a:r>
              <a:rPr lang="en-US" sz="1700" i="1" dirty="0" err="1"/>
              <a:t>Dispaci</a:t>
            </a:r>
            <a:r>
              <a:rPr lang="en-US" sz="1700" dirty="0"/>
              <a:t>, </a:t>
            </a:r>
            <a:r>
              <a:rPr lang="en-US" sz="1700" i="1" dirty="0" err="1"/>
              <a:t>Dispaci</a:t>
            </a:r>
            <a:r>
              <a:rPr lang="en-US" sz="1700" i="1" dirty="0"/>
              <a:t> </a:t>
            </a:r>
            <a:r>
              <a:rPr lang="en-US" sz="1700" i="1" dirty="0" err="1"/>
              <a:t>dei</a:t>
            </a:r>
            <a:r>
              <a:rPr lang="en-US" sz="1700" i="1" dirty="0"/>
              <a:t> </a:t>
            </a:r>
            <a:r>
              <a:rPr lang="en-US" sz="1700" i="1" dirty="0" err="1"/>
              <a:t>rettori</a:t>
            </a:r>
            <a:r>
              <a:rPr lang="en-US" sz="1700" dirty="0"/>
              <a:t>, Corfu, bus. 1 [14 November 1555]</a:t>
            </a:r>
            <a:endParaRPr lang="en-US" sz="1700" dirty="0">
              <a:highlight>
                <a:srgbClr val="FFFF00"/>
              </a:highlight>
            </a:endParaRPr>
          </a:p>
        </p:txBody>
      </p:sp>
      <p:pic>
        <p:nvPicPr>
          <p:cNvPr id="5" name="Picture 4" descr="A picture containing building, dirty, sitting, covered&#10;&#10;Description automatically generated">
            <a:extLst>
              <a:ext uri="{FF2B5EF4-FFF2-40B4-BE49-F238E27FC236}">
                <a16:creationId xmlns:a16="http://schemas.microsoft.com/office/drawing/2014/main" id="{9572755B-C2AA-4BAD-81A7-C83074F78B17}"/>
              </a:ext>
            </a:extLst>
          </p:cNvPr>
          <p:cNvPicPr>
            <a:picLocks noChangeAspect="1"/>
          </p:cNvPicPr>
          <p:nvPr/>
        </p:nvPicPr>
        <p:blipFill rotWithShape="1">
          <a:blip r:embed="rId2">
            <a:extLst>
              <a:ext uri="{28A0092B-C50C-407E-A947-70E740481C1C}">
                <a14:useLocalDpi xmlns:a14="http://schemas.microsoft.com/office/drawing/2010/main" val="0"/>
              </a:ext>
            </a:extLst>
          </a:blip>
          <a:srcRect r="6398"/>
          <a:stretch/>
        </p:blipFill>
        <p:spPr>
          <a:xfrm rot="5400000">
            <a:off x="6015445" y="681445"/>
            <a:ext cx="6858000" cy="5495109"/>
          </a:xfrm>
          <a:prstGeom prst="rect">
            <a:avLst/>
          </a:prstGeom>
        </p:spPr>
      </p:pic>
    </p:spTree>
    <p:extLst>
      <p:ext uri="{BB962C8B-B14F-4D97-AF65-F5344CB8AC3E}">
        <p14:creationId xmlns:p14="http://schemas.microsoft.com/office/powerpoint/2010/main" val="105747227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33" name="Rectangle 13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D6C4655A-1B14-47CB-A8DC-4A292DF9ED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05" r="-1" b="13598"/>
          <a:stretch/>
        </p:blipFill>
        <p:spPr bwMode="auto">
          <a:xfrm>
            <a:off x="320040" y="320040"/>
            <a:ext cx="11548872" cy="4303462"/>
          </a:xfrm>
          <a:prstGeom prst="rect">
            <a:avLst/>
          </a:prstGeom>
          <a:noFill/>
          <a:extLst>
            <a:ext uri="{909E8E84-426E-40DD-AFC4-6F175D3DCCD1}">
              <a14:hiddenFill xmlns:a14="http://schemas.microsoft.com/office/drawing/2010/main">
                <a:solidFill>
                  <a:srgbClr val="FFFFFF"/>
                </a:solidFill>
              </a14:hiddenFill>
            </a:ext>
          </a:extLst>
        </p:spPr>
      </p:pic>
      <p:sp>
        <p:nvSpPr>
          <p:cNvPr id="1034" name="Rectangle 141">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841248" y="5010912"/>
            <a:ext cx="2889504" cy="1344168"/>
          </a:xfrm>
        </p:spPr>
        <p:txBody>
          <a:bodyPr vert="horz" lIns="91440" tIns="45720" rIns="91440" bIns="45720" rtlCol="0" anchor="ctr">
            <a:normAutofit/>
          </a:bodyPr>
          <a:lstStyle/>
          <a:p>
            <a:r>
              <a:rPr lang="en-US" sz="2600" b="1" i="1">
                <a:solidFill>
                  <a:schemeClr val="bg1"/>
                </a:solidFill>
              </a:rPr>
              <a:t>Characteristics of the infested fleet</a:t>
            </a:r>
          </a:p>
        </p:txBody>
      </p:sp>
      <p:cxnSp>
        <p:nvCxnSpPr>
          <p:cNvPr id="144" name="Straight Connector 143">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34D45D6-3F57-407E-BD77-C1FD904AA36B}"/>
              </a:ext>
            </a:extLst>
          </p:cNvPr>
          <p:cNvSpPr/>
          <p:nvPr/>
        </p:nvSpPr>
        <p:spPr>
          <a:xfrm>
            <a:off x="4379976" y="5010912"/>
            <a:ext cx="6976872" cy="1344168"/>
          </a:xfrm>
          <a:prstGeom prst="rect">
            <a:avLst/>
          </a:prstGeom>
        </p:spPr>
        <p:txBody>
          <a:bodyPr vert="horz" lIns="91440" tIns="45720" rIns="91440" bIns="45720" rtlCol="0" anchor="ctr">
            <a:normAutofit/>
          </a:bodyPr>
          <a:lstStyle/>
          <a:p>
            <a:pPr>
              <a:lnSpc>
                <a:spcPct val="90000"/>
              </a:lnSpc>
              <a:spcAft>
                <a:spcPts val="600"/>
              </a:spcAft>
            </a:pPr>
            <a:r>
              <a:rPr lang="en-US" sz="1700" dirty="0">
                <a:solidFill>
                  <a:schemeClr val="bg1"/>
                </a:solidFill>
              </a:rPr>
              <a:t>Vittore, Carpaccio, </a:t>
            </a:r>
            <a:r>
              <a:rPr lang="en-US" sz="1700" i="1" dirty="0">
                <a:solidFill>
                  <a:schemeClr val="bg1"/>
                </a:solidFill>
              </a:rPr>
              <a:t>Meeting of the Betrothed Couple and the Departure of the Pilgrims</a:t>
            </a:r>
            <a:r>
              <a:rPr lang="en-US" sz="1700" dirty="0">
                <a:solidFill>
                  <a:schemeClr val="bg1"/>
                </a:solidFill>
              </a:rPr>
              <a:t>. </a:t>
            </a:r>
            <a:r>
              <a:rPr lang="en-US" sz="1700" dirty="0" err="1">
                <a:solidFill>
                  <a:schemeClr val="bg1"/>
                </a:solidFill>
              </a:rPr>
              <a:t>Gallerie</a:t>
            </a:r>
            <a:r>
              <a:rPr lang="en-US" sz="1700" dirty="0">
                <a:solidFill>
                  <a:schemeClr val="bg1"/>
                </a:solidFill>
              </a:rPr>
              <a:t> </a:t>
            </a:r>
            <a:r>
              <a:rPr lang="en-US" sz="1700" dirty="0" err="1">
                <a:solidFill>
                  <a:schemeClr val="bg1"/>
                </a:solidFill>
              </a:rPr>
              <a:t>dell'Accademia</a:t>
            </a:r>
            <a:r>
              <a:rPr lang="en-US" sz="1700" dirty="0">
                <a:solidFill>
                  <a:schemeClr val="bg1"/>
                </a:solidFill>
              </a:rPr>
              <a:t>, Venice, 2 January 1495.</a:t>
            </a:r>
          </a:p>
        </p:txBody>
      </p:sp>
      <p:sp>
        <p:nvSpPr>
          <p:cNvPr id="4" name="Oval 3">
            <a:extLst>
              <a:ext uri="{FF2B5EF4-FFF2-40B4-BE49-F238E27FC236}">
                <a16:creationId xmlns:a16="http://schemas.microsoft.com/office/drawing/2014/main" id="{F7629FF6-2407-4A61-A6D4-39CA9C7C5C51}"/>
              </a:ext>
            </a:extLst>
          </p:cNvPr>
          <p:cNvSpPr/>
          <p:nvPr/>
        </p:nvSpPr>
        <p:spPr>
          <a:xfrm>
            <a:off x="3481137" y="770021"/>
            <a:ext cx="3609474" cy="362671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539410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b="1" i="1" kern="1200">
                <a:solidFill>
                  <a:schemeClr val="tx1"/>
                </a:solidFill>
                <a:latin typeface="+mj-lt"/>
                <a:ea typeface="+mj-ea"/>
                <a:cs typeface="+mj-cs"/>
              </a:rPr>
              <a:t>Characteristics of the infested fleet</a:t>
            </a:r>
          </a:p>
        </p:txBody>
      </p:sp>
      <p:sp>
        <p:nvSpPr>
          <p:cNvPr id="3" name="Rectangle 2">
            <a:extLst>
              <a:ext uri="{FF2B5EF4-FFF2-40B4-BE49-F238E27FC236}">
                <a16:creationId xmlns:a16="http://schemas.microsoft.com/office/drawing/2014/main" id="{D34D45D6-3F57-407E-BD77-C1FD904AA36B}"/>
              </a:ext>
            </a:extLst>
          </p:cNvPr>
          <p:cNvSpPr/>
          <p:nvPr/>
        </p:nvSpPr>
        <p:spPr>
          <a:xfrm>
            <a:off x="643467" y="1457471"/>
            <a:ext cx="7650301" cy="4393982"/>
          </a:xfrm>
          <a:prstGeom prst="rect">
            <a:avLst/>
          </a:prstGeom>
        </p:spPr>
        <p:txBody>
          <a:bodyPr vert="horz" lIns="91440" tIns="45720" rIns="91440" bIns="45720" rtlCol="0">
            <a:normAutofit lnSpcReduction="10000"/>
          </a:bodyPr>
          <a:lstStyle/>
          <a:p>
            <a:pPr algn="just">
              <a:lnSpc>
                <a:spcPct val="90000"/>
              </a:lnSpc>
              <a:spcAft>
                <a:spcPts val="600"/>
              </a:spcAft>
            </a:pPr>
            <a:r>
              <a:rPr lang="en-US" sz="1900" dirty="0"/>
              <a:t>From a letter directed to </a:t>
            </a:r>
            <a:r>
              <a:rPr lang="en-US" sz="1900" dirty="0" err="1"/>
              <a:t>Zuan</a:t>
            </a:r>
            <a:r>
              <a:rPr lang="en-US" sz="1900" dirty="0"/>
              <a:t>-Battista </a:t>
            </a:r>
            <a:r>
              <a:rPr lang="en-US" sz="1900" dirty="0" err="1"/>
              <a:t>Donà</a:t>
            </a:r>
            <a:r>
              <a:rPr lang="en-US" sz="1900" dirty="0"/>
              <a:t>, the governor of Cyprus, of mid-November 1557</a:t>
            </a:r>
          </a:p>
          <a:p>
            <a:pPr indent="-228600" algn="just">
              <a:lnSpc>
                <a:spcPct val="90000"/>
              </a:lnSpc>
              <a:spcAft>
                <a:spcPts val="600"/>
              </a:spcAft>
              <a:buFont typeface="Arial" panose="020B0604020202020204" pitchFamily="34" charset="0"/>
              <a:buChar char="•"/>
            </a:pPr>
            <a:endParaRPr lang="en-US" sz="1900" dirty="0"/>
          </a:p>
          <a:p>
            <a:pPr algn="just">
              <a:lnSpc>
                <a:spcPct val="90000"/>
              </a:lnSpc>
              <a:spcAft>
                <a:spcPts val="600"/>
              </a:spcAft>
            </a:pPr>
            <a:r>
              <a:rPr lang="en-US" sz="1900" dirty="0" err="1"/>
              <a:t>Cercamo</a:t>
            </a:r>
            <a:r>
              <a:rPr lang="en-US" sz="1900" dirty="0"/>
              <a:t> Francesco da </a:t>
            </a:r>
            <a:r>
              <a:rPr lang="en-US" sz="1900" dirty="0" err="1"/>
              <a:t>Curzola</a:t>
            </a:r>
            <a:r>
              <a:rPr lang="en-US" sz="1900" dirty="0"/>
              <a:t> </a:t>
            </a:r>
            <a:r>
              <a:rPr lang="en-US" sz="1900" dirty="0" err="1"/>
              <a:t>quei</a:t>
            </a:r>
            <a:r>
              <a:rPr lang="en-US" sz="1900" dirty="0"/>
              <a:t> </a:t>
            </a:r>
            <a:r>
              <a:rPr lang="en-US" sz="1900" dirty="0" err="1"/>
              <a:t>parcenevoli</a:t>
            </a:r>
            <a:r>
              <a:rPr lang="en-US" sz="1900" dirty="0"/>
              <a:t> [shareholders of the </a:t>
            </a:r>
            <a:r>
              <a:rPr lang="en-US" sz="1900" i="1" dirty="0" err="1"/>
              <a:t>Tarabota</a:t>
            </a:r>
            <a:r>
              <a:rPr lang="en-US" sz="1900" dirty="0"/>
              <a:t>] </a:t>
            </a:r>
            <a:r>
              <a:rPr lang="en-US" sz="1900" dirty="0" err="1"/>
              <a:t>haveano</a:t>
            </a:r>
            <a:r>
              <a:rPr lang="en-US" sz="1900" dirty="0"/>
              <a:t> opinion di far </a:t>
            </a:r>
            <a:r>
              <a:rPr lang="en-US" sz="1900" dirty="0" err="1"/>
              <a:t>venir</a:t>
            </a:r>
            <a:r>
              <a:rPr lang="en-US" sz="1900" dirty="0"/>
              <a:t> la nave di qua </a:t>
            </a:r>
            <a:r>
              <a:rPr lang="en-US" sz="1900" b="1" dirty="0"/>
              <a:t>e </a:t>
            </a:r>
            <a:r>
              <a:rPr lang="en-US" sz="1900" b="1" dirty="0" err="1"/>
              <a:t>darli</a:t>
            </a:r>
            <a:r>
              <a:rPr lang="en-US" sz="1900" b="1" dirty="0"/>
              <a:t> </a:t>
            </a:r>
            <a:r>
              <a:rPr lang="en-US" sz="1900" b="1" dirty="0" err="1"/>
              <a:t>carena</a:t>
            </a:r>
            <a:r>
              <a:rPr lang="en-US" sz="1900" b="1" dirty="0"/>
              <a:t> e </a:t>
            </a:r>
            <a:r>
              <a:rPr lang="en-US" sz="1900" b="1" dirty="0" err="1"/>
              <a:t>refondrarla</a:t>
            </a:r>
            <a:r>
              <a:rPr lang="en-US" sz="1900" b="1" dirty="0"/>
              <a:t> </a:t>
            </a:r>
            <a:r>
              <a:rPr lang="en-US" sz="1900" b="1" dirty="0" err="1"/>
              <a:t>tutta</a:t>
            </a:r>
            <a:r>
              <a:rPr lang="en-US" sz="1900" b="1" dirty="0"/>
              <a:t> di </a:t>
            </a:r>
            <a:r>
              <a:rPr lang="en-US" sz="1900" b="1" dirty="0" err="1"/>
              <a:t>bastardele</a:t>
            </a:r>
            <a:r>
              <a:rPr lang="en-US" sz="1900" dirty="0"/>
              <a:t> </a:t>
            </a:r>
            <a:r>
              <a:rPr lang="en-US" sz="1900" b="1" dirty="0"/>
              <a:t>di </a:t>
            </a:r>
            <a:r>
              <a:rPr lang="en-US" sz="1900" b="1" dirty="0" err="1"/>
              <a:t>rovere</a:t>
            </a:r>
            <a:r>
              <a:rPr lang="en-US" sz="1900" dirty="0"/>
              <a:t>. Ma </a:t>
            </a:r>
            <a:r>
              <a:rPr lang="en-US" sz="1900" dirty="0" err="1"/>
              <a:t>perche</a:t>
            </a:r>
            <a:r>
              <a:rPr lang="en-US" sz="1900" dirty="0"/>
              <a:t> </a:t>
            </a:r>
            <a:r>
              <a:rPr lang="en-US" sz="1900" dirty="0" err="1"/>
              <a:t>il</a:t>
            </a:r>
            <a:r>
              <a:rPr lang="en-US" sz="1900" dirty="0"/>
              <a:t> </a:t>
            </a:r>
            <a:r>
              <a:rPr lang="en-US" sz="1900" dirty="0" err="1"/>
              <a:t>Moresini</a:t>
            </a:r>
            <a:r>
              <a:rPr lang="en-US" sz="1900" dirty="0"/>
              <a:t> [one of the shareholders of the </a:t>
            </a:r>
            <a:r>
              <a:rPr lang="en-US" sz="1900" i="1" dirty="0" err="1"/>
              <a:t>Tarabota</a:t>
            </a:r>
            <a:r>
              <a:rPr lang="en-US" sz="1900" dirty="0"/>
              <a:t>] non la </a:t>
            </a:r>
            <a:r>
              <a:rPr lang="en-US" sz="1900" dirty="0" err="1"/>
              <a:t>sente</a:t>
            </a:r>
            <a:r>
              <a:rPr lang="en-US" sz="1900" dirty="0"/>
              <a:t> </a:t>
            </a:r>
            <a:r>
              <a:rPr lang="en-US" sz="1900" dirty="0" err="1"/>
              <a:t>questa</a:t>
            </a:r>
            <a:r>
              <a:rPr lang="en-US" sz="1900" dirty="0"/>
              <a:t> opinion, e </a:t>
            </a:r>
            <a:r>
              <a:rPr lang="en-US" sz="1900" dirty="0" err="1"/>
              <a:t>anda</a:t>
            </a:r>
            <a:r>
              <a:rPr lang="en-US" sz="1900" dirty="0"/>
              <a:t> a monte al </a:t>
            </a:r>
            <a:r>
              <a:rPr lang="en-US" sz="1900" dirty="0" err="1"/>
              <a:t>presente</a:t>
            </a:r>
            <a:r>
              <a:rPr lang="en-US" sz="1900" dirty="0"/>
              <a:t> se consulta se la se </a:t>
            </a:r>
            <a:r>
              <a:rPr lang="en-US" sz="1900" dirty="0" err="1"/>
              <a:t>diè</a:t>
            </a:r>
            <a:r>
              <a:rPr lang="en-US" sz="1900" dirty="0"/>
              <a:t> </a:t>
            </a:r>
            <a:r>
              <a:rPr lang="en-US" sz="1900" b="1" dirty="0"/>
              <a:t>mandar </a:t>
            </a:r>
            <a:r>
              <a:rPr lang="en-US" sz="1900" b="1" dirty="0" err="1"/>
              <a:t>alla</a:t>
            </a:r>
            <a:r>
              <a:rPr lang="en-US" sz="1900" b="1" dirty="0"/>
              <a:t> </a:t>
            </a:r>
            <a:r>
              <a:rPr lang="en-US" sz="1900" b="1" dirty="0" err="1"/>
              <a:t>maza</a:t>
            </a:r>
            <a:r>
              <a:rPr lang="en-US" sz="1900" b="1" dirty="0"/>
              <a:t> di </a:t>
            </a:r>
            <a:r>
              <a:rPr lang="en-US" sz="1900" b="1" dirty="0" err="1"/>
              <a:t>longo</a:t>
            </a:r>
            <a:r>
              <a:rPr lang="en-US" sz="1900" b="1" dirty="0"/>
              <a:t> </a:t>
            </a:r>
            <a:r>
              <a:rPr lang="en-US" sz="1900" dirty="0"/>
              <a:t>[scrap it] </a:t>
            </a:r>
            <a:r>
              <a:rPr lang="en-US" sz="1900" b="1" dirty="0"/>
              <a:t>o </a:t>
            </a:r>
            <a:r>
              <a:rPr lang="en-US" sz="1900" b="1" dirty="0" err="1"/>
              <a:t>pur</a:t>
            </a:r>
            <a:r>
              <a:rPr lang="en-US" sz="1900" b="1" dirty="0"/>
              <a:t> se </a:t>
            </a:r>
            <a:r>
              <a:rPr lang="en-US" sz="1900" b="1" dirty="0" err="1"/>
              <a:t>si</a:t>
            </a:r>
            <a:r>
              <a:rPr lang="en-US" sz="1900" b="1" dirty="0"/>
              <a:t> </a:t>
            </a:r>
            <a:r>
              <a:rPr lang="en-US" sz="1900" b="1" dirty="0" err="1"/>
              <a:t>diè</a:t>
            </a:r>
            <a:r>
              <a:rPr lang="en-US" sz="1900" b="1" dirty="0"/>
              <a:t> </a:t>
            </a:r>
            <a:r>
              <a:rPr lang="en-US" sz="1900" b="1" dirty="0" err="1"/>
              <a:t>darli</a:t>
            </a:r>
            <a:r>
              <a:rPr lang="en-US" sz="1900" b="1" dirty="0"/>
              <a:t> una </a:t>
            </a:r>
            <a:r>
              <a:rPr lang="en-US" sz="1900" b="1" dirty="0" err="1"/>
              <a:t>riondadura</a:t>
            </a:r>
            <a:r>
              <a:rPr lang="en-US" sz="1900" b="1" dirty="0"/>
              <a:t> </a:t>
            </a:r>
            <a:r>
              <a:rPr lang="en-US" sz="1900" dirty="0"/>
              <a:t>(</a:t>
            </a:r>
            <a:r>
              <a:rPr lang="en-US" sz="1900" dirty="0" err="1"/>
              <a:t>reondadura</a:t>
            </a:r>
            <a:r>
              <a:rPr lang="en-US" sz="1900" dirty="0"/>
              <a:t>) e </a:t>
            </a:r>
            <a:r>
              <a:rPr lang="en-US" sz="1900" dirty="0" err="1"/>
              <a:t>tuor</a:t>
            </a:r>
            <a:r>
              <a:rPr lang="en-US" sz="1900" dirty="0"/>
              <a:t> </a:t>
            </a:r>
            <a:r>
              <a:rPr lang="en-US" sz="1900" dirty="0" err="1"/>
              <a:t>l’imprestedo</a:t>
            </a:r>
            <a:r>
              <a:rPr lang="en-US" sz="1900" dirty="0"/>
              <a:t> e </a:t>
            </a:r>
            <a:r>
              <a:rPr lang="en-US" sz="1900" dirty="0" err="1"/>
              <a:t>mandarla</a:t>
            </a:r>
            <a:r>
              <a:rPr lang="en-US" sz="1900" dirty="0"/>
              <a:t> a </a:t>
            </a:r>
            <a:r>
              <a:rPr lang="en-US" sz="1900" dirty="0" err="1"/>
              <a:t>formenti</a:t>
            </a:r>
            <a:r>
              <a:rPr lang="en-US" sz="1900" dirty="0"/>
              <a:t> </a:t>
            </a:r>
            <a:r>
              <a:rPr lang="en-US" sz="1900" dirty="0" err="1"/>
              <a:t>intendamo</a:t>
            </a:r>
            <a:r>
              <a:rPr lang="en-US" sz="1900" dirty="0"/>
              <a:t> </a:t>
            </a:r>
            <a:r>
              <a:rPr lang="en-US" sz="1900" dirty="0" err="1"/>
              <a:t>sie</a:t>
            </a:r>
            <a:r>
              <a:rPr lang="en-US" sz="1900" dirty="0"/>
              <a:t> le sue </a:t>
            </a:r>
            <a:r>
              <a:rPr lang="en-US" sz="1900" dirty="0" err="1"/>
              <a:t>magagne</a:t>
            </a:r>
            <a:r>
              <a:rPr lang="en-US" sz="1900" dirty="0"/>
              <a:t> </a:t>
            </a:r>
            <a:r>
              <a:rPr lang="en-US" sz="1900" dirty="0" err="1"/>
              <a:t>sono</a:t>
            </a:r>
            <a:r>
              <a:rPr lang="en-US" sz="1900" dirty="0"/>
              <a:t> sotto </a:t>
            </a:r>
            <a:r>
              <a:rPr lang="en-US" sz="1900" dirty="0" err="1"/>
              <a:t>il</a:t>
            </a:r>
            <a:r>
              <a:rPr lang="en-US" sz="1900" dirty="0"/>
              <a:t> </a:t>
            </a:r>
            <a:r>
              <a:rPr lang="en-US" sz="1900" dirty="0" err="1"/>
              <a:t>fondi</a:t>
            </a:r>
            <a:r>
              <a:rPr lang="en-US" sz="1900" dirty="0"/>
              <a:t>. El qual con </a:t>
            </a:r>
            <a:r>
              <a:rPr lang="en-US" sz="1900" dirty="0" err="1"/>
              <a:t>reondadura</a:t>
            </a:r>
            <a:r>
              <a:rPr lang="en-US" sz="1900" dirty="0"/>
              <a:t> non se </a:t>
            </a:r>
            <a:r>
              <a:rPr lang="en-US" sz="1900" dirty="0" err="1"/>
              <a:t>puo</a:t>
            </a:r>
            <a:r>
              <a:rPr lang="en-US" sz="1900" dirty="0"/>
              <a:t> </a:t>
            </a:r>
            <a:r>
              <a:rPr lang="en-US" sz="1900" dirty="0" err="1"/>
              <a:t>rimediar</a:t>
            </a:r>
            <a:r>
              <a:rPr lang="en-US" sz="1900" dirty="0"/>
              <a:t> niente, </a:t>
            </a:r>
            <a:r>
              <a:rPr lang="en-US" sz="1900" dirty="0" err="1"/>
              <a:t>pero</a:t>
            </a:r>
            <a:r>
              <a:rPr lang="en-US" sz="1900" dirty="0"/>
              <a:t> fin </a:t>
            </a:r>
            <a:r>
              <a:rPr lang="en-US" sz="1900" dirty="0" err="1"/>
              <a:t>questa</a:t>
            </a:r>
            <a:r>
              <a:rPr lang="en-US" sz="1900" dirty="0"/>
              <a:t> sera </a:t>
            </a:r>
            <a:r>
              <a:rPr lang="en-US" sz="1900" dirty="0" err="1"/>
              <a:t>sono</a:t>
            </a:r>
            <a:r>
              <a:rPr lang="en-US" sz="1900" dirty="0"/>
              <a:t> </a:t>
            </a:r>
            <a:r>
              <a:rPr lang="en-US" sz="1900" dirty="0" err="1"/>
              <a:t>i</a:t>
            </a:r>
            <a:r>
              <a:rPr lang="en-US" sz="1900" dirty="0"/>
              <a:t> </a:t>
            </a:r>
            <a:r>
              <a:rPr lang="en-US" sz="1900" dirty="0" err="1"/>
              <a:t>resoluti</a:t>
            </a:r>
            <a:r>
              <a:rPr lang="en-US" sz="1900" dirty="0"/>
              <a:t>. Se </a:t>
            </a:r>
            <a:r>
              <a:rPr lang="en-US" sz="1900" dirty="0" err="1"/>
              <a:t>anderà</a:t>
            </a:r>
            <a:r>
              <a:rPr lang="en-US" sz="1900" dirty="0"/>
              <a:t> </a:t>
            </a:r>
            <a:r>
              <a:rPr lang="en-US" sz="1900" dirty="0" err="1"/>
              <a:t>alla</a:t>
            </a:r>
            <a:r>
              <a:rPr lang="en-US" sz="1900" dirty="0"/>
              <a:t> </a:t>
            </a:r>
            <a:r>
              <a:rPr lang="en-US" sz="1900" dirty="0" err="1"/>
              <a:t>maza</a:t>
            </a:r>
            <a:r>
              <a:rPr lang="en-US" sz="1900" dirty="0"/>
              <a:t> </a:t>
            </a:r>
            <a:r>
              <a:rPr lang="en-US" sz="1900" dirty="0" err="1"/>
              <a:t>esso</a:t>
            </a:r>
            <a:r>
              <a:rPr lang="en-US" sz="1900" dirty="0"/>
              <a:t> Francesco </a:t>
            </a:r>
            <a:r>
              <a:rPr lang="en-US" sz="1900" dirty="0" err="1"/>
              <a:t>sara</a:t>
            </a:r>
            <a:r>
              <a:rPr lang="en-US" sz="1900" dirty="0"/>
              <a:t> libero [the captain will be </a:t>
            </a:r>
            <a:r>
              <a:rPr lang="en-US" sz="1900" dirty="0" err="1"/>
              <a:t>avallabile</a:t>
            </a:r>
            <a:r>
              <a:rPr lang="en-US" sz="1900" dirty="0"/>
              <a:t> to govern </a:t>
            </a:r>
            <a:r>
              <a:rPr lang="en-US" sz="1900" dirty="0" err="1"/>
              <a:t>Donà’s</a:t>
            </a:r>
            <a:r>
              <a:rPr lang="en-US" sz="1900" dirty="0"/>
              <a:t> ship). Se </a:t>
            </a:r>
            <a:r>
              <a:rPr lang="en-US" sz="1900" dirty="0" err="1"/>
              <a:t>andarà</a:t>
            </a:r>
            <a:r>
              <a:rPr lang="en-US" sz="1900" dirty="0"/>
              <a:t> a </a:t>
            </a:r>
            <a:r>
              <a:rPr lang="en-US" sz="1900" dirty="0" err="1"/>
              <a:t>formenti</a:t>
            </a:r>
            <a:r>
              <a:rPr lang="en-US" sz="1900" dirty="0"/>
              <a:t> non credo </a:t>
            </a:r>
            <a:r>
              <a:rPr lang="en-US" sz="1900" dirty="0" err="1"/>
              <a:t>che</a:t>
            </a:r>
            <a:r>
              <a:rPr lang="en-US" sz="1900" dirty="0"/>
              <a:t>...</a:t>
            </a:r>
          </a:p>
          <a:p>
            <a:pPr indent="-228600" algn="just">
              <a:lnSpc>
                <a:spcPct val="90000"/>
              </a:lnSpc>
              <a:spcAft>
                <a:spcPts val="600"/>
              </a:spcAft>
              <a:buFont typeface="Arial" panose="020B0604020202020204" pitchFamily="34" charset="0"/>
              <a:buChar char="•"/>
            </a:pPr>
            <a:endParaRPr lang="en-US" sz="1900" dirty="0"/>
          </a:p>
          <a:p>
            <a:pPr indent="-228600" algn="just">
              <a:lnSpc>
                <a:spcPct val="90000"/>
              </a:lnSpc>
              <a:spcAft>
                <a:spcPts val="600"/>
              </a:spcAft>
              <a:buFont typeface="Arial" panose="020B0604020202020204" pitchFamily="34" charset="0"/>
              <a:buChar char="•"/>
            </a:pPr>
            <a:endParaRPr lang="en-US" sz="1900" dirty="0"/>
          </a:p>
          <a:p>
            <a:pPr algn="just">
              <a:lnSpc>
                <a:spcPct val="90000"/>
              </a:lnSpc>
              <a:spcAft>
                <a:spcPts val="600"/>
              </a:spcAft>
            </a:pPr>
            <a:r>
              <a:rPr lang="en-US" sz="1900" dirty="0"/>
              <a:t>MCC, </a:t>
            </a:r>
            <a:r>
              <a:rPr lang="en-US" sz="1900" i="1" dirty="0"/>
              <a:t>DDR</a:t>
            </a:r>
            <a:r>
              <a:rPr lang="en-US" sz="1900" dirty="0"/>
              <a:t>, reg. 411, fasc. VI, 66 (10 November 1557). </a:t>
            </a:r>
          </a:p>
          <a:p>
            <a:pPr indent="-228600">
              <a:lnSpc>
                <a:spcPct val="90000"/>
              </a:lnSpc>
              <a:spcAft>
                <a:spcPts val="600"/>
              </a:spcAft>
              <a:buFont typeface="Arial" panose="020B0604020202020204" pitchFamily="34" charset="0"/>
              <a:buChar char="•"/>
            </a:pPr>
            <a:endParaRPr lang="en-US" sz="1900" dirty="0">
              <a:highlight>
                <a:srgbClr val="FFFF00"/>
              </a:highlight>
            </a:endParaRPr>
          </a:p>
          <a:p>
            <a:pPr indent="-228600">
              <a:lnSpc>
                <a:spcPct val="90000"/>
              </a:lnSpc>
              <a:spcAft>
                <a:spcPts val="600"/>
              </a:spcAft>
              <a:buFont typeface="Arial" panose="020B0604020202020204" pitchFamily="34" charset="0"/>
              <a:buChar char="•"/>
            </a:pPr>
            <a:endParaRPr lang="en-US" sz="1900" dirty="0"/>
          </a:p>
        </p:txBody>
      </p:sp>
      <p:sp>
        <p:nvSpPr>
          <p:cNvPr id="24"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16032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9">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old photo of a rock&#10;&#10;Description automatically generated">
            <a:extLst>
              <a:ext uri="{FF2B5EF4-FFF2-40B4-BE49-F238E27FC236}">
                <a16:creationId xmlns:a16="http://schemas.microsoft.com/office/drawing/2014/main" id="{F732DD7F-2895-45DD-BD5F-E37774943728}"/>
              </a:ext>
            </a:extLst>
          </p:cNvPr>
          <p:cNvPicPr>
            <a:picLocks noChangeAspect="1"/>
          </p:cNvPicPr>
          <p:nvPr/>
        </p:nvPicPr>
        <p:blipFill rotWithShape="1">
          <a:blip r:embed="rId2">
            <a:extLst>
              <a:ext uri="{28A0092B-C50C-407E-A947-70E740481C1C}">
                <a14:useLocalDpi xmlns:a14="http://schemas.microsoft.com/office/drawing/2010/main" val="0"/>
              </a:ext>
            </a:extLst>
          </a:blip>
          <a:srcRect l="12065" r="6828" b="1"/>
          <a:stretch/>
        </p:blipFill>
        <p:spPr>
          <a:xfrm>
            <a:off x="-962532" y="-3088072"/>
            <a:ext cx="18429753" cy="10906769"/>
          </a:xfrm>
          <a:prstGeom prst="rect">
            <a:avLst/>
          </a:prstGeom>
        </p:spPr>
      </p:pic>
      <p:sp>
        <p:nvSpPr>
          <p:cNvPr id="39" name="Rectangle 11">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1166649" y="721805"/>
            <a:ext cx="3874686" cy="2147520"/>
          </a:xfrm>
        </p:spPr>
        <p:txBody>
          <a:bodyPr vert="horz" lIns="91440" tIns="45720" rIns="91440" bIns="45720" rtlCol="0" anchor="ctr">
            <a:normAutofit/>
          </a:bodyPr>
          <a:lstStyle/>
          <a:p>
            <a:r>
              <a:rPr lang="en-US" sz="3700" b="1" dirty="0">
                <a:solidFill>
                  <a:schemeClr val="bg1"/>
                </a:solidFill>
              </a:rPr>
              <a:t>Jacopo</a:t>
            </a:r>
            <a:r>
              <a:rPr lang="en-US" sz="3700" dirty="0">
                <a:solidFill>
                  <a:schemeClr val="bg1"/>
                </a:solidFill>
              </a:rPr>
              <a:t> de' </a:t>
            </a:r>
            <a:r>
              <a:rPr lang="en-US" sz="3700" b="1" dirty="0" err="1">
                <a:solidFill>
                  <a:schemeClr val="bg1"/>
                </a:solidFill>
              </a:rPr>
              <a:t>Barbari</a:t>
            </a:r>
            <a:r>
              <a:rPr lang="en-US" sz="3700" b="1" dirty="0">
                <a:solidFill>
                  <a:schemeClr val="bg1"/>
                </a:solidFill>
              </a:rPr>
              <a:t>, </a:t>
            </a:r>
            <a:r>
              <a:rPr lang="en-US" sz="3700" b="1" i="1" dirty="0">
                <a:solidFill>
                  <a:schemeClr val="bg1"/>
                </a:solidFill>
              </a:rPr>
              <a:t>La </a:t>
            </a:r>
            <a:r>
              <a:rPr lang="en-US" sz="3700" b="1" i="1" dirty="0" err="1">
                <a:solidFill>
                  <a:schemeClr val="bg1"/>
                </a:solidFill>
              </a:rPr>
              <a:t>Veduta</a:t>
            </a:r>
            <a:r>
              <a:rPr lang="en-US" sz="3700" b="1" i="1" dirty="0">
                <a:solidFill>
                  <a:schemeClr val="bg1"/>
                </a:solidFill>
              </a:rPr>
              <a:t> di Venezia, 1500</a:t>
            </a:r>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7"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34D45D6-3F57-407E-BD77-C1FD904AA36B}"/>
              </a:ext>
            </a:extLst>
          </p:cNvPr>
          <p:cNvSpPr/>
          <p:nvPr/>
        </p:nvSpPr>
        <p:spPr>
          <a:xfrm>
            <a:off x="1166649" y="3379979"/>
            <a:ext cx="3874685" cy="3186359"/>
          </a:xfrm>
          <a:prstGeom prst="rect">
            <a:avLst/>
          </a:prstGeom>
        </p:spPr>
        <p:txBody>
          <a:bodyPr vert="horz" lIns="91440" tIns="45720" rIns="91440" bIns="45720" rtlCol="0" anchor="ctr">
            <a:normAutofit/>
          </a:bodyPr>
          <a:lstStyle/>
          <a:p>
            <a:pPr>
              <a:lnSpc>
                <a:spcPct val="90000"/>
              </a:lnSpc>
              <a:spcAft>
                <a:spcPts val="600"/>
              </a:spcAft>
            </a:pPr>
            <a:r>
              <a:rPr lang="en-US" dirty="0">
                <a:solidFill>
                  <a:schemeClr val="bg1"/>
                </a:solidFill>
              </a:rPr>
              <a:t>Vessels being careened inside the Arsenal (the public shipyards) and in the private shipyards at the waterfront</a:t>
            </a:r>
          </a:p>
          <a:p>
            <a:pPr indent="-228600">
              <a:lnSpc>
                <a:spcPct val="90000"/>
              </a:lnSpc>
              <a:spcAft>
                <a:spcPts val="600"/>
              </a:spcAft>
              <a:buFont typeface="Arial" panose="020B0604020202020204" pitchFamily="34" charset="0"/>
              <a:buChar char="•"/>
            </a:pPr>
            <a:endParaRPr lang="en-US" dirty="0">
              <a:solidFill>
                <a:schemeClr val="bg1"/>
              </a:solidFill>
            </a:endParaRPr>
          </a:p>
          <a:p>
            <a:pPr indent="-228600">
              <a:lnSpc>
                <a:spcPct val="90000"/>
              </a:lnSpc>
              <a:spcAft>
                <a:spcPts val="600"/>
              </a:spcAft>
              <a:buFont typeface="Arial" panose="020B0604020202020204" pitchFamily="34" charset="0"/>
              <a:buChar char="•"/>
            </a:pPr>
            <a:endParaRPr lang="en-US" dirty="0">
              <a:solidFill>
                <a:schemeClr val="bg1"/>
              </a:solidFill>
            </a:endParaRPr>
          </a:p>
          <a:p>
            <a:pPr indent="-228600">
              <a:lnSpc>
                <a:spcPct val="90000"/>
              </a:lnSpc>
              <a:spcAft>
                <a:spcPts val="600"/>
              </a:spcAft>
              <a:buFont typeface="Arial" panose="020B0604020202020204" pitchFamily="34" charset="0"/>
              <a:buChar char="•"/>
            </a:pPr>
            <a:endParaRPr lang="en-US" dirty="0">
              <a:solidFill>
                <a:schemeClr val="bg1"/>
              </a:solidFill>
            </a:endParaRPr>
          </a:p>
          <a:p>
            <a:pPr indent="-228600">
              <a:lnSpc>
                <a:spcPct val="90000"/>
              </a:lnSpc>
              <a:spcAft>
                <a:spcPts val="600"/>
              </a:spcAft>
              <a:buFont typeface="Arial" panose="020B0604020202020204" pitchFamily="34" charset="0"/>
              <a:buChar char="•"/>
            </a:pPr>
            <a:endParaRPr lang="en-US" dirty="0">
              <a:solidFill>
                <a:schemeClr val="bg1"/>
              </a:solidFill>
              <a:highlight>
                <a:srgbClr val="FFFF00"/>
              </a:highlight>
            </a:endParaRPr>
          </a:p>
          <a:p>
            <a:pPr indent="-228600">
              <a:lnSpc>
                <a:spcPct val="90000"/>
              </a:lnSpc>
              <a:spcAft>
                <a:spcPts val="600"/>
              </a:spcAft>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3274257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7028496" y="3429000"/>
            <a:ext cx="4602030" cy="2889114"/>
          </a:xfrm>
        </p:spPr>
        <p:txBody>
          <a:bodyPr vert="horz" lIns="91440" tIns="45720" rIns="91440" bIns="45720" rtlCol="0" anchor="b">
            <a:normAutofit/>
          </a:bodyPr>
          <a:lstStyle/>
          <a:p>
            <a:r>
              <a:rPr lang="en-US" sz="3800" b="1" i="1" dirty="0"/>
              <a:t>A list of expenses by the captain of the </a:t>
            </a:r>
            <a:r>
              <a:rPr lang="en-US" sz="3800" b="1" dirty="0"/>
              <a:t>ship </a:t>
            </a:r>
            <a:r>
              <a:rPr lang="en-US" sz="3800" b="1" i="1" dirty="0" err="1"/>
              <a:t>Cornera</a:t>
            </a:r>
            <a:r>
              <a:rPr lang="en-US" sz="3800" b="1" i="1" dirty="0"/>
              <a:t> Stefano </a:t>
            </a:r>
            <a:r>
              <a:rPr lang="en-US" sz="3800" b="1" i="1" dirty="0" err="1"/>
              <a:t>Pastrovichio</a:t>
            </a:r>
            <a:r>
              <a:rPr lang="en-US" sz="3800" b="1" i="1" dirty="0"/>
              <a:t>, c. 1534</a:t>
            </a:r>
          </a:p>
        </p:txBody>
      </p:sp>
      <p:sp>
        <p:nvSpPr>
          <p:cNvPr id="21" name="Freeform: Shape 1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 up of text on a white background&#10;&#10;Description automatically generated">
            <a:extLst>
              <a:ext uri="{FF2B5EF4-FFF2-40B4-BE49-F238E27FC236}">
                <a16:creationId xmlns:a16="http://schemas.microsoft.com/office/drawing/2014/main" id="{53D81F2D-FAF0-403D-B2B5-28825AEF410C}"/>
              </a:ext>
            </a:extLst>
          </p:cNvPr>
          <p:cNvPicPr>
            <a:picLocks noChangeAspect="1"/>
          </p:cNvPicPr>
          <p:nvPr/>
        </p:nvPicPr>
        <p:blipFill rotWithShape="1">
          <a:blip r:embed="rId2">
            <a:extLst>
              <a:ext uri="{28A0092B-C50C-407E-A947-70E740481C1C}">
                <a14:useLocalDpi xmlns:a14="http://schemas.microsoft.com/office/drawing/2010/main" val="0"/>
              </a:ext>
            </a:extLst>
          </a:blip>
          <a:srcRect t="7224" r="-1" b="1959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3" name="Rectangle 2">
            <a:extLst>
              <a:ext uri="{FF2B5EF4-FFF2-40B4-BE49-F238E27FC236}">
                <a16:creationId xmlns:a16="http://schemas.microsoft.com/office/drawing/2014/main" id="{D34D45D6-3F57-407E-BD77-C1FD904AA36B}"/>
              </a:ext>
            </a:extLst>
          </p:cNvPr>
          <p:cNvSpPr/>
          <p:nvPr/>
        </p:nvSpPr>
        <p:spPr>
          <a:xfrm>
            <a:off x="1912087" y="6424173"/>
            <a:ext cx="3777222" cy="723275"/>
          </a:xfrm>
          <a:prstGeom prst="rect">
            <a:avLst/>
          </a:prstGeom>
        </p:spPr>
        <p:txBody>
          <a:bodyPr wrap="square">
            <a:spAutoFit/>
          </a:bodyPr>
          <a:lstStyle/>
          <a:p>
            <a:pPr>
              <a:spcAft>
                <a:spcPts val="600"/>
              </a:spcAft>
            </a:pPr>
            <a:r>
              <a:rPr lang="it-IT" dirty="0" err="1">
                <a:solidFill>
                  <a:schemeClr val="bg1"/>
                </a:solidFill>
              </a:rPr>
              <a:t>ASVe</a:t>
            </a:r>
            <a:r>
              <a:rPr lang="it-IT" dirty="0">
                <a:solidFill>
                  <a:schemeClr val="bg1"/>
                </a:solidFill>
              </a:rPr>
              <a:t>, </a:t>
            </a:r>
            <a:r>
              <a:rPr lang="it-IT" i="1" dirty="0">
                <a:solidFill>
                  <a:schemeClr val="bg1"/>
                </a:solidFill>
              </a:rPr>
              <a:t>SA</a:t>
            </a:r>
            <a:r>
              <a:rPr lang="it-IT" dirty="0">
                <a:solidFill>
                  <a:schemeClr val="bg1"/>
                </a:solidFill>
              </a:rPr>
              <a:t>, bus. 42 [conto 1534].</a:t>
            </a:r>
            <a:endParaRPr lang="en-US" dirty="0">
              <a:solidFill>
                <a:schemeClr val="bg1"/>
              </a:solidFill>
              <a:highlight>
                <a:srgbClr val="FFFF00"/>
              </a:highlight>
            </a:endParaRPr>
          </a:p>
          <a:p>
            <a:pPr>
              <a:spcAft>
                <a:spcPts val="600"/>
              </a:spcAft>
            </a:pPr>
            <a:endParaRPr lang="en-GB" dirty="0"/>
          </a:p>
        </p:txBody>
      </p:sp>
    </p:spTree>
    <p:extLst>
      <p:ext uri="{BB962C8B-B14F-4D97-AF65-F5344CB8AC3E}">
        <p14:creationId xmlns:p14="http://schemas.microsoft.com/office/powerpoint/2010/main" val="390516216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6096000" y="2514394"/>
            <a:ext cx="6025543" cy="1207269"/>
          </a:xfrm>
        </p:spPr>
        <p:txBody>
          <a:bodyPr vert="horz" lIns="91440" tIns="45720" rIns="91440" bIns="45720" rtlCol="0" anchor="b">
            <a:noAutofit/>
          </a:bodyPr>
          <a:lstStyle/>
          <a:p>
            <a:r>
              <a:rPr lang="en-US" sz="2000" b="1" i="1" dirty="0"/>
              <a:t>Ports that offered hauling-out </a:t>
            </a:r>
            <a:br>
              <a:rPr lang="en-US" sz="2000" b="1" i="1" dirty="0"/>
            </a:br>
            <a:r>
              <a:rPr lang="en-US" sz="2000" b="1" i="1" dirty="0"/>
              <a:t>services for big tonnage ships, early 16</a:t>
            </a:r>
            <a:r>
              <a:rPr lang="en-US" sz="2000" b="1" i="1" baseline="30000" dirty="0"/>
              <a:t>th</a:t>
            </a:r>
            <a:r>
              <a:rPr lang="en-US" sz="2000" b="1" i="1" dirty="0"/>
              <a:t> century</a:t>
            </a:r>
          </a:p>
        </p:txBody>
      </p:sp>
      <p:pic>
        <p:nvPicPr>
          <p:cNvPr id="5" name="Picture 4" descr="A close up of a piece of paper&#10;&#10;Description automatically generated">
            <a:extLst>
              <a:ext uri="{FF2B5EF4-FFF2-40B4-BE49-F238E27FC236}">
                <a16:creationId xmlns:a16="http://schemas.microsoft.com/office/drawing/2014/main" id="{DCD9FB0B-46C3-4921-BF68-9CEFCFEC7748}"/>
              </a:ext>
            </a:extLst>
          </p:cNvPr>
          <p:cNvPicPr>
            <a:picLocks noChangeAspect="1"/>
          </p:cNvPicPr>
          <p:nvPr/>
        </p:nvPicPr>
        <p:blipFill rotWithShape="1">
          <a:blip r:embed="rId2">
            <a:extLst>
              <a:ext uri="{28A0092B-C50C-407E-A947-70E740481C1C}">
                <a14:useLocalDpi xmlns:a14="http://schemas.microsoft.com/office/drawing/2010/main" val="0"/>
              </a:ext>
            </a:extLst>
          </a:blip>
          <a:srcRect l="27527" t="3181" r="1146" b="-3179"/>
          <a:stretch/>
        </p:blipFill>
        <p:spPr>
          <a:xfrm>
            <a:off x="353821" y="3776349"/>
            <a:ext cx="11651057" cy="2921230"/>
          </a:xfrm>
          <a:prstGeom prst="rect">
            <a:avLst/>
          </a:prstGeom>
        </p:spPr>
      </p:pic>
      <p:cxnSp>
        <p:nvCxnSpPr>
          <p:cNvPr id="85" name="Straight Connector 56">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close up of a map&#10;&#10;Description automatically generated">
            <a:extLst>
              <a:ext uri="{FF2B5EF4-FFF2-40B4-BE49-F238E27FC236}">
                <a16:creationId xmlns:a16="http://schemas.microsoft.com/office/drawing/2014/main" id="{AB2507DE-0E0E-423F-8FB0-71185C32AC4A}"/>
              </a:ext>
            </a:extLst>
          </p:cNvPr>
          <p:cNvPicPr>
            <a:picLocks noChangeAspect="1"/>
          </p:cNvPicPr>
          <p:nvPr/>
        </p:nvPicPr>
        <p:blipFill rotWithShape="1">
          <a:blip r:embed="rId3">
            <a:extLst>
              <a:ext uri="{28A0092B-C50C-407E-A947-70E740481C1C}">
                <a14:useLocalDpi xmlns:a14="http://schemas.microsoft.com/office/drawing/2010/main" val="0"/>
              </a:ext>
            </a:extLst>
          </a:blip>
          <a:srcRect r="7500" b="-1"/>
          <a:stretch/>
        </p:blipFill>
        <p:spPr>
          <a:xfrm>
            <a:off x="353821" y="507770"/>
            <a:ext cx="5458813" cy="2921230"/>
          </a:xfrm>
          <a:prstGeom prst="rect">
            <a:avLst/>
          </a:prstGeom>
        </p:spPr>
      </p:pic>
    </p:spTree>
    <p:extLst>
      <p:ext uri="{BB962C8B-B14F-4D97-AF65-F5344CB8AC3E}">
        <p14:creationId xmlns:p14="http://schemas.microsoft.com/office/powerpoint/2010/main" val="3708354506"/>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12521" y="-273151"/>
            <a:ext cx="6358137" cy="1325563"/>
          </a:xfrm>
        </p:spPr>
        <p:txBody>
          <a:bodyPr>
            <a:normAutofit/>
          </a:bodyPr>
          <a:lstStyle/>
          <a:p>
            <a:r>
              <a:rPr lang="en-GB" sz="2800" b="1" i="1" dirty="0"/>
              <a:t>The practice of hauling out and careening</a:t>
            </a:r>
          </a:p>
        </p:txBody>
      </p:sp>
      <p:pic>
        <p:nvPicPr>
          <p:cNvPr id="5" name="Picture 4" descr="A picture containing indoor, table, water, sitting&#10;&#10;Description automatically generated">
            <a:extLst>
              <a:ext uri="{FF2B5EF4-FFF2-40B4-BE49-F238E27FC236}">
                <a16:creationId xmlns:a16="http://schemas.microsoft.com/office/drawing/2014/main" id="{3C1226A8-10AB-488B-B85C-BD3307A812FB}"/>
              </a:ext>
            </a:extLst>
          </p:cNvPr>
          <p:cNvPicPr>
            <a:picLocks noChangeAspect="1"/>
          </p:cNvPicPr>
          <p:nvPr/>
        </p:nvPicPr>
        <p:blipFill rotWithShape="1">
          <a:blip r:embed="rId2">
            <a:extLst>
              <a:ext uri="{28A0092B-C50C-407E-A947-70E740481C1C}">
                <a14:useLocalDpi xmlns:a14="http://schemas.microsoft.com/office/drawing/2010/main" val="0"/>
              </a:ext>
            </a:extLst>
          </a:blip>
          <a:srcRect t="12142"/>
          <a:stretch/>
        </p:blipFill>
        <p:spPr>
          <a:xfrm>
            <a:off x="-1127" y="736768"/>
            <a:ext cx="6044445" cy="6121232"/>
          </a:xfrm>
          <a:prstGeom prst="rect">
            <a:avLst/>
          </a:prstGeom>
        </p:spPr>
      </p:pic>
      <p:sp>
        <p:nvSpPr>
          <p:cNvPr id="4" name="Rectangle 3">
            <a:extLst>
              <a:ext uri="{FF2B5EF4-FFF2-40B4-BE49-F238E27FC236}">
                <a16:creationId xmlns:a16="http://schemas.microsoft.com/office/drawing/2014/main" id="{429E3033-EDF2-4159-8C41-FB6BED85F708}"/>
              </a:ext>
            </a:extLst>
          </p:cNvPr>
          <p:cNvSpPr/>
          <p:nvPr/>
        </p:nvSpPr>
        <p:spPr>
          <a:xfrm>
            <a:off x="6321674" y="5162612"/>
            <a:ext cx="4632102" cy="369332"/>
          </a:xfrm>
          <a:prstGeom prst="rect">
            <a:avLst/>
          </a:prstGeom>
        </p:spPr>
        <p:txBody>
          <a:bodyPr wrap="none">
            <a:spAutoFit/>
          </a:bodyPr>
          <a:lstStyle/>
          <a:p>
            <a:r>
              <a:rPr lang="en-GB" dirty="0">
                <a:solidFill>
                  <a:srgbClr val="000000"/>
                </a:solidFill>
              </a:rPr>
              <a:t>Martin Lewis Etching, </a:t>
            </a:r>
            <a:r>
              <a:rPr lang="en-GB" i="1" dirty="0">
                <a:solidFill>
                  <a:srgbClr val="000000"/>
                </a:solidFill>
              </a:rPr>
              <a:t>Beaching The Boat</a:t>
            </a:r>
            <a:r>
              <a:rPr lang="en-GB" dirty="0">
                <a:solidFill>
                  <a:srgbClr val="000000"/>
                </a:solidFill>
              </a:rPr>
              <a:t>, 1925.</a:t>
            </a:r>
            <a:endParaRPr lang="en-GB" i="0" dirty="0">
              <a:solidFill>
                <a:srgbClr val="000000"/>
              </a:solidFill>
              <a:effectLst/>
            </a:endParaRPr>
          </a:p>
        </p:txBody>
      </p:sp>
      <p:sp>
        <p:nvSpPr>
          <p:cNvPr id="11" name="Rectangle 10">
            <a:extLst>
              <a:ext uri="{FF2B5EF4-FFF2-40B4-BE49-F238E27FC236}">
                <a16:creationId xmlns:a16="http://schemas.microsoft.com/office/drawing/2014/main" id="{DC26D310-895C-471F-9895-B282B80B7A10}"/>
              </a:ext>
            </a:extLst>
          </p:cNvPr>
          <p:cNvSpPr/>
          <p:nvPr/>
        </p:nvSpPr>
        <p:spPr>
          <a:xfrm>
            <a:off x="6321674" y="5856887"/>
            <a:ext cx="6124026" cy="923330"/>
          </a:xfrm>
          <a:prstGeom prst="rect">
            <a:avLst/>
          </a:prstGeom>
        </p:spPr>
        <p:txBody>
          <a:bodyPr wrap="square">
            <a:spAutoFit/>
          </a:bodyPr>
          <a:lstStyle/>
          <a:p>
            <a:r>
              <a:rPr lang="en-GB" dirty="0">
                <a:solidFill>
                  <a:srgbClr val="000000"/>
                </a:solidFill>
              </a:rPr>
              <a:t>From the diary of the pilgrim Bernhard </a:t>
            </a:r>
            <a:r>
              <a:rPr lang="en-GB" dirty="0" err="1">
                <a:solidFill>
                  <a:srgbClr val="000000"/>
                </a:solidFill>
              </a:rPr>
              <a:t>Breydenbach</a:t>
            </a:r>
            <a:r>
              <a:rPr lang="en-GB" dirty="0">
                <a:solidFill>
                  <a:srgbClr val="000000"/>
                </a:solidFill>
              </a:rPr>
              <a:t> and his illustrator Erhard </a:t>
            </a:r>
            <a:r>
              <a:rPr lang="en-GB" dirty="0" err="1">
                <a:solidFill>
                  <a:srgbClr val="000000"/>
                </a:solidFill>
              </a:rPr>
              <a:t>Reuwich</a:t>
            </a:r>
            <a:r>
              <a:rPr lang="en-GB" dirty="0">
                <a:solidFill>
                  <a:srgbClr val="000000"/>
                </a:solidFill>
              </a:rPr>
              <a:t>, with the device over the castle of </a:t>
            </a:r>
            <a:r>
              <a:rPr lang="en-GB" dirty="0" err="1">
                <a:solidFill>
                  <a:srgbClr val="000000"/>
                </a:solidFill>
              </a:rPr>
              <a:t>Sant’Andrea</a:t>
            </a:r>
            <a:r>
              <a:rPr lang="en-GB" dirty="0">
                <a:solidFill>
                  <a:srgbClr val="000000"/>
                </a:solidFill>
              </a:rPr>
              <a:t> (Private collection, </a:t>
            </a:r>
            <a:r>
              <a:rPr lang="en-GB" dirty="0" err="1">
                <a:solidFill>
                  <a:srgbClr val="000000"/>
                </a:solidFill>
              </a:rPr>
              <a:t>Foto</a:t>
            </a:r>
            <a:r>
              <a:rPr lang="en-GB" dirty="0">
                <a:solidFill>
                  <a:srgbClr val="000000"/>
                </a:solidFill>
              </a:rPr>
              <a:t> F. </a:t>
            </a:r>
            <a:r>
              <a:rPr lang="en-GB" dirty="0" err="1">
                <a:solidFill>
                  <a:srgbClr val="000000"/>
                </a:solidFill>
              </a:rPr>
              <a:t>Turio</a:t>
            </a:r>
            <a:r>
              <a:rPr lang="en-GB" dirty="0">
                <a:solidFill>
                  <a:srgbClr val="000000"/>
                </a:solidFill>
              </a:rPr>
              <a:t> Bohm, Venice). </a:t>
            </a:r>
            <a:endParaRPr lang="en-GB" dirty="0"/>
          </a:p>
        </p:txBody>
      </p:sp>
      <p:pic>
        <p:nvPicPr>
          <p:cNvPr id="15" name="Picture 14" descr="A close up of text on a white background&#10;&#10;Description automatically generated">
            <a:extLst>
              <a:ext uri="{FF2B5EF4-FFF2-40B4-BE49-F238E27FC236}">
                <a16:creationId xmlns:a16="http://schemas.microsoft.com/office/drawing/2014/main" id="{2F83ECD9-1691-4B9C-A879-12D072E6D8D5}"/>
              </a:ext>
            </a:extLst>
          </p:cNvPr>
          <p:cNvPicPr>
            <a:picLocks noChangeAspect="1"/>
          </p:cNvPicPr>
          <p:nvPr/>
        </p:nvPicPr>
        <p:blipFill rotWithShape="1">
          <a:blip r:embed="rId3">
            <a:extLst>
              <a:ext uri="{28A0092B-C50C-407E-A947-70E740481C1C}">
                <a14:useLocalDpi xmlns:a14="http://schemas.microsoft.com/office/drawing/2010/main" val="0"/>
              </a:ext>
            </a:extLst>
          </a:blip>
          <a:srcRect l="5950" t="7366" r="8774" b="9464"/>
          <a:stretch/>
        </p:blipFill>
        <p:spPr>
          <a:xfrm>
            <a:off x="6055453" y="736768"/>
            <a:ext cx="6124026" cy="4425844"/>
          </a:xfrm>
          <a:prstGeom prst="rect">
            <a:avLst/>
          </a:prstGeom>
        </p:spPr>
      </p:pic>
      <p:sp>
        <p:nvSpPr>
          <p:cNvPr id="3" name="Oval 2">
            <a:extLst>
              <a:ext uri="{FF2B5EF4-FFF2-40B4-BE49-F238E27FC236}">
                <a16:creationId xmlns:a16="http://schemas.microsoft.com/office/drawing/2014/main" id="{AC1816F9-8555-4F6C-8658-ED413E93CCDC}"/>
              </a:ext>
            </a:extLst>
          </p:cNvPr>
          <p:cNvSpPr/>
          <p:nvPr/>
        </p:nvSpPr>
        <p:spPr>
          <a:xfrm>
            <a:off x="-464835" y="4589560"/>
            <a:ext cx="2614863" cy="253465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52470901-63F2-46EC-BDA8-68023144623A}"/>
              </a:ext>
            </a:extLst>
          </p:cNvPr>
          <p:cNvSpPr/>
          <p:nvPr/>
        </p:nvSpPr>
        <p:spPr>
          <a:xfrm>
            <a:off x="4528033" y="4252287"/>
            <a:ext cx="1842625" cy="182065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28173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847344" y="300505"/>
            <a:ext cx="5681219" cy="1197864"/>
          </a:xfrm>
        </p:spPr>
        <p:txBody>
          <a:bodyPr vert="horz" lIns="91440" tIns="45720" rIns="91440" bIns="45720" rtlCol="0" anchor="b">
            <a:normAutofit fontScale="90000"/>
          </a:bodyPr>
          <a:lstStyle/>
          <a:p>
            <a:pPr algn="ctr"/>
            <a:r>
              <a:rPr lang="en-US" sz="4600" b="1" i="1" dirty="0"/>
              <a:t>The practice of hauling out and careening</a:t>
            </a:r>
          </a:p>
        </p:txBody>
      </p:sp>
      <p:pic>
        <p:nvPicPr>
          <p:cNvPr id="3" name="Picture 2">
            <a:extLst>
              <a:ext uri="{FF2B5EF4-FFF2-40B4-BE49-F238E27FC236}">
                <a16:creationId xmlns:a16="http://schemas.microsoft.com/office/drawing/2014/main" id="{FC65D750-0AE8-432A-90A5-4E187AF150A4}"/>
              </a:ext>
            </a:extLst>
          </p:cNvPr>
          <p:cNvPicPr>
            <a:picLocks noChangeAspect="1"/>
          </p:cNvPicPr>
          <p:nvPr/>
        </p:nvPicPr>
        <p:blipFill rotWithShape="1">
          <a:blip r:embed="rId2"/>
          <a:srcRect t="55412" r="80625" b="20116"/>
          <a:stretch/>
        </p:blipFill>
        <p:spPr>
          <a:xfrm>
            <a:off x="6096000" y="3441032"/>
            <a:ext cx="5681219" cy="2385944"/>
          </a:xfrm>
          <a:prstGeom prst="rect">
            <a:avLst/>
          </a:prstGeom>
        </p:spPr>
      </p:pic>
      <p:sp>
        <p:nvSpPr>
          <p:cNvPr id="4" name="Rectangle 3">
            <a:extLst>
              <a:ext uri="{FF2B5EF4-FFF2-40B4-BE49-F238E27FC236}">
                <a16:creationId xmlns:a16="http://schemas.microsoft.com/office/drawing/2014/main" id="{429E3033-EDF2-4159-8C41-FB6BED85F708}"/>
              </a:ext>
            </a:extLst>
          </p:cNvPr>
          <p:cNvSpPr/>
          <p:nvPr/>
        </p:nvSpPr>
        <p:spPr>
          <a:xfrm>
            <a:off x="7193845" y="6100150"/>
            <a:ext cx="5681220" cy="372119"/>
          </a:xfrm>
          <a:prstGeom prst="rect">
            <a:avLst/>
          </a:prstGeom>
          <a:solidFill>
            <a:srgbClr val="000000">
              <a:alpha val="50000"/>
            </a:srgbClr>
          </a:solidFill>
          <a:ln>
            <a:noFill/>
          </a:ln>
        </p:spPr>
        <p:txBody>
          <a:bodyPr wrap="square">
            <a:normAutofit/>
          </a:bodyPr>
          <a:lstStyle/>
          <a:p>
            <a:pPr algn="ctr">
              <a:spcAft>
                <a:spcPts val="600"/>
              </a:spcAft>
            </a:pPr>
            <a:r>
              <a:rPr lang="it-IT" sz="1400" dirty="0" err="1">
                <a:solidFill>
                  <a:srgbClr val="FFFFFF"/>
                </a:solidFill>
              </a:rPr>
              <a:t>Newett</a:t>
            </a:r>
            <a:r>
              <a:rPr lang="it-IT" sz="1400" dirty="0">
                <a:solidFill>
                  <a:srgbClr val="FFFFFF"/>
                </a:solidFill>
              </a:rPr>
              <a:t>, </a:t>
            </a:r>
            <a:r>
              <a:rPr lang="it-IT" sz="1400" i="1" dirty="0">
                <a:solidFill>
                  <a:srgbClr val="FFFFFF"/>
                </a:solidFill>
              </a:rPr>
              <a:t>Canon Pietro </a:t>
            </a:r>
            <a:r>
              <a:rPr lang="it-IT" sz="1400" i="1" dirty="0" err="1">
                <a:solidFill>
                  <a:srgbClr val="FFFFFF"/>
                </a:solidFill>
              </a:rPr>
              <a:t>Casola’s</a:t>
            </a:r>
            <a:r>
              <a:rPr lang="it-IT" sz="1400" i="1" dirty="0">
                <a:solidFill>
                  <a:srgbClr val="FFFFFF"/>
                </a:solidFill>
              </a:rPr>
              <a:t> </a:t>
            </a:r>
            <a:r>
              <a:rPr lang="it-IT" sz="1400" i="1" dirty="0" err="1">
                <a:solidFill>
                  <a:srgbClr val="FFFFFF"/>
                </a:solidFill>
              </a:rPr>
              <a:t>Pilgrimage</a:t>
            </a:r>
            <a:r>
              <a:rPr lang="it-IT" sz="1400" dirty="0">
                <a:solidFill>
                  <a:srgbClr val="FFFFFF"/>
                </a:solidFill>
              </a:rPr>
              <a:t>, p. 140. </a:t>
            </a:r>
            <a:endParaRPr lang="en-GB" sz="1400" i="0" dirty="0">
              <a:solidFill>
                <a:srgbClr val="FFFFFF"/>
              </a:solidFill>
              <a:effectLst/>
            </a:endParaRPr>
          </a:p>
        </p:txBody>
      </p:sp>
      <p:pic>
        <p:nvPicPr>
          <p:cNvPr id="9" name="Picture 8" descr="A close up of a building&#10;&#10;Description automatically generated">
            <a:extLst>
              <a:ext uri="{FF2B5EF4-FFF2-40B4-BE49-F238E27FC236}">
                <a16:creationId xmlns:a16="http://schemas.microsoft.com/office/drawing/2014/main" id="{11330EF7-4C5F-48DD-A535-A4ED5814E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719" y="1584325"/>
            <a:ext cx="5257800" cy="4889500"/>
          </a:xfrm>
          <a:prstGeom prst="rect">
            <a:avLst/>
          </a:prstGeom>
        </p:spPr>
      </p:pic>
      <p:sp>
        <p:nvSpPr>
          <p:cNvPr id="10" name="Oval 9">
            <a:extLst>
              <a:ext uri="{FF2B5EF4-FFF2-40B4-BE49-F238E27FC236}">
                <a16:creationId xmlns:a16="http://schemas.microsoft.com/office/drawing/2014/main" id="{F3A95B0C-DCC6-427C-BDD9-0CEA98923750}"/>
              </a:ext>
            </a:extLst>
          </p:cNvPr>
          <p:cNvSpPr/>
          <p:nvPr/>
        </p:nvSpPr>
        <p:spPr>
          <a:xfrm>
            <a:off x="3679266" y="3789020"/>
            <a:ext cx="2416734" cy="2385944"/>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6151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4" name="Picture 3" descr="A picture containing person, man, outdoor, holding&#10;&#10;Description automatically generated">
            <a:extLst>
              <a:ext uri="{FF2B5EF4-FFF2-40B4-BE49-F238E27FC236}">
                <a16:creationId xmlns:a16="http://schemas.microsoft.com/office/drawing/2014/main" id="{B9EF87A7-EEAB-477E-9276-E9207E55483A}"/>
              </a:ext>
            </a:extLst>
          </p:cNvPr>
          <p:cNvPicPr>
            <a:picLocks noChangeAspect="1"/>
          </p:cNvPicPr>
          <p:nvPr/>
        </p:nvPicPr>
        <p:blipFill rotWithShape="1">
          <a:blip r:embed="rId2">
            <a:extLst>
              <a:ext uri="{28A0092B-C50C-407E-A947-70E740481C1C}">
                <a14:useLocalDpi xmlns:a14="http://schemas.microsoft.com/office/drawing/2010/main" val="0"/>
              </a:ext>
            </a:extLst>
          </a:blip>
          <a:srcRect l="11217" r="23074" b="-2"/>
          <a:stretch/>
        </p:blipFill>
        <p:spPr>
          <a:xfrm>
            <a:off x="321733" y="321732"/>
            <a:ext cx="4367277" cy="6214533"/>
          </a:xfrm>
          <a:prstGeom prst="rect">
            <a:avLst/>
          </a:prstGeom>
        </p:spPr>
      </p:pic>
      <p:pic>
        <p:nvPicPr>
          <p:cNvPr id="5" name="Picture 4" descr="A boat is docked next to a body of water&#10;&#10;Description automatically generated">
            <a:extLst>
              <a:ext uri="{FF2B5EF4-FFF2-40B4-BE49-F238E27FC236}">
                <a16:creationId xmlns:a16="http://schemas.microsoft.com/office/drawing/2014/main" id="{3F0C1D1A-0A1E-4EE3-B8FF-6B3410BC87A9}"/>
              </a:ext>
            </a:extLst>
          </p:cNvPr>
          <p:cNvPicPr>
            <a:picLocks noChangeAspect="1"/>
          </p:cNvPicPr>
          <p:nvPr/>
        </p:nvPicPr>
        <p:blipFill rotWithShape="1">
          <a:blip r:embed="rId3">
            <a:extLst>
              <a:ext uri="{28A0092B-C50C-407E-A947-70E740481C1C}">
                <a14:useLocalDpi xmlns:a14="http://schemas.microsoft.com/office/drawing/2010/main" val="0"/>
              </a:ext>
            </a:extLst>
          </a:blip>
          <a:srcRect l="8946" r="33948" b="1"/>
          <a:stretch/>
        </p:blipFill>
        <p:spPr>
          <a:xfrm>
            <a:off x="4772525" y="321732"/>
            <a:ext cx="7097742" cy="6214533"/>
          </a:xfrm>
          <a:prstGeom prst="rect">
            <a:avLst/>
          </a:prstGeom>
        </p:spPr>
      </p:pic>
      <p:sp>
        <p:nvSpPr>
          <p:cNvPr id="6" name="Content Placeholder 2">
            <a:extLst>
              <a:ext uri="{FF2B5EF4-FFF2-40B4-BE49-F238E27FC236}">
                <a16:creationId xmlns:a16="http://schemas.microsoft.com/office/drawing/2014/main" id="{3D5F66E1-6FE9-4F26-B25C-BE69C74EE9CF}"/>
              </a:ext>
            </a:extLst>
          </p:cNvPr>
          <p:cNvSpPr>
            <a:spLocks noGrp="1"/>
          </p:cNvSpPr>
          <p:nvPr>
            <p:ph idx="1"/>
          </p:nvPr>
        </p:nvSpPr>
        <p:spPr>
          <a:xfrm>
            <a:off x="4772525" y="321732"/>
            <a:ext cx="2015197" cy="636221"/>
          </a:xfrm>
        </p:spPr>
        <p:txBody>
          <a:bodyPr/>
          <a:lstStyle/>
          <a:p>
            <a:pPr marL="0" indent="0">
              <a:buNone/>
            </a:pPr>
            <a:r>
              <a:rPr lang="en-GB" i="1" dirty="0">
                <a:solidFill>
                  <a:schemeClr val="bg1"/>
                </a:solidFill>
              </a:rPr>
              <a:t>Bellatrix</a:t>
            </a:r>
          </a:p>
        </p:txBody>
      </p:sp>
    </p:spTree>
    <p:extLst>
      <p:ext uri="{BB962C8B-B14F-4D97-AF65-F5344CB8AC3E}">
        <p14:creationId xmlns:p14="http://schemas.microsoft.com/office/powerpoint/2010/main" val="1929404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68580" y="405696"/>
            <a:ext cx="6131052" cy="1197864"/>
          </a:xfrm>
        </p:spPr>
        <p:txBody>
          <a:bodyPr vert="horz" lIns="91440" tIns="45720" rIns="91440" bIns="45720" rtlCol="0" anchor="b">
            <a:normAutofit fontScale="90000"/>
          </a:bodyPr>
          <a:lstStyle/>
          <a:p>
            <a:pPr algn="ctr"/>
            <a:r>
              <a:rPr lang="en-US" sz="4600" b="1" i="1" kern="1200" dirty="0">
                <a:solidFill>
                  <a:schemeClr val="tx1"/>
                </a:solidFill>
                <a:latin typeface="+mj-lt"/>
                <a:ea typeface="+mj-ea"/>
                <a:cs typeface="+mj-cs"/>
              </a:rPr>
              <a:t>The practice of hauling out and careening</a:t>
            </a:r>
          </a:p>
        </p:txBody>
      </p:sp>
      <p:pic>
        <p:nvPicPr>
          <p:cNvPr id="14" name="Picture 13" descr="A picture containing book&#10;&#10;Description automatically generated">
            <a:extLst>
              <a:ext uri="{FF2B5EF4-FFF2-40B4-BE49-F238E27FC236}">
                <a16:creationId xmlns:a16="http://schemas.microsoft.com/office/drawing/2014/main" id="{36B03C8B-E501-41EF-9D5D-96C2DF3A24E3}"/>
              </a:ext>
            </a:extLst>
          </p:cNvPr>
          <p:cNvPicPr>
            <a:picLocks noChangeAspect="1"/>
          </p:cNvPicPr>
          <p:nvPr/>
        </p:nvPicPr>
        <p:blipFill rotWithShape="1">
          <a:blip r:embed="rId2">
            <a:extLst>
              <a:ext uri="{28A0092B-C50C-407E-A947-70E740481C1C}">
                <a14:useLocalDpi xmlns:a14="http://schemas.microsoft.com/office/drawing/2010/main" val="0"/>
              </a:ext>
            </a:extLst>
          </a:blip>
          <a:srcRect l="6011" r="-2" b="-2"/>
          <a:stretch/>
        </p:blipFill>
        <p:spPr>
          <a:xfrm>
            <a:off x="249936" y="2194560"/>
            <a:ext cx="5742432" cy="4078224"/>
          </a:xfrm>
          <a:prstGeom prst="rect">
            <a:avLst/>
          </a:prstGeom>
        </p:spPr>
      </p:pic>
      <p:pic>
        <p:nvPicPr>
          <p:cNvPr id="22" name="Picture 21" descr="A picture containing text, map&#10;&#10;Description automatically generated">
            <a:extLst>
              <a:ext uri="{FF2B5EF4-FFF2-40B4-BE49-F238E27FC236}">
                <a16:creationId xmlns:a16="http://schemas.microsoft.com/office/drawing/2014/main" id="{29E9FE88-8F47-4ABD-BE76-50D135121D4C}"/>
              </a:ext>
            </a:extLst>
          </p:cNvPr>
          <p:cNvPicPr>
            <a:picLocks noChangeAspect="1"/>
          </p:cNvPicPr>
          <p:nvPr/>
        </p:nvPicPr>
        <p:blipFill rotWithShape="1">
          <a:blip r:embed="rId3">
            <a:extLst>
              <a:ext uri="{28A0092B-C50C-407E-A947-70E740481C1C}">
                <a14:useLocalDpi xmlns:a14="http://schemas.microsoft.com/office/drawing/2010/main" val="0"/>
              </a:ext>
            </a:extLst>
          </a:blip>
          <a:srcRect l="22155" r="28562" b="-1"/>
          <a:stretch/>
        </p:blipFill>
        <p:spPr>
          <a:xfrm>
            <a:off x="6199632" y="2194560"/>
            <a:ext cx="5742432" cy="4078224"/>
          </a:xfrm>
          <a:prstGeom prst="rect">
            <a:avLst/>
          </a:prstGeom>
        </p:spPr>
      </p:pic>
    </p:spTree>
    <p:extLst>
      <p:ext uri="{BB962C8B-B14F-4D97-AF65-F5344CB8AC3E}">
        <p14:creationId xmlns:p14="http://schemas.microsoft.com/office/powerpoint/2010/main" val="2968553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618809" y="483166"/>
            <a:ext cx="6725231" cy="1714500"/>
          </a:xfrm>
        </p:spPr>
        <p:txBody>
          <a:bodyPr vert="horz" lIns="91440" tIns="45720" rIns="91440" bIns="45720" rtlCol="0" anchor="ctr">
            <a:normAutofit/>
          </a:bodyPr>
          <a:lstStyle/>
          <a:p>
            <a:r>
              <a:rPr lang="en-US" sz="2800" b="1" i="1" kern="1200" dirty="0">
                <a:solidFill>
                  <a:schemeClr val="tx1"/>
                </a:solidFill>
                <a:latin typeface="+mj-lt"/>
                <a:ea typeface="+mj-ea"/>
                <a:cs typeface="+mj-cs"/>
              </a:rPr>
              <a:t>The practice of hauling out and careening</a:t>
            </a:r>
          </a:p>
        </p:txBody>
      </p:sp>
      <p:pic>
        <p:nvPicPr>
          <p:cNvPr id="7" name="Picture 6" descr="A picture containing text, book&#10;&#10;Description automatically generated">
            <a:extLst>
              <a:ext uri="{FF2B5EF4-FFF2-40B4-BE49-F238E27FC236}">
                <a16:creationId xmlns:a16="http://schemas.microsoft.com/office/drawing/2014/main" id="{CE9ACEFD-9AD7-4701-B86E-B1F62C7E105D}"/>
              </a:ext>
            </a:extLst>
          </p:cNvPr>
          <p:cNvPicPr>
            <a:picLocks noChangeAspect="1"/>
          </p:cNvPicPr>
          <p:nvPr/>
        </p:nvPicPr>
        <p:blipFill rotWithShape="1">
          <a:blip r:embed="rId2">
            <a:extLst>
              <a:ext uri="{28A0092B-C50C-407E-A947-70E740481C1C}">
                <a14:useLocalDpi xmlns:a14="http://schemas.microsoft.com/office/drawing/2010/main" val="0"/>
              </a:ext>
            </a:extLst>
          </a:blip>
          <a:srcRect l="19955" r="19958" b="1"/>
          <a:stretch/>
        </p:blipFill>
        <p:spPr>
          <a:xfrm>
            <a:off x="641665" y="1673657"/>
            <a:ext cx="3716238" cy="4051011"/>
          </a:xfrm>
          <a:prstGeom prst="rect">
            <a:avLst/>
          </a:prstGeom>
        </p:spPr>
      </p:pic>
      <p:pic>
        <p:nvPicPr>
          <p:cNvPr id="11" name="Picture 10" descr="A bridge over a body of water&#10;&#10;Description automatically generated">
            <a:extLst>
              <a:ext uri="{FF2B5EF4-FFF2-40B4-BE49-F238E27FC236}">
                <a16:creationId xmlns:a16="http://schemas.microsoft.com/office/drawing/2014/main" id="{52F39714-7A38-4505-ACB4-9CDE3E5A8131}"/>
              </a:ext>
            </a:extLst>
          </p:cNvPr>
          <p:cNvPicPr>
            <a:picLocks noChangeAspect="1"/>
          </p:cNvPicPr>
          <p:nvPr/>
        </p:nvPicPr>
        <p:blipFill rotWithShape="1">
          <a:blip r:embed="rId3">
            <a:extLst>
              <a:ext uri="{28A0092B-C50C-407E-A947-70E740481C1C}">
                <a14:useLocalDpi xmlns:a14="http://schemas.microsoft.com/office/drawing/2010/main" val="0"/>
              </a:ext>
            </a:extLst>
          </a:blip>
          <a:srcRect t="18935" r="-2" b="-2"/>
          <a:stretch/>
        </p:blipFill>
        <p:spPr>
          <a:xfrm>
            <a:off x="4687260" y="1673657"/>
            <a:ext cx="6798905" cy="4051011"/>
          </a:xfrm>
          <a:prstGeom prst="rect">
            <a:avLst/>
          </a:prstGeom>
        </p:spPr>
      </p:pic>
      <p:cxnSp>
        <p:nvCxnSpPr>
          <p:cNvPr id="37" name="Straight Connector 36">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B34BF7F-969E-4B78-84BC-2A44ADF0F069}"/>
              </a:ext>
            </a:extLst>
          </p:cNvPr>
          <p:cNvSpPr/>
          <p:nvPr/>
        </p:nvSpPr>
        <p:spPr>
          <a:xfrm>
            <a:off x="4760933" y="5467609"/>
            <a:ext cx="6725232" cy="1714500"/>
          </a:xfrm>
          <a:prstGeom prst="rect">
            <a:avLst/>
          </a:prstGeom>
        </p:spPr>
        <p:txBody>
          <a:bodyPr vert="horz" lIns="91440" tIns="45720" rIns="91440" bIns="45720" rtlCol="0" anchor="ctr">
            <a:normAutofit/>
          </a:bodyPr>
          <a:lstStyle/>
          <a:p>
            <a:pPr>
              <a:lnSpc>
                <a:spcPct val="90000"/>
              </a:lnSpc>
              <a:spcAft>
                <a:spcPts val="600"/>
              </a:spcAft>
            </a:pPr>
            <a:r>
              <a:rPr lang="en-US" sz="1700" i="1" dirty="0"/>
              <a:t>An Old Whaler Hove Down For Repairs, Near New Bedford</a:t>
            </a:r>
            <a:r>
              <a:rPr lang="en-US" sz="1700" dirty="0"/>
              <a:t>, a wood engraving drawn by F. S. Cozzens and published in Harper's Weekly, December 1882.</a:t>
            </a:r>
          </a:p>
        </p:txBody>
      </p:sp>
      <p:sp>
        <p:nvSpPr>
          <p:cNvPr id="3" name="Rectangle 2">
            <a:extLst>
              <a:ext uri="{FF2B5EF4-FFF2-40B4-BE49-F238E27FC236}">
                <a16:creationId xmlns:a16="http://schemas.microsoft.com/office/drawing/2014/main" id="{D34D45D6-3F57-407E-BD77-C1FD904AA36B}"/>
              </a:ext>
            </a:extLst>
          </p:cNvPr>
          <p:cNvSpPr/>
          <p:nvPr/>
        </p:nvSpPr>
        <p:spPr>
          <a:xfrm>
            <a:off x="827850" y="3068615"/>
            <a:ext cx="10787270" cy="1785104"/>
          </a:xfrm>
          <a:prstGeom prst="rect">
            <a:avLst/>
          </a:prstGeom>
        </p:spPr>
        <p:txBody>
          <a:bodyPr wrap="square">
            <a:spAutoFit/>
          </a:bodyPr>
          <a:lstStyle/>
          <a:p>
            <a:pPr>
              <a:spcAft>
                <a:spcPts val="600"/>
              </a:spcAft>
            </a:pPr>
            <a:r>
              <a:rPr lang="en-GB"/>
              <a:t> </a:t>
            </a:r>
          </a:p>
          <a:p>
            <a:pPr>
              <a:spcAft>
                <a:spcPts val="600"/>
              </a:spcAft>
            </a:pPr>
            <a:endParaRPr lang="en-GB"/>
          </a:p>
          <a:p>
            <a:pPr>
              <a:spcAft>
                <a:spcPts val="600"/>
              </a:spcAft>
            </a:pPr>
            <a:endParaRPr lang="en-GB"/>
          </a:p>
          <a:p>
            <a:pPr>
              <a:spcAft>
                <a:spcPts val="600"/>
              </a:spcAft>
            </a:pPr>
            <a:endParaRPr lang="en-US">
              <a:highlight>
                <a:srgbClr val="FFFF00"/>
              </a:highlight>
            </a:endParaRPr>
          </a:p>
          <a:p>
            <a:pPr>
              <a:spcAft>
                <a:spcPts val="600"/>
              </a:spcAft>
            </a:pPr>
            <a:endParaRPr lang="en-GB"/>
          </a:p>
        </p:txBody>
      </p:sp>
      <p:sp>
        <p:nvSpPr>
          <p:cNvPr id="24" name="Rectangle 23">
            <a:extLst>
              <a:ext uri="{FF2B5EF4-FFF2-40B4-BE49-F238E27FC236}">
                <a16:creationId xmlns:a16="http://schemas.microsoft.com/office/drawing/2014/main" id="{42DEB272-EB4A-426D-8406-B68B5CD20F6D}"/>
              </a:ext>
            </a:extLst>
          </p:cNvPr>
          <p:cNvSpPr/>
          <p:nvPr/>
        </p:nvSpPr>
        <p:spPr>
          <a:xfrm>
            <a:off x="641665" y="5302893"/>
            <a:ext cx="3199777" cy="1714500"/>
          </a:xfrm>
          <a:prstGeom prst="rect">
            <a:avLst/>
          </a:prstGeom>
        </p:spPr>
        <p:txBody>
          <a:bodyPr vert="horz" lIns="91440" tIns="45720" rIns="91440" bIns="45720" rtlCol="0" anchor="ctr">
            <a:normAutofit/>
          </a:bodyPr>
          <a:lstStyle/>
          <a:p>
            <a:pPr>
              <a:spcAft>
                <a:spcPts val="600"/>
              </a:spcAft>
            </a:pPr>
            <a:r>
              <a:rPr lang="en-GB" sz="1600" dirty="0"/>
              <a:t>Jacopo de' </a:t>
            </a:r>
            <a:r>
              <a:rPr lang="en-GB" sz="1600" dirty="0" err="1"/>
              <a:t>Barbari</a:t>
            </a:r>
            <a:r>
              <a:rPr lang="en-GB" sz="1600" dirty="0"/>
              <a:t>, </a:t>
            </a:r>
            <a:r>
              <a:rPr lang="en-GB" sz="1600" i="1" dirty="0"/>
              <a:t>La </a:t>
            </a:r>
            <a:r>
              <a:rPr lang="en-GB" sz="1600" i="1" dirty="0" err="1"/>
              <a:t>Veduta</a:t>
            </a:r>
            <a:r>
              <a:rPr lang="en-GB" sz="1600" i="1" dirty="0"/>
              <a:t> di Venezia, 1500</a:t>
            </a:r>
            <a:endParaRPr lang="en-GB" sz="1600" dirty="0"/>
          </a:p>
        </p:txBody>
      </p:sp>
    </p:spTree>
    <p:extLst>
      <p:ext uri="{BB962C8B-B14F-4D97-AF65-F5344CB8AC3E}">
        <p14:creationId xmlns:p14="http://schemas.microsoft.com/office/powerpoint/2010/main" val="165238632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D45D6-3F57-407E-BD77-C1FD904AA36B}"/>
              </a:ext>
            </a:extLst>
          </p:cNvPr>
          <p:cNvSpPr/>
          <p:nvPr/>
        </p:nvSpPr>
        <p:spPr>
          <a:xfrm>
            <a:off x="859934" y="1765278"/>
            <a:ext cx="10787270" cy="1477328"/>
          </a:xfrm>
          <a:prstGeom prst="rect">
            <a:avLst/>
          </a:prstGeom>
        </p:spPr>
        <p:txBody>
          <a:bodyPr wrap="square">
            <a:spAutoFit/>
          </a:bodyPr>
          <a:lstStyle/>
          <a:p>
            <a:r>
              <a:rPr lang="en-GB" dirty="0"/>
              <a:t> </a:t>
            </a:r>
          </a:p>
          <a:p>
            <a:endParaRPr lang="en-GB" dirty="0"/>
          </a:p>
          <a:p>
            <a:endParaRPr lang="en-GB" dirty="0"/>
          </a:p>
          <a:p>
            <a:endParaRPr lang="en-US" dirty="0">
              <a:highlight>
                <a:srgbClr val="FFFF00"/>
              </a:highlight>
            </a:endParaRPr>
          </a:p>
          <a:p>
            <a:endParaRPr lang="en-GB" dirty="0"/>
          </a:p>
        </p:txBody>
      </p:sp>
      <p:pic>
        <p:nvPicPr>
          <p:cNvPr id="5" name="Picture 4" descr="A person standing on a beach&#10;&#10;Description automatically generated">
            <a:extLst>
              <a:ext uri="{FF2B5EF4-FFF2-40B4-BE49-F238E27FC236}">
                <a16:creationId xmlns:a16="http://schemas.microsoft.com/office/drawing/2014/main" id="{9EF114C4-3DD2-4F4A-BF98-041F53043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224" y="1674635"/>
            <a:ext cx="5494774" cy="4121081"/>
          </a:xfrm>
          <a:prstGeom prst="rect">
            <a:avLst/>
          </a:prstGeom>
        </p:spPr>
      </p:pic>
      <p:pic>
        <p:nvPicPr>
          <p:cNvPr id="8" name="Picture 7" descr="Anonyme, ALBUM DE COLBERT (Paris, 1670)">
            <a:extLst>
              <a:ext uri="{FF2B5EF4-FFF2-40B4-BE49-F238E27FC236}">
                <a16:creationId xmlns:a16="http://schemas.microsoft.com/office/drawing/2014/main" id="{D5EF467C-2FFB-4EAC-9F6F-46C91AC6B8E8}"/>
              </a:ext>
            </a:extLst>
          </p:cNvPr>
          <p:cNvPicPr>
            <a:picLocks noChangeAspect="1"/>
          </p:cNvPicPr>
          <p:nvPr/>
        </p:nvPicPr>
        <p:blipFill rotWithShape="1">
          <a:blip r:embed="rId3">
            <a:extLst>
              <a:ext uri="{28A0092B-C50C-407E-A947-70E740481C1C}">
                <a14:useLocalDpi xmlns:a14="http://schemas.microsoft.com/office/drawing/2010/main" val="0"/>
              </a:ext>
            </a:extLst>
          </a:blip>
          <a:srcRect l="13092" t="33242" r="16956" b="6667"/>
          <a:stretch/>
        </p:blipFill>
        <p:spPr>
          <a:xfrm>
            <a:off x="-1" y="1104789"/>
            <a:ext cx="6697225" cy="5753211"/>
          </a:xfrm>
          <a:prstGeom prst="rect">
            <a:avLst/>
          </a:prstGeom>
        </p:spPr>
      </p:pic>
      <p:sp>
        <p:nvSpPr>
          <p:cNvPr id="9" name="Rectangle 8">
            <a:extLst>
              <a:ext uri="{FF2B5EF4-FFF2-40B4-BE49-F238E27FC236}">
                <a16:creationId xmlns:a16="http://schemas.microsoft.com/office/drawing/2014/main" id="{46D8392C-675E-4AAF-A2BA-D9E4C30BF112}"/>
              </a:ext>
            </a:extLst>
          </p:cNvPr>
          <p:cNvSpPr/>
          <p:nvPr/>
        </p:nvSpPr>
        <p:spPr>
          <a:xfrm>
            <a:off x="0" y="6460271"/>
            <a:ext cx="4318105" cy="369332"/>
          </a:xfrm>
          <a:prstGeom prst="rect">
            <a:avLst/>
          </a:prstGeom>
        </p:spPr>
        <p:txBody>
          <a:bodyPr wrap="none">
            <a:spAutoFit/>
          </a:bodyPr>
          <a:lstStyle/>
          <a:p>
            <a:r>
              <a:rPr lang="en-GB" dirty="0"/>
              <a:t>Anonyme, ALBUM DE COLBERT (Paris, 1670)</a:t>
            </a:r>
          </a:p>
        </p:txBody>
      </p:sp>
      <p:sp>
        <p:nvSpPr>
          <p:cNvPr id="4" name="Rectangle 3">
            <a:extLst>
              <a:ext uri="{FF2B5EF4-FFF2-40B4-BE49-F238E27FC236}">
                <a16:creationId xmlns:a16="http://schemas.microsoft.com/office/drawing/2014/main" id="{AB829F18-03C2-4108-82D3-3B4D72F9BF14}"/>
              </a:ext>
            </a:extLst>
          </p:cNvPr>
          <p:cNvSpPr/>
          <p:nvPr/>
        </p:nvSpPr>
        <p:spPr>
          <a:xfrm>
            <a:off x="6697224" y="5855440"/>
            <a:ext cx="5652345" cy="923330"/>
          </a:xfrm>
          <a:prstGeom prst="rect">
            <a:avLst/>
          </a:prstGeom>
        </p:spPr>
        <p:txBody>
          <a:bodyPr wrap="square">
            <a:spAutoFit/>
          </a:bodyPr>
          <a:lstStyle/>
          <a:p>
            <a:r>
              <a:rPr lang="en-GB" dirty="0">
                <a:solidFill>
                  <a:srgbClr val="323248"/>
                </a:solidFill>
              </a:rPr>
              <a:t>Fisherman smoking his boat with burning palm fronds, to harden the surface and to remove vermin, </a:t>
            </a:r>
            <a:r>
              <a:rPr lang="en-GB" dirty="0" err="1">
                <a:solidFill>
                  <a:srgbClr val="323248"/>
                </a:solidFill>
              </a:rPr>
              <a:t>Dongwe</a:t>
            </a:r>
            <a:r>
              <a:rPr lang="en-GB" dirty="0">
                <a:solidFill>
                  <a:srgbClr val="323248"/>
                </a:solidFill>
              </a:rPr>
              <a:t> Beach, </a:t>
            </a:r>
            <a:r>
              <a:rPr lang="en-GB" dirty="0" err="1">
                <a:solidFill>
                  <a:srgbClr val="323248"/>
                </a:solidFill>
              </a:rPr>
              <a:t>Dongwe</a:t>
            </a:r>
            <a:r>
              <a:rPr lang="en-GB" dirty="0">
                <a:solidFill>
                  <a:srgbClr val="323248"/>
                </a:solidFill>
              </a:rPr>
              <a:t>, Zanzibar</a:t>
            </a:r>
            <a:endParaRPr lang="en-GB" dirty="0"/>
          </a:p>
        </p:txBody>
      </p:sp>
      <p:sp>
        <p:nvSpPr>
          <p:cNvPr id="6" name="Rectangle 5">
            <a:extLst>
              <a:ext uri="{FF2B5EF4-FFF2-40B4-BE49-F238E27FC236}">
                <a16:creationId xmlns:a16="http://schemas.microsoft.com/office/drawing/2014/main" id="{EF631E5A-F0C7-43D5-B4B7-8F2CAECCCBE5}"/>
              </a:ext>
            </a:extLst>
          </p:cNvPr>
          <p:cNvSpPr/>
          <p:nvPr/>
        </p:nvSpPr>
        <p:spPr>
          <a:xfrm>
            <a:off x="1899937" y="3070179"/>
            <a:ext cx="4797288" cy="646331"/>
          </a:xfrm>
          <a:prstGeom prst="rect">
            <a:avLst/>
          </a:prstGeom>
        </p:spPr>
        <p:txBody>
          <a:bodyPr wrap="square">
            <a:spAutoFit/>
          </a:bodyPr>
          <a:lstStyle/>
          <a:p>
            <a:r>
              <a:rPr lang="en-GB" dirty="0">
                <a:solidFill>
                  <a:srgbClr val="323248"/>
                </a:solidFill>
              </a:rPr>
              <a:t>A fisherman burning algae and hardening his boat in </a:t>
            </a:r>
            <a:r>
              <a:rPr lang="en-GB" dirty="0" err="1">
                <a:solidFill>
                  <a:srgbClr val="323248"/>
                </a:solidFill>
              </a:rPr>
              <a:t>Bwejuu</a:t>
            </a:r>
            <a:r>
              <a:rPr lang="en-GB" dirty="0">
                <a:solidFill>
                  <a:srgbClr val="323248"/>
                </a:solidFill>
              </a:rPr>
              <a:t> Zanzibar Tanzania</a:t>
            </a:r>
            <a:endParaRPr lang="en-GB" dirty="0"/>
          </a:p>
        </p:txBody>
      </p:sp>
      <p:pic>
        <p:nvPicPr>
          <p:cNvPr id="10" name="Picture 9" descr="A person with a sunset in the background&#10;&#10;Description automatically generated">
            <a:extLst>
              <a:ext uri="{FF2B5EF4-FFF2-40B4-BE49-F238E27FC236}">
                <a16:creationId xmlns:a16="http://schemas.microsoft.com/office/drawing/2014/main" id="{CCC66A2D-A3A5-4D88-90CB-4FCF91C76BD0}"/>
              </a:ext>
            </a:extLst>
          </p:cNvPr>
          <p:cNvPicPr>
            <a:picLocks noChangeAspect="1"/>
          </p:cNvPicPr>
          <p:nvPr/>
        </p:nvPicPr>
        <p:blipFill rotWithShape="1">
          <a:blip r:embed="rId4">
            <a:extLst>
              <a:ext uri="{28A0092B-C50C-407E-A947-70E740481C1C}">
                <a14:useLocalDpi xmlns:a14="http://schemas.microsoft.com/office/drawing/2010/main" val="0"/>
              </a:ext>
            </a:extLst>
          </a:blip>
          <a:srcRect b="10642"/>
          <a:stretch/>
        </p:blipFill>
        <p:spPr>
          <a:xfrm>
            <a:off x="0" y="-1344684"/>
            <a:ext cx="6697226" cy="4400705"/>
          </a:xfrm>
          <a:prstGeom prst="rect">
            <a:avLst/>
          </a:prstGeom>
        </p:spPr>
      </p:pic>
    </p:spTree>
    <p:extLst>
      <p:ext uri="{BB962C8B-B14F-4D97-AF65-F5344CB8AC3E}">
        <p14:creationId xmlns:p14="http://schemas.microsoft.com/office/powerpoint/2010/main" val="1432549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1">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3">
            <a:extLst>
              <a:ext uri="{FF2B5EF4-FFF2-40B4-BE49-F238E27FC236}">
                <a16:creationId xmlns:a16="http://schemas.microsoft.com/office/drawing/2014/main" id="{342402E1-B9D8-424B-837F-6E4AA2E0F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3805"/>
            <a:ext cx="780044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405063" y="1563624"/>
            <a:ext cx="5111496" cy="1097280"/>
          </a:xfrm>
        </p:spPr>
        <p:txBody>
          <a:bodyPr vert="horz" lIns="91440" tIns="45720" rIns="91440" bIns="45720" rtlCol="0" anchor="ctr">
            <a:normAutofit/>
          </a:bodyPr>
          <a:lstStyle/>
          <a:p>
            <a:r>
              <a:rPr lang="en-US" b="1" i="1" kern="1200">
                <a:solidFill>
                  <a:srgbClr val="FFFFFE"/>
                </a:solidFill>
                <a:latin typeface="+mj-lt"/>
                <a:ea typeface="+mj-ea"/>
                <a:cs typeface="+mj-cs"/>
              </a:rPr>
              <a:t>Worm repellents</a:t>
            </a:r>
          </a:p>
        </p:txBody>
      </p:sp>
      <p:sp>
        <p:nvSpPr>
          <p:cNvPr id="3" name="Rectangle 2">
            <a:extLst>
              <a:ext uri="{FF2B5EF4-FFF2-40B4-BE49-F238E27FC236}">
                <a16:creationId xmlns:a16="http://schemas.microsoft.com/office/drawing/2014/main" id="{D34D45D6-3F57-407E-BD77-C1FD904AA36B}"/>
              </a:ext>
            </a:extLst>
          </p:cNvPr>
          <p:cNvSpPr/>
          <p:nvPr/>
        </p:nvSpPr>
        <p:spPr>
          <a:xfrm>
            <a:off x="405063" y="2671953"/>
            <a:ext cx="4379976" cy="35478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300" dirty="0">
                <a:solidFill>
                  <a:srgbClr val="FFFFFE"/>
                </a:solidFill>
              </a:rPr>
              <a:t>Formulas for coating included a mixture of – </a:t>
            </a:r>
          </a:p>
          <a:p>
            <a:pPr indent="-228600">
              <a:lnSpc>
                <a:spcPct val="90000"/>
              </a:lnSpc>
              <a:spcAft>
                <a:spcPts val="600"/>
              </a:spcAft>
              <a:buFont typeface="Arial" panose="020B0604020202020204" pitchFamily="34" charset="0"/>
              <a:buChar char="•"/>
            </a:pPr>
            <a:endParaRPr lang="en-US" sz="1300" dirty="0">
              <a:solidFill>
                <a:srgbClr val="FFFFFE"/>
              </a:solidFill>
            </a:endParaRPr>
          </a:p>
          <a:p>
            <a:pPr indent="-228600">
              <a:lnSpc>
                <a:spcPct val="90000"/>
              </a:lnSpc>
              <a:spcAft>
                <a:spcPts val="600"/>
              </a:spcAft>
              <a:buFont typeface="Arial" panose="020B0604020202020204" pitchFamily="34" charset="0"/>
              <a:buChar char="•"/>
            </a:pPr>
            <a:r>
              <a:rPr lang="en-US" sz="1300" dirty="0">
                <a:solidFill>
                  <a:srgbClr val="FFFFFE"/>
                </a:solidFill>
              </a:rPr>
              <a:t>arsenic and </a:t>
            </a:r>
            <a:r>
              <a:rPr lang="en-US" sz="1300" dirty="0" err="1">
                <a:solidFill>
                  <a:srgbClr val="FFFFFE"/>
                </a:solidFill>
              </a:rPr>
              <a:t>sulphur</a:t>
            </a:r>
            <a:r>
              <a:rPr lang="en-US" sz="1300" dirty="0">
                <a:solidFill>
                  <a:srgbClr val="FFFFFE"/>
                </a:solidFill>
              </a:rPr>
              <a:t> mixed with oil</a:t>
            </a:r>
          </a:p>
          <a:p>
            <a:pPr indent="-228600">
              <a:lnSpc>
                <a:spcPct val="90000"/>
              </a:lnSpc>
              <a:spcAft>
                <a:spcPts val="600"/>
              </a:spcAft>
              <a:buFont typeface="Arial" panose="020B0604020202020204" pitchFamily="34" charset="0"/>
              <a:buChar char="•"/>
            </a:pPr>
            <a:r>
              <a:rPr lang="en-US" sz="1300" dirty="0">
                <a:solidFill>
                  <a:srgbClr val="FFFFFE"/>
                </a:solidFill>
              </a:rPr>
              <a:t>black tar, pitch, asphalt</a:t>
            </a:r>
          </a:p>
          <a:p>
            <a:pPr indent="-228600">
              <a:lnSpc>
                <a:spcPct val="90000"/>
              </a:lnSpc>
              <a:spcAft>
                <a:spcPts val="600"/>
              </a:spcAft>
              <a:buFont typeface="Arial" panose="020B0604020202020204" pitchFamily="34" charset="0"/>
              <a:buChar char="•"/>
            </a:pPr>
            <a:r>
              <a:rPr lang="en-US" sz="1300" dirty="0">
                <a:solidFill>
                  <a:srgbClr val="FFFFFE"/>
                </a:solidFill>
              </a:rPr>
              <a:t>wax, resin, ashes, glue, moss </a:t>
            </a:r>
          </a:p>
          <a:p>
            <a:pPr indent="-228600">
              <a:lnSpc>
                <a:spcPct val="90000"/>
              </a:lnSpc>
              <a:spcAft>
                <a:spcPts val="600"/>
              </a:spcAft>
              <a:buFont typeface="Arial" panose="020B0604020202020204" pitchFamily="34" charset="0"/>
              <a:buChar char="•"/>
            </a:pPr>
            <a:r>
              <a:rPr lang="en-US" sz="1300" dirty="0">
                <a:solidFill>
                  <a:srgbClr val="FFFFFE"/>
                </a:solidFill>
              </a:rPr>
              <a:t>calfskin, and cow-</a:t>
            </a:r>
            <a:r>
              <a:rPr lang="en-US" sz="1300" dirty="0" err="1">
                <a:solidFill>
                  <a:srgbClr val="FFFFFE"/>
                </a:solidFill>
              </a:rPr>
              <a:t>hai</a:t>
            </a:r>
            <a:r>
              <a:rPr lang="it-IT" sz="1300" dirty="0">
                <a:solidFill>
                  <a:srgbClr val="FFFFFE"/>
                </a:solidFill>
              </a:rPr>
              <a:t>r</a:t>
            </a:r>
            <a:endParaRPr lang="en-US" sz="1300" dirty="0">
              <a:solidFill>
                <a:srgbClr val="FFFFFE"/>
              </a:solidFill>
            </a:endParaRPr>
          </a:p>
          <a:p>
            <a:pPr indent="-228600">
              <a:lnSpc>
                <a:spcPct val="90000"/>
              </a:lnSpc>
              <a:spcAft>
                <a:spcPts val="600"/>
              </a:spcAft>
              <a:buFont typeface="Arial" panose="020B0604020202020204" pitchFamily="34" charset="0"/>
              <a:buChar char="•"/>
            </a:pPr>
            <a:r>
              <a:rPr lang="en-US" sz="1300" dirty="0">
                <a:solidFill>
                  <a:srgbClr val="FFFFFE"/>
                </a:solidFill>
              </a:rPr>
              <a:t>iron nails, iron powder, charcoal</a:t>
            </a:r>
          </a:p>
          <a:p>
            <a:pPr indent="-228600">
              <a:lnSpc>
                <a:spcPct val="90000"/>
              </a:lnSpc>
              <a:spcAft>
                <a:spcPts val="600"/>
              </a:spcAft>
              <a:buFont typeface="Arial" panose="020B0604020202020204" pitchFamily="34" charset="0"/>
              <a:buChar char="•"/>
            </a:pPr>
            <a:r>
              <a:rPr lang="en-US" sz="1300" dirty="0">
                <a:solidFill>
                  <a:srgbClr val="FFFFFE"/>
                </a:solidFill>
              </a:rPr>
              <a:t>cement, copper compound</a:t>
            </a:r>
          </a:p>
          <a:p>
            <a:pPr indent="-228600">
              <a:lnSpc>
                <a:spcPct val="90000"/>
              </a:lnSpc>
              <a:spcAft>
                <a:spcPts val="600"/>
              </a:spcAft>
              <a:buFont typeface="Arial" panose="020B0604020202020204" pitchFamily="34" charset="0"/>
              <a:buChar char="•"/>
            </a:pPr>
            <a:r>
              <a:rPr lang="en-US" sz="1300" dirty="0">
                <a:solidFill>
                  <a:srgbClr val="FFFFFE"/>
                </a:solidFill>
              </a:rPr>
              <a:t>tar and resin in a varnish of beeswax</a:t>
            </a:r>
          </a:p>
          <a:p>
            <a:pPr indent="-228600">
              <a:lnSpc>
                <a:spcPct val="90000"/>
              </a:lnSpc>
              <a:spcAft>
                <a:spcPts val="600"/>
              </a:spcAft>
              <a:buFont typeface="Arial" panose="020B0604020202020204" pitchFamily="34" charset="0"/>
              <a:buChar char="•"/>
            </a:pPr>
            <a:r>
              <a:rPr lang="en-US" sz="1300" dirty="0">
                <a:solidFill>
                  <a:srgbClr val="FFFFFE"/>
                </a:solidFill>
              </a:rPr>
              <a:t>crude granulated lac dissolved in grain alcohol</a:t>
            </a:r>
          </a:p>
          <a:p>
            <a:pPr indent="-228600">
              <a:lnSpc>
                <a:spcPct val="90000"/>
              </a:lnSpc>
              <a:spcAft>
                <a:spcPts val="600"/>
              </a:spcAft>
              <a:buFont typeface="Arial" panose="020B0604020202020204" pitchFamily="34" charset="0"/>
              <a:buChar char="•"/>
            </a:pPr>
            <a:r>
              <a:rPr lang="en-US" sz="1300" dirty="0">
                <a:solidFill>
                  <a:srgbClr val="FFFFFE"/>
                </a:solidFill>
              </a:rPr>
              <a:t>Copper plating, lead sheathing</a:t>
            </a:r>
          </a:p>
          <a:p>
            <a:pPr indent="-228600">
              <a:lnSpc>
                <a:spcPct val="90000"/>
              </a:lnSpc>
              <a:spcAft>
                <a:spcPts val="600"/>
              </a:spcAft>
              <a:buFont typeface="Arial" panose="020B0604020202020204" pitchFamily="34" charset="0"/>
              <a:buChar char="•"/>
            </a:pPr>
            <a:r>
              <a:rPr lang="en-US" sz="1300" dirty="0">
                <a:solidFill>
                  <a:srgbClr val="FFFFFE"/>
                </a:solidFill>
              </a:rPr>
              <a:t>Scupper nailing</a:t>
            </a:r>
          </a:p>
          <a:p>
            <a:pPr indent="-228600">
              <a:lnSpc>
                <a:spcPct val="90000"/>
              </a:lnSpc>
              <a:spcAft>
                <a:spcPts val="600"/>
              </a:spcAft>
              <a:buFont typeface="Arial" panose="020B0604020202020204" pitchFamily="34" charset="0"/>
              <a:buChar char="•"/>
            </a:pPr>
            <a:r>
              <a:rPr lang="en-US" sz="1300" dirty="0">
                <a:solidFill>
                  <a:srgbClr val="FFFFFE"/>
                </a:solidFill>
              </a:rPr>
              <a:t>Double-planking </a:t>
            </a:r>
          </a:p>
          <a:p>
            <a:pPr indent="-228600">
              <a:lnSpc>
                <a:spcPct val="90000"/>
              </a:lnSpc>
              <a:spcAft>
                <a:spcPts val="600"/>
              </a:spcAft>
              <a:buFont typeface="Arial" panose="020B0604020202020204" pitchFamily="34" charset="0"/>
              <a:buChar char="•"/>
            </a:pPr>
            <a:endParaRPr lang="en-US" sz="1300" dirty="0">
              <a:solidFill>
                <a:srgbClr val="FFFFFE"/>
              </a:solidFill>
            </a:endParaRPr>
          </a:p>
          <a:p>
            <a:pPr indent="-228600">
              <a:lnSpc>
                <a:spcPct val="90000"/>
              </a:lnSpc>
              <a:spcAft>
                <a:spcPts val="600"/>
              </a:spcAft>
              <a:buFont typeface="Arial" panose="020B0604020202020204" pitchFamily="34" charset="0"/>
              <a:buChar char="•"/>
            </a:pPr>
            <a:endParaRPr lang="en-US" sz="1300" dirty="0">
              <a:solidFill>
                <a:srgbClr val="FFFFFE"/>
              </a:solidFill>
            </a:endParaRPr>
          </a:p>
          <a:p>
            <a:pPr indent="-228600">
              <a:lnSpc>
                <a:spcPct val="90000"/>
              </a:lnSpc>
              <a:spcAft>
                <a:spcPts val="600"/>
              </a:spcAft>
              <a:buFont typeface="Arial" panose="020B0604020202020204" pitchFamily="34" charset="0"/>
              <a:buChar char="•"/>
            </a:pPr>
            <a:endParaRPr lang="en-US" sz="1300" dirty="0">
              <a:solidFill>
                <a:srgbClr val="FFFFFE"/>
              </a:solidFill>
            </a:endParaRPr>
          </a:p>
          <a:p>
            <a:pPr indent="-228600">
              <a:lnSpc>
                <a:spcPct val="90000"/>
              </a:lnSpc>
              <a:spcAft>
                <a:spcPts val="600"/>
              </a:spcAft>
              <a:buFont typeface="Arial" panose="020B0604020202020204" pitchFamily="34" charset="0"/>
              <a:buChar char="•"/>
            </a:pPr>
            <a:endParaRPr lang="en-US" sz="1300" dirty="0">
              <a:solidFill>
                <a:srgbClr val="FFFFFE"/>
              </a:solidFill>
              <a:highlight>
                <a:srgbClr val="FFFF00"/>
              </a:highlight>
            </a:endParaRPr>
          </a:p>
          <a:p>
            <a:pPr indent="-228600">
              <a:lnSpc>
                <a:spcPct val="90000"/>
              </a:lnSpc>
              <a:spcAft>
                <a:spcPts val="600"/>
              </a:spcAft>
              <a:buFont typeface="Arial" panose="020B0604020202020204" pitchFamily="34" charset="0"/>
              <a:buChar char="•"/>
            </a:pPr>
            <a:endParaRPr lang="en-US" sz="1300" dirty="0">
              <a:solidFill>
                <a:srgbClr val="FFFFFE"/>
              </a:solidFill>
            </a:endParaRPr>
          </a:p>
        </p:txBody>
      </p:sp>
      <p:pic>
        <p:nvPicPr>
          <p:cNvPr id="7" name="Picture 6" descr="A close up of a tree&#10;&#10;Description automatically generated">
            <a:extLst>
              <a:ext uri="{FF2B5EF4-FFF2-40B4-BE49-F238E27FC236}">
                <a16:creationId xmlns:a16="http://schemas.microsoft.com/office/drawing/2014/main" id="{66AD4964-74A9-4D2F-AB79-A5AB55C1A756}"/>
              </a:ext>
            </a:extLst>
          </p:cNvPr>
          <p:cNvPicPr>
            <a:picLocks noChangeAspect="1"/>
          </p:cNvPicPr>
          <p:nvPr/>
        </p:nvPicPr>
        <p:blipFill rotWithShape="1">
          <a:blip r:embed="rId2">
            <a:extLst>
              <a:ext uri="{28A0092B-C50C-407E-A947-70E740481C1C}">
                <a14:useLocalDpi xmlns:a14="http://schemas.microsoft.com/office/drawing/2010/main" val="0"/>
              </a:ext>
            </a:extLst>
          </a:blip>
          <a:srcRect t="22495" r="-2" b="29540"/>
          <a:stretch/>
        </p:blipFill>
        <p:spPr>
          <a:xfrm>
            <a:off x="6357840" y="1170432"/>
            <a:ext cx="5401023" cy="2770632"/>
          </a:xfrm>
          <a:custGeom>
            <a:avLst/>
            <a:gdLst/>
            <a:ahLst/>
            <a:cxnLst/>
            <a:rect l="l" t="t" r="r" b="b"/>
            <a:pathLst>
              <a:path w="5401023" h="2770632">
                <a:moveTo>
                  <a:pt x="3214941" y="0"/>
                </a:moveTo>
                <a:lnTo>
                  <a:pt x="5401023" y="0"/>
                </a:lnTo>
                <a:lnTo>
                  <a:pt x="5401023" y="2770632"/>
                </a:lnTo>
                <a:lnTo>
                  <a:pt x="3214941" y="2770632"/>
                </a:lnTo>
                <a:lnTo>
                  <a:pt x="3214941" y="2768786"/>
                </a:lnTo>
                <a:lnTo>
                  <a:pt x="1865202" y="2768786"/>
                </a:lnTo>
                <a:lnTo>
                  <a:pt x="1865202" y="2768787"/>
                </a:lnTo>
                <a:lnTo>
                  <a:pt x="0" y="2768787"/>
                </a:lnTo>
                <a:lnTo>
                  <a:pt x="1325372" y="2605"/>
                </a:lnTo>
                <a:lnTo>
                  <a:pt x="1653397" y="2605"/>
                </a:lnTo>
                <a:lnTo>
                  <a:pt x="1653397" y="2597"/>
                </a:lnTo>
                <a:lnTo>
                  <a:pt x="1723225" y="2597"/>
                </a:lnTo>
                <a:lnTo>
                  <a:pt x="1723225" y="2596"/>
                </a:lnTo>
                <a:lnTo>
                  <a:pt x="2263055" y="2596"/>
                </a:lnTo>
                <a:lnTo>
                  <a:pt x="2263055" y="2597"/>
                </a:lnTo>
                <a:lnTo>
                  <a:pt x="3204175" y="2597"/>
                </a:lnTo>
                <a:lnTo>
                  <a:pt x="3204175" y="2604"/>
                </a:lnTo>
                <a:lnTo>
                  <a:pt x="3214941" y="2604"/>
                </a:lnTo>
                <a:close/>
              </a:path>
            </a:pathLst>
          </a:custGeom>
        </p:spPr>
      </p:pic>
      <p:pic>
        <p:nvPicPr>
          <p:cNvPr id="6" name="Picture 5" descr="A picture containing text, map&#10;&#10;Description automatically generated">
            <a:extLst>
              <a:ext uri="{FF2B5EF4-FFF2-40B4-BE49-F238E27FC236}">
                <a16:creationId xmlns:a16="http://schemas.microsoft.com/office/drawing/2014/main" id="{3CB81600-8479-486A-9F21-3C5F077827F9}"/>
              </a:ext>
            </a:extLst>
          </p:cNvPr>
          <p:cNvPicPr>
            <a:picLocks noChangeAspect="1"/>
          </p:cNvPicPr>
          <p:nvPr/>
        </p:nvPicPr>
        <p:blipFill rotWithShape="1">
          <a:blip r:embed="rId3">
            <a:extLst>
              <a:ext uri="{28A0092B-C50C-407E-A947-70E740481C1C}">
                <a14:useLocalDpi xmlns:a14="http://schemas.microsoft.com/office/drawing/2010/main" val="0"/>
              </a:ext>
            </a:extLst>
          </a:blip>
          <a:srcRect l="3441" r="9850" b="2"/>
          <a:stretch/>
        </p:blipFill>
        <p:spPr>
          <a:xfrm>
            <a:off x="4933114" y="4102858"/>
            <a:ext cx="6825749" cy="2755142"/>
          </a:xfrm>
          <a:custGeom>
            <a:avLst/>
            <a:gdLst/>
            <a:ahLst/>
            <a:cxnLst/>
            <a:rect l="l" t="t" r="r" b="b"/>
            <a:pathLst>
              <a:path w="6825749" h="2755142">
                <a:moveTo>
                  <a:pt x="3353180" y="0"/>
                </a:moveTo>
                <a:lnTo>
                  <a:pt x="4045207" y="0"/>
                </a:lnTo>
                <a:lnTo>
                  <a:pt x="4045207" y="1"/>
                </a:lnTo>
                <a:lnTo>
                  <a:pt x="4692417" y="1"/>
                </a:lnTo>
                <a:lnTo>
                  <a:pt x="4781930" y="1"/>
                </a:lnTo>
                <a:lnTo>
                  <a:pt x="4781930" y="0"/>
                </a:lnTo>
                <a:lnTo>
                  <a:pt x="5473957" y="0"/>
                </a:lnTo>
                <a:lnTo>
                  <a:pt x="5473957" y="1"/>
                </a:lnTo>
                <a:lnTo>
                  <a:pt x="6680412" y="1"/>
                </a:lnTo>
                <a:lnTo>
                  <a:pt x="6680412" y="2798"/>
                </a:lnTo>
                <a:lnTo>
                  <a:pt x="6825749" y="2798"/>
                </a:lnTo>
                <a:lnTo>
                  <a:pt x="6825749" y="2755142"/>
                </a:lnTo>
                <a:lnTo>
                  <a:pt x="4748668" y="2755142"/>
                </a:lnTo>
                <a:lnTo>
                  <a:pt x="4748668" y="2755099"/>
                </a:lnTo>
                <a:lnTo>
                  <a:pt x="3535184" y="2755099"/>
                </a:lnTo>
                <a:lnTo>
                  <a:pt x="3321602" y="2755099"/>
                </a:lnTo>
                <a:lnTo>
                  <a:pt x="3321602" y="2755100"/>
                </a:lnTo>
                <a:lnTo>
                  <a:pt x="1892852" y="2755100"/>
                </a:lnTo>
                <a:lnTo>
                  <a:pt x="1428750" y="2755100"/>
                </a:lnTo>
                <a:lnTo>
                  <a:pt x="0" y="2755100"/>
                </a:lnTo>
                <a:lnTo>
                  <a:pt x="1345020" y="10"/>
                </a:lnTo>
                <a:lnTo>
                  <a:pt x="1677909" y="10"/>
                </a:lnTo>
                <a:lnTo>
                  <a:pt x="1677909" y="2"/>
                </a:lnTo>
                <a:lnTo>
                  <a:pt x="1748771" y="2"/>
                </a:lnTo>
                <a:lnTo>
                  <a:pt x="1748771" y="1"/>
                </a:lnTo>
                <a:lnTo>
                  <a:pt x="2296604" y="1"/>
                </a:lnTo>
                <a:lnTo>
                  <a:pt x="2296604" y="2"/>
                </a:lnTo>
                <a:lnTo>
                  <a:pt x="3106658" y="2"/>
                </a:lnTo>
                <a:lnTo>
                  <a:pt x="3177521" y="2"/>
                </a:lnTo>
                <a:lnTo>
                  <a:pt x="3177521" y="1"/>
                </a:lnTo>
                <a:lnTo>
                  <a:pt x="3263667" y="1"/>
                </a:lnTo>
                <a:lnTo>
                  <a:pt x="3353180" y="1"/>
                </a:lnTo>
                <a:close/>
              </a:path>
            </a:pathLst>
          </a:custGeom>
        </p:spPr>
      </p:pic>
    </p:spTree>
    <p:extLst>
      <p:ext uri="{BB962C8B-B14F-4D97-AF65-F5344CB8AC3E}">
        <p14:creationId xmlns:p14="http://schemas.microsoft.com/office/powerpoint/2010/main" val="1865604076"/>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5" name="Rectangle 14">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438499" y="5632931"/>
            <a:ext cx="3649703" cy="1714500"/>
          </a:xfrm>
        </p:spPr>
        <p:txBody>
          <a:bodyPr vert="horz" lIns="91440" tIns="45720" rIns="91440" bIns="45720" rtlCol="0" anchor="ctr">
            <a:normAutofit/>
          </a:bodyPr>
          <a:lstStyle/>
          <a:p>
            <a:r>
              <a:rPr lang="en-US" sz="2800" b="1" i="1" kern="1200" dirty="0">
                <a:solidFill>
                  <a:schemeClr val="tx1"/>
                </a:solidFill>
                <a:latin typeface="+mj-lt"/>
                <a:ea typeface="+mj-ea"/>
                <a:cs typeface="+mj-cs"/>
              </a:rPr>
              <a:t>Worm repellents</a:t>
            </a:r>
          </a:p>
        </p:txBody>
      </p:sp>
      <p:pic>
        <p:nvPicPr>
          <p:cNvPr id="10" name="Picture 9" descr="A picture containing outdoor, person, sitting, man&#10;&#10;Description automatically generated">
            <a:extLst>
              <a:ext uri="{FF2B5EF4-FFF2-40B4-BE49-F238E27FC236}">
                <a16:creationId xmlns:a16="http://schemas.microsoft.com/office/drawing/2014/main" id="{07CCBF73-8F25-4CE2-B588-4849753E232B}"/>
              </a:ext>
            </a:extLst>
          </p:cNvPr>
          <p:cNvPicPr>
            <a:picLocks noChangeAspect="1"/>
          </p:cNvPicPr>
          <p:nvPr/>
        </p:nvPicPr>
        <p:blipFill rotWithShape="1">
          <a:blip r:embed="rId2">
            <a:extLst>
              <a:ext uri="{28A0092B-C50C-407E-A947-70E740481C1C}">
                <a14:useLocalDpi xmlns:a14="http://schemas.microsoft.com/office/drawing/2010/main" val="0"/>
              </a:ext>
            </a:extLst>
          </a:blip>
          <a:srcRect t="8070" r="-2" b="4722"/>
          <a:stretch/>
        </p:blipFill>
        <p:spPr>
          <a:xfrm>
            <a:off x="543404" y="2071352"/>
            <a:ext cx="3716238" cy="4051011"/>
          </a:xfrm>
          <a:prstGeom prst="rect">
            <a:avLst/>
          </a:prstGeom>
        </p:spPr>
      </p:pic>
      <p:pic>
        <p:nvPicPr>
          <p:cNvPr id="8" name="Picture 7" descr="A person with a sunset in the background&#10;&#10;Description automatically generated">
            <a:extLst>
              <a:ext uri="{FF2B5EF4-FFF2-40B4-BE49-F238E27FC236}">
                <a16:creationId xmlns:a16="http://schemas.microsoft.com/office/drawing/2014/main" id="{96F3FF09-718E-40F7-9D1C-8ABCD03633F6}"/>
              </a:ext>
            </a:extLst>
          </p:cNvPr>
          <p:cNvPicPr>
            <a:picLocks noChangeAspect="1"/>
          </p:cNvPicPr>
          <p:nvPr/>
        </p:nvPicPr>
        <p:blipFill rotWithShape="1">
          <a:blip r:embed="rId3">
            <a:extLst>
              <a:ext uri="{28A0092B-C50C-407E-A947-70E740481C1C}">
                <a14:useLocalDpi xmlns:a14="http://schemas.microsoft.com/office/drawing/2010/main" val="0"/>
              </a:ext>
            </a:extLst>
          </a:blip>
          <a:srcRect t="15400" b="9735"/>
          <a:stretch/>
        </p:blipFill>
        <p:spPr>
          <a:xfrm>
            <a:off x="4748605" y="994610"/>
            <a:ext cx="7382998" cy="4071632"/>
          </a:xfrm>
          <a:prstGeom prst="rect">
            <a:avLst/>
          </a:prstGeom>
        </p:spPr>
      </p:pic>
      <p:cxnSp>
        <p:nvCxnSpPr>
          <p:cNvPr id="26" name="Straight Connector 16">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529877B-2C5E-4913-A5C4-C45F273DAD21}"/>
              </a:ext>
            </a:extLst>
          </p:cNvPr>
          <p:cNvSpPr/>
          <p:nvPr/>
        </p:nvSpPr>
        <p:spPr>
          <a:xfrm>
            <a:off x="4719344" y="5436563"/>
            <a:ext cx="6725232" cy="1714500"/>
          </a:xfrm>
          <a:prstGeom prst="rect">
            <a:avLst/>
          </a:prstGeom>
        </p:spPr>
        <p:txBody>
          <a:bodyPr vert="horz" lIns="91440" tIns="45720" rIns="91440" bIns="45720" rtlCol="0" anchor="ctr">
            <a:normAutofit/>
          </a:bodyPr>
          <a:lstStyle/>
          <a:p>
            <a:pPr algn="just">
              <a:lnSpc>
                <a:spcPct val="90000"/>
              </a:lnSpc>
              <a:spcAft>
                <a:spcPts val="600"/>
              </a:spcAft>
            </a:pPr>
            <a:r>
              <a:rPr lang="en-US" sz="1700" dirty="0"/>
              <a:t>Mediterranean caulkers applied a generous coating of tar or pine resin used as antifouling on both the exterior and interior of the hull below the waterline; a process known as </a:t>
            </a:r>
            <a:r>
              <a:rPr lang="en-US" sz="1700" i="1" dirty="0" err="1"/>
              <a:t>pegolare</a:t>
            </a:r>
            <a:endParaRPr lang="en-US" sz="1700" dirty="0"/>
          </a:p>
        </p:txBody>
      </p:sp>
      <p:sp>
        <p:nvSpPr>
          <p:cNvPr id="6" name="Rectangle 5">
            <a:extLst>
              <a:ext uri="{FF2B5EF4-FFF2-40B4-BE49-F238E27FC236}">
                <a16:creationId xmlns:a16="http://schemas.microsoft.com/office/drawing/2014/main" id="{E5446A46-2B1B-4B4A-8666-3F98319774C5}"/>
              </a:ext>
            </a:extLst>
          </p:cNvPr>
          <p:cNvSpPr/>
          <p:nvPr/>
        </p:nvSpPr>
        <p:spPr>
          <a:xfrm>
            <a:off x="4748605" y="5206043"/>
            <a:ext cx="6553689" cy="615553"/>
          </a:xfrm>
          <a:prstGeom prst="rect">
            <a:avLst/>
          </a:prstGeom>
        </p:spPr>
        <p:txBody>
          <a:bodyPr wrap="square">
            <a:spAutoFit/>
          </a:bodyPr>
          <a:lstStyle/>
          <a:p>
            <a:pPr algn="just">
              <a:spcAft>
                <a:spcPts val="600"/>
              </a:spcAft>
            </a:pPr>
            <a:r>
              <a:rPr lang="en-GB" sz="1700" dirty="0">
                <a:ea typeface="Calibri" panose="020F0502020204030204" pitchFamily="34" charset="0"/>
              </a:rPr>
              <a:t>The treatment was applied after the old tar was scraped off and the surface was breamed (</a:t>
            </a:r>
            <a:r>
              <a:rPr lang="en-GB" sz="1700" i="1" dirty="0" err="1">
                <a:ea typeface="Calibri" panose="020F0502020204030204" pitchFamily="34" charset="0"/>
              </a:rPr>
              <a:t>imbrunar</a:t>
            </a:r>
            <a:r>
              <a:rPr lang="en-GB" sz="1700" dirty="0">
                <a:ea typeface="Calibri" panose="020F0502020204030204" pitchFamily="34" charset="0"/>
              </a:rPr>
              <a:t>) or smoked (</a:t>
            </a:r>
            <a:r>
              <a:rPr lang="en-GB" sz="1700" i="1" dirty="0" err="1">
                <a:ea typeface="Calibri" panose="020F0502020204030204" pitchFamily="34" charset="0"/>
              </a:rPr>
              <a:t>palmare</a:t>
            </a:r>
            <a:r>
              <a:rPr lang="en-GB" sz="1700" dirty="0">
                <a:ea typeface="Calibri" panose="020F0502020204030204" pitchFamily="34" charset="0"/>
              </a:rPr>
              <a:t>, adj. </a:t>
            </a:r>
            <a:r>
              <a:rPr lang="en-GB" sz="1700" i="1" dirty="0" err="1">
                <a:ea typeface="Calibri" panose="020F0502020204030204" pitchFamily="34" charset="0"/>
              </a:rPr>
              <a:t>palmato</a:t>
            </a:r>
            <a:r>
              <a:rPr lang="en-GB" sz="1700" dirty="0">
                <a:ea typeface="Calibri" panose="020F0502020204030204" pitchFamily="34" charset="0"/>
              </a:rPr>
              <a:t>).</a:t>
            </a:r>
            <a:endParaRPr lang="en-GB" sz="1700" dirty="0"/>
          </a:p>
        </p:txBody>
      </p:sp>
    </p:spTree>
    <p:extLst>
      <p:ext uri="{BB962C8B-B14F-4D97-AF65-F5344CB8AC3E}">
        <p14:creationId xmlns:p14="http://schemas.microsoft.com/office/powerpoint/2010/main" val="1027278707"/>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book, text&#10;&#10;Description automatically generated">
            <a:extLst>
              <a:ext uri="{FF2B5EF4-FFF2-40B4-BE49-F238E27FC236}">
                <a16:creationId xmlns:a16="http://schemas.microsoft.com/office/drawing/2014/main" id="{B7C2BFF0-10D8-4E72-9D39-DE00E4CAFDF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4440" b="10560"/>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4380588" y="5093208"/>
            <a:ext cx="6973204" cy="1261872"/>
          </a:xfrm>
        </p:spPr>
        <p:txBody>
          <a:bodyPr vert="horz" lIns="91440" tIns="45720" rIns="91440" bIns="45720" rtlCol="0" anchor="ctr">
            <a:normAutofit/>
          </a:bodyPr>
          <a:lstStyle/>
          <a:p>
            <a:pPr lvl="0"/>
            <a:r>
              <a:rPr lang="en-US" sz="4800" b="1">
                <a:solidFill>
                  <a:schemeClr val="tx1">
                    <a:lumMod val="85000"/>
                    <a:lumOff val="15000"/>
                  </a:schemeClr>
                </a:solidFill>
              </a:rPr>
              <a:t>Life-expectancy estimates</a:t>
            </a:r>
          </a:p>
        </p:txBody>
      </p:sp>
      <p:cxnSp>
        <p:nvCxnSpPr>
          <p:cNvPr id="15" name="Straight Connector 14">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6410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02FAD5F-4C4F-4392-8F80-DA957C5E590B}"/>
              </a:ext>
            </a:extLst>
          </p:cNvPr>
          <p:cNvSpPr/>
          <p:nvPr/>
        </p:nvSpPr>
        <p:spPr>
          <a:xfrm>
            <a:off x="6213785" y="1616045"/>
            <a:ext cx="518091" cy="1077218"/>
          </a:xfrm>
          <a:prstGeom prst="rect">
            <a:avLst/>
          </a:prstGeom>
        </p:spPr>
        <p:txBody>
          <a:bodyPr wrap="none">
            <a:spAutoFit/>
          </a:bodyPr>
          <a:lstStyle/>
          <a:p>
            <a:pPr>
              <a:spcAft>
                <a:spcPts val="600"/>
              </a:spcAft>
            </a:pPr>
            <a:r>
              <a:rPr lang="en-GB" dirty="0">
                <a:solidFill>
                  <a:srgbClr val="000000"/>
                </a:solidFill>
                <a:latin typeface="Times New Roman" panose="02020603050405020304" pitchFamily="18" charset="0"/>
                <a:ea typeface="Calibri" panose="020F0502020204030204" pitchFamily="34" charset="0"/>
              </a:rPr>
              <a:t>10?</a:t>
            </a:r>
            <a:endParaRPr lang="en-GB"/>
          </a:p>
          <a:p>
            <a:pPr>
              <a:spcAft>
                <a:spcPts val="600"/>
              </a:spcAft>
            </a:pPr>
            <a:r>
              <a:rPr lang="en-GB" dirty="0">
                <a:solidFill>
                  <a:srgbClr val="000000"/>
                </a:solidFill>
                <a:latin typeface="Times New Roman" panose="02020603050405020304" pitchFamily="18" charset="0"/>
                <a:ea typeface="Calibri" panose="020F0502020204030204" pitchFamily="34" charset="0"/>
              </a:rPr>
              <a:t>13?</a:t>
            </a:r>
            <a:endParaRPr lang="en-GB">
              <a:solidFill>
                <a:srgbClr val="000000"/>
              </a:solidFill>
              <a:latin typeface="Times New Roman" panose="02020603050405020304" pitchFamily="18" charset="0"/>
              <a:ea typeface="Calibri" panose="020F0502020204030204" pitchFamily="34" charset="0"/>
            </a:endParaRPr>
          </a:p>
          <a:p>
            <a:pPr>
              <a:spcAft>
                <a:spcPts val="600"/>
              </a:spcAft>
            </a:pPr>
            <a:r>
              <a:rPr lang="en-GB" dirty="0">
                <a:solidFill>
                  <a:srgbClr val="000000"/>
                </a:solidFill>
                <a:latin typeface="Times New Roman" panose="02020603050405020304" pitchFamily="18" charset="0"/>
              </a:rPr>
              <a:t>6?</a:t>
            </a:r>
            <a:endParaRPr lang="en-GB"/>
          </a:p>
        </p:txBody>
      </p:sp>
    </p:spTree>
    <p:extLst>
      <p:ext uri="{BB962C8B-B14F-4D97-AF65-F5344CB8AC3E}">
        <p14:creationId xmlns:p14="http://schemas.microsoft.com/office/powerpoint/2010/main" val="1253281898"/>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text, stone&#10;&#10;Description automatically generated">
            <a:extLst>
              <a:ext uri="{FF2B5EF4-FFF2-40B4-BE49-F238E27FC236}">
                <a16:creationId xmlns:a16="http://schemas.microsoft.com/office/drawing/2014/main" id="{8C2D01FA-1402-440A-BD62-11727E0DAF89}"/>
              </a:ext>
            </a:extLst>
          </p:cNvPr>
          <p:cNvPicPr>
            <a:picLocks noChangeAspect="1"/>
          </p:cNvPicPr>
          <p:nvPr/>
        </p:nvPicPr>
        <p:blipFill rotWithShape="1">
          <a:blip r:embed="rId2">
            <a:extLst>
              <a:ext uri="{28A0092B-C50C-407E-A947-70E740481C1C}">
                <a14:useLocalDpi xmlns:a14="http://schemas.microsoft.com/office/drawing/2010/main" val="0"/>
              </a:ext>
            </a:extLst>
          </a:blip>
          <a:srcRect t="20778" r="3" b="11482"/>
          <a:stretch/>
        </p:blipFill>
        <p:spPr>
          <a:xfrm>
            <a:off x="320044" y="320038"/>
            <a:ext cx="4570678" cy="4128360"/>
          </a:xfrm>
          <a:prstGeom prst="rect">
            <a:avLst/>
          </a:prstGeom>
        </p:spPr>
      </p:pic>
      <p:pic>
        <p:nvPicPr>
          <p:cNvPr id="15" name="Picture 14" descr="A picture containing food, bottle&#10;&#10;Description automatically generated">
            <a:extLst>
              <a:ext uri="{FF2B5EF4-FFF2-40B4-BE49-F238E27FC236}">
                <a16:creationId xmlns:a16="http://schemas.microsoft.com/office/drawing/2014/main" id="{7CCD5A81-A4CA-406D-894A-B77585B64165}"/>
              </a:ext>
            </a:extLst>
          </p:cNvPr>
          <p:cNvPicPr>
            <a:picLocks noChangeAspect="1"/>
          </p:cNvPicPr>
          <p:nvPr/>
        </p:nvPicPr>
        <p:blipFill rotWithShape="1">
          <a:blip r:embed="rId3">
            <a:extLst>
              <a:ext uri="{28A0092B-C50C-407E-A947-70E740481C1C}">
                <a14:useLocalDpi xmlns:a14="http://schemas.microsoft.com/office/drawing/2010/main" val="0"/>
              </a:ext>
            </a:extLst>
          </a:blip>
          <a:srcRect l="12512" r="15064" b="-1"/>
          <a:stretch/>
        </p:blipFill>
        <p:spPr>
          <a:xfrm>
            <a:off x="4968251" y="307164"/>
            <a:ext cx="2249424" cy="4141235"/>
          </a:xfrm>
          <a:prstGeom prst="rect">
            <a:avLst/>
          </a:prstGeom>
        </p:spPr>
      </p:pic>
      <p:pic>
        <p:nvPicPr>
          <p:cNvPr id="11" name="Picture 10" descr="A close up of text on a white background&#10;&#10;Description automatically generated">
            <a:extLst>
              <a:ext uri="{FF2B5EF4-FFF2-40B4-BE49-F238E27FC236}">
                <a16:creationId xmlns:a16="http://schemas.microsoft.com/office/drawing/2014/main" id="{2C93EB61-C7A0-4B85-B03C-5856EB785BB2}"/>
              </a:ext>
            </a:extLst>
          </p:cNvPr>
          <p:cNvPicPr>
            <a:picLocks noChangeAspect="1"/>
          </p:cNvPicPr>
          <p:nvPr/>
        </p:nvPicPr>
        <p:blipFill rotWithShape="1">
          <a:blip r:embed="rId4">
            <a:extLst>
              <a:ext uri="{28A0092B-C50C-407E-A947-70E740481C1C}">
                <a14:useLocalDpi xmlns:a14="http://schemas.microsoft.com/office/drawing/2010/main" val="0"/>
              </a:ext>
            </a:extLst>
          </a:blip>
          <a:srcRect t="22714" r="-3" b="18198"/>
          <a:stretch/>
        </p:blipFill>
        <p:spPr>
          <a:xfrm>
            <a:off x="7295204" y="320040"/>
            <a:ext cx="4565343" cy="2023111"/>
          </a:xfrm>
          <a:prstGeom prst="rect">
            <a:avLst/>
          </a:prstGeom>
        </p:spPr>
      </p:pic>
      <p:pic>
        <p:nvPicPr>
          <p:cNvPr id="13" name="Picture 12" descr="A close up of text on a white background&#10;&#10;Description automatically generated">
            <a:extLst>
              <a:ext uri="{FF2B5EF4-FFF2-40B4-BE49-F238E27FC236}">
                <a16:creationId xmlns:a16="http://schemas.microsoft.com/office/drawing/2014/main" id="{88A19391-8401-4B93-A8F0-AE31B5EE5206}"/>
              </a:ext>
            </a:extLst>
          </p:cNvPr>
          <p:cNvPicPr>
            <a:picLocks noChangeAspect="1"/>
          </p:cNvPicPr>
          <p:nvPr/>
        </p:nvPicPr>
        <p:blipFill rotWithShape="1">
          <a:blip r:embed="rId5">
            <a:extLst>
              <a:ext uri="{28A0092B-C50C-407E-A947-70E740481C1C}">
                <a14:useLocalDpi xmlns:a14="http://schemas.microsoft.com/office/drawing/2010/main" val="0"/>
              </a:ext>
            </a:extLst>
          </a:blip>
          <a:srcRect t="13042" r="-1" b="20347"/>
          <a:stretch/>
        </p:blipFill>
        <p:spPr>
          <a:xfrm>
            <a:off x="320044" y="4540158"/>
            <a:ext cx="2249424" cy="1997803"/>
          </a:xfrm>
          <a:prstGeom prst="rect">
            <a:avLst/>
          </a:prstGeom>
        </p:spPr>
      </p:pic>
      <p:pic>
        <p:nvPicPr>
          <p:cNvPr id="4" name="Picture 3" descr="A close up of text on a white background&#10;&#10;Description automatically generated">
            <a:extLst>
              <a:ext uri="{FF2B5EF4-FFF2-40B4-BE49-F238E27FC236}">
                <a16:creationId xmlns:a16="http://schemas.microsoft.com/office/drawing/2014/main" id="{4D0854E3-411B-4805-9CF5-D30DDD899831}"/>
              </a:ext>
            </a:extLst>
          </p:cNvPr>
          <p:cNvPicPr>
            <a:picLocks noChangeAspect="1"/>
          </p:cNvPicPr>
          <p:nvPr/>
        </p:nvPicPr>
        <p:blipFill rotWithShape="1">
          <a:blip r:embed="rId6">
            <a:extLst>
              <a:ext uri="{28A0092B-C50C-407E-A947-70E740481C1C}">
                <a14:useLocalDpi xmlns:a14="http://schemas.microsoft.com/office/drawing/2010/main" val="0"/>
              </a:ext>
            </a:extLst>
          </a:blip>
          <a:srcRect t="44260" r="-1" b="22972"/>
          <a:stretch/>
        </p:blipFill>
        <p:spPr>
          <a:xfrm>
            <a:off x="2645048" y="4540158"/>
            <a:ext cx="4572626" cy="1997803"/>
          </a:xfrm>
          <a:prstGeom prst="rect">
            <a:avLst/>
          </a:prstGeom>
        </p:spPr>
      </p:pic>
      <p:pic>
        <p:nvPicPr>
          <p:cNvPr id="19" name="Picture 18" descr="A picture containing sitting, table, white, covered&#10;&#10;Description automatically generated">
            <a:extLst>
              <a:ext uri="{FF2B5EF4-FFF2-40B4-BE49-F238E27FC236}">
                <a16:creationId xmlns:a16="http://schemas.microsoft.com/office/drawing/2014/main" id="{3FB9E45C-A51B-47C5-88E4-78BAEBB49142}"/>
              </a:ext>
            </a:extLst>
          </p:cNvPr>
          <p:cNvPicPr>
            <a:picLocks noChangeAspect="1"/>
          </p:cNvPicPr>
          <p:nvPr/>
        </p:nvPicPr>
        <p:blipFill rotWithShape="1">
          <a:blip r:embed="rId7">
            <a:extLst>
              <a:ext uri="{28A0092B-C50C-407E-A947-70E740481C1C}">
                <a14:useLocalDpi xmlns:a14="http://schemas.microsoft.com/office/drawing/2010/main" val="0"/>
              </a:ext>
            </a:extLst>
          </a:blip>
          <a:srcRect l="7253" r="24822" b="-1"/>
          <a:stretch/>
        </p:blipFill>
        <p:spPr>
          <a:xfrm rot="5400000">
            <a:off x="7503615" y="2201750"/>
            <a:ext cx="4141235" cy="4572626"/>
          </a:xfrm>
          <a:prstGeom prst="rect">
            <a:avLst/>
          </a:prstGeom>
        </p:spPr>
      </p:pic>
    </p:spTree>
    <p:extLst>
      <p:ext uri="{BB962C8B-B14F-4D97-AF65-F5344CB8AC3E}">
        <p14:creationId xmlns:p14="http://schemas.microsoft.com/office/powerpoint/2010/main" val="666317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3373784" y="651752"/>
            <a:ext cx="11210925" cy="744836"/>
          </a:xfrm>
        </p:spPr>
        <p:txBody>
          <a:bodyPr vert="horz" lIns="91440" tIns="45720" rIns="91440" bIns="45720" rtlCol="0" anchor="ctr">
            <a:normAutofit/>
          </a:bodyPr>
          <a:lstStyle/>
          <a:p>
            <a:pPr lvl="0" algn="ctr"/>
            <a:r>
              <a:rPr lang="en-US" sz="3200" b="1" kern="1200" dirty="0">
                <a:solidFill>
                  <a:schemeClr val="bg1"/>
                </a:solidFill>
                <a:latin typeface="+mj-lt"/>
                <a:ea typeface="+mj-ea"/>
                <a:cs typeface="+mj-cs"/>
              </a:rPr>
              <a:t>Life-expectancy estimates</a:t>
            </a:r>
          </a:p>
        </p:txBody>
      </p:sp>
      <p:pic>
        <p:nvPicPr>
          <p:cNvPr id="3" name="Picture 2">
            <a:extLst>
              <a:ext uri="{FF2B5EF4-FFF2-40B4-BE49-F238E27FC236}">
                <a16:creationId xmlns:a16="http://schemas.microsoft.com/office/drawing/2014/main" id="{B51E3BAA-E565-4489-8C5C-BE50E0A7281B}"/>
              </a:ext>
            </a:extLst>
          </p:cNvPr>
          <p:cNvPicPr>
            <a:picLocks noChangeAspect="1"/>
          </p:cNvPicPr>
          <p:nvPr/>
        </p:nvPicPr>
        <p:blipFill rotWithShape="1">
          <a:blip r:embed="rId2"/>
          <a:srcRect t="50000" r="58606" b="8285"/>
          <a:stretch/>
        </p:blipFill>
        <p:spPr>
          <a:xfrm>
            <a:off x="-491322" y="1388302"/>
            <a:ext cx="16323740" cy="5469697"/>
          </a:xfrm>
          <a:prstGeom prst="rect">
            <a:avLst/>
          </a:prstGeom>
        </p:spPr>
      </p:pic>
    </p:spTree>
    <p:extLst>
      <p:ext uri="{BB962C8B-B14F-4D97-AF65-F5344CB8AC3E}">
        <p14:creationId xmlns:p14="http://schemas.microsoft.com/office/powerpoint/2010/main" val="3473904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lvl="0" algn="ctr"/>
            <a:r>
              <a:rPr lang="en-US" sz="3200" b="1" kern="1200">
                <a:solidFill>
                  <a:schemeClr val="bg1"/>
                </a:solidFill>
                <a:latin typeface="+mj-lt"/>
                <a:ea typeface="+mj-ea"/>
                <a:cs typeface="+mj-cs"/>
              </a:rPr>
              <a:t>Life-expectancy estimates</a:t>
            </a:r>
          </a:p>
        </p:txBody>
      </p:sp>
      <p:pic>
        <p:nvPicPr>
          <p:cNvPr id="3" name="Picture 2">
            <a:extLst>
              <a:ext uri="{FF2B5EF4-FFF2-40B4-BE49-F238E27FC236}">
                <a16:creationId xmlns:a16="http://schemas.microsoft.com/office/drawing/2014/main" id="{3F947E99-27F5-46F4-BD1F-0E50C8A86923}"/>
              </a:ext>
            </a:extLst>
          </p:cNvPr>
          <p:cNvPicPr>
            <a:picLocks noChangeAspect="1"/>
          </p:cNvPicPr>
          <p:nvPr/>
        </p:nvPicPr>
        <p:blipFill rotWithShape="1">
          <a:blip r:embed="rId2"/>
          <a:srcRect t="44353" r="58461" b="4387"/>
          <a:stretch/>
        </p:blipFill>
        <p:spPr>
          <a:xfrm>
            <a:off x="-2226295" y="0"/>
            <a:ext cx="17759808" cy="7287065"/>
          </a:xfrm>
          <a:prstGeom prst="rect">
            <a:avLst/>
          </a:prstGeom>
        </p:spPr>
      </p:pic>
    </p:spTree>
    <p:extLst>
      <p:ext uri="{BB962C8B-B14F-4D97-AF65-F5344CB8AC3E}">
        <p14:creationId xmlns:p14="http://schemas.microsoft.com/office/powerpoint/2010/main" val="379501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9038746" y="4318782"/>
            <a:ext cx="3015044" cy="2465688"/>
          </a:xfrm>
        </p:spPr>
        <p:txBody>
          <a:bodyPr>
            <a:normAutofit/>
          </a:bodyPr>
          <a:lstStyle/>
          <a:p>
            <a:pPr lvl="0"/>
            <a:r>
              <a:rPr lang="en-GB" sz="2800" b="1" dirty="0"/>
              <a:t>The itinerary and life expectancy of selected round ships</a:t>
            </a:r>
          </a:p>
        </p:txBody>
      </p:sp>
      <p:pic>
        <p:nvPicPr>
          <p:cNvPr id="12" name="Picture 11">
            <a:extLst>
              <a:ext uri="{FF2B5EF4-FFF2-40B4-BE49-F238E27FC236}">
                <a16:creationId xmlns:a16="http://schemas.microsoft.com/office/drawing/2014/main" id="{446DBC89-4F9A-4117-85CE-2DD6D4CE1E74}"/>
              </a:ext>
            </a:extLst>
          </p:cNvPr>
          <p:cNvPicPr>
            <a:picLocks noChangeAspect="1"/>
          </p:cNvPicPr>
          <p:nvPr/>
        </p:nvPicPr>
        <p:blipFill rotWithShape="1">
          <a:blip r:embed="rId2"/>
          <a:srcRect l="48606" t="16985" r="6972" b="10469"/>
          <a:stretch/>
        </p:blipFill>
        <p:spPr>
          <a:xfrm>
            <a:off x="-158261" y="-243476"/>
            <a:ext cx="9143999" cy="4957946"/>
          </a:xfrm>
          <a:prstGeom prst="rect">
            <a:avLst/>
          </a:prstGeom>
        </p:spPr>
      </p:pic>
      <p:pic>
        <p:nvPicPr>
          <p:cNvPr id="14" name="Picture 13">
            <a:extLst>
              <a:ext uri="{FF2B5EF4-FFF2-40B4-BE49-F238E27FC236}">
                <a16:creationId xmlns:a16="http://schemas.microsoft.com/office/drawing/2014/main" id="{CF11177E-9B18-41DB-B12B-0447D4E91CDF}"/>
              </a:ext>
            </a:extLst>
          </p:cNvPr>
          <p:cNvPicPr>
            <a:picLocks noChangeAspect="1"/>
          </p:cNvPicPr>
          <p:nvPr/>
        </p:nvPicPr>
        <p:blipFill rotWithShape="1">
          <a:blip r:embed="rId3"/>
          <a:srcRect l="48750" t="28714" r="6827" b="29582"/>
          <a:stretch/>
        </p:blipFill>
        <p:spPr>
          <a:xfrm>
            <a:off x="-131757" y="4714470"/>
            <a:ext cx="9143999" cy="2850079"/>
          </a:xfrm>
          <a:prstGeom prst="rect">
            <a:avLst/>
          </a:prstGeom>
        </p:spPr>
      </p:pic>
    </p:spTree>
    <p:extLst>
      <p:ext uri="{BB962C8B-B14F-4D97-AF65-F5344CB8AC3E}">
        <p14:creationId xmlns:p14="http://schemas.microsoft.com/office/powerpoint/2010/main" val="392375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000" kern="1200">
                <a:solidFill>
                  <a:schemeClr val="tx1"/>
                </a:solidFill>
                <a:latin typeface="+mj-lt"/>
                <a:ea typeface="+mj-ea"/>
                <a:cs typeface="+mj-cs"/>
              </a:rPr>
              <a:t>Tackling “osmosis” on </a:t>
            </a:r>
            <a:r>
              <a:rPr lang="en-US" sz="6000" i="1" kern="1200">
                <a:solidFill>
                  <a:schemeClr val="tx1"/>
                </a:solidFill>
                <a:latin typeface="+mj-lt"/>
                <a:ea typeface="+mj-ea"/>
                <a:cs typeface="+mj-cs"/>
              </a:rPr>
              <a:t>Halcyon</a:t>
            </a:r>
            <a:r>
              <a:rPr lang="en-US" sz="6000" kern="1200">
                <a:solidFill>
                  <a:schemeClr val="tx1"/>
                </a:solidFill>
                <a:latin typeface="+mj-lt"/>
                <a:ea typeface="+mj-ea"/>
                <a:cs typeface="+mj-cs"/>
              </a:rPr>
              <a:t> </a:t>
            </a:r>
            <a:endParaRPr lang="en-US" sz="6000" kern="1200" dirty="0">
              <a:solidFill>
                <a:schemeClr val="tx1"/>
              </a:solidFill>
              <a:latin typeface="+mj-lt"/>
              <a:ea typeface="+mj-ea"/>
              <a:cs typeface="+mj-cs"/>
            </a:endParaRPr>
          </a:p>
        </p:txBody>
      </p:sp>
      <p:pic>
        <p:nvPicPr>
          <p:cNvPr id="11" name="Picture 10" descr="A picture containing outdoor, building, sitting, small&#10;&#10;Description automatically generated">
            <a:extLst>
              <a:ext uri="{FF2B5EF4-FFF2-40B4-BE49-F238E27FC236}">
                <a16:creationId xmlns:a16="http://schemas.microsoft.com/office/drawing/2014/main" id="{EB47F43C-99EE-40F2-87CF-FFCAF1E59568}"/>
              </a:ext>
            </a:extLst>
          </p:cNvPr>
          <p:cNvPicPr>
            <a:picLocks noChangeAspect="1"/>
          </p:cNvPicPr>
          <p:nvPr/>
        </p:nvPicPr>
        <p:blipFill rotWithShape="1">
          <a:blip r:embed="rId2">
            <a:extLst>
              <a:ext uri="{28A0092B-C50C-407E-A947-70E740481C1C}">
                <a14:useLocalDpi xmlns:a14="http://schemas.microsoft.com/office/drawing/2010/main" val="0"/>
              </a:ext>
            </a:extLst>
          </a:blip>
          <a:srcRect b="6988"/>
          <a:stretch/>
        </p:blipFill>
        <p:spPr>
          <a:xfrm>
            <a:off x="20" y="10"/>
            <a:ext cx="6095974" cy="4252522"/>
          </a:xfrm>
          <a:prstGeom prst="rect">
            <a:avLst/>
          </a:prstGeom>
        </p:spPr>
      </p:pic>
      <p:pic>
        <p:nvPicPr>
          <p:cNvPr id="13" name="Picture 12" descr="A small boat in a body of water&#10;&#10;Description automatically generated">
            <a:extLst>
              <a:ext uri="{FF2B5EF4-FFF2-40B4-BE49-F238E27FC236}">
                <a16:creationId xmlns:a16="http://schemas.microsoft.com/office/drawing/2014/main" id="{0E79A3CD-6758-4991-B866-0F81E4302C14}"/>
              </a:ext>
            </a:extLst>
          </p:cNvPr>
          <p:cNvPicPr>
            <a:picLocks noChangeAspect="1"/>
          </p:cNvPicPr>
          <p:nvPr/>
        </p:nvPicPr>
        <p:blipFill rotWithShape="1">
          <a:blip r:embed="rId3">
            <a:extLst>
              <a:ext uri="{28A0092B-C50C-407E-A947-70E740481C1C}">
                <a14:useLocalDpi xmlns:a14="http://schemas.microsoft.com/office/drawing/2010/main" val="0"/>
              </a:ext>
            </a:extLst>
          </a:blip>
          <a:srcRect t="4472" b="2500"/>
          <a:stretch/>
        </p:blipFill>
        <p:spPr>
          <a:xfrm>
            <a:off x="6095999" y="-681"/>
            <a:ext cx="6096001" cy="4253215"/>
          </a:xfrm>
          <a:prstGeom prst="rect">
            <a:avLst/>
          </a:prstGeom>
        </p:spPr>
      </p:pic>
      <p:cxnSp>
        <p:nvCxnSpPr>
          <p:cNvPr id="25" name="Straight Connector 24">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429131"/>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376230" y="288062"/>
            <a:ext cx="11754679" cy="1325563"/>
          </a:xfrm>
        </p:spPr>
        <p:txBody>
          <a:bodyPr>
            <a:normAutofit/>
          </a:bodyPr>
          <a:lstStyle/>
          <a:p>
            <a:r>
              <a:rPr lang="en-GB" b="1" i="1" dirty="0"/>
              <a:t>Tragic endings</a:t>
            </a:r>
          </a:p>
        </p:txBody>
      </p:sp>
      <p:pic>
        <p:nvPicPr>
          <p:cNvPr id="7" name="Picture 6">
            <a:extLst>
              <a:ext uri="{FF2B5EF4-FFF2-40B4-BE49-F238E27FC236}">
                <a16:creationId xmlns:a16="http://schemas.microsoft.com/office/drawing/2014/main" id="{89FCA139-E456-4E8B-B4FE-6DFC179A17F1}"/>
              </a:ext>
            </a:extLst>
          </p:cNvPr>
          <p:cNvPicPr>
            <a:picLocks noChangeAspect="1"/>
          </p:cNvPicPr>
          <p:nvPr/>
        </p:nvPicPr>
        <p:blipFill rotWithShape="1">
          <a:blip r:embed="rId2"/>
          <a:srcRect l="48606" t="16985" r="6972" b="10469"/>
          <a:stretch/>
        </p:blipFill>
        <p:spPr>
          <a:xfrm>
            <a:off x="-158261" y="-243476"/>
            <a:ext cx="9143999" cy="4957946"/>
          </a:xfrm>
          <a:prstGeom prst="rect">
            <a:avLst/>
          </a:prstGeom>
        </p:spPr>
      </p:pic>
      <p:pic>
        <p:nvPicPr>
          <p:cNvPr id="8" name="Picture 7">
            <a:extLst>
              <a:ext uri="{FF2B5EF4-FFF2-40B4-BE49-F238E27FC236}">
                <a16:creationId xmlns:a16="http://schemas.microsoft.com/office/drawing/2014/main" id="{EAAB2679-9790-4047-900D-8E14C6421D2C}"/>
              </a:ext>
            </a:extLst>
          </p:cNvPr>
          <p:cNvPicPr>
            <a:picLocks noChangeAspect="1"/>
          </p:cNvPicPr>
          <p:nvPr/>
        </p:nvPicPr>
        <p:blipFill rotWithShape="1">
          <a:blip r:embed="rId3"/>
          <a:srcRect l="48750" t="28714" r="6827" b="29582"/>
          <a:stretch/>
        </p:blipFill>
        <p:spPr>
          <a:xfrm>
            <a:off x="-131757" y="4714470"/>
            <a:ext cx="9143999" cy="2850079"/>
          </a:xfrm>
          <a:prstGeom prst="rect">
            <a:avLst/>
          </a:prstGeom>
        </p:spPr>
      </p:pic>
      <p:sp>
        <p:nvSpPr>
          <p:cNvPr id="9" name="Title 1">
            <a:extLst>
              <a:ext uri="{FF2B5EF4-FFF2-40B4-BE49-F238E27FC236}">
                <a16:creationId xmlns:a16="http://schemas.microsoft.com/office/drawing/2014/main" id="{4B7F8152-D1E8-4047-8770-116131646DF1}"/>
              </a:ext>
            </a:extLst>
          </p:cNvPr>
          <p:cNvSpPr txBox="1">
            <a:spLocks/>
          </p:cNvSpPr>
          <p:nvPr/>
        </p:nvSpPr>
        <p:spPr>
          <a:xfrm>
            <a:off x="9038746" y="4318782"/>
            <a:ext cx="3015044" cy="24656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t>The itinerary and life expectancy of selected round ships</a:t>
            </a:r>
          </a:p>
        </p:txBody>
      </p:sp>
      <p:sp>
        <p:nvSpPr>
          <p:cNvPr id="3" name="Rectangle 2">
            <a:extLst>
              <a:ext uri="{FF2B5EF4-FFF2-40B4-BE49-F238E27FC236}">
                <a16:creationId xmlns:a16="http://schemas.microsoft.com/office/drawing/2014/main" id="{0371C2A3-9209-4FFD-820B-A3AD4DA6CE0B}"/>
              </a:ext>
            </a:extLst>
          </p:cNvPr>
          <p:cNvSpPr/>
          <p:nvPr/>
        </p:nvSpPr>
        <p:spPr>
          <a:xfrm>
            <a:off x="85725" y="1661188"/>
            <a:ext cx="8629649" cy="148561"/>
          </a:xfrm>
          <a:prstGeom prst="rect">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716AA2D4-8837-4F50-B235-30F2E055BAA3}"/>
              </a:ext>
            </a:extLst>
          </p:cNvPr>
          <p:cNvSpPr/>
          <p:nvPr/>
        </p:nvSpPr>
        <p:spPr>
          <a:xfrm>
            <a:off x="85725" y="5414587"/>
            <a:ext cx="8629650" cy="148013"/>
          </a:xfrm>
          <a:prstGeom prst="rect">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8E8ABD3-B492-4793-8920-CE3C7CE20F6F}"/>
              </a:ext>
            </a:extLst>
          </p:cNvPr>
          <p:cNvSpPr/>
          <p:nvPr/>
        </p:nvSpPr>
        <p:spPr>
          <a:xfrm>
            <a:off x="85725" y="1247775"/>
            <a:ext cx="8629649" cy="409027"/>
          </a:xfrm>
          <a:prstGeom prst="rect">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125A3B0-413F-4CD0-96FF-2CB9EB56A214}"/>
              </a:ext>
            </a:extLst>
          </p:cNvPr>
          <p:cNvSpPr/>
          <p:nvPr/>
        </p:nvSpPr>
        <p:spPr>
          <a:xfrm>
            <a:off x="85724" y="6518747"/>
            <a:ext cx="8629650" cy="170473"/>
          </a:xfrm>
          <a:prstGeom prst="rect">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96A68F4-2383-4EAD-AACB-0AC8B2B0E2A9}"/>
              </a:ext>
            </a:extLst>
          </p:cNvPr>
          <p:cNvSpPr/>
          <p:nvPr/>
        </p:nvSpPr>
        <p:spPr>
          <a:xfrm>
            <a:off x="87795" y="6689220"/>
            <a:ext cx="8629649" cy="695730"/>
          </a:xfrm>
          <a:prstGeom prst="rect">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79756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6B4607-2B69-4205-8FD4-9F5AED54EB73}"/>
              </a:ext>
            </a:extLst>
          </p:cNvPr>
          <p:cNvSpPr/>
          <p:nvPr/>
        </p:nvSpPr>
        <p:spPr>
          <a:xfrm>
            <a:off x="9229724" y="1035168"/>
            <a:ext cx="2781302" cy="1200329"/>
          </a:xfrm>
          <a:prstGeom prst="rect">
            <a:avLst/>
          </a:prstGeom>
        </p:spPr>
        <p:txBody>
          <a:bodyPr wrap="square">
            <a:spAutoFit/>
          </a:bodyPr>
          <a:lstStyle/>
          <a:p>
            <a:r>
              <a:rPr lang="en-GB" dirty="0">
                <a:solidFill>
                  <a:srgbClr val="000000"/>
                </a:solidFill>
                <a:latin typeface="Times New Roman" panose="02020603050405020304" pitchFamily="18" charset="0"/>
                <a:ea typeface="Calibri" panose="020F0502020204030204" pitchFamily="34" charset="0"/>
              </a:rPr>
              <a:t>10-13 </a:t>
            </a:r>
            <a:r>
              <a:rPr lang="en-GB" dirty="0"/>
              <a:t>ripe old age</a:t>
            </a:r>
            <a:endParaRPr lang="en-GB" dirty="0">
              <a:solidFill>
                <a:srgbClr val="000000"/>
              </a:solidFill>
              <a:latin typeface="Times New Roman" panose="02020603050405020304" pitchFamily="18" charset="0"/>
              <a:ea typeface="Calibri" panose="020F0502020204030204" pitchFamily="34" charset="0"/>
            </a:endParaRPr>
          </a:p>
          <a:p>
            <a:r>
              <a:rPr lang="en-GB" dirty="0">
                <a:solidFill>
                  <a:srgbClr val="000000"/>
                </a:solidFill>
                <a:latin typeface="Times New Roman" panose="02020603050405020304" pitchFamily="18" charset="0"/>
              </a:rPr>
              <a:t>8-10 </a:t>
            </a:r>
            <a:r>
              <a:rPr lang="en-GB" dirty="0"/>
              <a:t>respectable lifespan</a:t>
            </a:r>
          </a:p>
          <a:p>
            <a:r>
              <a:rPr lang="en-GB" dirty="0">
                <a:solidFill>
                  <a:srgbClr val="000000"/>
                </a:solidFill>
                <a:latin typeface="Times New Roman" panose="02020603050405020304" pitchFamily="18" charset="0"/>
              </a:rPr>
              <a:t>6-7 </a:t>
            </a:r>
            <a:r>
              <a:rPr lang="en-GB" dirty="0"/>
              <a:t>short, but still common</a:t>
            </a:r>
            <a:endParaRPr lang="en-GB" dirty="0">
              <a:solidFill>
                <a:srgbClr val="000000"/>
              </a:solidFill>
              <a:latin typeface="Times New Roman" panose="02020603050405020304" pitchFamily="18" charset="0"/>
            </a:endParaRPr>
          </a:p>
          <a:p>
            <a:r>
              <a:rPr lang="en-GB" dirty="0"/>
              <a:t>=&lt; 5 a waste</a:t>
            </a:r>
          </a:p>
        </p:txBody>
      </p:sp>
      <p:pic>
        <p:nvPicPr>
          <p:cNvPr id="8" name="Picture 7">
            <a:extLst>
              <a:ext uri="{FF2B5EF4-FFF2-40B4-BE49-F238E27FC236}">
                <a16:creationId xmlns:a16="http://schemas.microsoft.com/office/drawing/2014/main" id="{0625BCEB-3A74-4F98-83C0-B9E543B6CAAF}"/>
              </a:ext>
            </a:extLst>
          </p:cNvPr>
          <p:cNvPicPr>
            <a:picLocks noChangeAspect="1"/>
          </p:cNvPicPr>
          <p:nvPr/>
        </p:nvPicPr>
        <p:blipFill rotWithShape="1">
          <a:blip r:embed="rId2"/>
          <a:srcRect l="48606" t="16985" r="6972" b="10469"/>
          <a:stretch/>
        </p:blipFill>
        <p:spPr>
          <a:xfrm>
            <a:off x="-158261" y="-243476"/>
            <a:ext cx="9143999" cy="4957946"/>
          </a:xfrm>
          <a:prstGeom prst="rect">
            <a:avLst/>
          </a:prstGeom>
        </p:spPr>
      </p:pic>
      <p:pic>
        <p:nvPicPr>
          <p:cNvPr id="9" name="Picture 8">
            <a:extLst>
              <a:ext uri="{FF2B5EF4-FFF2-40B4-BE49-F238E27FC236}">
                <a16:creationId xmlns:a16="http://schemas.microsoft.com/office/drawing/2014/main" id="{2B87BCEA-7170-43D6-9ACA-A71AEE12AA04}"/>
              </a:ext>
            </a:extLst>
          </p:cNvPr>
          <p:cNvPicPr>
            <a:picLocks noChangeAspect="1"/>
          </p:cNvPicPr>
          <p:nvPr/>
        </p:nvPicPr>
        <p:blipFill rotWithShape="1">
          <a:blip r:embed="rId3"/>
          <a:srcRect l="48750" t="28714" r="6827" b="29582"/>
          <a:stretch/>
        </p:blipFill>
        <p:spPr>
          <a:xfrm>
            <a:off x="-131757" y="4714470"/>
            <a:ext cx="9143999" cy="2850079"/>
          </a:xfrm>
          <a:prstGeom prst="rect">
            <a:avLst/>
          </a:prstGeom>
        </p:spPr>
      </p:pic>
      <p:sp>
        <p:nvSpPr>
          <p:cNvPr id="10" name="Rectangle 9">
            <a:extLst>
              <a:ext uri="{FF2B5EF4-FFF2-40B4-BE49-F238E27FC236}">
                <a16:creationId xmlns:a16="http://schemas.microsoft.com/office/drawing/2014/main" id="{B7BA8346-819D-4E6B-AEB5-62AC8E58C8BE}"/>
              </a:ext>
            </a:extLst>
          </p:cNvPr>
          <p:cNvSpPr/>
          <p:nvPr/>
        </p:nvSpPr>
        <p:spPr>
          <a:xfrm>
            <a:off x="85725" y="1661188"/>
            <a:ext cx="8629649" cy="148561"/>
          </a:xfrm>
          <a:prstGeom prst="rect">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E7D078A-59C2-4788-A431-52DCA37B6996}"/>
              </a:ext>
            </a:extLst>
          </p:cNvPr>
          <p:cNvSpPr/>
          <p:nvPr/>
        </p:nvSpPr>
        <p:spPr>
          <a:xfrm>
            <a:off x="85725" y="5414587"/>
            <a:ext cx="8629650" cy="148013"/>
          </a:xfrm>
          <a:prstGeom prst="rect">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00D167A-A502-4B82-8C6C-8BF32F054F35}"/>
              </a:ext>
            </a:extLst>
          </p:cNvPr>
          <p:cNvSpPr/>
          <p:nvPr/>
        </p:nvSpPr>
        <p:spPr>
          <a:xfrm>
            <a:off x="85725" y="1247775"/>
            <a:ext cx="8629649" cy="409027"/>
          </a:xfrm>
          <a:prstGeom prst="rect">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F93245B-0C05-4A8C-A51E-B17ACCBA7113}"/>
              </a:ext>
            </a:extLst>
          </p:cNvPr>
          <p:cNvSpPr/>
          <p:nvPr/>
        </p:nvSpPr>
        <p:spPr>
          <a:xfrm>
            <a:off x="85724" y="6518747"/>
            <a:ext cx="8629650" cy="170473"/>
          </a:xfrm>
          <a:prstGeom prst="rect">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10A755D-CB5C-49DA-869E-04FF824DAEA1}"/>
              </a:ext>
            </a:extLst>
          </p:cNvPr>
          <p:cNvSpPr/>
          <p:nvPr/>
        </p:nvSpPr>
        <p:spPr>
          <a:xfrm>
            <a:off x="87795" y="6689220"/>
            <a:ext cx="8629649" cy="695730"/>
          </a:xfrm>
          <a:prstGeom prst="rect">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A8291D20-10EB-47A7-BA1E-AEC20580F0F7}"/>
              </a:ext>
            </a:extLst>
          </p:cNvPr>
          <p:cNvSpPr txBox="1">
            <a:spLocks/>
          </p:cNvSpPr>
          <p:nvPr/>
        </p:nvSpPr>
        <p:spPr>
          <a:xfrm>
            <a:off x="9038746" y="4318782"/>
            <a:ext cx="3015044" cy="24656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t>The itinerary and life expectancy of selected round ships</a:t>
            </a:r>
          </a:p>
        </p:txBody>
      </p:sp>
      <p:sp>
        <p:nvSpPr>
          <p:cNvPr id="17" name="Rectangle 16">
            <a:extLst>
              <a:ext uri="{FF2B5EF4-FFF2-40B4-BE49-F238E27FC236}">
                <a16:creationId xmlns:a16="http://schemas.microsoft.com/office/drawing/2014/main" id="{9C592497-A997-4FF5-8F67-16054DDD17B2}"/>
              </a:ext>
            </a:extLst>
          </p:cNvPr>
          <p:cNvSpPr/>
          <p:nvPr/>
        </p:nvSpPr>
        <p:spPr>
          <a:xfrm>
            <a:off x="85724" y="2648569"/>
            <a:ext cx="8629649" cy="409027"/>
          </a:xfrm>
          <a:prstGeom prst="rect">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C32B179-3379-4317-BD13-2BCA3096F166}"/>
              </a:ext>
            </a:extLst>
          </p:cNvPr>
          <p:cNvSpPr/>
          <p:nvPr/>
        </p:nvSpPr>
        <p:spPr>
          <a:xfrm>
            <a:off x="80486" y="2235497"/>
            <a:ext cx="8629649" cy="409027"/>
          </a:xfrm>
          <a:prstGeom prst="rect">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FD55BCB-0274-401F-90EB-6A3F985503CD}"/>
              </a:ext>
            </a:extLst>
          </p:cNvPr>
          <p:cNvSpPr/>
          <p:nvPr/>
        </p:nvSpPr>
        <p:spPr>
          <a:xfrm>
            <a:off x="99899" y="1812140"/>
            <a:ext cx="8629649" cy="409027"/>
          </a:xfrm>
          <a:prstGeom prst="rect">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BB6E5D7-0CDC-40FA-8D2E-5B60A4D9DA07}"/>
              </a:ext>
            </a:extLst>
          </p:cNvPr>
          <p:cNvSpPr/>
          <p:nvPr/>
        </p:nvSpPr>
        <p:spPr>
          <a:xfrm>
            <a:off x="89263" y="3056156"/>
            <a:ext cx="8629649" cy="409027"/>
          </a:xfrm>
          <a:prstGeom prst="rect">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21BE2DE-30D1-4343-BCE5-5F486B55D299}"/>
              </a:ext>
            </a:extLst>
          </p:cNvPr>
          <p:cNvSpPr/>
          <p:nvPr/>
        </p:nvSpPr>
        <p:spPr>
          <a:xfrm>
            <a:off x="99895" y="3461079"/>
            <a:ext cx="8629649" cy="280546"/>
          </a:xfrm>
          <a:prstGeom prst="rect">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3A6CB03-D346-430C-8C16-665AD6364028}"/>
              </a:ext>
            </a:extLst>
          </p:cNvPr>
          <p:cNvSpPr/>
          <p:nvPr/>
        </p:nvSpPr>
        <p:spPr>
          <a:xfrm>
            <a:off x="92804" y="3751702"/>
            <a:ext cx="8629649" cy="409027"/>
          </a:xfrm>
          <a:prstGeom prst="rect">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A150F17-2966-4C0D-B029-C369171138C7}"/>
              </a:ext>
            </a:extLst>
          </p:cNvPr>
          <p:cNvSpPr/>
          <p:nvPr/>
        </p:nvSpPr>
        <p:spPr>
          <a:xfrm>
            <a:off x="87794" y="4145108"/>
            <a:ext cx="8629649" cy="307449"/>
          </a:xfrm>
          <a:prstGeom prst="rect">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7D238D3-9C40-4954-B77F-DDE00751AF63}"/>
              </a:ext>
            </a:extLst>
          </p:cNvPr>
          <p:cNvSpPr/>
          <p:nvPr/>
        </p:nvSpPr>
        <p:spPr>
          <a:xfrm>
            <a:off x="80485" y="5123497"/>
            <a:ext cx="8629649" cy="278468"/>
          </a:xfrm>
          <a:prstGeom prst="rect">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3885F325-858D-4182-843C-F53F609AEA03}"/>
              </a:ext>
            </a:extLst>
          </p:cNvPr>
          <p:cNvSpPr/>
          <p:nvPr/>
        </p:nvSpPr>
        <p:spPr>
          <a:xfrm>
            <a:off x="80484" y="5552783"/>
            <a:ext cx="8629649" cy="409533"/>
          </a:xfrm>
          <a:prstGeom prst="rect">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7ED5DD4F-7162-4393-9215-7263C75EA943}"/>
              </a:ext>
            </a:extLst>
          </p:cNvPr>
          <p:cNvSpPr/>
          <p:nvPr/>
        </p:nvSpPr>
        <p:spPr>
          <a:xfrm>
            <a:off x="80483" y="540511"/>
            <a:ext cx="8629649" cy="409533"/>
          </a:xfrm>
          <a:prstGeom prst="rect">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61E50F53-E1EB-46F7-803B-609C0C2FE9AE}"/>
              </a:ext>
            </a:extLst>
          </p:cNvPr>
          <p:cNvSpPr/>
          <p:nvPr/>
        </p:nvSpPr>
        <p:spPr>
          <a:xfrm>
            <a:off x="85724" y="5950529"/>
            <a:ext cx="8629649" cy="571974"/>
          </a:xfrm>
          <a:prstGeom prst="rect">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D6DBC76-0AFF-40A3-A9DF-D12F8A5CA04B}"/>
              </a:ext>
            </a:extLst>
          </p:cNvPr>
          <p:cNvSpPr/>
          <p:nvPr/>
        </p:nvSpPr>
        <p:spPr>
          <a:xfrm>
            <a:off x="80482" y="4717160"/>
            <a:ext cx="8629649" cy="409533"/>
          </a:xfrm>
          <a:prstGeom prst="rect">
            <a:avLst/>
          </a:prstGeom>
          <a:solidFill>
            <a:srgbClr val="FFC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6ECAF7A-6E1B-4F7A-9F58-BA54C4600CBE}"/>
              </a:ext>
            </a:extLst>
          </p:cNvPr>
          <p:cNvSpPr/>
          <p:nvPr/>
        </p:nvSpPr>
        <p:spPr>
          <a:xfrm>
            <a:off x="80482" y="4445734"/>
            <a:ext cx="8629649" cy="278048"/>
          </a:xfrm>
          <a:prstGeom prst="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20A06CB-654D-47A4-A7FB-4EF281F0C3F4}"/>
              </a:ext>
            </a:extLst>
          </p:cNvPr>
          <p:cNvSpPr/>
          <p:nvPr/>
        </p:nvSpPr>
        <p:spPr>
          <a:xfrm>
            <a:off x="80482" y="951112"/>
            <a:ext cx="8629649" cy="278048"/>
          </a:xfrm>
          <a:prstGeom prst="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1A7F5A-97F2-4FAA-B71D-4F8BDE1BF157}"/>
              </a:ext>
            </a:extLst>
          </p:cNvPr>
          <p:cNvSpPr/>
          <p:nvPr/>
        </p:nvSpPr>
        <p:spPr>
          <a:xfrm>
            <a:off x="80481" y="136955"/>
            <a:ext cx="8629649" cy="409533"/>
          </a:xfrm>
          <a:prstGeom prst="rect">
            <a:avLst/>
          </a:prstGeom>
          <a:solidFill>
            <a:srgbClr val="FFC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8532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9012242" y="4711206"/>
            <a:ext cx="3118667" cy="1325563"/>
          </a:xfrm>
        </p:spPr>
        <p:txBody>
          <a:bodyPr>
            <a:noAutofit/>
          </a:bodyPr>
          <a:lstStyle/>
          <a:p>
            <a:r>
              <a:rPr lang="en-GB" sz="3200" dirty="0"/>
              <a:t>The economic viability of round ships (</a:t>
            </a:r>
            <a:r>
              <a:rPr lang="en-GB" sz="3200" i="1" dirty="0"/>
              <a:t>Life-cycles</a:t>
            </a:r>
            <a:r>
              <a:rPr lang="en-GB" sz="3200" dirty="0"/>
              <a:t>):</a:t>
            </a:r>
          </a:p>
        </p:txBody>
      </p:sp>
      <p:pic>
        <p:nvPicPr>
          <p:cNvPr id="7" name="Picture 6">
            <a:extLst>
              <a:ext uri="{FF2B5EF4-FFF2-40B4-BE49-F238E27FC236}">
                <a16:creationId xmlns:a16="http://schemas.microsoft.com/office/drawing/2014/main" id="{55B028FA-84B5-49A9-930B-F5EA01AA064C}"/>
              </a:ext>
            </a:extLst>
          </p:cNvPr>
          <p:cNvPicPr>
            <a:picLocks noChangeAspect="1"/>
          </p:cNvPicPr>
          <p:nvPr/>
        </p:nvPicPr>
        <p:blipFill rotWithShape="1">
          <a:blip r:embed="rId2"/>
          <a:srcRect l="48606" t="16985" r="6972" b="10469"/>
          <a:stretch/>
        </p:blipFill>
        <p:spPr>
          <a:xfrm>
            <a:off x="-158261" y="-243476"/>
            <a:ext cx="9143999" cy="4957946"/>
          </a:xfrm>
          <a:prstGeom prst="rect">
            <a:avLst/>
          </a:prstGeom>
        </p:spPr>
      </p:pic>
      <p:pic>
        <p:nvPicPr>
          <p:cNvPr id="8" name="Picture 7">
            <a:extLst>
              <a:ext uri="{FF2B5EF4-FFF2-40B4-BE49-F238E27FC236}">
                <a16:creationId xmlns:a16="http://schemas.microsoft.com/office/drawing/2014/main" id="{680415D1-EA4B-434D-8F28-88AC30D91CC3}"/>
              </a:ext>
            </a:extLst>
          </p:cNvPr>
          <p:cNvPicPr>
            <a:picLocks noChangeAspect="1"/>
          </p:cNvPicPr>
          <p:nvPr/>
        </p:nvPicPr>
        <p:blipFill rotWithShape="1">
          <a:blip r:embed="rId3"/>
          <a:srcRect l="48750" t="28714" r="6827" b="29582"/>
          <a:stretch/>
        </p:blipFill>
        <p:spPr>
          <a:xfrm>
            <a:off x="-131757" y="4714470"/>
            <a:ext cx="9143999" cy="2850079"/>
          </a:xfrm>
          <a:prstGeom prst="rect">
            <a:avLst/>
          </a:prstGeom>
        </p:spPr>
      </p:pic>
      <p:sp>
        <p:nvSpPr>
          <p:cNvPr id="9" name="Rectangle 8">
            <a:extLst>
              <a:ext uri="{FF2B5EF4-FFF2-40B4-BE49-F238E27FC236}">
                <a16:creationId xmlns:a16="http://schemas.microsoft.com/office/drawing/2014/main" id="{E02D06BF-B2EC-41F7-B967-1C5E23906A3A}"/>
              </a:ext>
            </a:extLst>
          </p:cNvPr>
          <p:cNvSpPr/>
          <p:nvPr/>
        </p:nvSpPr>
        <p:spPr>
          <a:xfrm>
            <a:off x="2796363" y="0"/>
            <a:ext cx="467832" cy="73789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9D832E7D-FF3A-433B-9699-F892DE39C9EE}"/>
              </a:ext>
            </a:extLst>
          </p:cNvPr>
          <p:cNvSpPr/>
          <p:nvPr/>
        </p:nvSpPr>
        <p:spPr>
          <a:xfrm>
            <a:off x="3703674" y="-1"/>
            <a:ext cx="5025656" cy="73789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50426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8F428E7C-CF72-4177-B907-662EDCB35B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884544" y="2265762"/>
            <a:ext cx="6329167" cy="2547872"/>
            <a:chOff x="-2412483" y="5117355"/>
            <a:chExt cx="4342728" cy="1748210"/>
          </a:xfrm>
        </p:grpSpPr>
        <p:sp>
          <p:nvSpPr>
            <p:cNvPr id="19" name="Isosceles Triangle 18">
              <a:extLst>
                <a:ext uri="{FF2B5EF4-FFF2-40B4-BE49-F238E27FC236}">
                  <a16:creationId xmlns:a16="http://schemas.microsoft.com/office/drawing/2014/main" id="{E2C38613-1CC6-42DF-9D5B-1C3CFF915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6174" y="5117355"/>
              <a:ext cx="3496419" cy="174821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FA88567F-0B25-4895-A6DF-304638BE5B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12483" y="6202815"/>
              <a:ext cx="1325500" cy="66275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reeform: Shape 21">
            <a:extLst>
              <a:ext uri="{FF2B5EF4-FFF2-40B4-BE49-F238E27FC236}">
                <a16:creationId xmlns:a16="http://schemas.microsoft.com/office/drawing/2014/main" id="{4B7A2B20-C280-41CF-965D-FA68DA2BD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883073" y="-1094168"/>
            <a:ext cx="4864676" cy="3807333"/>
          </a:xfrm>
          <a:custGeom>
            <a:avLst/>
            <a:gdLst>
              <a:gd name="connsiteX0" fmla="*/ 0 w 4864676"/>
              <a:gd name="connsiteY0" fmla="*/ 3191201 h 3807333"/>
              <a:gd name="connsiteX1" fmla="*/ 3191202 w 4864676"/>
              <a:gd name="connsiteY1" fmla="*/ 0 h 3807333"/>
              <a:gd name="connsiteX2" fmla="*/ 4864676 w 4864676"/>
              <a:gd name="connsiteY2" fmla="*/ 1673474 h 3807333"/>
              <a:gd name="connsiteX3" fmla="*/ 4864676 w 4864676"/>
              <a:gd name="connsiteY3" fmla="*/ 3807333 h 3807333"/>
              <a:gd name="connsiteX4" fmla="*/ 0 w 4864676"/>
              <a:gd name="connsiteY4" fmla="*/ 3807333 h 3807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3807333">
                <a:moveTo>
                  <a:pt x="0" y="3191201"/>
                </a:moveTo>
                <a:lnTo>
                  <a:pt x="3191202" y="0"/>
                </a:lnTo>
                <a:lnTo>
                  <a:pt x="4864676" y="1673474"/>
                </a:lnTo>
                <a:lnTo>
                  <a:pt x="4864676" y="3807333"/>
                </a:lnTo>
                <a:lnTo>
                  <a:pt x="0" y="380733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5CF218E6-E246-4EBB-BA8D-DB65AB59A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83537" y="3632636"/>
            <a:ext cx="1185708" cy="1185708"/>
          </a:xfrm>
          <a:custGeom>
            <a:avLst/>
            <a:gdLst>
              <a:gd name="connsiteX0" fmla="*/ 0 w 1185708"/>
              <a:gd name="connsiteY0" fmla="*/ 0 h 1185708"/>
              <a:gd name="connsiteX1" fmla="*/ 454971 w 1185708"/>
              <a:gd name="connsiteY1" fmla="*/ 0 h 1185708"/>
              <a:gd name="connsiteX2" fmla="*/ 1185708 w 1185708"/>
              <a:gd name="connsiteY2" fmla="*/ 730737 h 1185708"/>
              <a:gd name="connsiteX3" fmla="*/ 1185708 w 1185708"/>
              <a:gd name="connsiteY3" fmla="*/ 1185708 h 1185708"/>
              <a:gd name="connsiteX4" fmla="*/ 0 w 1185708"/>
              <a:gd name="connsiteY4" fmla="*/ 1185708 h 1185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708" h="1185708">
                <a:moveTo>
                  <a:pt x="0" y="0"/>
                </a:moveTo>
                <a:lnTo>
                  <a:pt x="454971" y="0"/>
                </a:lnTo>
                <a:lnTo>
                  <a:pt x="1185708" y="730737"/>
                </a:lnTo>
                <a:lnTo>
                  <a:pt x="1185708" y="1185708"/>
                </a:lnTo>
                <a:lnTo>
                  <a:pt x="0" y="1185708"/>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25">
            <a:extLst>
              <a:ext uri="{FF2B5EF4-FFF2-40B4-BE49-F238E27FC236}">
                <a16:creationId xmlns:a16="http://schemas.microsoft.com/office/drawing/2014/main" id="{13B9D26D-939B-4838-886B-07E227F3A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303927" y="5624986"/>
            <a:ext cx="989294" cy="98929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60A80B01-7FDA-4264-BAC7-CA797D496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2" y="-723949"/>
            <a:ext cx="5389379" cy="5389379"/>
          </a:xfrm>
          <a:custGeom>
            <a:avLst/>
            <a:gdLst>
              <a:gd name="connsiteX0" fmla="*/ 0 w 5389379"/>
              <a:gd name="connsiteY0" fmla="*/ 2602331 h 5389379"/>
              <a:gd name="connsiteX1" fmla="*/ 2602331 w 5389379"/>
              <a:gd name="connsiteY1" fmla="*/ 0 h 5389379"/>
              <a:gd name="connsiteX2" fmla="*/ 5389379 w 5389379"/>
              <a:gd name="connsiteY2" fmla="*/ 0 h 5389379"/>
              <a:gd name="connsiteX3" fmla="*/ 5389379 w 5389379"/>
              <a:gd name="connsiteY3" fmla="*/ 5389379 h 5389379"/>
              <a:gd name="connsiteX4" fmla="*/ 0 w 5389379"/>
              <a:gd name="connsiteY4" fmla="*/ 5389379 h 5389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9379" h="5389379">
                <a:moveTo>
                  <a:pt x="0" y="2602331"/>
                </a:moveTo>
                <a:lnTo>
                  <a:pt x="2602331" y="0"/>
                </a:lnTo>
                <a:lnTo>
                  <a:pt x="5389379" y="0"/>
                </a:lnTo>
                <a:lnTo>
                  <a:pt x="5389379"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449E75B4-6C35-495B-850B-28CDE6E39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4" y="-1424977"/>
            <a:ext cx="6791435" cy="6791435"/>
          </a:xfrm>
          <a:custGeom>
            <a:avLst/>
            <a:gdLst>
              <a:gd name="connsiteX0" fmla="*/ 0 w 6791435"/>
              <a:gd name="connsiteY0" fmla="*/ 4004387 h 6791435"/>
              <a:gd name="connsiteX1" fmla="*/ 81158 w 6791435"/>
              <a:gd name="connsiteY1" fmla="*/ 3923229 h 6791435"/>
              <a:gd name="connsiteX2" fmla="*/ 81158 w 6791435"/>
              <a:gd name="connsiteY2" fmla="*/ 6710277 h 6791435"/>
              <a:gd name="connsiteX3" fmla="*/ 6710277 w 6791435"/>
              <a:gd name="connsiteY3" fmla="*/ 6710277 h 6791435"/>
              <a:gd name="connsiteX4" fmla="*/ 6710277 w 6791435"/>
              <a:gd name="connsiteY4" fmla="*/ 81158 h 6791435"/>
              <a:gd name="connsiteX5" fmla="*/ 3923229 w 6791435"/>
              <a:gd name="connsiteY5" fmla="*/ 81158 h 6791435"/>
              <a:gd name="connsiteX6" fmla="*/ 4004387 w 6791435"/>
              <a:gd name="connsiteY6" fmla="*/ 0 h 6791435"/>
              <a:gd name="connsiteX7" fmla="*/ 6791435 w 6791435"/>
              <a:gd name="connsiteY7" fmla="*/ 0 h 6791435"/>
              <a:gd name="connsiteX8" fmla="*/ 6791435 w 6791435"/>
              <a:gd name="connsiteY8" fmla="*/ 6791435 h 6791435"/>
              <a:gd name="connsiteX9" fmla="*/ 0 w 6791435"/>
              <a:gd name="connsiteY9"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1435" h="6791435">
                <a:moveTo>
                  <a:pt x="0" y="4004387"/>
                </a:moveTo>
                <a:lnTo>
                  <a:pt x="81158" y="3923229"/>
                </a:lnTo>
                <a:lnTo>
                  <a:pt x="81158" y="6710277"/>
                </a:lnTo>
                <a:lnTo>
                  <a:pt x="6710277" y="6710277"/>
                </a:lnTo>
                <a:lnTo>
                  <a:pt x="6710277" y="81158"/>
                </a:lnTo>
                <a:lnTo>
                  <a:pt x="3923229" y="81158"/>
                </a:lnTo>
                <a:lnTo>
                  <a:pt x="4004387" y="0"/>
                </a:lnTo>
                <a:lnTo>
                  <a:pt x="6791435" y="0"/>
                </a:lnTo>
                <a:lnTo>
                  <a:pt x="679143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1353603" y="1226171"/>
            <a:ext cx="6394862" cy="2150719"/>
          </a:xfrm>
          <a:noFill/>
        </p:spPr>
        <p:txBody>
          <a:bodyPr vert="horz" lIns="91440" tIns="45720" rIns="91440" bIns="45720" rtlCol="0" anchor="ctr">
            <a:normAutofit/>
          </a:bodyPr>
          <a:lstStyle/>
          <a:p>
            <a:pPr algn="ctr"/>
            <a:r>
              <a:rPr lang="en-US" sz="3600" kern="1200" dirty="0">
                <a:solidFill>
                  <a:srgbClr val="080808"/>
                </a:solidFill>
                <a:latin typeface="+mj-lt"/>
                <a:ea typeface="+mj-ea"/>
                <a:cs typeface="+mj-cs"/>
              </a:rPr>
              <a:t>The period of reimbursement of state loans for </a:t>
            </a:r>
            <a:r>
              <a:rPr lang="en-US" altLang="en-US" sz="3600" kern="1200" dirty="0">
                <a:solidFill>
                  <a:srgbClr val="080808"/>
                </a:solidFill>
                <a:latin typeface="+mj-lt"/>
                <a:ea typeface="+mj-ea"/>
                <a:cs typeface="+mj-cs"/>
              </a:rPr>
              <a:t>Ship Construction</a:t>
            </a:r>
            <a:r>
              <a:rPr lang="en-US" sz="3600" kern="1200" dirty="0">
                <a:solidFill>
                  <a:srgbClr val="080808"/>
                </a:solidFill>
                <a:latin typeface="+mj-lt"/>
                <a:ea typeface="+mj-ea"/>
                <a:cs typeface="+mj-cs"/>
              </a:rPr>
              <a:t>:</a:t>
            </a:r>
          </a:p>
        </p:txBody>
      </p:sp>
      <p:sp>
        <p:nvSpPr>
          <p:cNvPr id="32" name="Isosceles Triangle 31">
            <a:extLst>
              <a:ext uri="{FF2B5EF4-FFF2-40B4-BE49-F238E27FC236}">
                <a16:creationId xmlns:a16="http://schemas.microsoft.com/office/drawing/2014/main" id="{0EB2D58A-B2F2-4B07-9595-4FED1037F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67461" y="5398157"/>
            <a:ext cx="2934814" cy="146740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Isosceles Triangle 33">
            <a:extLst>
              <a:ext uri="{FF2B5EF4-FFF2-40B4-BE49-F238E27FC236}">
                <a16:creationId xmlns:a16="http://schemas.microsoft.com/office/drawing/2014/main" id="{DEB95C3F-0968-4E23-80BD-35CE22E833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5580" y="5117355"/>
            <a:ext cx="3496419" cy="174821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16E9C92B-1893-4BFE-B7CF-905EB3F87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9271" y="5949259"/>
            <a:ext cx="1832612" cy="916306"/>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a:extLst>
              <a:ext uri="{FF2B5EF4-FFF2-40B4-BE49-F238E27FC236}">
                <a16:creationId xmlns:a16="http://schemas.microsoft.com/office/drawing/2014/main" id="{220AAD1A-7153-4135-885C-B93D199F475E}"/>
              </a:ext>
            </a:extLst>
          </p:cNvPr>
          <p:cNvSpPr>
            <a:spLocks noChangeArrowheads="1"/>
          </p:cNvSpPr>
          <p:nvPr/>
        </p:nvSpPr>
        <p:spPr bwMode="auto">
          <a:xfrm>
            <a:off x="1443576" y="2925055"/>
            <a:ext cx="8855456" cy="539750"/>
          </a:xfrm>
          <a:prstGeom prst="roundRect">
            <a:avLst>
              <a:gd name="adj" fmla="val 292"/>
            </a:avLst>
          </a:prstGeom>
          <a:solidFill>
            <a:schemeClr val="tx2">
              <a:lumMod val="20000"/>
              <a:lumOff val="80000"/>
            </a:schemeClr>
          </a:solidFill>
          <a:ln w="9525">
            <a:solidFill>
              <a:schemeClr val="accent1">
                <a:lumMod val="75000"/>
              </a:schemeClr>
            </a:solidFill>
            <a:round/>
            <a:headEnd/>
            <a:tailEnd/>
          </a:ln>
          <a:effectLst>
            <a:outerShdw dist="35921" dir="2700000" algn="ctr" rotWithShape="0">
              <a:srgbClr val="808080"/>
            </a:outerShdw>
          </a:effectLst>
        </p:spPr>
        <p:txBody>
          <a:bodyPr lIns="90000" tIns="45000" rIns="90000" bIns="45000" anchor="ctr"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9pPr>
          </a:lstStyle>
          <a:p>
            <a:pPr>
              <a:spcAft>
                <a:spcPts val="600"/>
              </a:spcAft>
            </a:pPr>
            <a:r>
              <a:rPr lang="en-US" altLang="en-US" sz="2200" dirty="0">
                <a:latin typeface="Calibri" panose="020F0502020204030204" pitchFamily="34" charset="0"/>
              </a:rPr>
              <a:t>16 July 1534: “in the course of the first </a:t>
            </a:r>
            <a:r>
              <a:rPr lang="en-US" altLang="en-US" sz="2200" u="sng" dirty="0">
                <a:latin typeface="Calibri" panose="020F0502020204030204" pitchFamily="34" charset="0"/>
              </a:rPr>
              <a:t>three</a:t>
            </a:r>
            <a:r>
              <a:rPr lang="en-US" altLang="en-US" sz="2200" dirty="0">
                <a:latin typeface="Calibri" panose="020F0502020204030204" pitchFamily="34" charset="0"/>
              </a:rPr>
              <a:t> voyages"</a:t>
            </a:r>
            <a:endParaRPr lang="en-US" altLang="en-US" sz="2200">
              <a:latin typeface="Calibri" panose="020F0502020204030204" pitchFamily="34" charset="0"/>
            </a:endParaRPr>
          </a:p>
        </p:txBody>
      </p:sp>
      <p:sp>
        <p:nvSpPr>
          <p:cNvPr id="7" name="AutoShape 4">
            <a:extLst>
              <a:ext uri="{FF2B5EF4-FFF2-40B4-BE49-F238E27FC236}">
                <a16:creationId xmlns:a16="http://schemas.microsoft.com/office/drawing/2014/main" id="{FC32277D-5DFD-4B3B-85DB-2684B302E7EE}"/>
              </a:ext>
            </a:extLst>
          </p:cNvPr>
          <p:cNvSpPr>
            <a:spLocks noChangeArrowheads="1"/>
          </p:cNvSpPr>
          <p:nvPr/>
        </p:nvSpPr>
        <p:spPr bwMode="auto">
          <a:xfrm>
            <a:off x="1443576" y="3464805"/>
            <a:ext cx="8855456" cy="539750"/>
          </a:xfrm>
          <a:prstGeom prst="roundRect">
            <a:avLst>
              <a:gd name="adj" fmla="val 292"/>
            </a:avLst>
          </a:prstGeom>
          <a:solidFill>
            <a:schemeClr val="tx2">
              <a:lumMod val="20000"/>
              <a:lumOff val="80000"/>
            </a:schemeClr>
          </a:solidFill>
          <a:ln w="9525">
            <a:solidFill>
              <a:schemeClr val="accent1">
                <a:lumMod val="75000"/>
              </a:schemeClr>
            </a:solidFill>
            <a:round/>
            <a:headEnd/>
            <a:tailEnd/>
          </a:ln>
          <a:effectLst>
            <a:outerShdw dist="35921" dir="2700000" algn="ctr" rotWithShape="0">
              <a:srgbClr val="808080"/>
            </a:outerShdw>
          </a:effectLst>
        </p:spPr>
        <p:txBody>
          <a:bodyPr lIns="90000" tIns="45000" rIns="90000" bIns="45000" anchor="ctr"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9pPr>
          </a:lstStyle>
          <a:p>
            <a:pPr>
              <a:spcAft>
                <a:spcPts val="600"/>
              </a:spcAft>
            </a:pPr>
            <a:r>
              <a:rPr lang="en-US" altLang="en-US" sz="2200" dirty="0">
                <a:latin typeface="Calibri" panose="020F0502020204030204" pitchFamily="34" charset="0"/>
              </a:rPr>
              <a:t>4 June 1535: “in the course of the first </a:t>
            </a:r>
            <a:r>
              <a:rPr lang="en-US" altLang="en-US" sz="2200" u="sng" dirty="0">
                <a:latin typeface="Calibri" panose="020F0502020204030204" pitchFamily="34" charset="0"/>
              </a:rPr>
              <a:t>eight</a:t>
            </a:r>
            <a:r>
              <a:rPr lang="en-US" altLang="en-US" sz="2200" dirty="0">
                <a:latin typeface="Calibri" panose="020F0502020204030204" pitchFamily="34" charset="0"/>
              </a:rPr>
              <a:t> voyages"</a:t>
            </a:r>
            <a:endParaRPr lang="en-US" altLang="en-US" sz="2200">
              <a:latin typeface="Calibri" panose="020F0502020204030204" pitchFamily="34" charset="0"/>
            </a:endParaRPr>
          </a:p>
        </p:txBody>
      </p:sp>
      <p:sp>
        <p:nvSpPr>
          <p:cNvPr id="9" name="AutoShape 6">
            <a:extLst>
              <a:ext uri="{FF2B5EF4-FFF2-40B4-BE49-F238E27FC236}">
                <a16:creationId xmlns:a16="http://schemas.microsoft.com/office/drawing/2014/main" id="{22CE8075-929A-47FE-A5F4-1E27AE4F95C6}"/>
              </a:ext>
            </a:extLst>
          </p:cNvPr>
          <p:cNvSpPr>
            <a:spLocks noChangeArrowheads="1"/>
          </p:cNvSpPr>
          <p:nvPr/>
        </p:nvSpPr>
        <p:spPr bwMode="auto">
          <a:xfrm>
            <a:off x="1443576" y="4004555"/>
            <a:ext cx="8855456" cy="539750"/>
          </a:xfrm>
          <a:prstGeom prst="roundRect">
            <a:avLst>
              <a:gd name="adj" fmla="val 292"/>
            </a:avLst>
          </a:prstGeom>
          <a:solidFill>
            <a:schemeClr val="tx2">
              <a:lumMod val="20000"/>
              <a:lumOff val="80000"/>
            </a:schemeClr>
          </a:solidFill>
          <a:ln w="9525">
            <a:solidFill>
              <a:schemeClr val="accent1">
                <a:lumMod val="75000"/>
              </a:schemeClr>
            </a:solidFill>
            <a:round/>
            <a:headEnd/>
            <a:tailEnd/>
          </a:ln>
          <a:effectLst>
            <a:outerShdw dist="35921" dir="2700000" algn="ctr" rotWithShape="0">
              <a:srgbClr val="808080"/>
            </a:outerShdw>
          </a:effectLst>
        </p:spPr>
        <p:txBody>
          <a:bodyPr lIns="90000" tIns="45000" rIns="90000" bIns="45000" anchor="ctr"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9pPr>
          </a:lstStyle>
          <a:p>
            <a:pPr>
              <a:spcAft>
                <a:spcPts val="600"/>
              </a:spcAft>
            </a:pPr>
            <a:r>
              <a:rPr lang="en-US" altLang="en-US" sz="2200">
                <a:latin typeface="Calibri" panose="020F0502020204030204" pitchFamily="34" charset="0"/>
              </a:rPr>
              <a:t>21 February 1539: “in the course of the first </a:t>
            </a:r>
            <a:r>
              <a:rPr lang="en-US" altLang="en-US" sz="2200" u="sng">
                <a:latin typeface="Calibri" panose="020F0502020204030204" pitchFamily="34" charset="0"/>
              </a:rPr>
              <a:t>ten</a:t>
            </a:r>
            <a:r>
              <a:rPr lang="en-US" altLang="en-US" sz="2200">
                <a:latin typeface="Calibri" panose="020F0502020204030204" pitchFamily="34" charset="0"/>
              </a:rPr>
              <a:t> voyages"</a:t>
            </a:r>
          </a:p>
        </p:txBody>
      </p:sp>
      <p:sp>
        <p:nvSpPr>
          <p:cNvPr id="10" name="AutoShape 7">
            <a:extLst>
              <a:ext uri="{FF2B5EF4-FFF2-40B4-BE49-F238E27FC236}">
                <a16:creationId xmlns:a16="http://schemas.microsoft.com/office/drawing/2014/main" id="{C92790B1-C228-417A-A7F0-044E2EFD3453}"/>
              </a:ext>
            </a:extLst>
          </p:cNvPr>
          <p:cNvSpPr>
            <a:spLocks noChangeArrowheads="1"/>
          </p:cNvSpPr>
          <p:nvPr/>
        </p:nvSpPr>
        <p:spPr bwMode="auto">
          <a:xfrm>
            <a:off x="1443576" y="4544305"/>
            <a:ext cx="8855456" cy="539750"/>
          </a:xfrm>
          <a:prstGeom prst="roundRect">
            <a:avLst>
              <a:gd name="adj" fmla="val 292"/>
            </a:avLst>
          </a:prstGeom>
          <a:solidFill>
            <a:schemeClr val="tx2">
              <a:lumMod val="20000"/>
              <a:lumOff val="80000"/>
            </a:schemeClr>
          </a:solidFill>
          <a:ln w="9525">
            <a:solidFill>
              <a:schemeClr val="accent1">
                <a:lumMod val="75000"/>
              </a:schemeClr>
            </a:solidFill>
            <a:round/>
            <a:headEnd/>
            <a:tailEnd/>
          </a:ln>
          <a:effectLst>
            <a:outerShdw dist="35921" dir="2700000" algn="ctr" rotWithShape="0">
              <a:srgbClr val="808080"/>
            </a:outerShdw>
          </a:effectLst>
        </p:spPr>
        <p:txBody>
          <a:bodyPr lIns="90000" tIns="45000" rIns="90000" bIns="45000" anchor="ctr"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9pPr>
          </a:lstStyle>
          <a:p>
            <a:pPr>
              <a:spcAft>
                <a:spcPts val="600"/>
              </a:spcAft>
            </a:pPr>
            <a:r>
              <a:rPr lang="en-US" altLang="en-US" sz="2200" dirty="0">
                <a:latin typeface="Calibri" panose="020F0502020204030204" pitchFamily="34" charset="0"/>
              </a:rPr>
              <a:t>3 November 1545: “in the course of the first </a:t>
            </a:r>
            <a:r>
              <a:rPr lang="en-US" altLang="en-US" sz="2200" u="sng" dirty="0">
                <a:latin typeface="Calibri" panose="020F0502020204030204" pitchFamily="34" charset="0"/>
              </a:rPr>
              <a:t>eight</a:t>
            </a:r>
            <a:r>
              <a:rPr lang="en-US" altLang="en-US" sz="2200" dirty="0">
                <a:latin typeface="Calibri" panose="020F0502020204030204" pitchFamily="34" charset="0"/>
              </a:rPr>
              <a:t> voyages"</a:t>
            </a:r>
            <a:endParaRPr lang="en-US" altLang="en-US" sz="2200">
              <a:latin typeface="Calibri" panose="020F0502020204030204" pitchFamily="34" charset="0"/>
            </a:endParaRPr>
          </a:p>
        </p:txBody>
      </p:sp>
      <p:sp>
        <p:nvSpPr>
          <p:cNvPr id="11" name="AutoShape 8">
            <a:extLst>
              <a:ext uri="{FF2B5EF4-FFF2-40B4-BE49-F238E27FC236}">
                <a16:creationId xmlns:a16="http://schemas.microsoft.com/office/drawing/2014/main" id="{748F7CEC-C30E-4BC8-9F56-1B9D9DE995C2}"/>
              </a:ext>
            </a:extLst>
          </p:cNvPr>
          <p:cNvSpPr>
            <a:spLocks noChangeArrowheads="1"/>
          </p:cNvSpPr>
          <p:nvPr/>
        </p:nvSpPr>
        <p:spPr bwMode="auto">
          <a:xfrm>
            <a:off x="1443576" y="5079796"/>
            <a:ext cx="8855456" cy="539750"/>
          </a:xfrm>
          <a:prstGeom prst="roundRect">
            <a:avLst>
              <a:gd name="adj" fmla="val 292"/>
            </a:avLst>
          </a:prstGeom>
          <a:solidFill>
            <a:schemeClr val="tx2">
              <a:lumMod val="20000"/>
              <a:lumOff val="80000"/>
            </a:schemeClr>
          </a:solidFill>
          <a:ln w="9525">
            <a:solidFill>
              <a:schemeClr val="accent1">
                <a:lumMod val="75000"/>
              </a:schemeClr>
            </a:solidFill>
            <a:round/>
            <a:headEnd/>
            <a:tailEnd/>
          </a:ln>
          <a:effectLst>
            <a:outerShdw dist="35921" dir="2700000" algn="ctr" rotWithShape="0">
              <a:srgbClr val="808080"/>
            </a:outerShdw>
          </a:effectLst>
        </p:spPr>
        <p:txBody>
          <a:bodyPr lIns="90000" tIns="45000" rIns="90000" bIns="45000" anchor="ctr"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9pPr>
          </a:lstStyle>
          <a:p>
            <a:pPr>
              <a:spcAft>
                <a:spcPts val="600"/>
              </a:spcAft>
            </a:pPr>
            <a:r>
              <a:rPr lang="en-US" altLang="en-US" sz="2200" dirty="0">
                <a:latin typeface="Calibri" panose="020F0502020204030204" pitchFamily="34" charset="0"/>
              </a:rPr>
              <a:t>4 April 1549: “seven years, to be paid by installments, every eight months"</a:t>
            </a:r>
            <a:endParaRPr lang="en-US" altLang="en-US" sz="2200">
              <a:latin typeface="Calibri" panose="020F0502020204030204" pitchFamily="34" charset="0"/>
            </a:endParaRPr>
          </a:p>
        </p:txBody>
      </p:sp>
    </p:spTree>
    <p:extLst>
      <p:ext uri="{BB962C8B-B14F-4D97-AF65-F5344CB8AC3E}">
        <p14:creationId xmlns:p14="http://schemas.microsoft.com/office/powerpoint/2010/main" val="2576986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6957924" y="2766218"/>
            <a:ext cx="4644948" cy="1325563"/>
          </a:xfrm>
        </p:spPr>
        <p:txBody>
          <a:bodyPr>
            <a:noAutofit/>
          </a:bodyPr>
          <a:lstStyle/>
          <a:p>
            <a:r>
              <a:rPr lang="en-GB" sz="3200" b="1" dirty="0">
                <a:solidFill>
                  <a:schemeClr val="bg1"/>
                </a:solidFill>
              </a:rPr>
              <a:t>Some further considerations:</a:t>
            </a:r>
            <a:endParaRPr lang="en-GB" sz="3200" b="1" i="1" dirty="0">
              <a:solidFill>
                <a:schemeClr val="bg1"/>
              </a:solidFill>
            </a:endParaRPr>
          </a:p>
        </p:txBody>
      </p:sp>
      <p:sp>
        <p:nvSpPr>
          <p:cNvPr id="5" name="Rectangle 4">
            <a:extLst>
              <a:ext uri="{FF2B5EF4-FFF2-40B4-BE49-F238E27FC236}">
                <a16:creationId xmlns:a16="http://schemas.microsoft.com/office/drawing/2014/main" id="{136B4607-2B69-4205-8FD4-9F5AED54EB73}"/>
              </a:ext>
            </a:extLst>
          </p:cNvPr>
          <p:cNvSpPr/>
          <p:nvPr/>
        </p:nvSpPr>
        <p:spPr>
          <a:xfrm>
            <a:off x="5201080" y="1985377"/>
            <a:ext cx="184731" cy="646331"/>
          </a:xfrm>
          <a:prstGeom prst="rect">
            <a:avLst/>
          </a:prstGeom>
        </p:spPr>
        <p:txBody>
          <a:bodyPr wrap="none">
            <a:spAutoFit/>
          </a:bodyPr>
          <a:lstStyle/>
          <a:p>
            <a:endParaRPr lang="en-GB" b="1" i="1"/>
          </a:p>
          <a:p>
            <a:endParaRPr lang="en-GB" dirty="0"/>
          </a:p>
        </p:txBody>
      </p:sp>
      <p:pic>
        <p:nvPicPr>
          <p:cNvPr id="7" name="Picture 6" descr="A close up of text on a white surface&#10;&#10;Description automatically generated">
            <a:extLst>
              <a:ext uri="{FF2B5EF4-FFF2-40B4-BE49-F238E27FC236}">
                <a16:creationId xmlns:a16="http://schemas.microsoft.com/office/drawing/2014/main" id="{9E19B46F-771E-481D-B643-806EC832A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83430" cy="8911240"/>
          </a:xfrm>
          <a:prstGeom prst="rect">
            <a:avLst/>
          </a:prstGeom>
        </p:spPr>
      </p:pic>
      <p:sp>
        <p:nvSpPr>
          <p:cNvPr id="11" name="Rectangle 10">
            <a:extLst>
              <a:ext uri="{FF2B5EF4-FFF2-40B4-BE49-F238E27FC236}">
                <a16:creationId xmlns:a16="http://schemas.microsoft.com/office/drawing/2014/main" id="{08D85AC8-6C62-4D65-9576-0DEED54D45FE}"/>
              </a:ext>
            </a:extLst>
          </p:cNvPr>
          <p:cNvSpPr/>
          <p:nvPr/>
        </p:nvSpPr>
        <p:spPr>
          <a:xfrm>
            <a:off x="6926231" y="5893825"/>
            <a:ext cx="5265769" cy="584775"/>
          </a:xfrm>
          <a:prstGeom prst="rect">
            <a:avLst/>
          </a:prstGeom>
        </p:spPr>
        <p:txBody>
          <a:bodyPr wrap="square">
            <a:spAutoFit/>
          </a:bodyPr>
          <a:lstStyle/>
          <a:p>
            <a:r>
              <a:rPr lang="en-GB" sz="1600" dirty="0">
                <a:solidFill>
                  <a:schemeClr val="bg1"/>
                </a:solidFill>
              </a:rPr>
              <a:t>ASV</a:t>
            </a:r>
            <a:r>
              <a:rPr lang="it-IT" sz="1600" dirty="0">
                <a:solidFill>
                  <a:schemeClr val="bg1"/>
                </a:solidFill>
              </a:rPr>
              <a:t>e, </a:t>
            </a:r>
            <a:r>
              <a:rPr lang="it-IT" sz="1600" i="1" dirty="0">
                <a:solidFill>
                  <a:schemeClr val="bg1"/>
                </a:solidFill>
              </a:rPr>
              <a:t>Consiglio di dieci, Deliberazioni, Comuni</a:t>
            </a:r>
            <a:r>
              <a:rPr lang="it-IT" sz="1600" dirty="0">
                <a:solidFill>
                  <a:schemeClr val="bg1"/>
                </a:solidFill>
              </a:rPr>
              <a:t>, fil. 46, fasc.</a:t>
            </a:r>
            <a:r>
              <a:rPr lang="en-GB" sz="1600" dirty="0">
                <a:solidFill>
                  <a:schemeClr val="bg1"/>
                </a:solidFill>
              </a:rPr>
              <a:t> 214 (23 January 1521)</a:t>
            </a:r>
          </a:p>
        </p:txBody>
      </p:sp>
      <p:sp>
        <p:nvSpPr>
          <p:cNvPr id="3" name="Rectangle 2">
            <a:extLst>
              <a:ext uri="{FF2B5EF4-FFF2-40B4-BE49-F238E27FC236}">
                <a16:creationId xmlns:a16="http://schemas.microsoft.com/office/drawing/2014/main" id="{EE406A25-D629-46E9-8827-CF657D2597A1}"/>
              </a:ext>
            </a:extLst>
          </p:cNvPr>
          <p:cNvSpPr/>
          <p:nvPr/>
        </p:nvSpPr>
        <p:spPr>
          <a:xfrm>
            <a:off x="7140099" y="4477478"/>
            <a:ext cx="4897046" cy="369332"/>
          </a:xfrm>
          <a:prstGeom prst="rect">
            <a:avLst/>
          </a:prstGeom>
        </p:spPr>
        <p:txBody>
          <a:bodyPr wrap="none">
            <a:spAutoFit/>
          </a:bodyPr>
          <a:lstStyle/>
          <a:p>
            <a:r>
              <a:rPr lang="en-GB" b="1" i="1" dirty="0">
                <a:solidFill>
                  <a:schemeClr val="bg1"/>
                </a:solidFill>
              </a:rPr>
              <a:t>The impact of marine borer on terrestrial ecology</a:t>
            </a:r>
            <a:endParaRPr lang="en-GB" dirty="0"/>
          </a:p>
        </p:txBody>
      </p:sp>
    </p:spTree>
    <p:extLst>
      <p:ext uri="{BB962C8B-B14F-4D97-AF65-F5344CB8AC3E}">
        <p14:creationId xmlns:p14="http://schemas.microsoft.com/office/powerpoint/2010/main" val="4180557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6144618" y="1322595"/>
            <a:ext cx="1876926" cy="1325563"/>
          </a:xfrm>
        </p:spPr>
        <p:txBody>
          <a:bodyPr>
            <a:noAutofit/>
          </a:bodyPr>
          <a:lstStyle/>
          <a:p>
            <a:pPr lvl="0"/>
            <a:r>
              <a:rPr lang="en-GB" sz="2000" b="1" i="1" dirty="0"/>
              <a:t>The costs of construction and the depreciation of value of wooden vessels</a:t>
            </a:r>
          </a:p>
        </p:txBody>
      </p:sp>
      <p:sp>
        <p:nvSpPr>
          <p:cNvPr id="5" name="Rectangle 4">
            <a:extLst>
              <a:ext uri="{FF2B5EF4-FFF2-40B4-BE49-F238E27FC236}">
                <a16:creationId xmlns:a16="http://schemas.microsoft.com/office/drawing/2014/main" id="{136B4607-2B69-4205-8FD4-9F5AED54EB73}"/>
              </a:ext>
            </a:extLst>
          </p:cNvPr>
          <p:cNvSpPr/>
          <p:nvPr/>
        </p:nvSpPr>
        <p:spPr>
          <a:xfrm>
            <a:off x="5201080" y="1985377"/>
            <a:ext cx="184731" cy="646331"/>
          </a:xfrm>
          <a:prstGeom prst="rect">
            <a:avLst/>
          </a:prstGeom>
        </p:spPr>
        <p:txBody>
          <a:bodyPr wrap="none">
            <a:spAutoFit/>
          </a:bodyPr>
          <a:lstStyle/>
          <a:p>
            <a:endParaRPr lang="en-GB" b="1" i="1" dirty="0"/>
          </a:p>
          <a:p>
            <a:endParaRPr lang="en-GB" dirty="0"/>
          </a:p>
        </p:txBody>
      </p:sp>
      <p:pic>
        <p:nvPicPr>
          <p:cNvPr id="4" name="Picture 3">
            <a:extLst>
              <a:ext uri="{FF2B5EF4-FFF2-40B4-BE49-F238E27FC236}">
                <a16:creationId xmlns:a16="http://schemas.microsoft.com/office/drawing/2014/main" id="{C91F3925-F1FF-49A1-8D8D-797261EC5751}"/>
              </a:ext>
            </a:extLst>
          </p:cNvPr>
          <p:cNvPicPr>
            <a:picLocks noChangeAspect="1"/>
          </p:cNvPicPr>
          <p:nvPr/>
        </p:nvPicPr>
        <p:blipFill rotWithShape="1">
          <a:blip r:embed="rId2"/>
          <a:srcRect l="45690" t="17419" r="31491" b="6124"/>
          <a:stretch/>
        </p:blipFill>
        <p:spPr>
          <a:xfrm>
            <a:off x="-20379" y="0"/>
            <a:ext cx="6164997" cy="6858000"/>
          </a:xfrm>
          <a:prstGeom prst="rect">
            <a:avLst/>
          </a:prstGeom>
        </p:spPr>
      </p:pic>
      <p:pic>
        <p:nvPicPr>
          <p:cNvPr id="6" name="Picture 5">
            <a:extLst>
              <a:ext uri="{FF2B5EF4-FFF2-40B4-BE49-F238E27FC236}">
                <a16:creationId xmlns:a16="http://schemas.microsoft.com/office/drawing/2014/main" id="{8A6D8E45-4A1A-40F1-A7F1-45F031653D9F}"/>
              </a:ext>
            </a:extLst>
          </p:cNvPr>
          <p:cNvPicPr>
            <a:picLocks noChangeAspect="1"/>
          </p:cNvPicPr>
          <p:nvPr/>
        </p:nvPicPr>
        <p:blipFill rotWithShape="1">
          <a:blip r:embed="rId3"/>
          <a:srcRect l="72982" t="17419" r="4199" b="23544"/>
          <a:stretch/>
        </p:blipFill>
        <p:spPr>
          <a:xfrm>
            <a:off x="5996066" y="2771956"/>
            <a:ext cx="6096000" cy="5236261"/>
          </a:xfrm>
          <a:prstGeom prst="rect">
            <a:avLst/>
          </a:prstGeom>
        </p:spPr>
      </p:pic>
    </p:spTree>
    <p:extLst>
      <p:ext uri="{BB962C8B-B14F-4D97-AF65-F5344CB8AC3E}">
        <p14:creationId xmlns:p14="http://schemas.microsoft.com/office/powerpoint/2010/main" val="2385361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41ADDD28-3B7F-4327-ACF6-39D685EFB72B}"/>
              </a:ext>
            </a:extLst>
          </p:cNvPr>
          <p:cNvSpPr/>
          <p:nvPr/>
        </p:nvSpPr>
        <p:spPr>
          <a:xfrm>
            <a:off x="5396700" y="1365980"/>
            <a:ext cx="2300299" cy="1578230"/>
          </a:xfrm>
          <a:prstGeom prst="ellipse">
            <a:avLst/>
          </a:prstGeom>
          <a:solidFill>
            <a:srgbClr val="FFC000"/>
          </a:solidFill>
          <a:ln w="762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ECBC2C02-16A0-4715-A6EF-C9301DEABEC0}"/>
              </a:ext>
            </a:extLst>
          </p:cNvPr>
          <p:cNvSpPr/>
          <p:nvPr/>
        </p:nvSpPr>
        <p:spPr>
          <a:xfrm>
            <a:off x="2625816" y="1129887"/>
            <a:ext cx="2300299" cy="1578230"/>
          </a:xfrm>
          <a:prstGeom prst="ellipse">
            <a:avLst/>
          </a:prstGeom>
          <a:solidFill>
            <a:srgbClr val="FFC000"/>
          </a:solidFill>
          <a:ln w="762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7B92D842-E53B-474E-8AE8-0448E1822940}"/>
              </a:ext>
            </a:extLst>
          </p:cNvPr>
          <p:cNvSpPr/>
          <p:nvPr/>
        </p:nvSpPr>
        <p:spPr>
          <a:xfrm>
            <a:off x="257018" y="1759035"/>
            <a:ext cx="2300299" cy="1578230"/>
          </a:xfrm>
          <a:prstGeom prst="ellipse">
            <a:avLst/>
          </a:prstGeom>
          <a:solidFill>
            <a:srgbClr val="FFC000"/>
          </a:solidFill>
          <a:ln w="762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218660" y="-65562"/>
            <a:ext cx="9833145" cy="1325563"/>
          </a:xfrm>
        </p:spPr>
        <p:txBody>
          <a:bodyPr>
            <a:normAutofit/>
          </a:bodyPr>
          <a:lstStyle/>
          <a:p>
            <a:r>
              <a:rPr lang="en-GB" sz="3200" b="1" i="1" dirty="0"/>
              <a:t>When breaking ships started to make sense</a:t>
            </a:r>
          </a:p>
        </p:txBody>
      </p:sp>
      <p:sp>
        <p:nvSpPr>
          <p:cNvPr id="5" name="Rectangle 4">
            <a:extLst>
              <a:ext uri="{FF2B5EF4-FFF2-40B4-BE49-F238E27FC236}">
                <a16:creationId xmlns:a16="http://schemas.microsoft.com/office/drawing/2014/main" id="{136B4607-2B69-4205-8FD4-9F5AED54EB73}"/>
              </a:ext>
            </a:extLst>
          </p:cNvPr>
          <p:cNvSpPr/>
          <p:nvPr/>
        </p:nvSpPr>
        <p:spPr>
          <a:xfrm>
            <a:off x="4216709" y="2083160"/>
            <a:ext cx="184731" cy="646331"/>
          </a:xfrm>
          <a:prstGeom prst="rect">
            <a:avLst/>
          </a:prstGeom>
        </p:spPr>
        <p:txBody>
          <a:bodyPr wrap="none">
            <a:spAutoFit/>
          </a:bodyPr>
          <a:lstStyle/>
          <a:p>
            <a:endParaRPr lang="en-GB" b="1" i="1" dirty="0"/>
          </a:p>
          <a:p>
            <a:endParaRPr lang="en-GB" dirty="0"/>
          </a:p>
        </p:txBody>
      </p:sp>
      <p:sp>
        <p:nvSpPr>
          <p:cNvPr id="3" name="Rectangle 2">
            <a:extLst>
              <a:ext uri="{FF2B5EF4-FFF2-40B4-BE49-F238E27FC236}">
                <a16:creationId xmlns:a16="http://schemas.microsoft.com/office/drawing/2014/main" id="{D10C2381-89C0-480C-A3C1-A5973EC36DBF}"/>
              </a:ext>
            </a:extLst>
          </p:cNvPr>
          <p:cNvSpPr/>
          <p:nvPr/>
        </p:nvSpPr>
        <p:spPr>
          <a:xfrm>
            <a:off x="692745" y="2203611"/>
            <a:ext cx="1428844" cy="646331"/>
          </a:xfrm>
          <a:prstGeom prst="rect">
            <a:avLst/>
          </a:prstGeom>
        </p:spPr>
        <p:txBody>
          <a:bodyPr wrap="square">
            <a:spAutoFit/>
          </a:bodyPr>
          <a:lstStyle/>
          <a:p>
            <a:r>
              <a:rPr lang="en-GB" dirty="0"/>
              <a:t>The effects of the </a:t>
            </a:r>
            <a:r>
              <a:rPr lang="en-GB" i="1" dirty="0" err="1"/>
              <a:t>teredo</a:t>
            </a:r>
            <a:endParaRPr lang="en-GB" dirty="0"/>
          </a:p>
        </p:txBody>
      </p:sp>
      <p:sp>
        <p:nvSpPr>
          <p:cNvPr id="4" name="Rectangle 3">
            <a:extLst>
              <a:ext uri="{FF2B5EF4-FFF2-40B4-BE49-F238E27FC236}">
                <a16:creationId xmlns:a16="http://schemas.microsoft.com/office/drawing/2014/main" id="{9C944F80-6D75-438E-AA3C-C0DDEA688507}"/>
              </a:ext>
            </a:extLst>
          </p:cNvPr>
          <p:cNvSpPr/>
          <p:nvPr/>
        </p:nvSpPr>
        <p:spPr>
          <a:xfrm flipH="1">
            <a:off x="3065943" y="1400364"/>
            <a:ext cx="1708801" cy="923330"/>
          </a:xfrm>
          <a:prstGeom prst="rect">
            <a:avLst/>
          </a:prstGeom>
        </p:spPr>
        <p:txBody>
          <a:bodyPr wrap="square">
            <a:spAutoFit/>
          </a:bodyPr>
          <a:lstStyle/>
          <a:p>
            <a:r>
              <a:rPr lang="en-GB" dirty="0">
                <a:latin typeface="Times New Roman" panose="02020603050405020304" pitchFamily="18" charset="0"/>
                <a:ea typeface="Calibri" panose="020F0502020204030204" pitchFamily="34" charset="0"/>
              </a:rPr>
              <a:t>The many natural and manmade perils </a:t>
            </a:r>
            <a:endParaRPr lang="en-GB" dirty="0"/>
          </a:p>
        </p:txBody>
      </p:sp>
      <p:sp>
        <p:nvSpPr>
          <p:cNvPr id="6" name="Rectangle 5">
            <a:extLst>
              <a:ext uri="{FF2B5EF4-FFF2-40B4-BE49-F238E27FC236}">
                <a16:creationId xmlns:a16="http://schemas.microsoft.com/office/drawing/2014/main" id="{F7C52D23-3188-4404-83B8-EBD97394D2FA}"/>
              </a:ext>
            </a:extLst>
          </p:cNvPr>
          <p:cNvSpPr/>
          <p:nvPr/>
        </p:nvSpPr>
        <p:spPr>
          <a:xfrm>
            <a:off x="3465097" y="3656237"/>
            <a:ext cx="2841209" cy="923330"/>
          </a:xfrm>
          <a:prstGeom prst="rect">
            <a:avLst/>
          </a:prstGeom>
        </p:spPr>
        <p:txBody>
          <a:bodyPr wrap="square">
            <a:spAutoFit/>
          </a:bodyPr>
          <a:lstStyle/>
          <a:p>
            <a:r>
              <a:rPr lang="en-GB" dirty="0"/>
              <a:t>Industrial stimulation plan: </a:t>
            </a:r>
            <a:r>
              <a:rPr lang="en-GB" dirty="0">
                <a:latin typeface="Times New Roman" panose="02020603050405020304" pitchFamily="18" charset="0"/>
                <a:ea typeface="Calibri" panose="020F0502020204030204" pitchFamily="34" charset="0"/>
              </a:rPr>
              <a:t>loans to galvanize the construction of new vessels</a:t>
            </a:r>
            <a:endParaRPr lang="en-GB" dirty="0"/>
          </a:p>
        </p:txBody>
      </p:sp>
      <p:sp>
        <p:nvSpPr>
          <p:cNvPr id="13" name="Rectangle 12">
            <a:extLst>
              <a:ext uri="{FF2B5EF4-FFF2-40B4-BE49-F238E27FC236}">
                <a16:creationId xmlns:a16="http://schemas.microsoft.com/office/drawing/2014/main" id="{EC5F33C7-202A-4E1D-9658-40C12C32E53A}"/>
              </a:ext>
            </a:extLst>
          </p:cNvPr>
          <p:cNvSpPr/>
          <p:nvPr/>
        </p:nvSpPr>
        <p:spPr>
          <a:xfrm>
            <a:off x="789310" y="5314730"/>
            <a:ext cx="2037347" cy="646331"/>
          </a:xfrm>
          <a:prstGeom prst="rect">
            <a:avLst/>
          </a:prstGeom>
        </p:spPr>
        <p:txBody>
          <a:bodyPr wrap="square">
            <a:spAutoFit/>
          </a:bodyPr>
          <a:lstStyle/>
          <a:p>
            <a:r>
              <a:rPr lang="en-GB" dirty="0">
                <a:latin typeface="Times New Roman" panose="02020603050405020304" pitchFamily="18" charset="0"/>
                <a:ea typeface="Calibri" panose="020F0502020204030204" pitchFamily="34" charset="0"/>
              </a:rPr>
              <a:t>Ship demolition, recycling</a:t>
            </a:r>
            <a:endParaRPr lang="en-GB" dirty="0"/>
          </a:p>
        </p:txBody>
      </p:sp>
      <p:sp>
        <p:nvSpPr>
          <p:cNvPr id="14" name="Rectangle 13">
            <a:extLst>
              <a:ext uri="{FF2B5EF4-FFF2-40B4-BE49-F238E27FC236}">
                <a16:creationId xmlns:a16="http://schemas.microsoft.com/office/drawing/2014/main" id="{5314D89B-65B5-4A97-A8C0-CD161E8A857E}"/>
              </a:ext>
            </a:extLst>
          </p:cNvPr>
          <p:cNvSpPr/>
          <p:nvPr/>
        </p:nvSpPr>
        <p:spPr>
          <a:xfrm>
            <a:off x="3414454" y="6051972"/>
            <a:ext cx="2691763" cy="369332"/>
          </a:xfrm>
          <a:prstGeom prst="rect">
            <a:avLst/>
          </a:prstGeom>
        </p:spPr>
        <p:txBody>
          <a:bodyPr wrap="none">
            <a:spAutoFit/>
          </a:bodyPr>
          <a:lstStyle/>
          <a:p>
            <a:r>
              <a:rPr lang="en-GB" dirty="0">
                <a:latin typeface="Times New Roman" panose="02020603050405020304" pitchFamily="18" charset="0"/>
                <a:ea typeface="Calibri" panose="020F0502020204030204" pitchFamily="34" charset="0"/>
              </a:rPr>
              <a:t>Keep the economy running</a:t>
            </a:r>
            <a:endParaRPr lang="en-GB" dirty="0"/>
          </a:p>
        </p:txBody>
      </p:sp>
      <p:cxnSp>
        <p:nvCxnSpPr>
          <p:cNvPr id="16" name="Connector: Elbow 15">
            <a:extLst>
              <a:ext uri="{FF2B5EF4-FFF2-40B4-BE49-F238E27FC236}">
                <a16:creationId xmlns:a16="http://schemas.microsoft.com/office/drawing/2014/main" id="{97197C6B-CB4C-454F-AB91-DD10F2BB1296}"/>
              </a:ext>
            </a:extLst>
          </p:cNvPr>
          <p:cNvCxnSpPr>
            <a:cxnSpLocks/>
          </p:cNvCxnSpPr>
          <p:nvPr/>
        </p:nvCxnSpPr>
        <p:spPr>
          <a:xfrm rot="5400000">
            <a:off x="2692807" y="4746414"/>
            <a:ext cx="593475" cy="50392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8FCB68A-AB5C-41AE-8DDF-31ACDB80C15F}"/>
              </a:ext>
            </a:extLst>
          </p:cNvPr>
          <p:cNvCxnSpPr>
            <a:cxnSpLocks/>
          </p:cNvCxnSpPr>
          <p:nvPr/>
        </p:nvCxnSpPr>
        <p:spPr>
          <a:xfrm>
            <a:off x="4475748" y="4782030"/>
            <a:ext cx="0" cy="1253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99796CE7-F798-484E-A1A6-2FF83BBC3C80}"/>
              </a:ext>
            </a:extLst>
          </p:cNvPr>
          <p:cNvCxnSpPr/>
          <p:nvPr/>
        </p:nvCxnSpPr>
        <p:spPr>
          <a:xfrm>
            <a:off x="6216720" y="4701638"/>
            <a:ext cx="1072361" cy="72189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CEA11A8-2488-4695-903D-DAFC9E186604}"/>
              </a:ext>
            </a:extLst>
          </p:cNvPr>
          <p:cNvSpPr/>
          <p:nvPr/>
        </p:nvSpPr>
        <p:spPr>
          <a:xfrm>
            <a:off x="7289081" y="5176272"/>
            <a:ext cx="1229824" cy="369332"/>
          </a:xfrm>
          <a:prstGeom prst="rect">
            <a:avLst/>
          </a:prstGeom>
        </p:spPr>
        <p:txBody>
          <a:bodyPr wrap="none">
            <a:spAutoFit/>
          </a:bodyPr>
          <a:lstStyle/>
          <a:p>
            <a:r>
              <a:rPr lang="en-GB" dirty="0">
                <a:latin typeface="Times New Roman" panose="02020603050405020304" pitchFamily="18" charset="0"/>
                <a:ea typeface="Calibri" panose="020F0502020204030204" pitchFamily="34" charset="0"/>
              </a:rPr>
              <a:t>Create jobs</a:t>
            </a:r>
            <a:endParaRPr lang="en-GB" dirty="0"/>
          </a:p>
        </p:txBody>
      </p:sp>
      <p:cxnSp>
        <p:nvCxnSpPr>
          <p:cNvPr id="24" name="Connector: Elbow 23">
            <a:extLst>
              <a:ext uri="{FF2B5EF4-FFF2-40B4-BE49-F238E27FC236}">
                <a16:creationId xmlns:a16="http://schemas.microsoft.com/office/drawing/2014/main" id="{9E0F6EF7-C3AF-4396-81C5-A59DF0D06077}"/>
              </a:ext>
            </a:extLst>
          </p:cNvPr>
          <p:cNvCxnSpPr>
            <a:cxnSpLocks/>
          </p:cNvCxnSpPr>
          <p:nvPr/>
        </p:nvCxnSpPr>
        <p:spPr>
          <a:xfrm rot="16200000" flipH="1">
            <a:off x="5408461" y="4951851"/>
            <a:ext cx="1269941" cy="93030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6123582-D660-4F7E-8F08-4B39C10B08CF}"/>
              </a:ext>
            </a:extLst>
          </p:cNvPr>
          <p:cNvSpPr/>
          <p:nvPr/>
        </p:nvSpPr>
        <p:spPr>
          <a:xfrm>
            <a:off x="6370733" y="6053394"/>
            <a:ext cx="3681072" cy="369332"/>
          </a:xfrm>
          <a:prstGeom prst="rect">
            <a:avLst/>
          </a:prstGeom>
        </p:spPr>
        <p:txBody>
          <a:bodyPr wrap="none">
            <a:spAutoFit/>
          </a:bodyPr>
          <a:lstStyle/>
          <a:p>
            <a:r>
              <a:rPr lang="en-GB" dirty="0"/>
              <a:t>Short-lived, functional merchantmen </a:t>
            </a:r>
          </a:p>
        </p:txBody>
      </p:sp>
      <p:sp>
        <p:nvSpPr>
          <p:cNvPr id="26" name="Rectangle 25">
            <a:extLst>
              <a:ext uri="{FF2B5EF4-FFF2-40B4-BE49-F238E27FC236}">
                <a16:creationId xmlns:a16="http://schemas.microsoft.com/office/drawing/2014/main" id="{9E3AE339-95D5-4E6A-A723-8B791500730E}"/>
              </a:ext>
            </a:extLst>
          </p:cNvPr>
          <p:cNvSpPr/>
          <p:nvPr/>
        </p:nvSpPr>
        <p:spPr>
          <a:xfrm>
            <a:off x="5900927" y="1704590"/>
            <a:ext cx="1716506" cy="923330"/>
          </a:xfrm>
          <a:prstGeom prst="rect">
            <a:avLst/>
          </a:prstGeom>
        </p:spPr>
        <p:txBody>
          <a:bodyPr wrap="square">
            <a:spAutoFit/>
          </a:bodyPr>
          <a:lstStyle/>
          <a:p>
            <a:r>
              <a:rPr lang="en-GB" dirty="0"/>
              <a:t>The availability and quality of oak</a:t>
            </a:r>
          </a:p>
        </p:txBody>
      </p:sp>
      <p:cxnSp>
        <p:nvCxnSpPr>
          <p:cNvPr id="23" name="Straight Arrow Connector 22">
            <a:extLst>
              <a:ext uri="{FF2B5EF4-FFF2-40B4-BE49-F238E27FC236}">
                <a16:creationId xmlns:a16="http://schemas.microsoft.com/office/drawing/2014/main" id="{879E17D3-7E26-48D1-B704-82561AD1A0AA}"/>
              </a:ext>
            </a:extLst>
          </p:cNvPr>
          <p:cNvCxnSpPr>
            <a:cxnSpLocks/>
          </p:cNvCxnSpPr>
          <p:nvPr/>
        </p:nvCxnSpPr>
        <p:spPr>
          <a:xfrm>
            <a:off x="2415314" y="2931878"/>
            <a:ext cx="574230" cy="525449"/>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E3D30D7-5811-441F-8E26-034FC7250624}"/>
              </a:ext>
            </a:extLst>
          </p:cNvPr>
          <p:cNvCxnSpPr>
            <a:cxnSpLocks/>
          </p:cNvCxnSpPr>
          <p:nvPr/>
        </p:nvCxnSpPr>
        <p:spPr>
          <a:xfrm flipH="1">
            <a:off x="4183459" y="2660536"/>
            <a:ext cx="20945" cy="734542"/>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F3A25D4-3B4D-4173-921D-0C16ADC5B46A}"/>
              </a:ext>
            </a:extLst>
          </p:cNvPr>
          <p:cNvCxnSpPr>
            <a:cxnSpLocks/>
          </p:cNvCxnSpPr>
          <p:nvPr/>
        </p:nvCxnSpPr>
        <p:spPr>
          <a:xfrm flipH="1">
            <a:off x="5440183" y="2802495"/>
            <a:ext cx="497732" cy="585589"/>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873D355-3E94-4BDE-BAFC-9121745DAF61}"/>
              </a:ext>
            </a:extLst>
          </p:cNvPr>
          <p:cNvSpPr/>
          <p:nvPr/>
        </p:nvSpPr>
        <p:spPr>
          <a:xfrm>
            <a:off x="3282409" y="3528470"/>
            <a:ext cx="3044825" cy="1183225"/>
          </a:xfrm>
          <a:prstGeom prst="rect">
            <a:avLst/>
          </a:prstGeom>
          <a:noFill/>
          <a:ln w="571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66327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ext, outdoor, photo, boat&#10;&#10;Description automatically generated">
            <a:extLst>
              <a:ext uri="{FF2B5EF4-FFF2-40B4-BE49-F238E27FC236}">
                <a16:creationId xmlns:a16="http://schemas.microsoft.com/office/drawing/2014/main" id="{461A74ED-14F6-4D7B-921D-61A5C5163484}"/>
              </a:ext>
            </a:extLst>
          </p:cNvPr>
          <p:cNvPicPr>
            <a:picLocks noChangeAspect="1"/>
          </p:cNvPicPr>
          <p:nvPr/>
        </p:nvPicPr>
        <p:blipFill rotWithShape="1">
          <a:blip r:embed="rId2">
            <a:extLst>
              <a:ext uri="{28A0092B-C50C-407E-A947-70E740481C1C}">
                <a14:useLocalDpi xmlns:a14="http://schemas.microsoft.com/office/drawing/2010/main" val="0"/>
              </a:ext>
            </a:extLst>
          </a:blip>
          <a:srcRect t="14122"/>
          <a:stretch/>
        </p:blipFill>
        <p:spPr>
          <a:xfrm>
            <a:off x="20" y="10"/>
            <a:ext cx="12191981" cy="6857990"/>
          </a:xfrm>
          <a:prstGeom prst="rect">
            <a:avLst/>
          </a:prstGeom>
        </p:spPr>
      </p:pic>
      <p:sp>
        <p:nvSpPr>
          <p:cNvPr id="21" name="Rectangle 2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643467" y="321734"/>
            <a:ext cx="6891186" cy="1135737"/>
          </a:xfrm>
        </p:spPr>
        <p:txBody>
          <a:bodyPr vert="horz" lIns="91440" tIns="45720" rIns="91440" bIns="45720" rtlCol="0" anchor="ctr">
            <a:normAutofit/>
          </a:bodyPr>
          <a:lstStyle/>
          <a:p>
            <a:r>
              <a:rPr lang="en-US" sz="3600" b="1" i="1"/>
              <a:t>Concluding remarks</a:t>
            </a:r>
          </a:p>
        </p:txBody>
      </p:sp>
      <p:sp>
        <p:nvSpPr>
          <p:cNvPr id="9" name="Rectangle 8">
            <a:extLst>
              <a:ext uri="{FF2B5EF4-FFF2-40B4-BE49-F238E27FC236}">
                <a16:creationId xmlns:a16="http://schemas.microsoft.com/office/drawing/2014/main" id="{46EA10DE-41B9-4ABF-83B1-6A69DDB5E41E}"/>
              </a:ext>
            </a:extLst>
          </p:cNvPr>
          <p:cNvSpPr/>
          <p:nvPr/>
        </p:nvSpPr>
        <p:spPr>
          <a:xfrm>
            <a:off x="643467" y="1782981"/>
            <a:ext cx="6891187"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The epidemic of marine-wood boring organism had an economic and technological significance.</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The teredo delineated the scope of governmental intervention in forest management, regulations of the safety of life at sea, and industrial stimulations</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With respect to all of the above, </a:t>
            </a:r>
            <a:r>
              <a:rPr lang="en-US" sz="2000">
                <a:effectLst/>
              </a:rPr>
              <a:t>Natural and </a:t>
            </a:r>
            <a:r>
              <a:rPr lang="en-US" sz="2000"/>
              <a:t>maritime disasters (as well as wars) fast-forward decision making.</a:t>
            </a:r>
          </a:p>
          <a:p>
            <a:pPr indent="-228600">
              <a:lnSpc>
                <a:spcPct val="90000"/>
              </a:lnSpc>
              <a:spcAft>
                <a:spcPts val="600"/>
              </a:spcAft>
              <a:buFont typeface="Arial" panose="020B0604020202020204" pitchFamily="34" charset="0"/>
              <a:buChar char="•"/>
            </a:pPr>
            <a:endParaRPr lang="en-US" sz="2000"/>
          </a:p>
        </p:txBody>
      </p:sp>
      <p:grpSp>
        <p:nvGrpSpPr>
          <p:cNvPr id="23" name="Group 2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24" name="Rectangle 2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Isosceles Triangle 2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2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6072450"/>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7741598" y="2998270"/>
            <a:ext cx="3377183" cy="3708895"/>
          </a:xfrm>
          <a:noFill/>
        </p:spPr>
        <p:txBody>
          <a:bodyPr vert="horz" lIns="91440" tIns="45720" rIns="91440" bIns="45720" rtlCol="0" anchor="b">
            <a:normAutofit/>
          </a:bodyPr>
          <a:lstStyle/>
          <a:p>
            <a:r>
              <a:rPr lang="en-US" b="1" i="1" dirty="0">
                <a:solidFill>
                  <a:schemeClr val="bg1"/>
                </a:solidFill>
              </a:rPr>
              <a:t>Fin</a:t>
            </a:r>
          </a:p>
        </p:txBody>
      </p:sp>
      <p:pic>
        <p:nvPicPr>
          <p:cNvPr id="14" name="Picture 13" descr="A picture containing indoor, table, food, wooden&#10;&#10;Description automatically generated">
            <a:extLst>
              <a:ext uri="{FF2B5EF4-FFF2-40B4-BE49-F238E27FC236}">
                <a16:creationId xmlns:a16="http://schemas.microsoft.com/office/drawing/2014/main" id="{DBFC804D-EC56-412F-BDC7-97220AC0B881}"/>
              </a:ext>
            </a:extLst>
          </p:cNvPr>
          <p:cNvPicPr>
            <a:picLocks noChangeAspect="1"/>
          </p:cNvPicPr>
          <p:nvPr/>
        </p:nvPicPr>
        <p:blipFill rotWithShape="1">
          <a:blip r:embed="rId2">
            <a:extLst>
              <a:ext uri="{28A0092B-C50C-407E-A947-70E740481C1C}">
                <a14:useLocalDpi xmlns:a14="http://schemas.microsoft.com/office/drawing/2010/main" val="0"/>
              </a:ext>
            </a:extLst>
          </a:blip>
          <a:srcRect r="2" b="6167"/>
          <a:stretch/>
        </p:blipFill>
        <p:spPr>
          <a:xfrm>
            <a:off x="20" y="10"/>
            <a:ext cx="7534636" cy="6857990"/>
          </a:xfrm>
          <a:prstGeom prst="rect">
            <a:avLst/>
          </a:prstGeom>
        </p:spPr>
      </p:pic>
    </p:spTree>
    <p:extLst>
      <p:ext uri="{BB962C8B-B14F-4D97-AF65-F5344CB8AC3E}">
        <p14:creationId xmlns:p14="http://schemas.microsoft.com/office/powerpoint/2010/main" val="4286928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000" kern="1200">
                <a:solidFill>
                  <a:schemeClr val="tx1"/>
                </a:solidFill>
                <a:latin typeface="+mj-lt"/>
                <a:ea typeface="+mj-ea"/>
                <a:cs typeface="+mj-cs"/>
              </a:rPr>
              <a:t>“</a:t>
            </a:r>
            <a:r>
              <a:rPr lang="en-US" sz="6000" b="1" kern="1200">
                <a:solidFill>
                  <a:schemeClr val="tx1"/>
                </a:solidFill>
                <a:latin typeface="+mj-lt"/>
                <a:ea typeface="+mj-ea"/>
                <a:cs typeface="+mj-cs"/>
              </a:rPr>
              <a:t>Osmosis</a:t>
            </a:r>
            <a:r>
              <a:rPr lang="en-US" sz="6000" kern="1200">
                <a:solidFill>
                  <a:schemeClr val="tx1"/>
                </a:solidFill>
                <a:latin typeface="+mj-lt"/>
                <a:ea typeface="+mj-ea"/>
                <a:cs typeface="+mj-cs"/>
              </a:rPr>
              <a:t>” on GRP boat hulls</a:t>
            </a:r>
          </a:p>
        </p:txBody>
      </p:sp>
      <p:pic>
        <p:nvPicPr>
          <p:cNvPr id="7" name="Picture 6" descr="A picture containing food, fruit, pizza&#10;&#10;Description automatically generated">
            <a:extLst>
              <a:ext uri="{FF2B5EF4-FFF2-40B4-BE49-F238E27FC236}">
                <a16:creationId xmlns:a16="http://schemas.microsoft.com/office/drawing/2014/main" id="{21B3E7D8-02DE-4386-B4A0-2A1E1E9D47C4}"/>
              </a:ext>
            </a:extLst>
          </p:cNvPr>
          <p:cNvPicPr>
            <a:picLocks noChangeAspect="1"/>
          </p:cNvPicPr>
          <p:nvPr/>
        </p:nvPicPr>
        <p:blipFill rotWithShape="1">
          <a:blip r:embed="rId2">
            <a:extLst>
              <a:ext uri="{28A0092B-C50C-407E-A947-70E740481C1C}">
                <a14:useLocalDpi xmlns:a14="http://schemas.microsoft.com/office/drawing/2010/main" val="0"/>
              </a:ext>
            </a:extLst>
          </a:blip>
          <a:srcRect t="5957" b="6844"/>
          <a:stretch/>
        </p:blipFill>
        <p:spPr>
          <a:xfrm>
            <a:off x="20" y="10"/>
            <a:ext cx="6095974" cy="4252522"/>
          </a:xfrm>
          <a:prstGeom prst="rect">
            <a:avLst/>
          </a:prstGeom>
        </p:spPr>
      </p:pic>
      <p:pic>
        <p:nvPicPr>
          <p:cNvPr id="9" name="Picture 8" descr="A picture containing person, cake, piece, table&#10;&#10;Description automatically generated">
            <a:extLst>
              <a:ext uri="{FF2B5EF4-FFF2-40B4-BE49-F238E27FC236}">
                <a16:creationId xmlns:a16="http://schemas.microsoft.com/office/drawing/2014/main" id="{02CB8740-7FC1-46AF-97AC-C655BA04F9FA}"/>
              </a:ext>
            </a:extLst>
          </p:cNvPr>
          <p:cNvPicPr>
            <a:picLocks noChangeAspect="1"/>
          </p:cNvPicPr>
          <p:nvPr/>
        </p:nvPicPr>
        <p:blipFill rotWithShape="1">
          <a:blip r:embed="rId3">
            <a:extLst>
              <a:ext uri="{28A0092B-C50C-407E-A947-70E740481C1C}">
                <a14:useLocalDpi xmlns:a14="http://schemas.microsoft.com/office/drawing/2010/main" val="0"/>
              </a:ext>
            </a:extLst>
          </a:blip>
          <a:srcRect r="1103" b="-1"/>
          <a:stretch/>
        </p:blipFill>
        <p:spPr>
          <a:xfrm>
            <a:off x="6095999" y="-681"/>
            <a:ext cx="6096001" cy="4253215"/>
          </a:xfrm>
          <a:prstGeom prst="rect">
            <a:avLst/>
          </a:prstGeom>
        </p:spPr>
      </p:pic>
      <p:cxnSp>
        <p:nvCxnSpPr>
          <p:cNvPr id="14" name="Straight Connector 13">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06179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4200" b="1" kern="1200" dirty="0">
                <a:solidFill>
                  <a:schemeClr val="tx1"/>
                </a:solidFill>
                <a:latin typeface="+mj-lt"/>
                <a:ea typeface="+mj-ea"/>
                <a:cs typeface="+mj-cs"/>
              </a:rPr>
              <a:t>Biofouling on wooden vessels</a:t>
            </a:r>
            <a:r>
              <a:rPr lang="en-US" sz="4200" kern="1200" dirty="0">
                <a:solidFill>
                  <a:schemeClr val="tx1"/>
                </a:solidFill>
                <a:latin typeface="+mj-lt"/>
                <a:ea typeface="+mj-ea"/>
                <a:cs typeface="+mj-cs"/>
              </a:rPr>
              <a:t> </a:t>
            </a:r>
            <a:br>
              <a:rPr lang="en-US" sz="4200" kern="1200" dirty="0">
                <a:solidFill>
                  <a:schemeClr val="tx1"/>
                </a:solidFill>
                <a:latin typeface="+mj-lt"/>
                <a:ea typeface="+mj-ea"/>
                <a:cs typeface="+mj-cs"/>
              </a:rPr>
            </a:br>
            <a:r>
              <a:rPr lang="en-US" sz="3100" kern="1200" dirty="0">
                <a:solidFill>
                  <a:schemeClr val="tx1"/>
                </a:solidFill>
                <a:latin typeface="+mj-lt"/>
                <a:ea typeface="+mj-ea"/>
                <a:cs typeface="+mj-cs"/>
              </a:rPr>
              <a:t>(microorganisms, plants, algae, and small animals)</a:t>
            </a:r>
          </a:p>
        </p:txBody>
      </p:sp>
      <p:pic>
        <p:nvPicPr>
          <p:cNvPr id="8" name="Picture 7" descr="A picture containing food, eating&#10;&#10;Description automatically generated">
            <a:extLst>
              <a:ext uri="{FF2B5EF4-FFF2-40B4-BE49-F238E27FC236}">
                <a16:creationId xmlns:a16="http://schemas.microsoft.com/office/drawing/2014/main" id="{BCB74CC5-034A-432E-B27E-A4C4F70EBE96}"/>
              </a:ext>
            </a:extLst>
          </p:cNvPr>
          <p:cNvPicPr>
            <a:picLocks noChangeAspect="1"/>
          </p:cNvPicPr>
          <p:nvPr/>
        </p:nvPicPr>
        <p:blipFill rotWithShape="1">
          <a:blip r:embed="rId2">
            <a:extLst>
              <a:ext uri="{28A0092B-C50C-407E-A947-70E740481C1C}">
                <a14:useLocalDpi xmlns:a14="http://schemas.microsoft.com/office/drawing/2010/main" val="0"/>
              </a:ext>
            </a:extLst>
          </a:blip>
          <a:srcRect r="4608" b="1"/>
          <a:stretch/>
        </p:blipFill>
        <p:spPr>
          <a:xfrm>
            <a:off x="20" y="10"/>
            <a:ext cx="6095974" cy="4252522"/>
          </a:xfrm>
          <a:prstGeom prst="rect">
            <a:avLst/>
          </a:prstGeom>
        </p:spPr>
      </p:pic>
      <p:pic>
        <p:nvPicPr>
          <p:cNvPr id="12" name="Picture 11" descr="A close up of a rock&#10;&#10;Description automatically generated">
            <a:extLst>
              <a:ext uri="{FF2B5EF4-FFF2-40B4-BE49-F238E27FC236}">
                <a16:creationId xmlns:a16="http://schemas.microsoft.com/office/drawing/2014/main" id="{515A20F3-0CD5-4D5D-B6E5-094D8C9BC244}"/>
              </a:ext>
            </a:extLst>
          </p:cNvPr>
          <p:cNvPicPr>
            <a:picLocks noChangeAspect="1"/>
          </p:cNvPicPr>
          <p:nvPr/>
        </p:nvPicPr>
        <p:blipFill rotWithShape="1">
          <a:blip r:embed="rId3">
            <a:extLst>
              <a:ext uri="{28A0092B-C50C-407E-A947-70E740481C1C}">
                <a14:useLocalDpi xmlns:a14="http://schemas.microsoft.com/office/drawing/2010/main" val="0"/>
              </a:ext>
            </a:extLst>
          </a:blip>
          <a:srcRect r="4690" b="3"/>
          <a:stretch/>
        </p:blipFill>
        <p:spPr>
          <a:xfrm>
            <a:off x="6095999" y="-681"/>
            <a:ext cx="6096001" cy="4253215"/>
          </a:xfrm>
          <a:prstGeom prst="rect">
            <a:avLst/>
          </a:prstGeom>
        </p:spPr>
      </p:pic>
      <p:cxnSp>
        <p:nvCxnSpPr>
          <p:cNvPr id="17" name="Straight Connector 16">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09929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standing on a boat&#10;&#10;Description automatically generated">
            <a:extLst>
              <a:ext uri="{FF2B5EF4-FFF2-40B4-BE49-F238E27FC236}">
                <a16:creationId xmlns:a16="http://schemas.microsoft.com/office/drawing/2014/main" id="{926939D9-1E9B-4C8F-BD98-B64D300DE395}"/>
              </a:ext>
            </a:extLst>
          </p:cNvPr>
          <p:cNvPicPr>
            <a:picLocks noChangeAspect="1"/>
          </p:cNvPicPr>
          <p:nvPr/>
        </p:nvPicPr>
        <p:blipFill rotWithShape="1">
          <a:blip r:embed="rId2">
            <a:extLst>
              <a:ext uri="{28A0092B-C50C-407E-A947-70E740481C1C}">
                <a14:useLocalDpi xmlns:a14="http://schemas.microsoft.com/office/drawing/2010/main" val="0"/>
              </a:ext>
            </a:extLst>
          </a:blip>
          <a:srcRect l="28035" r="5299"/>
          <a:stretch/>
        </p:blipFill>
        <p:spPr>
          <a:xfrm>
            <a:off x="20" y="10"/>
            <a:ext cx="6095980" cy="6857990"/>
          </a:xfrm>
          <a:prstGeom prst="rect">
            <a:avLst/>
          </a:prstGeom>
        </p:spPr>
      </p:pic>
      <p:pic>
        <p:nvPicPr>
          <p:cNvPr id="5" name="Picture 4" descr="A picture containing indoor, man, standing, small&#10;&#10;Description automatically generated">
            <a:extLst>
              <a:ext uri="{FF2B5EF4-FFF2-40B4-BE49-F238E27FC236}">
                <a16:creationId xmlns:a16="http://schemas.microsoft.com/office/drawing/2014/main" id="{2D5FAD3F-6900-436B-A828-0A3594F7D2B8}"/>
              </a:ext>
            </a:extLst>
          </p:cNvPr>
          <p:cNvPicPr>
            <a:picLocks noChangeAspect="1"/>
          </p:cNvPicPr>
          <p:nvPr/>
        </p:nvPicPr>
        <p:blipFill rotWithShape="1">
          <a:blip r:embed="rId3">
            <a:extLst>
              <a:ext uri="{28A0092B-C50C-407E-A947-70E740481C1C}">
                <a14:useLocalDpi xmlns:a14="http://schemas.microsoft.com/office/drawing/2010/main" val="0"/>
              </a:ext>
            </a:extLst>
          </a:blip>
          <a:srcRect l="13188" r="20145"/>
          <a:stretch/>
        </p:blipFill>
        <p:spPr>
          <a:xfrm>
            <a:off x="6096000" y="10"/>
            <a:ext cx="6096000" cy="6857990"/>
          </a:xfrm>
          <a:prstGeom prst="rect">
            <a:avLst/>
          </a:prstGeom>
        </p:spPr>
      </p:pic>
      <p:sp>
        <p:nvSpPr>
          <p:cNvPr id="14" name="Rectangle 13">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ame 15">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dirty="0">
                <a:solidFill>
                  <a:srgbClr val="080808"/>
                </a:solidFill>
                <a:latin typeface="+mj-lt"/>
                <a:ea typeface="+mj-ea"/>
                <a:cs typeface="+mj-cs"/>
              </a:rPr>
              <a:t>Traditional wooden vessels coated with polyester</a:t>
            </a:r>
          </a:p>
        </p:txBody>
      </p:sp>
    </p:spTree>
    <p:extLst>
      <p:ext uri="{BB962C8B-B14F-4D97-AF65-F5344CB8AC3E}">
        <p14:creationId xmlns:p14="http://schemas.microsoft.com/office/powerpoint/2010/main" val="3945250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883890B-C565-4335-8AC6-885EB0382117}"/>
              </a:ext>
            </a:extLst>
          </p:cNvPr>
          <p:cNvSpPr/>
          <p:nvPr/>
        </p:nvSpPr>
        <p:spPr>
          <a:xfrm>
            <a:off x="1" y="365125"/>
            <a:ext cx="12192000" cy="12498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FFE23736-A07C-4F2A-BEE7-8B0CCEB14BC5}"/>
              </a:ext>
            </a:extLst>
          </p:cNvPr>
          <p:cNvSpPr/>
          <p:nvPr/>
        </p:nvSpPr>
        <p:spPr>
          <a:xfrm>
            <a:off x="3054629" y="4452041"/>
            <a:ext cx="3260035" cy="2040834"/>
          </a:xfrm>
          <a:prstGeom prst="ellipse">
            <a:avLst/>
          </a:prstGeom>
          <a:solidFill>
            <a:srgbClr val="FFC000"/>
          </a:solidFill>
          <a:ln w="762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BCE18FFC-8DAA-4399-909C-2484D7BEA34E}"/>
              </a:ext>
            </a:extLst>
          </p:cNvPr>
          <p:cNvSpPr/>
          <p:nvPr/>
        </p:nvSpPr>
        <p:spPr>
          <a:xfrm>
            <a:off x="6096000" y="2083732"/>
            <a:ext cx="3260035" cy="2040834"/>
          </a:xfrm>
          <a:prstGeom prst="ellipse">
            <a:avLst/>
          </a:prstGeom>
          <a:solidFill>
            <a:srgbClr val="FFC000"/>
          </a:solidFill>
          <a:ln w="762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1AF3A34E-C6B5-4E2D-8787-0B4615009353}"/>
              </a:ext>
            </a:extLst>
          </p:cNvPr>
          <p:cNvSpPr/>
          <p:nvPr/>
        </p:nvSpPr>
        <p:spPr>
          <a:xfrm>
            <a:off x="577287" y="2127148"/>
            <a:ext cx="3260035" cy="2040834"/>
          </a:xfrm>
          <a:prstGeom prst="ellipse">
            <a:avLst/>
          </a:prstGeom>
          <a:solidFill>
            <a:srgbClr val="FFC000"/>
          </a:solidFill>
          <a:ln w="762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357810" y="312117"/>
            <a:ext cx="7775538" cy="1325563"/>
          </a:xfrm>
        </p:spPr>
        <p:txBody>
          <a:bodyPr>
            <a:normAutofit/>
          </a:bodyPr>
          <a:lstStyle/>
          <a:p>
            <a:r>
              <a:rPr lang="en-GB" sz="4000" dirty="0">
                <a:solidFill>
                  <a:schemeClr val="bg1"/>
                </a:solidFill>
              </a:rPr>
              <a:t>Sustained epidemic of marine wood-boring organisms</a:t>
            </a:r>
          </a:p>
        </p:txBody>
      </p:sp>
      <p:sp>
        <p:nvSpPr>
          <p:cNvPr id="4" name="Title 1">
            <a:extLst>
              <a:ext uri="{FF2B5EF4-FFF2-40B4-BE49-F238E27FC236}">
                <a16:creationId xmlns:a16="http://schemas.microsoft.com/office/drawing/2014/main" id="{668EA12D-9F3C-47CA-A449-A012A0ED2CD2}"/>
              </a:ext>
            </a:extLst>
          </p:cNvPr>
          <p:cNvSpPr txBox="1">
            <a:spLocks/>
          </p:cNvSpPr>
          <p:nvPr/>
        </p:nvSpPr>
        <p:spPr>
          <a:xfrm>
            <a:off x="915065" y="2484783"/>
            <a:ext cx="25238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Shipbuilding Technology </a:t>
            </a:r>
          </a:p>
        </p:txBody>
      </p:sp>
      <p:sp>
        <p:nvSpPr>
          <p:cNvPr id="5" name="Title 1">
            <a:extLst>
              <a:ext uri="{FF2B5EF4-FFF2-40B4-BE49-F238E27FC236}">
                <a16:creationId xmlns:a16="http://schemas.microsoft.com/office/drawing/2014/main" id="{EF866368-BD72-417C-A37C-92AD9663B573}"/>
              </a:ext>
            </a:extLst>
          </p:cNvPr>
          <p:cNvSpPr txBox="1">
            <a:spLocks/>
          </p:cNvSpPr>
          <p:nvPr/>
        </p:nvSpPr>
        <p:spPr>
          <a:xfrm>
            <a:off x="6731112" y="2441368"/>
            <a:ext cx="19898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Shipping Economy</a:t>
            </a:r>
          </a:p>
        </p:txBody>
      </p:sp>
      <p:sp>
        <p:nvSpPr>
          <p:cNvPr id="6" name="Title 1">
            <a:extLst>
              <a:ext uri="{FF2B5EF4-FFF2-40B4-BE49-F238E27FC236}">
                <a16:creationId xmlns:a16="http://schemas.microsoft.com/office/drawing/2014/main" id="{8440A323-90C3-4E45-9A86-30D1AE5C9D40}"/>
              </a:ext>
            </a:extLst>
          </p:cNvPr>
          <p:cNvSpPr txBox="1">
            <a:spLocks/>
          </p:cNvSpPr>
          <p:nvPr/>
        </p:nvSpPr>
        <p:spPr>
          <a:xfrm>
            <a:off x="3583570" y="4760671"/>
            <a:ext cx="2281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State formation</a:t>
            </a:r>
          </a:p>
        </p:txBody>
      </p:sp>
      <p:cxnSp>
        <p:nvCxnSpPr>
          <p:cNvPr id="11" name="Straight Arrow Connector 10">
            <a:extLst>
              <a:ext uri="{FF2B5EF4-FFF2-40B4-BE49-F238E27FC236}">
                <a16:creationId xmlns:a16="http://schemas.microsoft.com/office/drawing/2014/main" id="{A1645946-ACCF-4641-9761-6C78EF6535F3}"/>
              </a:ext>
            </a:extLst>
          </p:cNvPr>
          <p:cNvCxnSpPr>
            <a:cxnSpLocks/>
          </p:cNvCxnSpPr>
          <p:nvPr/>
        </p:nvCxnSpPr>
        <p:spPr>
          <a:xfrm flipV="1">
            <a:off x="4175915" y="3067710"/>
            <a:ext cx="1689322" cy="1"/>
          </a:xfrm>
          <a:prstGeom prst="straightConnector1">
            <a:avLst/>
          </a:prstGeom>
          <a:ln w="38100">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A20DAD-4592-4479-AA88-220F54AC2F27}"/>
              </a:ext>
            </a:extLst>
          </p:cNvPr>
          <p:cNvCxnSpPr>
            <a:cxnSpLocks/>
          </p:cNvCxnSpPr>
          <p:nvPr/>
        </p:nvCxnSpPr>
        <p:spPr>
          <a:xfrm>
            <a:off x="2554360" y="4288820"/>
            <a:ext cx="708991" cy="473594"/>
          </a:xfrm>
          <a:prstGeom prst="straightConnector1">
            <a:avLst/>
          </a:prstGeom>
          <a:ln w="38100">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A848A79-D55A-4A7C-B338-3B69FF92B6B3}"/>
              </a:ext>
            </a:extLst>
          </p:cNvPr>
          <p:cNvCxnSpPr>
            <a:cxnSpLocks/>
          </p:cNvCxnSpPr>
          <p:nvPr/>
        </p:nvCxnSpPr>
        <p:spPr>
          <a:xfrm flipV="1">
            <a:off x="6096000" y="4197629"/>
            <a:ext cx="718933" cy="449710"/>
          </a:xfrm>
          <a:prstGeom prst="straightConnector1">
            <a:avLst/>
          </a:prstGeom>
          <a:ln w="38100">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DF781E4-3401-4897-A569-A5CB0CDF1E7B}"/>
              </a:ext>
            </a:extLst>
          </p:cNvPr>
          <p:cNvSpPr/>
          <p:nvPr/>
        </p:nvSpPr>
        <p:spPr>
          <a:xfrm>
            <a:off x="152401" y="371753"/>
            <a:ext cx="72887" cy="12498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6429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8295C9AD-6E39-4672-B23A-E4A3E8A85932}"/>
              </a:ext>
            </a:extLst>
          </p:cNvPr>
          <p:cNvSpPr/>
          <p:nvPr/>
        </p:nvSpPr>
        <p:spPr>
          <a:xfrm>
            <a:off x="3982280" y="2408582"/>
            <a:ext cx="3260035" cy="2040834"/>
          </a:xfrm>
          <a:prstGeom prst="ellipse">
            <a:avLst/>
          </a:prstGeom>
          <a:solidFill>
            <a:srgbClr val="FFC000"/>
          </a:solidFill>
          <a:ln w="762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7B3E6A5-F923-494A-AD81-F18B5105C353}"/>
              </a:ext>
            </a:extLst>
          </p:cNvPr>
          <p:cNvSpPr>
            <a:spLocks noGrp="1"/>
          </p:cNvSpPr>
          <p:nvPr>
            <p:ph type="title"/>
          </p:nvPr>
        </p:nvSpPr>
        <p:spPr>
          <a:xfrm>
            <a:off x="473852" y="262126"/>
            <a:ext cx="7003600" cy="1325563"/>
          </a:xfrm>
        </p:spPr>
        <p:txBody>
          <a:bodyPr>
            <a:normAutofit fontScale="90000"/>
          </a:bodyPr>
          <a:lstStyle/>
          <a:p>
            <a:r>
              <a:rPr lang="en-GB" b="1" dirty="0">
                <a:solidFill>
                  <a:schemeClr val="bg1"/>
                </a:solidFill>
              </a:rPr>
              <a:t>Venetian Shipping</a:t>
            </a:r>
            <a:r>
              <a:rPr lang="en-GB" b="1" i="1" dirty="0">
                <a:solidFill>
                  <a:schemeClr val="bg1"/>
                </a:solidFill>
              </a:rPr>
              <a:t> </a:t>
            </a:r>
            <a:r>
              <a:rPr lang="en-GB" b="1" dirty="0">
                <a:solidFill>
                  <a:schemeClr val="bg1"/>
                </a:solidFill>
              </a:rPr>
              <a:t>from the Days of Glory to Decline, 1453–1571</a:t>
            </a:r>
            <a:endParaRPr lang="en-GB" i="1" dirty="0">
              <a:solidFill>
                <a:schemeClr val="bg1"/>
              </a:solidFill>
            </a:endParaRPr>
          </a:p>
        </p:txBody>
      </p:sp>
      <p:sp>
        <p:nvSpPr>
          <p:cNvPr id="4" name="Title 1">
            <a:extLst>
              <a:ext uri="{FF2B5EF4-FFF2-40B4-BE49-F238E27FC236}">
                <a16:creationId xmlns:a16="http://schemas.microsoft.com/office/drawing/2014/main" id="{668EA12D-9F3C-47CA-A449-A012A0ED2CD2}"/>
              </a:ext>
            </a:extLst>
          </p:cNvPr>
          <p:cNvSpPr txBox="1">
            <a:spLocks/>
          </p:cNvSpPr>
          <p:nvPr/>
        </p:nvSpPr>
        <p:spPr>
          <a:xfrm>
            <a:off x="4152899" y="2766218"/>
            <a:ext cx="2905539"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Ships</a:t>
            </a:r>
          </a:p>
          <a:p>
            <a:pPr algn="ctr"/>
            <a:r>
              <a:rPr lang="en-GB" dirty="0"/>
              <a:t>&amp;</a:t>
            </a:r>
          </a:p>
          <a:p>
            <a:pPr algn="ctr"/>
            <a:r>
              <a:rPr lang="en-GB" dirty="0"/>
              <a:t>Shipping</a:t>
            </a:r>
          </a:p>
        </p:txBody>
      </p:sp>
      <p:sp>
        <p:nvSpPr>
          <p:cNvPr id="5" name="Title 1">
            <a:extLst>
              <a:ext uri="{FF2B5EF4-FFF2-40B4-BE49-F238E27FC236}">
                <a16:creationId xmlns:a16="http://schemas.microsoft.com/office/drawing/2014/main" id="{EF866368-BD72-417C-A37C-92AD9663B573}"/>
              </a:ext>
            </a:extLst>
          </p:cNvPr>
          <p:cNvSpPr txBox="1">
            <a:spLocks/>
          </p:cNvSpPr>
          <p:nvPr/>
        </p:nvSpPr>
        <p:spPr>
          <a:xfrm>
            <a:off x="8098036" y="3493431"/>
            <a:ext cx="3720547" cy="1325563"/>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000" dirty="0">
                <a:solidFill>
                  <a:schemeClr val="bg1"/>
                </a:solidFill>
              </a:rPr>
              <a:t>Environmental factors </a:t>
            </a:r>
          </a:p>
          <a:p>
            <a:r>
              <a:rPr lang="en-GB" sz="3500" dirty="0">
                <a:solidFill>
                  <a:schemeClr val="bg1"/>
                </a:solidFill>
              </a:rPr>
              <a:t>Shifting sand and port entrances, coastlines, storminess</a:t>
            </a:r>
            <a:r>
              <a:rPr lang="it-IT" sz="3500" dirty="0">
                <a:solidFill>
                  <a:schemeClr val="bg1"/>
                </a:solidFill>
              </a:rPr>
              <a:t>, a rise in </a:t>
            </a:r>
            <a:r>
              <a:rPr lang="it-IT" sz="3500" dirty="0" err="1">
                <a:solidFill>
                  <a:schemeClr val="bg1"/>
                </a:solidFill>
              </a:rPr>
              <a:t>natural</a:t>
            </a:r>
            <a:r>
              <a:rPr lang="it-IT" sz="3500" dirty="0">
                <a:solidFill>
                  <a:schemeClr val="bg1"/>
                </a:solidFill>
              </a:rPr>
              <a:t> </a:t>
            </a:r>
            <a:r>
              <a:rPr lang="it-IT" sz="3500" dirty="0" err="1">
                <a:solidFill>
                  <a:schemeClr val="bg1"/>
                </a:solidFill>
              </a:rPr>
              <a:t>disasters</a:t>
            </a:r>
            <a:r>
              <a:rPr lang="en-GB" sz="3500" dirty="0">
                <a:solidFill>
                  <a:schemeClr val="bg1"/>
                </a:solidFill>
              </a:rPr>
              <a:t>, marine fouling, timber supplies and forest management, famine, epidemics, prevailing currents and winds, the reuse of building materials, minerals</a:t>
            </a:r>
          </a:p>
        </p:txBody>
      </p:sp>
      <p:sp>
        <p:nvSpPr>
          <p:cNvPr id="6" name="Title 1">
            <a:extLst>
              <a:ext uri="{FF2B5EF4-FFF2-40B4-BE49-F238E27FC236}">
                <a16:creationId xmlns:a16="http://schemas.microsoft.com/office/drawing/2014/main" id="{8440A323-90C3-4E45-9A86-30D1AE5C9D40}"/>
              </a:ext>
            </a:extLst>
          </p:cNvPr>
          <p:cNvSpPr txBox="1">
            <a:spLocks/>
          </p:cNvSpPr>
          <p:nvPr/>
        </p:nvSpPr>
        <p:spPr>
          <a:xfrm>
            <a:off x="4060135" y="4994929"/>
            <a:ext cx="4071730" cy="1688964"/>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8600" dirty="0">
                <a:solidFill>
                  <a:schemeClr val="bg1"/>
                </a:solidFill>
              </a:rPr>
              <a:t>The agency of humans </a:t>
            </a:r>
          </a:p>
          <a:p>
            <a:r>
              <a:rPr lang="en-GB" dirty="0">
                <a:solidFill>
                  <a:schemeClr val="bg1"/>
                </a:solidFill>
              </a:rPr>
              <a:t>(captains, seafarers, the shipping milieu, shipbuilders and the organisation of the shipyards, merchants and their agents, passengers, state agencies, the colonial administration, Venice’s social fabric, colonial subjects, port administration, tax collectors, consuls, etc.)</a:t>
            </a:r>
          </a:p>
        </p:txBody>
      </p:sp>
      <p:sp>
        <p:nvSpPr>
          <p:cNvPr id="13" name="Title 1">
            <a:extLst>
              <a:ext uri="{FF2B5EF4-FFF2-40B4-BE49-F238E27FC236}">
                <a16:creationId xmlns:a16="http://schemas.microsoft.com/office/drawing/2014/main" id="{17D14D6E-8F13-4498-B0BD-9548F32323A2}"/>
              </a:ext>
            </a:extLst>
          </p:cNvPr>
          <p:cNvSpPr txBox="1">
            <a:spLocks/>
          </p:cNvSpPr>
          <p:nvPr/>
        </p:nvSpPr>
        <p:spPr>
          <a:xfrm>
            <a:off x="400878" y="1975089"/>
            <a:ext cx="2905539" cy="1325563"/>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dirty="0">
                <a:solidFill>
                  <a:schemeClr val="bg1"/>
                </a:solidFill>
              </a:rPr>
              <a:t>Geopolitics </a:t>
            </a:r>
          </a:p>
          <a:p>
            <a:r>
              <a:rPr lang="en-GB" sz="3500" dirty="0">
                <a:solidFill>
                  <a:schemeClr val="bg1"/>
                </a:solidFill>
              </a:rPr>
              <a:t>(the advance of the Ottomans, the Portuguese discoveries, the Italian Wars, the dominion of the seas, protection costs, islands and maritime boundaries, commercial treaties, areas of influence, etc.)</a:t>
            </a:r>
          </a:p>
        </p:txBody>
      </p:sp>
      <p:sp>
        <p:nvSpPr>
          <p:cNvPr id="15" name="Title 1">
            <a:extLst>
              <a:ext uri="{FF2B5EF4-FFF2-40B4-BE49-F238E27FC236}">
                <a16:creationId xmlns:a16="http://schemas.microsoft.com/office/drawing/2014/main" id="{86E15DDC-AA5C-4E2B-B76B-7772912111B1}"/>
              </a:ext>
            </a:extLst>
          </p:cNvPr>
          <p:cNvSpPr txBox="1">
            <a:spLocks/>
          </p:cNvSpPr>
          <p:nvPr/>
        </p:nvSpPr>
        <p:spPr>
          <a:xfrm>
            <a:off x="506631" y="4332147"/>
            <a:ext cx="2905539" cy="1325563"/>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8600" dirty="0">
                <a:solidFill>
                  <a:schemeClr val="bg1"/>
                </a:solidFill>
              </a:rPr>
              <a:t>Economic interests </a:t>
            </a:r>
          </a:p>
          <a:p>
            <a:r>
              <a:rPr lang="en-GB" dirty="0">
                <a:solidFill>
                  <a:schemeClr val="bg1"/>
                </a:solidFill>
              </a:rPr>
              <a:t>(foreign and internal competition, trade and shipping privileges, monopolies, cargoes and freights, price policies, marine insurance, safety of life at sea, etc.)</a:t>
            </a:r>
          </a:p>
        </p:txBody>
      </p:sp>
      <p:cxnSp>
        <p:nvCxnSpPr>
          <p:cNvPr id="10" name="Straight Arrow Connector 9">
            <a:extLst>
              <a:ext uri="{FF2B5EF4-FFF2-40B4-BE49-F238E27FC236}">
                <a16:creationId xmlns:a16="http://schemas.microsoft.com/office/drawing/2014/main" id="{CE9CB596-2B77-4386-AD21-463FFA51048A}"/>
              </a:ext>
            </a:extLst>
          </p:cNvPr>
          <p:cNvCxnSpPr>
            <a:stCxn id="13" idx="3"/>
          </p:cNvCxnSpPr>
          <p:nvPr/>
        </p:nvCxnSpPr>
        <p:spPr>
          <a:xfrm>
            <a:off x="3306417" y="2637871"/>
            <a:ext cx="669235" cy="12834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26D2B72-E693-4615-87AD-C14A38B9F7D3}"/>
              </a:ext>
            </a:extLst>
          </p:cNvPr>
          <p:cNvCxnSpPr>
            <a:cxnSpLocks/>
          </p:cNvCxnSpPr>
          <p:nvPr/>
        </p:nvCxnSpPr>
        <p:spPr>
          <a:xfrm flipV="1">
            <a:off x="3471107" y="4156213"/>
            <a:ext cx="696702" cy="26312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FB3D746-3FB9-4A48-B98D-21291CAB32C5}"/>
              </a:ext>
            </a:extLst>
          </p:cNvPr>
          <p:cNvCxnSpPr>
            <a:cxnSpLocks/>
          </p:cNvCxnSpPr>
          <p:nvPr/>
        </p:nvCxnSpPr>
        <p:spPr>
          <a:xfrm flipH="1">
            <a:off x="7440921" y="3738578"/>
            <a:ext cx="470454"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400F60E-0A06-42E5-AE78-0F5BA3801CA5}"/>
              </a:ext>
            </a:extLst>
          </p:cNvPr>
          <p:cNvCxnSpPr>
            <a:cxnSpLocks/>
          </p:cNvCxnSpPr>
          <p:nvPr/>
        </p:nvCxnSpPr>
        <p:spPr>
          <a:xfrm flipV="1">
            <a:off x="5612297" y="4625351"/>
            <a:ext cx="1" cy="508123"/>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951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2198</Words>
  <Application>Microsoft Macintosh PowerPoint</Application>
  <PresentationFormat>Ευρεία οθόνη</PresentationFormat>
  <Paragraphs>150</Paragraphs>
  <Slides>48</Slides>
  <Notes>0</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48</vt:i4>
      </vt:variant>
    </vt:vector>
  </HeadingPairs>
  <TitlesOfParts>
    <vt:vector size="56" baseType="lpstr">
      <vt:lpstr>Arial</vt:lpstr>
      <vt:lpstr>Arial Rounded MT Bold</vt:lpstr>
      <vt:lpstr>Calibri</vt:lpstr>
      <vt:lpstr>Calibri Light</vt:lpstr>
      <vt:lpstr>Cambria</vt:lpstr>
      <vt:lpstr>Times New Roman</vt:lpstr>
      <vt:lpstr>Tw Cen MT</vt:lpstr>
      <vt:lpstr>Office Theme</vt:lpstr>
      <vt:lpstr>Renard Gluzman  The Haifa Center for Mediterranean History - University of Haifa   An epidemic of marine wood-boring organisms and its impact on ships and seafaring in the Early Modern Mediterranean   20.5.2020, 20:00 (Greek time zone) https://zoom.Us/j/2596027599</vt:lpstr>
      <vt:lpstr>An epidemic  of marine wood-boring organisms and its impact on ships and seafaring in the Early Modern Mediterranean </vt:lpstr>
      <vt:lpstr>Παρουσίαση του PowerPoint</vt:lpstr>
      <vt:lpstr>Tackling “osmosis” on Halcyon </vt:lpstr>
      <vt:lpstr>“Osmosis” on GRP boat hulls</vt:lpstr>
      <vt:lpstr>Biofouling on wooden vessels  (microorganisms, plants, algae, and small animals)</vt:lpstr>
      <vt:lpstr>Traditional wooden vessels coated with polyester</vt:lpstr>
      <vt:lpstr>Sustained epidemic of marine wood-boring organisms</vt:lpstr>
      <vt:lpstr>Venetian Shipping from the Days of Glory to Decline, 1453–1571</vt:lpstr>
      <vt:lpstr>The teredo and Christopher Columbus</vt:lpstr>
      <vt:lpstr>From the fourth voyage of Columbus to the Americas in 1502</vt:lpstr>
      <vt:lpstr>Παρουσίαση του PowerPoint</vt:lpstr>
      <vt:lpstr>Netherlands in the 1730s. </vt:lpstr>
      <vt:lpstr>Παρουσίαση του PowerPoint</vt:lpstr>
      <vt:lpstr>bissa (pl. bisse, modern biscia)  bruma (pl. brume) </vt:lpstr>
      <vt:lpstr>Characteristics of infested wood </vt:lpstr>
      <vt:lpstr>Characteristics of infested wood </vt:lpstr>
      <vt:lpstr>Ships as floating ecosystems</vt:lpstr>
      <vt:lpstr>From “The various perils of those who travel by sea” by Felix Fabri (1483):</vt:lpstr>
      <vt:lpstr>An infested 40-ton vessel  + 1 tons of water by absorption + 6 tons of bilge water ________________________________  + 8 tons thanks to worm-hole infestation  + 1 ton of water filling the worm holes</vt:lpstr>
      <vt:lpstr>From “The various perils of those who travel by sea” by Felix Fabri (1483):</vt:lpstr>
      <vt:lpstr>From a report by the governor of Corfu, 14 November 1555:</vt:lpstr>
      <vt:lpstr>Characteristics of the infested fleet</vt:lpstr>
      <vt:lpstr>Characteristics of the infested fleet</vt:lpstr>
      <vt:lpstr>Jacopo de' Barbari, La Veduta di Venezia, 1500</vt:lpstr>
      <vt:lpstr>A list of expenses by the captain of the ship Cornera Stefano Pastrovichio, c. 1534</vt:lpstr>
      <vt:lpstr>Ports that offered hauling-out  services for big tonnage ships, early 16th century</vt:lpstr>
      <vt:lpstr>The practice of hauling out and careening</vt:lpstr>
      <vt:lpstr>The practice of hauling out and careening</vt:lpstr>
      <vt:lpstr>The practice of hauling out and careening</vt:lpstr>
      <vt:lpstr>The practice of hauling out and careening</vt:lpstr>
      <vt:lpstr>Παρουσίαση του PowerPoint</vt:lpstr>
      <vt:lpstr>Worm repellents</vt:lpstr>
      <vt:lpstr>Worm repellents</vt:lpstr>
      <vt:lpstr>Life-expectancy estimates</vt:lpstr>
      <vt:lpstr>Παρουσίαση του PowerPoint</vt:lpstr>
      <vt:lpstr>Life-expectancy estimates</vt:lpstr>
      <vt:lpstr>Life-expectancy estimates</vt:lpstr>
      <vt:lpstr>The itinerary and life expectancy of selected round ships</vt:lpstr>
      <vt:lpstr>Tragic endings</vt:lpstr>
      <vt:lpstr>Παρουσίαση του PowerPoint</vt:lpstr>
      <vt:lpstr>The economic viability of round ships (Life-cycles):</vt:lpstr>
      <vt:lpstr>The period of reimbursement of state loans for Ship Construction:</vt:lpstr>
      <vt:lpstr>Some further considerations:</vt:lpstr>
      <vt:lpstr>The costs of construction and the depreciation of value of wooden vessels</vt:lpstr>
      <vt:lpstr>When breaking ships started to make sense</vt:lpstr>
      <vt:lpstr>Concluding remarks</vt:lpstr>
      <vt:lpstr>Fin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epidemic of marine wood-boring organisms and its impact on ships and seafaring in the Early Modern Mediterranean </dc:title>
  <dc:creator>Renard Gluzman</dc:creator>
  <cp:lastModifiedBy>Gerassimos D. PAGRATIS</cp:lastModifiedBy>
  <cp:revision>7</cp:revision>
  <dcterms:created xsi:type="dcterms:W3CDTF">2020-03-26T13:59:56Z</dcterms:created>
  <dcterms:modified xsi:type="dcterms:W3CDTF">2020-05-19T15:48:16Z</dcterms:modified>
</cp:coreProperties>
</file>