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11-Jan-18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11-Jan-18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879" y="691186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/>
              <a:t>Abitudini </a:t>
            </a:r>
            <a:br>
              <a:rPr lang="it-IT" sz="5400" dirty="0" smtClean="0"/>
            </a:br>
            <a:r>
              <a:rPr lang="it-IT" sz="5400" dirty="0" smtClean="0"/>
              <a:t>natalizie </a:t>
            </a:r>
            <a:br>
              <a:rPr lang="it-IT" sz="5400" dirty="0" smtClean="0"/>
            </a:br>
            <a:r>
              <a:rPr lang="it-IT" sz="5400" dirty="0" smtClean="0"/>
              <a:t>in italia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" y="217921"/>
            <a:ext cx="2533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86" y="2256699"/>
            <a:ext cx="2981325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93" y="2219881"/>
            <a:ext cx="2933700" cy="155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4174115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29" y="4269365"/>
            <a:ext cx="2476500" cy="1669617"/>
          </a:xfrm>
          <a:prstGeom prst="rect">
            <a:avLst/>
          </a:prstGeom>
        </p:spPr>
      </p:pic>
      <p:pic>
        <p:nvPicPr>
          <p:cNvPr id="3074" name="Picture 2" descr="Αποτέλεσμα εικόνας για natale in ital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71" y="217921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8871" y="4269365"/>
            <a:ext cx="2761529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DOLCI- PANDORO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015732"/>
            <a:ext cx="6234545" cy="3646159"/>
          </a:xfrm>
        </p:spPr>
        <p:txBody>
          <a:bodyPr/>
          <a:lstStyle/>
          <a:p>
            <a:r>
              <a:rPr lang="it-IT" dirty="0"/>
              <a:t>Altro tipico dolce natalizio italiano diffuso in tutto il territorio è il </a:t>
            </a:r>
            <a:r>
              <a:rPr lang="it-IT" dirty="0" smtClean="0"/>
              <a:t> pandoro, </a:t>
            </a:r>
            <a:r>
              <a:rPr lang="it-IT" dirty="0"/>
              <a:t>un dolce originario </a:t>
            </a:r>
            <a:r>
              <a:rPr lang="it-IT" dirty="0" smtClean="0"/>
              <a:t>diVerona, </a:t>
            </a:r>
            <a:r>
              <a:rPr lang="it-IT" dirty="0"/>
              <a:t>creato nel 1884 </a:t>
            </a:r>
            <a:r>
              <a:rPr lang="it-IT" dirty="0" smtClean="0"/>
              <a:t>da Domenico Melegatti.</a:t>
            </a:r>
            <a:endParaRPr lang="it-IT" dirty="0"/>
          </a:p>
          <a:p>
            <a:r>
              <a:rPr lang="it-IT" dirty="0"/>
              <a:t>Il nome di questo dolce deriverebbe da "pan de oro", in ricordo di un dolce a forma conica, che ai tempi della Repubblica Serenissima veniva ricoperto di foglie d'oro zecchino</a:t>
            </a:r>
            <a:r>
              <a:rPr lang="it-IT" dirty="0" smtClean="0"/>
              <a:t>.</a:t>
            </a:r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89" y="1981436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DOLCI- TORRONE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5835912" cy="358150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Originario del Nord Italia, ma diffuso su tutto il territorio, è anche </a:t>
            </a:r>
            <a:r>
              <a:rPr lang="it-IT" dirty="0" smtClean="0"/>
              <a:t>il torrone.</a:t>
            </a:r>
            <a:endParaRPr lang="it-IT" dirty="0"/>
          </a:p>
          <a:p>
            <a:r>
              <a:rPr lang="it-IT" dirty="0"/>
              <a:t>Secondo la tradizione, il torrone avrebbe avuto origine da un dolce servito a </a:t>
            </a:r>
            <a:r>
              <a:rPr lang="it-IT" dirty="0" smtClean="0"/>
              <a:t> Cremona</a:t>
            </a:r>
            <a:r>
              <a:rPr lang="it-IT" dirty="0"/>
              <a:t> il 25 ottobre 1441 in occasione del matrimonio </a:t>
            </a:r>
            <a:r>
              <a:rPr lang="it-IT" dirty="0" smtClean="0"/>
              <a:t>tra Francesco Sforza e Bianca Maria Visconti.</a:t>
            </a:r>
          </a:p>
          <a:p>
            <a:r>
              <a:rPr lang="it-IT" dirty="0"/>
              <a:t>Il suo nome deriva dal verbo latino </a:t>
            </a:r>
            <a:r>
              <a:rPr lang="it-IT" i="1" dirty="0"/>
              <a:t>torreo</a:t>
            </a:r>
            <a:r>
              <a:rPr lang="it-IT" dirty="0"/>
              <a:t> che significa </a:t>
            </a:r>
            <a:r>
              <a:rPr lang="it-IT" i="1" dirty="0"/>
              <a:t>abbrustolire- arrostire</a:t>
            </a:r>
            <a:r>
              <a:rPr lang="it-IT" dirty="0"/>
              <a:t> con riferimento alla tostatura delle nocciole che lo compongono.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352" y="2315585"/>
            <a:ext cx="3714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DOLCI- MANDORLATO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5732"/>
            <a:ext cx="5966692" cy="3683104"/>
          </a:xfrm>
        </p:spPr>
        <p:txBody>
          <a:bodyPr/>
          <a:lstStyle/>
          <a:p>
            <a:r>
              <a:rPr lang="it-IT" dirty="0"/>
              <a:t>Dal Nord Italia, segnatamente da </a:t>
            </a:r>
            <a:r>
              <a:rPr lang="it-IT" dirty="0" smtClean="0"/>
              <a:t> Cologna Veneta proviene il mandorlato.</a:t>
            </a:r>
            <a:endParaRPr lang="it-IT" dirty="0"/>
          </a:p>
          <a:p>
            <a:r>
              <a:rPr lang="it-IT" dirty="0"/>
              <a:t>Le origini di questo dolce risalgono probabilmente ai rapporti commerciali che la Repubblica di Venezia intratteneva con l'Oriente.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44" y="2227551"/>
            <a:ext cx="3714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DOLCI- STRUFFOLI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37" y="1853754"/>
            <a:ext cx="5984099" cy="397439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Provenienti dal Sud </a:t>
            </a:r>
            <a:r>
              <a:rPr lang="it-IT" dirty="0" smtClean="0"/>
              <a:t>Italia (sopratutto della cucina napolitana), </a:t>
            </a:r>
            <a:r>
              <a:rPr lang="it-IT" dirty="0"/>
              <a:t>ma diffusi in tutto il territorio, sono </a:t>
            </a:r>
            <a:r>
              <a:rPr lang="it-IT" dirty="0" smtClean="0"/>
              <a:t>gli struffoli: </a:t>
            </a:r>
            <a:r>
              <a:rPr lang="it-IT" dirty="0"/>
              <a:t>conosciuti già nel XVII secolo, il loro nome deriva forse dal greco </a:t>
            </a:r>
            <a:r>
              <a:rPr lang="it-IT" i="1" dirty="0"/>
              <a:t>strongoulos</a:t>
            </a:r>
            <a:r>
              <a:rPr lang="it-IT" dirty="0"/>
              <a:t>, che significa "rotondo</a:t>
            </a:r>
            <a:r>
              <a:rPr lang="it-IT" dirty="0" smtClean="0"/>
              <a:t>".</a:t>
            </a:r>
          </a:p>
          <a:p>
            <a:r>
              <a:rPr lang="it-IT" dirty="0"/>
              <a:t>Nonostante la loro tipicità, sembra che gli struffoli non siano stati inventati a Napoli ma che siano stati portati </a:t>
            </a:r>
            <a:r>
              <a:rPr lang="it-IT" dirty="0" smtClean="0"/>
              <a:t>dai greci</a:t>
            </a:r>
            <a:r>
              <a:rPr lang="it-IT" dirty="0"/>
              <a:t> già ai tempi </a:t>
            </a:r>
            <a:r>
              <a:rPr lang="it-IT" dirty="0" smtClean="0"/>
              <a:t>della Magna Grecia. </a:t>
            </a:r>
            <a:r>
              <a:rPr lang="it-IT" dirty="0"/>
              <a:t>Peraltro, nella cucina greca esiste ancora una preparazione simile, </a:t>
            </a:r>
            <a:r>
              <a:rPr lang="it-IT" dirty="0" smtClean="0"/>
              <a:t>i loukoumades</a:t>
            </a:r>
            <a:r>
              <a:rPr lang="it-IT" dirty="0"/>
              <a:t> (ghiottonerie).</a:t>
            </a:r>
          </a:p>
          <a:p>
            <a:r>
              <a:rPr lang="it-IT" dirty="0"/>
              <a:t>Un'ipotesi più probabile sull'origine degli struffoli è di derivazione spagnola. Esiste infatti, nella cucina </a:t>
            </a:r>
            <a:r>
              <a:rPr lang="it-IT" dirty="0" smtClean="0"/>
              <a:t> andalusa, un </a:t>
            </a:r>
            <a:r>
              <a:rPr lang="it-IT" dirty="0"/>
              <a:t>dolce estremamente simile agli struffoli, il</a:t>
            </a:r>
            <a:r>
              <a:rPr lang="it-IT"/>
              <a:t> </a:t>
            </a:r>
            <a:r>
              <a:rPr lang="it-IT" smtClean="0"/>
              <a:t> pinonate, </a:t>
            </a:r>
            <a:r>
              <a:rPr lang="it-IT" dirty="0"/>
              <a:t>che differisce dal dolce napoletano solo per la forma delle palline di pasta, che sono più </a:t>
            </a:r>
            <a:r>
              <a:rPr lang="it-IT" dirty="0" smtClean="0"/>
              <a:t>allungate</a:t>
            </a:r>
            <a:endParaRPr lang="it-IT" baseline="30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104" y="2246023"/>
            <a:ext cx="3714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Proverbi italiani dedicati al Natale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A Natale, o grosso o piccino, su ogni tavola c'è il </a:t>
            </a:r>
            <a:r>
              <a:rPr lang="it-IT" i="1" dirty="0" smtClean="0"/>
              <a:t>tacchino</a:t>
            </a:r>
            <a:endParaRPr lang="it-IT" dirty="0"/>
          </a:p>
          <a:p>
            <a:r>
              <a:rPr lang="it-IT" i="1" dirty="0"/>
              <a:t>Natale con i tuoi, Pasqua con chi </a:t>
            </a:r>
            <a:r>
              <a:rPr lang="it-IT" i="1" dirty="0" smtClean="0"/>
              <a:t>vuoi</a:t>
            </a:r>
            <a:endParaRPr lang="it-IT" dirty="0"/>
          </a:p>
          <a:p>
            <a:r>
              <a:rPr lang="it-IT" i="1" dirty="0" smtClean="0"/>
              <a:t>A </a:t>
            </a:r>
            <a:r>
              <a:rPr lang="it-IT" i="1" dirty="0"/>
              <a:t>Natale, freddo </a:t>
            </a:r>
            <a:r>
              <a:rPr lang="it-IT" i="1" dirty="0" smtClean="0"/>
              <a:t>cordiale</a:t>
            </a:r>
            <a:endParaRPr lang="it-IT" dirty="0"/>
          </a:p>
          <a:p>
            <a:r>
              <a:rPr lang="it-IT" i="1" dirty="0"/>
              <a:t>Fino a Natale il freddo non fa male da Natale in là, il freddo se ne </a:t>
            </a:r>
            <a:r>
              <a:rPr lang="it-IT" i="1" dirty="0" smtClean="0"/>
              <a:t>va</a:t>
            </a:r>
            <a:endParaRPr lang="it-IT" dirty="0"/>
          </a:p>
          <a:p>
            <a:endParaRPr lang="en-US" dirty="0"/>
          </a:p>
        </p:txBody>
      </p:sp>
      <p:pic>
        <p:nvPicPr>
          <p:cNvPr id="2050" name="Picture 2" descr="Αποτέλεσμα εικόνας για natale in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995708"/>
            <a:ext cx="292523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03" y="43677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9" y="4367789"/>
            <a:ext cx="3238500" cy="1722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979" y="4367789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82" y="3120092"/>
            <a:ext cx="10788072" cy="280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Tradizioni popolari</a:t>
            </a:r>
            <a:r>
              <a:rPr lang="en-US" sz="2400" b="1" dirty="0" smtClean="0"/>
              <a:t>:</a:t>
            </a:r>
          </a:p>
          <a:p>
            <a:r>
              <a:rPr lang="en-US" sz="2400" dirty="0" err="1" smtClean="0"/>
              <a:t>Presepio</a:t>
            </a:r>
            <a:endParaRPr lang="en-US" sz="2400" dirty="0" smtClean="0"/>
          </a:p>
          <a:p>
            <a:r>
              <a:rPr lang="en-US" sz="2400" dirty="0" err="1" smtClean="0"/>
              <a:t>Ceppo</a:t>
            </a:r>
            <a:r>
              <a:rPr lang="en-US" sz="2400" dirty="0" smtClean="0"/>
              <a:t> di </a:t>
            </a:r>
            <a:r>
              <a:rPr lang="en-US" sz="2400" dirty="0" err="1" smtClean="0"/>
              <a:t>Natale</a:t>
            </a:r>
            <a:endParaRPr lang="en-US" sz="2400" dirty="0" smtClean="0"/>
          </a:p>
          <a:p>
            <a:r>
              <a:rPr lang="en-US" sz="2400" dirty="0" err="1" smtClean="0"/>
              <a:t>Albero</a:t>
            </a:r>
            <a:r>
              <a:rPr lang="en-US" sz="2400" dirty="0" smtClean="0"/>
              <a:t> di </a:t>
            </a:r>
            <a:r>
              <a:rPr lang="en-US" sz="2400" dirty="0" err="1" smtClean="0"/>
              <a:t>Natale</a:t>
            </a:r>
            <a:endParaRPr lang="en-US" sz="2400" dirty="0" smtClean="0"/>
          </a:p>
          <a:p>
            <a:r>
              <a:rPr lang="en-US" sz="2400" dirty="0" err="1" smtClean="0"/>
              <a:t>Portatori</a:t>
            </a:r>
            <a:r>
              <a:rPr lang="en-US" sz="2400" dirty="0" smtClean="0"/>
              <a:t> di </a:t>
            </a:r>
            <a:r>
              <a:rPr lang="en-US" sz="2400" dirty="0" err="1" smtClean="0"/>
              <a:t>doni</a:t>
            </a:r>
            <a:r>
              <a:rPr lang="en-US" sz="2400" dirty="0" smtClean="0"/>
              <a:t> : </a:t>
            </a:r>
            <a:r>
              <a:rPr lang="it-IT" sz="2400" dirty="0"/>
              <a:t>Gesù Bambino, Babbo </a:t>
            </a:r>
            <a:r>
              <a:rPr lang="it-IT" sz="2400" dirty="0" smtClean="0"/>
              <a:t>Natale, </a:t>
            </a:r>
            <a:r>
              <a:rPr lang="en-US" sz="2400" dirty="0" smtClean="0"/>
              <a:t>Santa Lucia, </a:t>
            </a:r>
            <a:r>
              <a:rPr lang="en-US" sz="2400" dirty="0" err="1" smtClean="0"/>
              <a:t>Befana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629684" y="172759"/>
            <a:ext cx="6733308" cy="269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Formule d'augurio in italiano sono </a:t>
            </a:r>
            <a:endParaRPr lang="it-IT" sz="3600" dirty="0" smtClean="0"/>
          </a:p>
          <a:p>
            <a:pPr algn="ctr"/>
            <a:r>
              <a:rPr lang="it-IT" sz="3600" b="1" dirty="0" smtClean="0"/>
              <a:t>"</a:t>
            </a:r>
            <a:r>
              <a:rPr lang="it-IT" sz="3600" b="1" dirty="0"/>
              <a:t>Buon Natale" e </a:t>
            </a:r>
            <a:endParaRPr lang="it-IT" sz="3600" b="1" dirty="0" smtClean="0"/>
          </a:p>
          <a:p>
            <a:pPr algn="ctr"/>
            <a:r>
              <a:rPr lang="it-IT" sz="3600" b="1" dirty="0" smtClean="0"/>
              <a:t>"</a:t>
            </a:r>
            <a:r>
              <a:rPr lang="it-IT" sz="3600" b="1" dirty="0"/>
              <a:t>Felice Natale</a:t>
            </a:r>
            <a:r>
              <a:rPr lang="it-IT" sz="3600" b="1" dirty="0" smtClean="0"/>
              <a:t>".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" y="942802"/>
            <a:ext cx="24669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40" y="94280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81" y="318870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39" y="3988521"/>
            <a:ext cx="26193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Presepe</a:t>
            </a:r>
            <a:r>
              <a:rPr lang="en-US" dirty="0" smtClean="0"/>
              <a:t>/ PRESEPIO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52" y="2080387"/>
            <a:ext cx="5743548" cy="4024849"/>
          </a:xfrm>
        </p:spPr>
        <p:txBody>
          <a:bodyPr>
            <a:normAutofit fontScale="92500"/>
          </a:bodyPr>
          <a:lstStyle/>
          <a:p>
            <a:r>
              <a:rPr lang="it-IT" dirty="0"/>
              <a:t>Dall'Italia proviene la tradizione del </a:t>
            </a:r>
            <a:r>
              <a:rPr lang="it-IT" dirty="0" smtClean="0"/>
              <a:t> presepe.</a:t>
            </a:r>
            <a:endParaRPr lang="it-IT" dirty="0"/>
          </a:p>
          <a:p>
            <a:r>
              <a:rPr lang="it-IT" dirty="0"/>
              <a:t>Quello che è considerato il primo presepe della storia (un presepe vivente) fu allestito </a:t>
            </a:r>
            <a:r>
              <a:rPr lang="it-IT" dirty="0" smtClean="0"/>
              <a:t>da San Francesco d’ Assisi a Greccio nel 1223. (Tuttavia</a:t>
            </a:r>
            <a:r>
              <a:rPr lang="it-IT" dirty="0"/>
              <a:t>, scene delle natività si riscontravano già a </a:t>
            </a:r>
            <a:r>
              <a:rPr lang="it-IT" dirty="0" smtClean="0"/>
              <a:t> Napoli nel 1025. )</a:t>
            </a:r>
            <a:endParaRPr lang="it-IT" dirty="0"/>
          </a:p>
          <a:p>
            <a:r>
              <a:rPr lang="it-IT" dirty="0"/>
              <a:t>Il </a:t>
            </a:r>
            <a:r>
              <a:rPr lang="it-IT" b="1" dirty="0"/>
              <a:t>presepe</a:t>
            </a:r>
            <a:r>
              <a:rPr lang="it-IT" dirty="0"/>
              <a:t> (o </a:t>
            </a:r>
            <a:r>
              <a:rPr lang="it-IT" b="1" dirty="0" smtClean="0"/>
              <a:t>presepio</a:t>
            </a:r>
            <a:r>
              <a:rPr lang="it-IT" dirty="0" smtClean="0"/>
              <a:t>) </a:t>
            </a:r>
            <a:r>
              <a:rPr lang="it-IT" dirty="0"/>
              <a:t>è una rappresentazione della nascita </a:t>
            </a:r>
            <a:r>
              <a:rPr lang="it-IT" dirty="0" smtClean="0"/>
              <a:t>di Gesù, </a:t>
            </a:r>
            <a:r>
              <a:rPr lang="it-IT" dirty="0"/>
              <a:t>che ha avuto origine da tradizioni medievali; inizialmente italiana, l'usanza di allestire il presepio è diffusa oggi in tutti i paesi </a:t>
            </a:r>
            <a:r>
              <a:rPr lang="it-IT" dirty="0" smtClean="0"/>
              <a:t>cattolici</a:t>
            </a:r>
            <a:r>
              <a:rPr lang="it-IT" dirty="0"/>
              <a:t> del mondo.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24" y="110678"/>
            <a:ext cx="2857500" cy="1901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1" y="312569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24" y="2254160"/>
            <a:ext cx="28575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9" y="110678"/>
            <a:ext cx="32099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23" y="437457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CEPPO DI NATALE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79" y="2034204"/>
            <a:ext cx="9603275" cy="395095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tradizione del </a:t>
            </a:r>
            <a:r>
              <a:rPr lang="it-IT" dirty="0" smtClean="0"/>
              <a:t>ceppo di Natale, </a:t>
            </a:r>
            <a:r>
              <a:rPr lang="it-IT" dirty="0"/>
              <a:t>un tempo diffusa, è attestata in Italia sin dall'XI secolo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ceppo di Natale figura con nomi diversi a seconda delle regioni: </a:t>
            </a:r>
            <a:r>
              <a:rPr lang="it-IT" dirty="0" smtClean="0"/>
              <a:t>in Toscana</a:t>
            </a:r>
            <a:r>
              <a:rPr lang="it-IT" dirty="0"/>
              <a:t> è noto come "ciocco", mentre in Lombardia è noto come "zocco</a:t>
            </a:r>
            <a:r>
              <a:rPr lang="it-IT" dirty="0" smtClean="0"/>
              <a:t>".</a:t>
            </a:r>
          </a:p>
          <a:p>
            <a:r>
              <a:rPr lang="it-IT" dirty="0"/>
              <a:t>L'usanza aveva luogo la </a:t>
            </a:r>
            <a:r>
              <a:rPr lang="it-IT" dirty="0" smtClean="0"/>
              <a:t>Vigilia di Natale, </a:t>
            </a:r>
            <a:r>
              <a:rPr lang="it-IT" dirty="0"/>
              <a:t>quando il capofamiglia </a:t>
            </a:r>
            <a:r>
              <a:rPr lang="it-IT" dirty="0" smtClean="0"/>
              <a:t>bruciava </a:t>
            </a:r>
            <a:r>
              <a:rPr lang="it-IT" dirty="0"/>
              <a:t>nel camino di casa un grosso tronco di legno, che poi veniva lasciato ardere anche nelle successive </a:t>
            </a:r>
            <a:r>
              <a:rPr lang="it-IT" dirty="0" smtClean="0"/>
              <a:t>dodici notti</a:t>
            </a:r>
            <a:r>
              <a:rPr lang="it-IT" dirty="0"/>
              <a:t> fino </a:t>
            </a:r>
            <a:r>
              <a:rPr lang="it-IT" dirty="0" smtClean="0"/>
              <a:t>all</a:t>
            </a:r>
            <a:r>
              <a:rPr lang="en-US" dirty="0" smtClean="0"/>
              <a:t>’ </a:t>
            </a:r>
            <a:r>
              <a:rPr lang="it-IT" dirty="0" smtClean="0"/>
              <a:t>Epifania; </a:t>
            </a:r>
            <a:r>
              <a:rPr lang="it-IT" dirty="0"/>
              <a:t>i resti del ceppo venivano poi conservati, in quanto si attribuivano loro proprietà magiche (si credeva che favorissero il raccolto, l'allevamento, la fertilità delle donne e degli animali e la salute e che proteggesse dai </a:t>
            </a:r>
            <a:r>
              <a:rPr lang="it-IT" dirty="0" smtClean="0"/>
              <a:t>fulmini) e </a:t>
            </a:r>
            <a:r>
              <a:rPr lang="it-IT" dirty="0"/>
              <a:t>spesso venivano riutilizzati per accendere il ceppo dell'anno </a:t>
            </a:r>
            <a:r>
              <a:rPr lang="it-IT" dirty="0" smtClean="0"/>
              <a:t>successivo.</a:t>
            </a:r>
            <a:endParaRPr lang="it-IT" dirty="0"/>
          </a:p>
          <a:p>
            <a:r>
              <a:rPr lang="it-IT" dirty="0" smtClean="0"/>
              <a:t>Che </a:t>
            </a:r>
            <a:r>
              <a:rPr lang="it-IT" dirty="0"/>
              <a:t>la tradizione fosse un tempo molto radicata in Italia, è dimostrato dal fatto che il Natale in Toscana veniva chiamato "festa del ceppo</a:t>
            </a:r>
            <a:r>
              <a:rPr lang="it-IT" dirty="0" smtClean="0"/>
              <a:t>".</a:t>
            </a:r>
            <a:endParaRPr lang="it-IT" baseline="30000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64" y="-38349"/>
            <a:ext cx="2219325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5" y="4270323"/>
            <a:ext cx="2576945" cy="1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ALBERO DI NATALE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43" y="1978786"/>
            <a:ext cx="5808203" cy="346143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tradizione </a:t>
            </a:r>
            <a:r>
              <a:rPr lang="it-IT" dirty="0" smtClean="0"/>
              <a:t>dell’ albero di Natele, </a:t>
            </a:r>
            <a:r>
              <a:rPr lang="it-IT" dirty="0"/>
              <a:t>di origine nordica, è stata adottata ampiamente anche in Italia</a:t>
            </a:r>
            <a:r>
              <a:rPr lang="it-IT" dirty="0" smtClean="0"/>
              <a:t>.</a:t>
            </a:r>
            <a:r>
              <a:rPr lang="it-IT" dirty="0"/>
              <a:t> Nel 1991, </a:t>
            </a:r>
            <a:r>
              <a:rPr lang="it-IT" dirty="0" smtClean="0"/>
              <a:t>l’ albero di Natale di Gubbio, (Povinicia di Perugia in Umbria) </a:t>
            </a:r>
            <a:r>
              <a:rPr lang="it-IT" dirty="0"/>
              <a:t>alto 650 metri e decorato con oltre 700 luci, entrò </a:t>
            </a:r>
            <a:r>
              <a:rPr lang="it-IT" dirty="0" smtClean="0"/>
              <a:t>nel Guinness dei primati come </a:t>
            </a:r>
            <a:r>
              <a:rPr lang="it-IT" dirty="0"/>
              <a:t>l'albero di Natale più alto del mondo</a:t>
            </a:r>
            <a:r>
              <a:rPr lang="it-IT" dirty="0" smtClean="0"/>
              <a:t>.</a:t>
            </a:r>
            <a:endParaRPr lang="it-IT" baseline="30000" dirty="0"/>
          </a:p>
          <a:p>
            <a:r>
              <a:rPr lang="it-IT" dirty="0"/>
              <a:t>Si tratta in genere di un abete o un sempreverde addobbato con piccoli oggetti colorati, luci, festoni, dolciumi, piccoli regali impacchettati e altro.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59" y="1974338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466648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3835"/>
            <a:ext cx="28194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03" y="1974338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PORTATORI DI DONI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88" y="1853753"/>
            <a:ext cx="5983694" cy="395591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Tipici </a:t>
            </a:r>
            <a:r>
              <a:rPr lang="it-IT" dirty="0"/>
              <a:t>portatori di doni del periodo natalizio in Italia </a:t>
            </a:r>
            <a:r>
              <a:rPr lang="it-IT" dirty="0" smtClean="0"/>
              <a:t>sono Santa Lucia</a:t>
            </a:r>
            <a:r>
              <a:rPr lang="it-IT" dirty="0"/>
              <a:t> (il 13 dicembre), Gesù Bambino, </a:t>
            </a:r>
            <a:r>
              <a:rPr lang="it-IT" dirty="0" smtClean="0"/>
              <a:t>Babbo Natale (il </a:t>
            </a:r>
            <a:r>
              <a:rPr lang="it-IT" dirty="0"/>
              <a:t>nome dato a Santa Claus), e, il giorno </a:t>
            </a:r>
            <a:r>
              <a:rPr lang="it-IT" dirty="0" smtClean="0"/>
              <a:t>dell’ Epifania, la Befana.</a:t>
            </a:r>
            <a:endParaRPr lang="it-IT" dirty="0"/>
          </a:p>
          <a:p>
            <a:r>
              <a:rPr lang="it-IT" b="1" dirty="0"/>
              <a:t>Santa </a:t>
            </a:r>
            <a:r>
              <a:rPr lang="it-IT" b="1" dirty="0" smtClean="0"/>
              <a:t>Lucia: </a:t>
            </a:r>
            <a:r>
              <a:rPr lang="it-IT" dirty="0" smtClean="0"/>
              <a:t>Tradizionale </a:t>
            </a:r>
            <a:r>
              <a:rPr lang="it-IT" dirty="0"/>
              <a:t>portatore di doni in alcune zone dell'Italia, come ad esempio a </a:t>
            </a:r>
            <a:r>
              <a:rPr lang="it-IT" dirty="0" smtClean="0"/>
              <a:t> Verona, a Brescia</a:t>
            </a:r>
            <a:r>
              <a:rPr lang="it-IT" dirty="0"/>
              <a:t> e a </a:t>
            </a:r>
            <a:r>
              <a:rPr lang="it-IT" dirty="0" smtClean="0"/>
              <a:t>Bergamo</a:t>
            </a:r>
            <a:r>
              <a:rPr lang="it-IT" dirty="0"/>
              <a:t> </a:t>
            </a:r>
            <a:r>
              <a:rPr lang="it-IT" dirty="0" smtClean="0"/>
              <a:t>è Santa Lucia nella </a:t>
            </a:r>
            <a:r>
              <a:rPr lang="it-IT" dirty="0"/>
              <a:t>notte tra il 12 e il 13 dicembre.</a:t>
            </a:r>
          </a:p>
          <a:p>
            <a:r>
              <a:rPr lang="it-IT" dirty="0"/>
              <a:t>Secondo la tradizione italiana, Santa Lucia si presenta in sella al suo asinello e i bambini devono lasciare una tazza di tè per la santa e un piatto di farina per l'animale</a:t>
            </a:r>
            <a:r>
              <a:rPr lang="it-IT" dirty="0" smtClean="0"/>
              <a:t>.</a:t>
            </a:r>
            <a:endParaRPr lang="it-IT" dirty="0"/>
          </a:p>
          <a:p>
            <a:endParaRPr lang="it-IT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48" y="-120074"/>
            <a:ext cx="3298197" cy="450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74" y="4257964"/>
            <a:ext cx="2562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96" y="161335"/>
            <a:ext cx="28670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46" y="2256133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PORTATORI DI DONI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5348"/>
            <a:ext cx="5678893" cy="3625706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Befana: </a:t>
            </a:r>
            <a:r>
              <a:rPr lang="it-IT" dirty="0"/>
              <a:t>Una figura tipica del folclore natalizio, raffigurata come una vecchia strega su una scopa, che compare come portatrice di doni il 6 gennaio, giorno dell'Epifania. </a:t>
            </a:r>
            <a:endParaRPr lang="it-IT" dirty="0" smtClean="0"/>
          </a:p>
          <a:p>
            <a:r>
              <a:rPr lang="it-IT" dirty="0" smtClean="0"/>
              <a:t>Secondo </a:t>
            </a:r>
            <a:r>
              <a:rPr lang="it-IT" dirty="0"/>
              <a:t>la tradizione, questa figura porta regali (di solito dolci all'interno di una calza) ai bambini buoni e carbone ai bambini cattivi.</a:t>
            </a:r>
          </a:p>
          <a:p>
            <a:r>
              <a:rPr lang="it-IT" i="1" dirty="0"/>
              <a:t>La Befana vien di Notte</a:t>
            </a:r>
            <a:r>
              <a:rPr lang="it-IT" dirty="0"/>
              <a:t> </a:t>
            </a:r>
            <a:br>
              <a:rPr lang="it-IT" dirty="0"/>
            </a:br>
            <a:r>
              <a:rPr lang="it-IT" i="1" dirty="0"/>
              <a:t>con le scarpe tutte rotte</a:t>
            </a:r>
            <a:r>
              <a:rPr lang="it-IT" dirty="0"/>
              <a:t> </a:t>
            </a:r>
            <a:br>
              <a:rPr lang="it-IT" dirty="0"/>
            </a:br>
            <a:r>
              <a:rPr lang="it-IT" i="1" dirty="0"/>
              <a:t>il cappello alla romana</a:t>
            </a:r>
            <a:r>
              <a:rPr lang="it-IT" dirty="0"/>
              <a:t> </a:t>
            </a:r>
            <a:br>
              <a:rPr lang="it-IT" dirty="0"/>
            </a:br>
            <a:r>
              <a:rPr lang="it-IT" i="1" dirty="0"/>
              <a:t>viva viva la Befana</a:t>
            </a:r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47" y="4054764"/>
            <a:ext cx="1355565" cy="1809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12" y="358849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85" y="412143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14" y="137837"/>
            <a:ext cx="4078670" cy="3061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32" y="41214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GASTRONOMIA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61" y="2090200"/>
            <a:ext cx="4607476" cy="3720050"/>
          </a:xfrm>
        </p:spPr>
        <p:txBody>
          <a:bodyPr/>
          <a:lstStyle/>
          <a:p>
            <a:r>
              <a:rPr lang="it-IT" dirty="0"/>
              <a:t>Secondo la </a:t>
            </a:r>
            <a:r>
              <a:rPr lang="it-IT" dirty="0" smtClean="0"/>
              <a:t>tradizione la </a:t>
            </a:r>
            <a:r>
              <a:rPr lang="it-IT" dirty="0"/>
              <a:t>cena </a:t>
            </a:r>
            <a:r>
              <a:rPr lang="it-IT" dirty="0" smtClean="0"/>
              <a:t>della Vigilia di Natale</a:t>
            </a:r>
            <a:r>
              <a:rPr lang="it-IT" dirty="0"/>
              <a:t> non deve contenere </a:t>
            </a:r>
            <a:r>
              <a:rPr lang="it-IT" dirty="0" smtClean="0"/>
              <a:t>carne.</a:t>
            </a:r>
            <a:endParaRPr lang="it-IT" baseline="30000" dirty="0"/>
          </a:p>
          <a:p>
            <a:r>
              <a:rPr lang="it-IT" dirty="0" smtClean="0"/>
              <a:t>Un </a:t>
            </a:r>
            <a:r>
              <a:rPr lang="it-IT" dirty="0"/>
              <a:t>piatto diffuso, soprattutto al Sud, è l'anguilla o il </a:t>
            </a:r>
            <a:r>
              <a:rPr lang="it-IT" dirty="0" smtClean="0"/>
              <a:t>capitone </a:t>
            </a:r>
            <a:r>
              <a:rPr lang="it-IT" dirty="0"/>
              <a:t>mentre in alcune zone è diffusa la tradizione dei "sette piatti di pesce</a:t>
            </a:r>
            <a:r>
              <a:rPr lang="it-IT" dirty="0" smtClean="0"/>
              <a:t>", </a:t>
            </a:r>
            <a:r>
              <a:rPr lang="it-IT" dirty="0"/>
              <a:t>tradizione trasferita anche </a:t>
            </a:r>
            <a:r>
              <a:rPr lang="it-IT" dirty="0" smtClean="0"/>
              <a:t>negli Stati Uniti dagli </a:t>
            </a:r>
            <a:r>
              <a:rPr lang="it-IT" dirty="0"/>
              <a:t>immigrati </a:t>
            </a:r>
            <a:r>
              <a:rPr lang="it-IT" dirty="0" smtClean="0"/>
              <a:t>italiani.</a:t>
            </a:r>
            <a:endParaRPr lang="it-IT" dirty="0"/>
          </a:p>
          <a:p>
            <a:r>
              <a:rPr lang="it-IT" dirty="0" smtClean="0"/>
              <a:t>Cenone.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71" y="148971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77" y="248086"/>
            <a:ext cx="3860891" cy="2162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53" y="3740727"/>
            <a:ext cx="3777503" cy="20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DOLCI- PANETTONE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4" y="2145041"/>
            <a:ext cx="7512542" cy="3747759"/>
          </a:xfrm>
        </p:spPr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ipico </a:t>
            </a:r>
            <a:r>
              <a:rPr lang="it-IT" dirty="0"/>
              <a:t>dolce natalizio italiano è il </a:t>
            </a:r>
            <a:r>
              <a:rPr lang="it-IT" dirty="0" smtClean="0"/>
              <a:t>panettone, </a:t>
            </a:r>
            <a:r>
              <a:rPr lang="it-IT" dirty="0"/>
              <a:t>un dolce con uvetta e canditi originario </a:t>
            </a:r>
            <a:r>
              <a:rPr lang="it-IT" dirty="0" smtClean="0"/>
              <a:t>di Milano, </a:t>
            </a:r>
            <a:r>
              <a:rPr lang="it-IT" dirty="0"/>
              <a:t>ma diffuso in tutto il </a:t>
            </a:r>
            <a:r>
              <a:rPr lang="it-IT" dirty="0" smtClean="0"/>
              <a:t>territorio.</a:t>
            </a:r>
            <a:endParaRPr lang="it-IT" dirty="0"/>
          </a:p>
          <a:p>
            <a:r>
              <a:rPr lang="it-IT" dirty="0"/>
              <a:t>Le origini di questo dolce risalgono forse già al XII secolo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Il nome "panettone" deriva forse da "pan del Ton", con riferimento ad una delle leggende sulle origini di questo dolce, che sarebbe stato creato da uno </a:t>
            </a:r>
            <a:r>
              <a:rPr lang="it-IT" dirty="0" smtClean="0"/>
              <a:t>sguattero(lavapiatti) </a:t>
            </a:r>
            <a:r>
              <a:rPr lang="it-IT" dirty="0"/>
              <a:t>di nome Toni al servizio del Duca Ludovico</a:t>
            </a:r>
            <a:r>
              <a:rPr lang="it-IT" dirty="0" smtClean="0"/>
              <a:t>.</a:t>
            </a:r>
            <a:endParaRPr lang="it-I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334" y="2296258"/>
            <a:ext cx="3383573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83</TotalTime>
  <Words>309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Abitudini  natalizie  in italia</vt:lpstr>
      <vt:lpstr>PowerPoint Presentation</vt:lpstr>
      <vt:lpstr>Presepe/ PRESEPIO</vt:lpstr>
      <vt:lpstr>CEPPO DI NATALE</vt:lpstr>
      <vt:lpstr>ALBERO DI NATALE</vt:lpstr>
      <vt:lpstr>PORTATORI DI DONI</vt:lpstr>
      <vt:lpstr>PORTATORI DI DONI</vt:lpstr>
      <vt:lpstr>GASTRONOMIA</vt:lpstr>
      <vt:lpstr>DOLCI- PANETTONE</vt:lpstr>
      <vt:lpstr>DOLCI- PANDORO</vt:lpstr>
      <vt:lpstr>DOLCI- TORRONE</vt:lpstr>
      <vt:lpstr>DOLCI- MANDORLATO</vt:lpstr>
      <vt:lpstr>DOLCI- STRUFFOLI</vt:lpstr>
      <vt:lpstr>Proverbi italiani dedicati al Natale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Abitudini natalizie in italia</dc:title>
  <dc:creator>Ioanna</dc:creator>
  <cp:lastModifiedBy>Ioanna</cp:lastModifiedBy>
  <cp:revision>17</cp:revision>
  <dcterms:created xsi:type="dcterms:W3CDTF">2017-12-11T20:03:38Z</dcterms:created>
  <dcterms:modified xsi:type="dcterms:W3CDTF">2018-01-11T10:45:44Z</dcterms:modified>
</cp:coreProperties>
</file>