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1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Μεσαίο στυλ 2 - Έμφαση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 varScale="1">
        <p:scale>
          <a:sx n="79" d="100"/>
          <a:sy n="79" d="100"/>
        </p:scale>
        <p:origin x="73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 με φρά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ή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l-GR"/>
              <a:t>Στυλ υποδείγματος κειμένου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10/14/2024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3E80AA">
                <a:alpha val="71000"/>
              </a:srgbClr>
            </a:gs>
            <a:gs pos="51000">
              <a:srgbClr val="75A8C6"/>
            </a:gs>
            <a:gs pos="200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l-GR"/>
              <a:t>Στυλ υποδείγματος κειμένου</a:t>
            </a:r>
          </a:p>
          <a:p>
            <a:pPr lvl="1"/>
            <a:r>
              <a:rPr lang="el-GR"/>
              <a:t>Δεύτερου επιπέδου</a:t>
            </a:r>
          </a:p>
          <a:p>
            <a:pPr lvl="2"/>
            <a:r>
              <a:rPr lang="el-GR"/>
              <a:t>Τρίτου επιπέδου</a:t>
            </a:r>
          </a:p>
          <a:p>
            <a:pPr lvl="3"/>
            <a:r>
              <a:rPr lang="el-GR"/>
              <a:t>Τέταρτου επιπέδου</a:t>
            </a:r>
          </a:p>
          <a:p>
            <a:pPr lvl="4"/>
            <a:r>
              <a:rPr lang="el-GR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10/14/2024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10598554" cy="2971801"/>
          </a:xfrm>
        </p:spPr>
        <p:txBody>
          <a:bodyPr/>
          <a:lstStyle/>
          <a:p>
            <a:r>
              <a:rPr lang="it-IT" dirty="0"/>
              <a:t>Riflessione grammaticale - il passato prossimo</a:t>
            </a:r>
            <a:endParaRPr lang="el-GR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862442" y="5052734"/>
            <a:ext cx="10242093" cy="650641"/>
          </a:xfrm>
        </p:spPr>
        <p:txBody>
          <a:bodyPr>
            <a:normAutofit/>
          </a:bodyPr>
          <a:lstStyle/>
          <a:p>
            <a:r>
              <a:rPr lang="el-GR" sz="2800" dirty="0"/>
              <a:t>Τμήμα Ιταλικής Γλώσσας και Φιλολογίας</a:t>
            </a:r>
          </a:p>
        </p:txBody>
      </p:sp>
    </p:spTree>
    <p:extLst>
      <p:ext uri="{BB962C8B-B14F-4D97-AF65-F5344CB8AC3E}">
        <p14:creationId xmlns:p14="http://schemas.microsoft.com/office/powerpoint/2010/main" val="39748728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512F9CB-A1A0-4043-A103-F6A4B94B69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DBE6588-EE16-4389-857C-86A156D49E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7FD48D2-B0A7-413D-B947-AA55AC1296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BE668D0-D906-4EEE-B32F-8C028624B8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1DE67A3-B8F6-4CFD-A8E0-D15200F23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991E317B-75E3-4171-A07A-B263C1D6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06C5A5-AC44-EA59-68EF-927C457DF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2710" y="628617"/>
            <a:ext cx="3971902" cy="302898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 sz="2800" b="1" i="0" dirty="0">
                <a:solidFill>
                  <a:srgbClr val="444444"/>
                </a:solidFill>
                <a:effectLst/>
                <a:latin typeface="Roboto Slab" pitchFamily="2" charset="0"/>
              </a:rPr>
              <a:t>Verbi con DOPPIO ausiliare: ESSERE o AVERE</a:t>
            </a:r>
            <a:br>
              <a:rPr lang="it-IT" sz="2800" b="1" i="0" dirty="0">
                <a:solidFill>
                  <a:srgbClr val="444444"/>
                </a:solidFill>
                <a:effectLst/>
                <a:latin typeface="Roboto Slab" pitchFamily="2" charset="0"/>
              </a:rPr>
            </a:br>
            <a:endParaRPr lang="en-US" sz="4800" dirty="0">
              <a:solidFill>
                <a:srgbClr val="FFFFFF"/>
              </a:solidFill>
            </a:endParaRPr>
          </a:p>
        </p:txBody>
      </p:sp>
      <p:sp useBgFill="1">
        <p:nvSpPr>
          <p:cNvPr id="21" name="Snip Diagonal Corner Rectangle 6">
            <a:extLst>
              <a:ext uri="{FF2B5EF4-FFF2-40B4-BE49-F238E27FC236}">
                <a16:creationId xmlns:a16="http://schemas.microsoft.com/office/drawing/2014/main" id="{4A9B19C2-B29A-4924-9E7E-6FBF17F58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4000" y="620722"/>
            <a:ext cx="6418778" cy="5286838"/>
          </a:xfrm>
          <a:prstGeom prst="snip2DiagRect">
            <a:avLst>
              <a:gd name="adj1" fmla="val 10973"/>
              <a:gd name="adj2" fmla="val 0"/>
            </a:avLst>
          </a:prstGeom>
          <a:ln>
            <a:noFill/>
          </a:ln>
          <a:effectLst>
            <a:innerShdw blurRad="57150" dist="38100" dir="14460000">
              <a:prstClr val="black">
                <a:alpha val="7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4C85634-D5F5-4047-8F35-F4B1F50AB1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224BF71-948F-411D-AA79-8B23157151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4B4526-E715-4199-A597-CD757CB4A0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5E295A6-48D5-4F9E-A32C-5D87EAA5E7E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E10BF5B3-9260-4D36-BB24-07BC414B9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AE0C886-FA2E-4E7C-BC00-8397AAEC86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rgbClr val="FFFFFF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8D573A4-87FE-9F22-CF08-F89402D8CFA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5473217"/>
              </p:ext>
            </p:extLst>
          </p:nvPr>
        </p:nvGraphicFramePr>
        <p:xfrm>
          <a:off x="1987114" y="795913"/>
          <a:ext cx="4589276" cy="5170914"/>
        </p:xfrm>
        <a:graphic>
          <a:graphicData uri="http://schemas.openxmlformats.org/drawingml/2006/table">
            <a:tbl>
              <a:tblPr firstRow="1" firstCol="1" bandRow="1">
                <a:noFill/>
                <a:tableStyleId>{5C22544A-7EE6-4342-B048-85BDC9FD1C3A}</a:tableStyleId>
              </a:tblPr>
              <a:tblGrid>
                <a:gridCol w="1724476">
                  <a:extLst>
                    <a:ext uri="{9D8B030D-6E8A-4147-A177-3AD203B41FA5}">
                      <a16:colId xmlns:a16="http://schemas.microsoft.com/office/drawing/2014/main" val="3462910437"/>
                    </a:ext>
                  </a:extLst>
                </a:gridCol>
                <a:gridCol w="2864800">
                  <a:extLst>
                    <a:ext uri="{9D8B030D-6E8A-4147-A177-3AD203B41FA5}">
                      <a16:colId xmlns:a16="http://schemas.microsoft.com/office/drawing/2014/main" val="1222227377"/>
                    </a:ext>
                  </a:extLst>
                </a:gridCol>
              </a:tblGrid>
              <a:tr h="481050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Aumentare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Cambiare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Cominciare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Crescere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Volare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Terminare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Suonare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Peggiorare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Cuocere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Diminuire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Durare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Finire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Guarire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Iniziare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Migliorare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Passare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Sfumare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Annegare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Avanzare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Esplodere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Invecchiare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Schizzare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Scendere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Salire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Fallire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875" marR="37875" marT="45552" marB="45552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Αυξάνω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Αλλάζω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Αρχίζω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Καλλιεργώ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Πετώ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Τελειώνω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Παίζω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Χειροτερεύω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Μαγειρεύω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Ελαττώνω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Διαρκώ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Τελειώνω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Θεραπεύω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Αρχίζω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Βελτιώνω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Περνώ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Θολώνω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Πνίγω-</a:t>
                      </a:r>
                      <a:r>
                        <a:rPr lang="el-GR" sz="1200" b="0" kern="100" cap="none" spc="0" dirty="0" err="1">
                          <a:solidFill>
                            <a:schemeClr val="tx1"/>
                          </a:solidFill>
                          <a:effectLst/>
                        </a:rPr>
                        <a:t>ομαι</a:t>
                      </a: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 (στο νερό)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Προάγω, προοδεύω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Ανατινάζω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Γερνώ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Σχεδιάζω, αναβλύζω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Κατεβαίνω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Ανεβαίνω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200" b="0" kern="100" cap="none" spc="0" dirty="0">
                          <a:solidFill>
                            <a:schemeClr val="tx1"/>
                          </a:solidFill>
                          <a:effectLst/>
                        </a:rPr>
                        <a:t>Αποτυγχάνω</a:t>
                      </a:r>
                      <a:endParaRPr lang="en-US" sz="1200" b="0" kern="100" cap="none" spc="0" dirty="0">
                        <a:solidFill>
                          <a:schemeClr val="tx1"/>
                        </a:solidFill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7875" marR="37875" marT="45552" marB="45552">
                    <a:lnL w="12700" cmpd="sng">
                      <a:noFill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1211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4058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Πίνακας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5859010"/>
              </p:ext>
            </p:extLst>
          </p:nvPr>
        </p:nvGraphicFramePr>
        <p:xfrm>
          <a:off x="960894" y="719664"/>
          <a:ext cx="10399364" cy="54021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968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968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7299">
                <a:tc>
                  <a:txBody>
                    <a:bodyPr/>
                    <a:lstStyle/>
                    <a:p>
                      <a:r>
                        <a:rPr lang="en-US" sz="2400" dirty="0" err="1"/>
                        <a:t>Alcune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domande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6217">
                <a:tc>
                  <a:txBody>
                    <a:bodyPr/>
                    <a:lstStyle/>
                    <a:p>
                      <a:r>
                        <a:rPr lang="it-IT" sz="2400" dirty="0"/>
                        <a:t>• Con quale tempo può essere tradotto il passato prossimo? (Παρακείμενος ή αόριστος;)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Si traduce in greco con l’ «αόριστος».</a:t>
                      </a:r>
                      <a:endParaRPr lang="el-G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94081">
                <a:tc>
                  <a:txBody>
                    <a:bodyPr/>
                    <a:lstStyle/>
                    <a:p>
                      <a:r>
                        <a:rPr lang="it-IT" sz="2400" dirty="0"/>
                        <a:t>• Come si può distinguere quando usare essere e quando usare avere?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Facendo attenzione alla transitività del verbo: i verbi transitivi richiedono l’ausiliare avere.</a:t>
                      </a:r>
                      <a:endParaRPr lang="el-G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6217">
                <a:tc>
                  <a:txBody>
                    <a:bodyPr/>
                    <a:lstStyle/>
                    <a:p>
                      <a:r>
                        <a:rPr lang="it-IT" sz="2400" dirty="0"/>
                        <a:t>• Può un verbo avere entrambi gli ausiliari?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Sì: usato transitivamente prende avere; usato intransitivamente prende essere.</a:t>
                      </a:r>
                      <a:endParaRPr lang="el-G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58352">
                <a:tc>
                  <a:txBody>
                    <a:bodyPr/>
                    <a:lstStyle/>
                    <a:p>
                      <a:r>
                        <a:rPr lang="en-US" sz="2400" dirty="0"/>
                        <a:t>• </a:t>
                      </a:r>
                      <a:r>
                        <a:rPr lang="en-US" sz="2400" dirty="0" err="1"/>
                        <a:t>Participi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Irregolari</a:t>
                      </a:r>
                      <a:r>
                        <a:rPr lang="en-US" sz="2400" dirty="0"/>
                        <a:t>: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dirty="0" err="1"/>
                        <a:t>Strategie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consigliate</a:t>
                      </a:r>
                      <a:r>
                        <a:rPr lang="en-US" sz="2400" dirty="0"/>
                        <a:t>: </a:t>
                      </a:r>
                      <a:endParaRPr lang="el-G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400" dirty="0"/>
                        <a:t>Bisogna memorizzare i participi passati più frequenti.</a:t>
                      </a:r>
                      <a:endParaRPr lang="el-GR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68754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6814543-1B3C-41B8-958D-F652BB619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3542" r="1709" b="5278"/>
          <a:stretch/>
        </p:blipFill>
        <p:spPr>
          <a:xfrm rot="5400000">
            <a:off x="2693604" y="20412"/>
            <a:ext cx="6858002" cy="6817178"/>
          </a:xfrm>
        </p:spPr>
      </p:pic>
    </p:spTree>
    <p:extLst>
      <p:ext uri="{BB962C8B-B14F-4D97-AF65-F5344CB8AC3E}">
        <p14:creationId xmlns:p14="http://schemas.microsoft.com/office/powerpoint/2010/main" val="406967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46F6C3-F950-4EE7-B629-574F9830C1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80" t="12907" b="3688"/>
          <a:stretch/>
        </p:blipFill>
        <p:spPr>
          <a:xfrm>
            <a:off x="953311" y="155434"/>
            <a:ext cx="9714689" cy="6449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6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8B1BD1-4963-4804-B77D-8EFEA7BC662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844" t="6808" b="4256"/>
          <a:stretch/>
        </p:blipFill>
        <p:spPr>
          <a:xfrm>
            <a:off x="1429966" y="97420"/>
            <a:ext cx="9238033" cy="661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7016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9C3B65-42A5-4485-AC8A-DE023F3951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348" b="8653"/>
          <a:stretch/>
        </p:blipFill>
        <p:spPr>
          <a:xfrm>
            <a:off x="1524000" y="778212"/>
            <a:ext cx="9144000" cy="54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54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DC00B42-F322-48CE-A393-5E5CFE0B95C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525" t="5673" r="10497" b="3121"/>
          <a:stretch/>
        </p:blipFill>
        <p:spPr>
          <a:xfrm>
            <a:off x="2577830" y="116207"/>
            <a:ext cx="7130374" cy="668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07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84212" y="225298"/>
            <a:ext cx="8534400" cy="1507067"/>
          </a:xfrm>
        </p:spPr>
        <p:txBody>
          <a:bodyPr/>
          <a:lstStyle/>
          <a:p>
            <a:r>
              <a:rPr lang="en-US" dirty="0"/>
              <a:t>Il </a:t>
            </a:r>
            <a:r>
              <a:rPr lang="en-US" dirty="0" err="1"/>
              <a:t>passato</a:t>
            </a:r>
            <a:r>
              <a:rPr lang="en-US" dirty="0"/>
              <a:t> </a:t>
            </a:r>
            <a:r>
              <a:rPr lang="en-US" dirty="0" err="1"/>
              <a:t>prossimo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4212" y="1366075"/>
            <a:ext cx="8534400" cy="695200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Usiamo il passato prossimo per descrivere: 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976393" y="2572719"/>
            <a:ext cx="10445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•Un’azione puntuale accaduta al passato (prossimo, non molto lontano da chi parla): Es: “Anna ha parlato con Carla” (recentemente)</a:t>
            </a:r>
            <a:endParaRPr lang="el-GR" dirty="0"/>
          </a:p>
        </p:txBody>
      </p:sp>
      <p:sp>
        <p:nvSpPr>
          <p:cNvPr id="5" name="TextBox 4"/>
          <p:cNvSpPr txBox="1"/>
          <p:nvPr/>
        </p:nvSpPr>
        <p:spPr>
          <a:xfrm>
            <a:off x="976393" y="3843580"/>
            <a:ext cx="8369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•Un’azione accaduta al passato le cui conseguenze sono in rapporto col nostro presente. Es: “Anna è sempre stata sincera” (ancora oggi lo è) </a:t>
            </a:r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875357" y="5114441"/>
            <a:ext cx="8152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n.b.: oggi, nell’italiano contemporaneo, è usato anche come passato remoto.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57809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684212" y="1600201"/>
            <a:ext cx="8534400" cy="817536"/>
          </a:xfrm>
        </p:spPr>
        <p:txBody>
          <a:bodyPr/>
          <a:lstStyle/>
          <a:p>
            <a:r>
              <a:rPr lang="en-US" dirty="0"/>
              <a:t>Il </a:t>
            </a:r>
            <a:r>
              <a:rPr lang="en-US" dirty="0" err="1"/>
              <a:t>passato</a:t>
            </a:r>
            <a:r>
              <a:rPr lang="en-US" dirty="0"/>
              <a:t> </a:t>
            </a:r>
            <a:r>
              <a:rPr lang="en-US" dirty="0" err="1"/>
              <a:t>prossimo</a:t>
            </a:r>
            <a:r>
              <a:rPr lang="en-US" dirty="0"/>
              <a:t>: forma 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684212" y="2696705"/>
            <a:ext cx="106760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• È un tempo composto, formato dal presente di uno dei due ausiliari (essere o avere) a cui si aggiunge il participio passato del verbo principale.</a:t>
            </a:r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795708" y="4341000"/>
            <a:ext cx="34403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/>
              <a:t>Presente di di Essere o Avere </a:t>
            </a:r>
            <a:endParaRPr lang="el-GR" dirty="0"/>
          </a:p>
        </p:txBody>
      </p:sp>
      <p:sp>
        <p:nvSpPr>
          <p:cNvPr id="7" name="TextBox 6"/>
          <p:cNvSpPr txBox="1"/>
          <p:nvPr/>
        </p:nvSpPr>
        <p:spPr>
          <a:xfrm>
            <a:off x="4236073" y="4170520"/>
            <a:ext cx="612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/>
              <a:t>+</a:t>
            </a:r>
            <a:endParaRPr lang="el-GR" sz="4400" dirty="0"/>
          </a:p>
        </p:txBody>
      </p:sp>
      <p:sp>
        <p:nvSpPr>
          <p:cNvPr id="8" name="TextBox 7"/>
          <p:cNvSpPr txBox="1"/>
          <p:nvPr/>
        </p:nvSpPr>
        <p:spPr>
          <a:xfrm>
            <a:off x="5253926" y="4370574"/>
            <a:ext cx="57653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/>
              <a:t>Participio passato del verbo principale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45649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939009"/>
              </p:ext>
            </p:extLst>
          </p:nvPr>
        </p:nvGraphicFramePr>
        <p:xfrm>
          <a:off x="808199" y="220849"/>
          <a:ext cx="10459068" cy="592095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2295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29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185964">
                <a:tc>
                  <a:txBody>
                    <a:bodyPr/>
                    <a:lstStyle/>
                    <a:p>
                      <a:r>
                        <a:rPr lang="it-IT" sz="2800" b="0" dirty="0"/>
                        <a:t>Il participio passato dei verbi in ARE: </a:t>
                      </a:r>
                    </a:p>
                    <a:p>
                      <a:r>
                        <a:rPr lang="it-IT" sz="2800" b="0" dirty="0"/>
                        <a:t>Parl-ARE </a:t>
                      </a:r>
                    </a:p>
                    <a:p>
                      <a:endParaRPr lang="it-IT" sz="28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800" b="0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800" b="0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b="0" dirty="0"/>
                        <a:t>Parl -ATO </a:t>
                      </a:r>
                      <a:endParaRPr lang="el-GR" sz="2800" b="0" dirty="0"/>
                    </a:p>
                    <a:p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7106">
                <a:tc>
                  <a:txBody>
                    <a:bodyPr/>
                    <a:lstStyle/>
                    <a:p>
                      <a:r>
                        <a:rPr lang="it-IT" sz="2800" b="1" dirty="0"/>
                        <a:t>ho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parlato 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87106">
                <a:tc>
                  <a:txBody>
                    <a:bodyPr/>
                    <a:lstStyle/>
                    <a:p>
                      <a:r>
                        <a:rPr lang="it-IT" sz="2800" b="1" dirty="0"/>
                        <a:t>hai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parlato 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7106">
                <a:tc>
                  <a:txBody>
                    <a:bodyPr/>
                    <a:lstStyle/>
                    <a:p>
                      <a:r>
                        <a:rPr lang="it-IT" sz="2800" b="1" dirty="0"/>
                        <a:t>ha 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parlato 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87106">
                <a:tc>
                  <a:txBody>
                    <a:bodyPr/>
                    <a:lstStyle/>
                    <a:p>
                      <a:r>
                        <a:rPr lang="it-IT" sz="2800" b="1" dirty="0"/>
                        <a:t>abbiamo 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parlato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87106">
                <a:tc>
                  <a:txBody>
                    <a:bodyPr/>
                    <a:lstStyle/>
                    <a:p>
                      <a:r>
                        <a:rPr lang="it-IT" sz="2800" b="1" dirty="0"/>
                        <a:t>avete 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parlato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87106">
                <a:tc>
                  <a:txBody>
                    <a:bodyPr/>
                    <a:lstStyle/>
                    <a:p>
                      <a:r>
                        <a:rPr lang="it-IT" sz="2800" b="1" dirty="0"/>
                        <a:t>hanno 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parlato 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5442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202280"/>
              </p:ext>
            </p:extLst>
          </p:nvPr>
        </p:nvGraphicFramePr>
        <p:xfrm>
          <a:off x="684213" y="685800"/>
          <a:ext cx="9095218" cy="57376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476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476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55981">
                <a:tc>
                  <a:txBody>
                    <a:bodyPr/>
                    <a:lstStyle/>
                    <a:p>
                      <a:r>
                        <a:rPr lang="it-IT" sz="2800" dirty="0"/>
                        <a:t>Il participio passato dei verbi in ERE: Vend- 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800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/>
                        <a:t>Vend -UTO</a:t>
                      </a:r>
                      <a:endParaRPr lang="el-GR" sz="2800" dirty="0"/>
                    </a:p>
                    <a:p>
                      <a:endParaRPr lang="el-G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7672">
                <a:tc>
                  <a:txBody>
                    <a:bodyPr/>
                    <a:lstStyle/>
                    <a:p>
                      <a:r>
                        <a:rPr lang="it-IT" sz="2800" b="1" dirty="0"/>
                        <a:t>ho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venduto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7672">
                <a:tc>
                  <a:txBody>
                    <a:bodyPr/>
                    <a:lstStyle/>
                    <a:p>
                      <a:r>
                        <a:rPr lang="it-IT" sz="2800" b="1" dirty="0"/>
                        <a:t>hai 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venduto 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7672">
                <a:tc>
                  <a:txBody>
                    <a:bodyPr/>
                    <a:lstStyle/>
                    <a:p>
                      <a:r>
                        <a:rPr lang="it-IT" sz="2800" b="1" dirty="0"/>
                        <a:t>ha 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venduto 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7672">
                <a:tc>
                  <a:txBody>
                    <a:bodyPr/>
                    <a:lstStyle/>
                    <a:p>
                      <a:r>
                        <a:rPr lang="it-IT" sz="2800" b="1" dirty="0"/>
                        <a:t>abbiamo 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venduto 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672">
                <a:tc>
                  <a:txBody>
                    <a:bodyPr/>
                    <a:lstStyle/>
                    <a:p>
                      <a:r>
                        <a:rPr lang="it-IT" sz="2800" b="1" dirty="0"/>
                        <a:t>avete 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venduto 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27672">
                <a:tc>
                  <a:txBody>
                    <a:bodyPr/>
                    <a:lstStyle/>
                    <a:p>
                      <a:r>
                        <a:rPr lang="it-IT" sz="2800" b="1" dirty="0"/>
                        <a:t>hanno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venduto 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22326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080450"/>
              </p:ext>
            </p:extLst>
          </p:nvPr>
        </p:nvGraphicFramePr>
        <p:xfrm>
          <a:off x="684213" y="685800"/>
          <a:ext cx="9219204" cy="57489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096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6096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71408">
                <a:tc>
                  <a:txBody>
                    <a:bodyPr/>
                    <a:lstStyle/>
                    <a:p>
                      <a:r>
                        <a:rPr lang="it-IT" sz="2800" dirty="0"/>
                        <a:t>Il participio passato dei verbi in IRE: </a:t>
                      </a:r>
                    </a:p>
                    <a:p>
                      <a:r>
                        <a:rPr lang="it-IT" sz="2800" dirty="0"/>
                        <a:t>Fin- IRE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800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2800" dirty="0"/>
                    </a:p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/>
                        <a:t>Fin- ITO</a:t>
                      </a:r>
                      <a:endParaRPr lang="el-GR" sz="2800" dirty="0"/>
                    </a:p>
                    <a:p>
                      <a:endParaRPr lang="el-G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8434">
                <a:tc>
                  <a:txBody>
                    <a:bodyPr/>
                    <a:lstStyle/>
                    <a:p>
                      <a:r>
                        <a:rPr lang="it-IT" sz="2800" b="1" dirty="0"/>
                        <a:t>ho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finito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8434">
                <a:tc>
                  <a:txBody>
                    <a:bodyPr/>
                    <a:lstStyle/>
                    <a:p>
                      <a:r>
                        <a:rPr lang="it-IT" sz="2800" b="1" dirty="0"/>
                        <a:t>hai 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finito 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8434">
                <a:tc>
                  <a:txBody>
                    <a:bodyPr/>
                    <a:lstStyle/>
                    <a:p>
                      <a:r>
                        <a:rPr lang="it-IT" sz="2800" b="1" dirty="0"/>
                        <a:t>ha 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finito 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8434">
                <a:tc>
                  <a:txBody>
                    <a:bodyPr/>
                    <a:lstStyle/>
                    <a:p>
                      <a:r>
                        <a:rPr lang="it-IT" sz="2800" b="1" dirty="0"/>
                        <a:t>abbiamo 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finito 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8434">
                <a:tc>
                  <a:txBody>
                    <a:bodyPr/>
                    <a:lstStyle/>
                    <a:p>
                      <a:r>
                        <a:rPr lang="it-IT" sz="2800" b="1" dirty="0"/>
                        <a:t>avete 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finito 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58434">
                <a:tc>
                  <a:txBody>
                    <a:bodyPr/>
                    <a:lstStyle/>
                    <a:p>
                      <a:r>
                        <a:rPr lang="it-IT" sz="2800" b="1" dirty="0"/>
                        <a:t>hanno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finito 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88836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Θέση περιεχομένου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287394"/>
              </p:ext>
            </p:extLst>
          </p:nvPr>
        </p:nvGraphicFramePr>
        <p:xfrm>
          <a:off x="0" y="282841"/>
          <a:ext cx="9188208" cy="583611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94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941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84001">
                <a:tc>
                  <a:txBody>
                    <a:bodyPr/>
                    <a:lstStyle/>
                    <a:p>
                      <a:r>
                        <a:rPr lang="it-IT" sz="2800" dirty="0"/>
                        <a:t>I verbi coniugati con Essere richiedono l’accordo del participio passato in “genere” e “numero”</a:t>
                      </a:r>
                      <a:endParaRPr lang="el-G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l-G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1845">
                <a:tc>
                  <a:txBody>
                    <a:bodyPr/>
                    <a:lstStyle/>
                    <a:p>
                      <a:r>
                        <a:rPr lang="it-IT" sz="2800" b="1" dirty="0"/>
                        <a:t>sono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partito-a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01845">
                <a:tc>
                  <a:txBody>
                    <a:bodyPr/>
                    <a:lstStyle/>
                    <a:p>
                      <a:r>
                        <a:rPr lang="it-IT" sz="2800" b="1" dirty="0"/>
                        <a:t>sei 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partito-a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1845">
                <a:tc>
                  <a:txBody>
                    <a:bodyPr/>
                    <a:lstStyle/>
                    <a:p>
                      <a:r>
                        <a:rPr lang="it-IT" sz="2800" b="1" dirty="0"/>
                        <a:t>è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partito-a 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01845">
                <a:tc>
                  <a:txBody>
                    <a:bodyPr/>
                    <a:lstStyle/>
                    <a:p>
                      <a:r>
                        <a:rPr lang="it-IT" sz="2800" b="1" dirty="0"/>
                        <a:t>siamo 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partiti-e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01845">
                <a:tc>
                  <a:txBody>
                    <a:bodyPr/>
                    <a:lstStyle/>
                    <a:p>
                      <a:r>
                        <a:rPr lang="it-IT" sz="2800" b="1" dirty="0"/>
                        <a:t>siete 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partiti-e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01845">
                <a:tc>
                  <a:txBody>
                    <a:bodyPr/>
                    <a:lstStyle/>
                    <a:p>
                      <a:r>
                        <a:rPr lang="it-IT" sz="2800" b="1" dirty="0"/>
                        <a:t>sono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partiti-e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9082008" y="790414"/>
            <a:ext cx="34406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Anna è partita</a:t>
            </a:r>
          </a:p>
          <a:p>
            <a:r>
              <a:rPr lang="it-IT" dirty="0"/>
              <a:t>Paolo è partito </a:t>
            </a:r>
          </a:p>
          <a:p>
            <a:r>
              <a:rPr lang="it-IT" dirty="0"/>
              <a:t>Anna e Carla sono partite</a:t>
            </a:r>
          </a:p>
          <a:p>
            <a:r>
              <a:rPr lang="it-IT" dirty="0"/>
              <a:t>Anna e Paolo sono partiti  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4541180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Πίνακας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4514186"/>
              </p:ext>
            </p:extLst>
          </p:nvPr>
        </p:nvGraphicFramePr>
        <p:xfrm>
          <a:off x="1195091" y="378702"/>
          <a:ext cx="9762210" cy="62331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8811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811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1029">
                <a:tc>
                  <a:txBody>
                    <a:bodyPr/>
                    <a:lstStyle/>
                    <a:p>
                      <a:r>
                        <a:rPr lang="en-US" sz="2800" b="1" dirty="0"/>
                        <a:t>AVERE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b="1" dirty="0"/>
                        <a:t>ESSERE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1029">
                <a:tc>
                  <a:txBody>
                    <a:bodyPr/>
                    <a:lstStyle/>
                    <a:p>
                      <a:r>
                        <a:rPr lang="it-IT" sz="2800" b="1" dirty="0"/>
                        <a:t>Verbi transitivi</a:t>
                      </a:r>
                      <a:endParaRPr lang="el-GR" sz="2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b="1" dirty="0"/>
                        <a:t>Verbi intransitivi</a:t>
                      </a:r>
                      <a:endParaRPr lang="el-GR" sz="28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029">
                <a:tc>
                  <a:txBody>
                    <a:bodyPr/>
                    <a:lstStyle/>
                    <a:p>
                      <a:r>
                        <a:rPr lang="it-IT" sz="2800" dirty="0"/>
                        <a:t>• Anna ha mangiato una mela.</a:t>
                      </a:r>
                      <a:endParaRPr lang="el-G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dirty="0"/>
                        <a:t>• Paolo ieri è andato al cinema. </a:t>
                      </a:r>
                      <a:endParaRPr lang="el-G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33831">
                <a:tc>
                  <a:txBody>
                    <a:bodyPr/>
                    <a:lstStyle/>
                    <a:p>
                      <a:r>
                        <a:rPr lang="it-IT" sz="2800" dirty="0"/>
                        <a:t>• Anna e Paola hanno mangiato una mela. </a:t>
                      </a:r>
                      <a:endParaRPr lang="el-G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dirty="0"/>
                        <a:t>• Anna ieri è andata al cinema. </a:t>
                      </a:r>
                      <a:endParaRPr lang="el-G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3831">
                <a:tc>
                  <a:txBody>
                    <a:bodyPr/>
                    <a:lstStyle/>
                    <a:p>
                      <a:r>
                        <a:rPr lang="it-IT" sz="2800" dirty="0"/>
                        <a:t>• Mario ha spedito una cartolina.</a:t>
                      </a:r>
                      <a:endParaRPr lang="el-G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dirty="0"/>
                        <a:t>• Paolo e Anna ieri sono andati al cinema. </a:t>
                      </a:r>
                      <a:endParaRPr lang="el-G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33831">
                <a:tc>
                  <a:txBody>
                    <a:bodyPr/>
                    <a:lstStyle/>
                    <a:p>
                      <a:r>
                        <a:rPr lang="it-IT" sz="2800" dirty="0"/>
                        <a:t>• Francesco</a:t>
                      </a:r>
                      <a:r>
                        <a:rPr lang="it-IT" sz="2800" baseline="0" dirty="0"/>
                        <a:t> </a:t>
                      </a:r>
                      <a:r>
                        <a:rPr lang="it-IT" sz="2800" dirty="0"/>
                        <a:t>ha letto un</a:t>
                      </a:r>
                      <a:r>
                        <a:rPr lang="it-IT" sz="2800" baseline="0" dirty="0"/>
                        <a:t> libro</a:t>
                      </a:r>
                      <a:r>
                        <a:rPr lang="it-IT" sz="2800" dirty="0"/>
                        <a:t>.</a:t>
                      </a:r>
                      <a:endParaRPr lang="el-G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2800" dirty="0"/>
                        <a:t>• Anna e Carla ieri sono andate al cinema. </a:t>
                      </a:r>
                      <a:endParaRPr lang="el-G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334045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/>
                        <a:t>• Francesco</a:t>
                      </a:r>
                      <a:r>
                        <a:rPr lang="it-IT" sz="2800" baseline="0" dirty="0"/>
                        <a:t> e Luca </a:t>
                      </a:r>
                      <a:r>
                        <a:rPr lang="it-IT" sz="2800" dirty="0"/>
                        <a:t>hanno scritto un</a:t>
                      </a:r>
                      <a:r>
                        <a:rPr lang="it-IT" sz="2800" baseline="0" dirty="0"/>
                        <a:t> esercizio</a:t>
                      </a:r>
                      <a:r>
                        <a:rPr lang="it-IT" sz="2800" dirty="0"/>
                        <a:t>.</a:t>
                      </a:r>
                      <a:endParaRPr lang="el-GR" sz="2800" dirty="0"/>
                    </a:p>
                    <a:p>
                      <a:endParaRPr lang="el-G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800" dirty="0"/>
                        <a:t>• Maria e Roberto</a:t>
                      </a:r>
                      <a:r>
                        <a:rPr lang="it-IT" sz="2800" baseline="0" dirty="0"/>
                        <a:t> dopo</a:t>
                      </a:r>
                      <a:r>
                        <a:rPr lang="it-IT" sz="2800" dirty="0"/>
                        <a:t> ieri sono venuti da me.</a:t>
                      </a:r>
                      <a:endParaRPr lang="el-GR" sz="2800" dirty="0"/>
                    </a:p>
                    <a:p>
                      <a:endParaRPr lang="el-GR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7559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53215" y="147808"/>
            <a:ext cx="7793361" cy="937074"/>
          </a:xfrm>
        </p:spPr>
        <p:txBody>
          <a:bodyPr/>
          <a:lstStyle/>
          <a:p>
            <a:r>
              <a:rPr lang="en-US" dirty="0"/>
              <a:t>ESSERE</a:t>
            </a:r>
            <a:endParaRPr lang="el-GR" dirty="0"/>
          </a:p>
        </p:txBody>
      </p:sp>
      <p:sp>
        <p:nvSpPr>
          <p:cNvPr id="4" name="TextBox 3"/>
          <p:cNvSpPr txBox="1"/>
          <p:nvPr/>
        </p:nvSpPr>
        <p:spPr>
          <a:xfrm>
            <a:off x="185980" y="1611823"/>
            <a:ext cx="39210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Verbi di movimento</a:t>
            </a:r>
          </a:p>
          <a:p>
            <a:r>
              <a:rPr lang="it-IT" sz="2400" dirty="0"/>
              <a:t>• </a:t>
            </a:r>
            <a:r>
              <a:rPr lang="it-IT" sz="2400" dirty="0">
                <a:solidFill>
                  <a:schemeClr val="bg1"/>
                </a:solidFill>
              </a:rPr>
              <a:t>ri-andare: ri-andato-a • ri-venire: ri-venuto-a</a:t>
            </a:r>
          </a:p>
          <a:p>
            <a:r>
              <a:rPr lang="it-IT" sz="2400" dirty="0">
                <a:solidFill>
                  <a:schemeClr val="bg1"/>
                </a:solidFill>
              </a:rPr>
              <a:t>• ri-partire: ri-partito-a </a:t>
            </a:r>
          </a:p>
          <a:p>
            <a:r>
              <a:rPr lang="it-IT" sz="2400" dirty="0">
                <a:solidFill>
                  <a:schemeClr val="bg1"/>
                </a:solidFill>
              </a:rPr>
              <a:t>• giungere: giunto-a </a:t>
            </a:r>
          </a:p>
          <a:p>
            <a:r>
              <a:rPr lang="it-IT" sz="2400" dirty="0">
                <a:solidFill>
                  <a:schemeClr val="bg1"/>
                </a:solidFill>
              </a:rPr>
              <a:t>• arrivare: arrivato-a </a:t>
            </a:r>
          </a:p>
          <a:p>
            <a:r>
              <a:rPr lang="it-IT" sz="2400" dirty="0">
                <a:solidFill>
                  <a:schemeClr val="bg1"/>
                </a:solidFill>
              </a:rPr>
              <a:t>• ri-tornare: ri-tornato-a </a:t>
            </a:r>
          </a:p>
          <a:p>
            <a:r>
              <a:rPr lang="it-IT" sz="2400" dirty="0">
                <a:solidFill>
                  <a:schemeClr val="bg1"/>
                </a:solidFill>
              </a:rPr>
              <a:t>• ri-entrare: ri-entrato-a </a:t>
            </a:r>
          </a:p>
          <a:p>
            <a:r>
              <a:rPr lang="it-IT" sz="2400" dirty="0">
                <a:solidFill>
                  <a:schemeClr val="bg1"/>
                </a:solidFill>
              </a:rPr>
              <a:t>• ri-uscire: ri-uscito-a </a:t>
            </a:r>
          </a:p>
          <a:p>
            <a:r>
              <a:rPr lang="it-IT" sz="2400" dirty="0">
                <a:solidFill>
                  <a:schemeClr val="bg1"/>
                </a:solidFill>
              </a:rPr>
              <a:t>• ri-cadere: ri-caduto-a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37865" y="562209"/>
            <a:ext cx="52384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Verbi di stato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</a:rPr>
              <a:t>essere: stato-a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</a:rPr>
              <a:t>stare: stato-a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>
                <a:solidFill>
                  <a:schemeClr val="bg1"/>
                </a:solidFill>
              </a:rPr>
              <a:t>restare: restato-a</a:t>
            </a:r>
            <a:endParaRPr lang="el-GR" sz="2400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172446" y="2264006"/>
            <a:ext cx="561038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FF0000"/>
                </a:solidFill>
              </a:rPr>
              <a:t>verbi che indicano una condizione </a:t>
            </a:r>
          </a:p>
          <a:p>
            <a:r>
              <a:rPr lang="it-IT" sz="2400" dirty="0">
                <a:solidFill>
                  <a:schemeClr val="bg1"/>
                </a:solidFill>
              </a:rPr>
              <a:t>• nascere, morire, diventare, durare, dimagrire, ingrassare, invecchiare, </a:t>
            </a:r>
            <a:r>
              <a:rPr lang="en-US" sz="2400" i="0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scomparire</a:t>
            </a:r>
            <a:r>
              <a:rPr lang="en-US" sz="240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US" sz="2400" i="0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costare</a:t>
            </a:r>
            <a:r>
              <a:rPr lang="en-US" sz="240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, piacere, </a:t>
            </a:r>
            <a:r>
              <a:rPr lang="en-US" sz="2400" i="0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sembrare</a:t>
            </a:r>
            <a:r>
              <a:rPr lang="en-US" sz="240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US" sz="2400" i="0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rimanere</a:t>
            </a:r>
            <a:r>
              <a:rPr lang="en-US" sz="240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US" sz="2400" i="0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scadere</a:t>
            </a:r>
            <a:r>
              <a:rPr lang="en-US" sz="240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US" sz="2400" i="0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restare</a:t>
            </a:r>
            <a:r>
              <a:rPr lang="en-US" sz="240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US" sz="2400" i="0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bastare</a:t>
            </a:r>
            <a:r>
              <a:rPr lang="en-US" sz="240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US" sz="2400" i="0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tramontare</a:t>
            </a:r>
            <a:r>
              <a:rPr lang="en-US" sz="240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US" sz="2400" i="0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svenire</a:t>
            </a:r>
            <a:r>
              <a:rPr lang="en-US" sz="2400" i="0" dirty="0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, </a:t>
            </a:r>
            <a:r>
              <a:rPr lang="en-US" sz="2400" i="0" dirty="0" err="1">
                <a:solidFill>
                  <a:schemeClr val="bg1"/>
                </a:solidFill>
                <a:effectLst/>
                <a:latin typeface="Lato" panose="020F0502020204030203" pitchFamily="34" charset="0"/>
              </a:rPr>
              <a:t>sorgere</a:t>
            </a:r>
            <a:endParaRPr lang="el-GR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236642" y="4834487"/>
            <a:ext cx="494395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</a:rPr>
              <a:t>verbi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riflessivi</a:t>
            </a:r>
            <a:endParaRPr lang="el-GR" sz="2400" b="1" dirty="0">
              <a:solidFill>
                <a:srgbClr val="FF0000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• </a:t>
            </a:r>
            <a:r>
              <a:rPr lang="en-US" sz="2400" dirty="0" err="1">
                <a:solidFill>
                  <a:schemeClr val="bg1"/>
                </a:solidFill>
              </a:rPr>
              <a:t>svegliarsi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solidFill>
                  <a:schemeClr val="bg1"/>
                </a:solidFill>
              </a:rPr>
              <a:t>lavarsi</a:t>
            </a: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• </a:t>
            </a:r>
            <a:r>
              <a:rPr lang="en-US" sz="2400" dirty="0" err="1">
                <a:solidFill>
                  <a:schemeClr val="bg1"/>
                </a:solidFill>
              </a:rPr>
              <a:t>truccarsi</a:t>
            </a:r>
            <a:r>
              <a:rPr lang="en-US" sz="2400" dirty="0">
                <a:solidFill>
                  <a:schemeClr val="bg1"/>
                </a:solidFill>
              </a:rPr>
              <a:t>….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61116954"/>
      </p:ext>
    </p:extLst>
  </p:cSld>
  <p:clrMapOvr>
    <a:masterClrMapping/>
  </p:clrMapOvr>
</p:sld>
</file>

<file path=ppt/theme/theme1.xml><?xml version="1.0" encoding="utf-8"?>
<a:theme xmlns:a="http://schemas.openxmlformats.org/drawingml/2006/main" name="Τομή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84</TotalTime>
  <Words>613</Words>
  <Application>Microsoft Office PowerPoint</Application>
  <PresentationFormat>Widescreen</PresentationFormat>
  <Paragraphs>173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Aptos</vt:lpstr>
      <vt:lpstr>Arial</vt:lpstr>
      <vt:lpstr>Century Gothic</vt:lpstr>
      <vt:lpstr>Lato</vt:lpstr>
      <vt:lpstr>Roboto Slab</vt:lpstr>
      <vt:lpstr>Wingdings 3</vt:lpstr>
      <vt:lpstr>Τομή</vt:lpstr>
      <vt:lpstr>Riflessione grammaticale - il passato prossimo</vt:lpstr>
      <vt:lpstr>Il passato prossimo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ESSERE</vt:lpstr>
      <vt:lpstr>Verbi con DOPPIO ausiliare: ESSERE o AVERE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Ypepth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Riflessione grammaticale - il passato prossimo</dc:title>
  <dc:creator>5o Dimotiko</dc:creator>
  <cp:lastModifiedBy>Ioanna Tyrou</cp:lastModifiedBy>
  <cp:revision>12</cp:revision>
  <dcterms:created xsi:type="dcterms:W3CDTF">2017-08-16T15:23:13Z</dcterms:created>
  <dcterms:modified xsi:type="dcterms:W3CDTF">2024-10-14T17:55:25Z</dcterms:modified>
</cp:coreProperties>
</file>