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8" r:id="rId4"/>
    <p:sldId id="259" r:id="rId5"/>
    <p:sldId id="257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52" y="1057746"/>
            <a:ext cx="8791575" cy="2387600"/>
          </a:xfrm>
        </p:spPr>
        <p:txBody>
          <a:bodyPr/>
          <a:lstStyle/>
          <a:p>
            <a:r>
              <a:rPr lang="en-US" dirty="0" err="1"/>
              <a:t>Gli</a:t>
            </a:r>
            <a:r>
              <a:rPr lang="en-US" dirty="0"/>
              <a:t> AVVERBI</a:t>
            </a:r>
            <a:endParaRPr lang="en-US" dirty="0"/>
          </a:p>
        </p:txBody>
      </p:sp>
      <p:pic>
        <p:nvPicPr>
          <p:cNvPr id="2050" name="Picture 2" descr="Image result for avverbi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348" y="72311"/>
            <a:ext cx="3437652" cy="343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99991">
            <a:off x="5222978" y="324804"/>
            <a:ext cx="3577995" cy="35779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265" y="3850402"/>
            <a:ext cx="2381250" cy="1419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436" y="4572512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4940" y="4039112"/>
            <a:ext cx="2247900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Avverbi</a:t>
            </a:r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(parte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invariabile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del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discorso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 Di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solito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accompagna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verbo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cambiandone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o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precisandone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significato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279" y="1828800"/>
            <a:ext cx="10676586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luogo</a:t>
            </a:r>
            <a:r>
              <a:rPr lang="en-US" dirty="0"/>
              <a:t> (dove, </a:t>
            </a:r>
            <a:r>
              <a:rPr lang="en-US" dirty="0" err="1"/>
              <a:t>fuori</a:t>
            </a:r>
            <a:r>
              <a:rPr lang="en-US" dirty="0"/>
              <a:t>, l</a:t>
            </a:r>
            <a:r>
              <a:rPr lang="it-IT" dirty="0"/>
              <a:t>ì, qua…</a:t>
            </a:r>
            <a:r>
              <a:rPr lang="en-US" dirty="0"/>
              <a:t>)</a:t>
            </a:r>
            <a:endParaRPr lang="en-US" dirty="0"/>
          </a:p>
          <a:p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/>
              <a:t>tempo</a:t>
            </a:r>
            <a:r>
              <a:rPr lang="en-US" dirty="0"/>
              <a:t> (</a:t>
            </a:r>
            <a:r>
              <a:rPr lang="en-US" dirty="0" err="1"/>
              <a:t>stanotte</a:t>
            </a:r>
            <a:r>
              <a:rPr lang="en-US" dirty="0"/>
              <a:t>, </a:t>
            </a:r>
            <a:r>
              <a:rPr lang="en-US" dirty="0" err="1"/>
              <a:t>adesso</a:t>
            </a:r>
            <a:r>
              <a:rPr lang="en-US" dirty="0"/>
              <a:t>, </a:t>
            </a:r>
            <a:r>
              <a:rPr lang="en-US" dirty="0" err="1"/>
              <a:t>successivamente</a:t>
            </a:r>
            <a:r>
              <a:rPr lang="en-US" dirty="0"/>
              <a:t>, prima,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giorni</a:t>
            </a:r>
            <a:r>
              <a:rPr lang="en-US" dirty="0"/>
              <a:t> fa- </a:t>
            </a:r>
            <a:r>
              <a:rPr lang="en-US" dirty="0" err="1"/>
              <a:t>l’altro</a:t>
            </a:r>
            <a:r>
              <a:rPr lang="en-US" dirty="0"/>
              <a:t> </a:t>
            </a:r>
            <a:r>
              <a:rPr lang="en-US" dirty="0" err="1"/>
              <a:t>ieri-ieri-oggi</a:t>
            </a:r>
            <a:r>
              <a:rPr lang="en-US" dirty="0"/>
              <a:t>- </a:t>
            </a:r>
            <a:r>
              <a:rPr lang="en-US" dirty="0" err="1"/>
              <a:t>domani</a:t>
            </a:r>
            <a:r>
              <a:rPr lang="en-US" dirty="0"/>
              <a:t>- </a:t>
            </a:r>
            <a:r>
              <a:rPr lang="en-US" dirty="0" err="1"/>
              <a:t>dopodomani</a:t>
            </a:r>
            <a:r>
              <a:rPr lang="en-US" dirty="0"/>
              <a:t>-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giorni</a:t>
            </a:r>
            <a:r>
              <a:rPr lang="en-US" dirty="0"/>
              <a:t>, di qui a </a:t>
            </a:r>
            <a:r>
              <a:rPr lang="en-US" sz="1900" i="1" dirty="0"/>
              <a:t>x</a:t>
            </a:r>
            <a:r>
              <a:rPr lang="en-US" dirty="0"/>
              <a:t> </a:t>
            </a:r>
            <a:r>
              <a:rPr lang="en-US" dirty="0" err="1"/>
              <a:t>giorni</a:t>
            </a:r>
            <a:r>
              <a:rPr lang="en-US" dirty="0"/>
              <a:t>…)</a:t>
            </a:r>
            <a:endParaRPr lang="en-US" dirty="0"/>
          </a:p>
          <a:p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modo</a:t>
            </a:r>
            <a:r>
              <a:rPr lang="en-US" dirty="0"/>
              <a:t> (</a:t>
            </a:r>
            <a:r>
              <a:rPr lang="en-US" dirty="0" err="1"/>
              <a:t>comodamente</a:t>
            </a:r>
            <a:r>
              <a:rPr lang="en-US" dirty="0"/>
              <a:t>, </a:t>
            </a:r>
            <a:r>
              <a:rPr lang="en-US" dirty="0" err="1"/>
              <a:t>allergamente</a:t>
            </a:r>
            <a:r>
              <a:rPr lang="en-US" dirty="0"/>
              <a:t>, </a:t>
            </a:r>
            <a:r>
              <a:rPr lang="en-US" dirty="0" err="1"/>
              <a:t>volentieri</a:t>
            </a:r>
            <a:r>
              <a:rPr lang="en-US" dirty="0"/>
              <a:t>…)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quantit</a:t>
            </a:r>
            <a:r>
              <a:rPr lang="it-IT" b="1" dirty="0"/>
              <a:t>à</a:t>
            </a:r>
            <a:r>
              <a:rPr lang="it-IT" dirty="0"/>
              <a:t> (</a:t>
            </a:r>
            <a:r>
              <a:rPr lang="en-US" dirty="0" err="1"/>
              <a:t>abbastanza</a:t>
            </a:r>
            <a:r>
              <a:rPr lang="en-US" dirty="0"/>
              <a:t>, </a:t>
            </a:r>
            <a:r>
              <a:rPr lang="en-US" dirty="0" err="1"/>
              <a:t>poco</a:t>
            </a:r>
            <a:r>
              <a:rPr lang="en-US" dirty="0"/>
              <a:t>, </a:t>
            </a:r>
            <a:r>
              <a:rPr lang="en-US" dirty="0" err="1"/>
              <a:t>appena</a:t>
            </a:r>
            <a:r>
              <a:rPr lang="en-US" dirty="0"/>
              <a:t>, assai, </a:t>
            </a:r>
            <a:r>
              <a:rPr lang="en-US" dirty="0" err="1"/>
              <a:t>meno</a:t>
            </a:r>
            <a:r>
              <a:rPr lang="en-US" dirty="0"/>
              <a:t>, </a:t>
            </a:r>
            <a:r>
              <a:rPr lang="en-US" dirty="0" err="1"/>
              <a:t>niente</a:t>
            </a:r>
            <a:r>
              <a:rPr lang="en-US" dirty="0"/>
              <a:t>….)</a:t>
            </a:r>
            <a:endParaRPr lang="en-US" dirty="0"/>
          </a:p>
          <a:p>
            <a:r>
              <a:rPr lang="en-US" dirty="0" err="1"/>
              <a:t>Avverbi</a:t>
            </a:r>
            <a:r>
              <a:rPr lang="en-US" dirty="0"/>
              <a:t> </a:t>
            </a:r>
            <a:r>
              <a:rPr lang="en-US" b="1" dirty="0"/>
              <a:t>interrogativi</a:t>
            </a:r>
            <a:r>
              <a:rPr lang="en-US" dirty="0"/>
              <a:t> (</a:t>
            </a:r>
            <a:r>
              <a:rPr lang="en-US" dirty="0" err="1"/>
              <a:t>modo</a:t>
            </a:r>
            <a:r>
              <a:rPr lang="en-US" dirty="0"/>
              <a:t>: come?, </a:t>
            </a:r>
            <a:r>
              <a:rPr lang="en-US" dirty="0" err="1"/>
              <a:t>luogo</a:t>
            </a:r>
            <a:r>
              <a:rPr lang="en-US" dirty="0"/>
              <a:t>: dove?, </a:t>
            </a:r>
            <a:r>
              <a:rPr lang="en-US" dirty="0" err="1"/>
              <a:t>tempo:quando</a:t>
            </a:r>
            <a:r>
              <a:rPr lang="en-US" dirty="0"/>
              <a:t>?, </a:t>
            </a:r>
            <a:r>
              <a:rPr lang="en-US" dirty="0" err="1"/>
              <a:t>misura</a:t>
            </a:r>
            <a:r>
              <a:rPr lang="en-US" dirty="0"/>
              <a:t> o </a:t>
            </a:r>
            <a:r>
              <a:rPr lang="en-US" dirty="0" err="1"/>
              <a:t>valore</a:t>
            </a:r>
            <a:r>
              <a:rPr lang="en-US" dirty="0"/>
              <a:t>: </a:t>
            </a:r>
            <a:r>
              <a:rPr lang="en-US" dirty="0" err="1"/>
              <a:t>quanto</a:t>
            </a:r>
            <a:r>
              <a:rPr lang="en-US" dirty="0"/>
              <a:t>?, causa: perch</a:t>
            </a:r>
            <a:r>
              <a:rPr lang="it-IT" dirty="0" err="1"/>
              <a:t>é</a:t>
            </a:r>
            <a:r>
              <a:rPr lang="en-US" dirty="0"/>
              <a:t>?, come </a:t>
            </a:r>
            <a:r>
              <a:rPr lang="en-US" dirty="0" err="1"/>
              <a:t>mai</a:t>
            </a:r>
            <a:r>
              <a:rPr lang="en-US" dirty="0"/>
              <a:t>?)</a:t>
            </a:r>
            <a:endParaRPr lang="en-US" dirty="0"/>
          </a:p>
          <a:p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giudizio</a:t>
            </a:r>
            <a:r>
              <a:rPr lang="en-US" dirty="0"/>
              <a:t> (o di </a:t>
            </a:r>
            <a:r>
              <a:rPr lang="en-US" b="1" dirty="0" err="1"/>
              <a:t>valutazione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affermazione</a:t>
            </a:r>
            <a:r>
              <a:rPr lang="en-US" dirty="0"/>
              <a:t> (s</a:t>
            </a:r>
            <a:r>
              <a:rPr lang="it-IT" dirty="0"/>
              <a:t>ì, </a:t>
            </a:r>
            <a:r>
              <a:rPr lang="en-US" dirty="0" err="1"/>
              <a:t>certo</a:t>
            </a:r>
            <a:r>
              <a:rPr lang="en-US" dirty="0"/>
              <a:t>, </a:t>
            </a:r>
            <a:r>
              <a:rPr lang="en-US" dirty="0" err="1"/>
              <a:t>certamente</a:t>
            </a:r>
            <a:r>
              <a:rPr lang="en-US" dirty="0"/>
              <a:t>, </a:t>
            </a:r>
            <a:r>
              <a:rPr lang="en-US" dirty="0" err="1"/>
              <a:t>ovviamente</a:t>
            </a:r>
            <a:r>
              <a:rPr lang="en-US" dirty="0"/>
              <a:t>…)</a:t>
            </a:r>
            <a:endParaRPr lang="en-US" dirty="0"/>
          </a:p>
          <a:p>
            <a:pPr lvl="1"/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dubbio</a:t>
            </a:r>
            <a:r>
              <a:rPr lang="en-US" dirty="0"/>
              <a:t> (</a:t>
            </a:r>
            <a:r>
              <a:rPr lang="en-US" dirty="0" err="1"/>
              <a:t>forse</a:t>
            </a:r>
            <a:r>
              <a:rPr lang="en-US" dirty="0"/>
              <a:t>, </a:t>
            </a:r>
            <a:r>
              <a:rPr lang="en-US" dirty="0" err="1"/>
              <a:t>magari</a:t>
            </a:r>
            <a:r>
              <a:rPr lang="en-US" dirty="0"/>
              <a:t>, circa, </a:t>
            </a:r>
            <a:r>
              <a:rPr lang="en-US" dirty="0" err="1"/>
              <a:t>probabilmente</a:t>
            </a:r>
            <a:r>
              <a:rPr lang="en-US" dirty="0"/>
              <a:t>, </a:t>
            </a:r>
            <a:r>
              <a:rPr lang="en-US" dirty="0" err="1"/>
              <a:t>eventualemente</a:t>
            </a:r>
            <a:r>
              <a:rPr lang="en-US" dirty="0"/>
              <a:t>….)</a:t>
            </a:r>
            <a:endParaRPr lang="en-US" dirty="0"/>
          </a:p>
          <a:p>
            <a:pPr lvl="1"/>
            <a:r>
              <a:rPr lang="en-US" dirty="0" err="1"/>
              <a:t>Avverbi</a:t>
            </a:r>
            <a:r>
              <a:rPr lang="en-US" dirty="0"/>
              <a:t> di </a:t>
            </a:r>
            <a:r>
              <a:rPr lang="en-US" b="1" dirty="0" err="1"/>
              <a:t>negazione</a:t>
            </a:r>
            <a:r>
              <a:rPr lang="en-US" dirty="0"/>
              <a:t> (no, non, </a:t>
            </a:r>
            <a:r>
              <a:rPr lang="en-US" dirty="0" err="1"/>
              <a:t>neanche</a:t>
            </a:r>
            <a:r>
              <a:rPr lang="en-US" dirty="0"/>
              <a:t>, </a:t>
            </a:r>
            <a:r>
              <a:rPr lang="en-US" dirty="0" err="1"/>
              <a:t>neppure</a:t>
            </a:r>
            <a:r>
              <a:rPr lang="en-US" dirty="0"/>
              <a:t>, </a:t>
            </a:r>
            <a:r>
              <a:rPr lang="en-US" dirty="0" err="1"/>
              <a:t>nemmeno</a:t>
            </a:r>
            <a:r>
              <a:rPr lang="en-US" dirty="0"/>
              <a:t>…)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Avverbi</a:t>
            </a:r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(parte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invariabile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del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discorso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. Di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solito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accompagna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verbo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cambiandone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o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precisandone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il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significato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983888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Locuzioni</a:t>
            </a:r>
            <a:r>
              <a:rPr lang="en-US" b="1" dirty="0"/>
              <a:t> </a:t>
            </a:r>
            <a:r>
              <a:rPr lang="en-US" b="1" dirty="0" err="1"/>
              <a:t>Avverbiali</a:t>
            </a:r>
            <a:r>
              <a:rPr lang="en-US" dirty="0"/>
              <a:t>: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sequenze</a:t>
            </a:r>
            <a:r>
              <a:rPr lang="en-US" dirty="0"/>
              <a:t> </a:t>
            </a:r>
            <a:r>
              <a:rPr lang="en-US" dirty="0" err="1"/>
              <a:t>fisse</a:t>
            </a:r>
            <a:r>
              <a:rPr lang="en-US" dirty="0"/>
              <a:t> di parole </a:t>
            </a:r>
            <a:r>
              <a:rPr lang="en-US" dirty="0" err="1"/>
              <a:t>che</a:t>
            </a:r>
            <a:r>
              <a:rPr lang="en-US" dirty="0"/>
              <a:t>, per </a:t>
            </a:r>
            <a:r>
              <a:rPr lang="en-US" dirty="0" err="1"/>
              <a:t>significato</a:t>
            </a:r>
            <a:r>
              <a:rPr lang="en-US" dirty="0"/>
              <a:t> e </a:t>
            </a:r>
            <a:r>
              <a:rPr lang="en-US" dirty="0" err="1"/>
              <a:t>funzione</a:t>
            </a:r>
            <a:r>
              <a:rPr lang="en-US" dirty="0"/>
              <a:t>, </a:t>
            </a:r>
            <a:r>
              <a:rPr lang="en-US" dirty="0" err="1"/>
              <a:t>equivalgono</a:t>
            </a:r>
            <a:r>
              <a:rPr lang="en-US" dirty="0"/>
              <a:t> ad </a:t>
            </a:r>
            <a:r>
              <a:rPr lang="en-US" dirty="0" err="1"/>
              <a:t>avverdi</a:t>
            </a:r>
            <a:r>
              <a:rPr lang="en-US" dirty="0"/>
              <a:t>: all’ </a:t>
            </a:r>
            <a:r>
              <a:rPr lang="en-US" dirty="0" err="1"/>
              <a:t>improviso</a:t>
            </a:r>
            <a:r>
              <a:rPr lang="en-US" dirty="0"/>
              <a:t> (=</a:t>
            </a:r>
            <a:r>
              <a:rPr lang="en-US" dirty="0" err="1"/>
              <a:t>improvvisamente</a:t>
            </a:r>
            <a:r>
              <a:rPr lang="en-US" dirty="0"/>
              <a:t>), prima o poi, </a:t>
            </a:r>
            <a:r>
              <a:rPr lang="en-US" dirty="0" err="1"/>
              <a:t>d’ora</a:t>
            </a:r>
            <a:r>
              <a:rPr lang="en-US" dirty="0"/>
              <a:t> in </a:t>
            </a:r>
            <a:r>
              <a:rPr lang="en-US" dirty="0" err="1"/>
              <a:t>avanti</a:t>
            </a:r>
            <a:r>
              <a:rPr lang="en-US" dirty="0"/>
              <a:t>, poco fa, in </a:t>
            </a:r>
            <a:r>
              <a:rPr lang="en-US" dirty="0" err="1"/>
              <a:t>fretta</a:t>
            </a:r>
            <a:r>
              <a:rPr lang="en-US" dirty="0"/>
              <a:t> e </a:t>
            </a:r>
            <a:r>
              <a:rPr lang="en-US" dirty="0" err="1"/>
              <a:t>furia</a:t>
            </a:r>
            <a:r>
              <a:rPr lang="en-US" dirty="0"/>
              <a:t>, di </a:t>
            </a:r>
            <a:r>
              <a:rPr lang="en-US" dirty="0" err="1"/>
              <a:t>qu</a:t>
            </a:r>
            <a:r>
              <a:rPr lang="it-IT" dirty="0"/>
              <a:t>à, di là</a:t>
            </a:r>
            <a:r>
              <a:rPr lang="en-US" dirty="0"/>
              <a:t>, in </a:t>
            </a:r>
            <a:r>
              <a:rPr lang="en-US" dirty="0" err="1"/>
              <a:t>seguito</a:t>
            </a:r>
            <a:r>
              <a:rPr lang="en-US" dirty="0"/>
              <a:t>, all’ </a:t>
            </a:r>
            <a:r>
              <a:rPr lang="en-US" dirty="0" err="1"/>
              <a:t>incirca</a:t>
            </a:r>
            <a:r>
              <a:rPr lang="en-US" dirty="0"/>
              <a:t>, per </a:t>
            </a:r>
            <a:r>
              <a:rPr lang="en-US" dirty="0" err="1"/>
              <a:t>niente</a:t>
            </a:r>
            <a:r>
              <a:rPr lang="en-US" dirty="0"/>
              <a:t>, a </a:t>
            </a:r>
            <a:r>
              <a:rPr lang="en-US" dirty="0" err="1"/>
              <a:t>sinistra</a:t>
            </a:r>
            <a:r>
              <a:rPr lang="en-US" dirty="0"/>
              <a:t>, </a:t>
            </a:r>
            <a:r>
              <a:rPr lang="en-US" dirty="0" err="1"/>
              <a:t>niente</a:t>
            </a:r>
            <a:r>
              <a:rPr lang="en-US" dirty="0"/>
              <a:t> </a:t>
            </a:r>
            <a:r>
              <a:rPr lang="en-US" dirty="0" err="1"/>
              <a:t>affatto</a:t>
            </a:r>
            <a:r>
              <a:rPr lang="en-US" dirty="0"/>
              <a:t>….</a:t>
            </a:r>
            <a:endParaRPr lang="en-US" dirty="0"/>
          </a:p>
          <a:p>
            <a:r>
              <a:rPr lang="en-US" b="1" dirty="0" err="1"/>
              <a:t>Avverbi</a:t>
            </a:r>
            <a:r>
              <a:rPr lang="en-US" b="1" dirty="0"/>
              <a:t> </a:t>
            </a:r>
            <a:r>
              <a:rPr lang="en-US" b="1" dirty="0" err="1"/>
              <a:t>Composti</a:t>
            </a:r>
            <a:r>
              <a:rPr lang="en-US" dirty="0"/>
              <a:t>: </a:t>
            </a:r>
            <a:r>
              <a:rPr lang="en-US" dirty="0" err="1"/>
              <a:t>formati</a:t>
            </a:r>
            <a:r>
              <a:rPr lang="en-US" dirty="0"/>
              <a:t> da </a:t>
            </a:r>
            <a:r>
              <a:rPr lang="en-US" dirty="0" err="1"/>
              <a:t>una</a:t>
            </a:r>
            <a:r>
              <a:rPr lang="en-US" dirty="0"/>
              <a:t> sola </a:t>
            </a:r>
            <a:r>
              <a:rPr lang="en-US" dirty="0" err="1"/>
              <a:t>parola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deriva</a:t>
            </a:r>
            <a:r>
              <a:rPr lang="en-US" dirty="0"/>
              <a:t> </a:t>
            </a:r>
            <a:r>
              <a:rPr lang="en-US" dirty="0" err="1"/>
              <a:t>dall</a:t>
            </a:r>
            <a:r>
              <a:rPr lang="en-US" dirty="0"/>
              <a:t>’ </a:t>
            </a:r>
            <a:r>
              <a:rPr lang="en-US" dirty="0" err="1"/>
              <a:t>unione</a:t>
            </a:r>
            <a:r>
              <a:rPr lang="en-US" dirty="0"/>
              <a:t> di due o pi</a:t>
            </a:r>
            <a:r>
              <a:rPr lang="it-IT" dirty="0"/>
              <a:t>ù parole</a:t>
            </a:r>
            <a:r>
              <a:rPr lang="en-US" dirty="0"/>
              <a:t>: </a:t>
            </a:r>
            <a:r>
              <a:rPr lang="en-US" dirty="0" err="1"/>
              <a:t>almeno</a:t>
            </a:r>
            <a:r>
              <a:rPr lang="en-US" dirty="0"/>
              <a:t>, </a:t>
            </a:r>
            <a:r>
              <a:rPr lang="en-US" dirty="0" err="1"/>
              <a:t>dappertutto</a:t>
            </a:r>
            <a:r>
              <a:rPr lang="en-US" dirty="0"/>
              <a:t>, </a:t>
            </a:r>
            <a:r>
              <a:rPr lang="en-US" dirty="0" err="1"/>
              <a:t>talvolta</a:t>
            </a:r>
            <a:r>
              <a:rPr lang="en-US" dirty="0"/>
              <a:t>, </a:t>
            </a:r>
            <a:r>
              <a:rPr lang="en-US" dirty="0" err="1"/>
              <a:t>perfino</a:t>
            </a:r>
            <a:r>
              <a:rPr lang="en-US" dirty="0"/>
              <a:t>, </a:t>
            </a:r>
            <a:r>
              <a:rPr lang="en-US" dirty="0" err="1"/>
              <a:t>infatti</a:t>
            </a:r>
            <a:r>
              <a:rPr lang="en-US" dirty="0"/>
              <a:t>…</a:t>
            </a:r>
            <a:endParaRPr lang="en-US" dirty="0"/>
          </a:p>
          <a:p>
            <a:r>
              <a:rPr lang="en-US" b="1" dirty="0" err="1"/>
              <a:t>Avverbi</a:t>
            </a:r>
            <a:r>
              <a:rPr lang="en-US" b="1" dirty="0"/>
              <a:t> </a:t>
            </a:r>
            <a:r>
              <a:rPr lang="en-US" b="1" dirty="0" err="1"/>
              <a:t>Derivati</a:t>
            </a:r>
            <a:r>
              <a:rPr lang="en-US" dirty="0"/>
              <a:t>: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origine</a:t>
            </a:r>
            <a:r>
              <a:rPr lang="en-US" dirty="0"/>
              <a:t> da un’ </a:t>
            </a:r>
            <a:r>
              <a:rPr lang="en-US" dirty="0" err="1"/>
              <a:t>altra</a:t>
            </a:r>
            <a:r>
              <a:rPr lang="en-US" dirty="0"/>
              <a:t> </a:t>
            </a:r>
            <a:r>
              <a:rPr lang="en-US" dirty="0" err="1"/>
              <a:t>parola</a:t>
            </a:r>
            <a:r>
              <a:rPr lang="en-US" dirty="0"/>
              <a:t> (un </a:t>
            </a:r>
            <a:r>
              <a:rPr lang="en-US" dirty="0" err="1"/>
              <a:t>nome</a:t>
            </a:r>
            <a:r>
              <a:rPr lang="en-US" dirty="0"/>
              <a:t>, un </a:t>
            </a:r>
            <a:r>
              <a:rPr lang="en-US" dirty="0" err="1"/>
              <a:t>aggettivo</a:t>
            </a:r>
            <a:r>
              <a:rPr lang="en-US" dirty="0"/>
              <a:t>, un </a:t>
            </a:r>
            <a:r>
              <a:rPr lang="en-US" dirty="0" err="1"/>
              <a:t>verbo</a:t>
            </a:r>
            <a:r>
              <a:rPr lang="en-US" dirty="0"/>
              <a:t>) </a:t>
            </a:r>
            <a:r>
              <a:rPr lang="en-US" dirty="0" err="1"/>
              <a:t>trasformata</a:t>
            </a:r>
            <a:r>
              <a:rPr lang="en-US" dirty="0"/>
              <a:t> in </a:t>
            </a:r>
            <a:r>
              <a:rPr lang="en-US" dirty="0" err="1"/>
              <a:t>avverbio</a:t>
            </a:r>
            <a:r>
              <a:rPr lang="en-US" dirty="0"/>
              <a:t> </a:t>
            </a:r>
            <a:r>
              <a:rPr lang="en-US" dirty="0" err="1"/>
              <a:t>attraverso</a:t>
            </a:r>
            <a:r>
              <a:rPr lang="en-US" dirty="0"/>
              <a:t> l’ </a:t>
            </a:r>
            <a:r>
              <a:rPr lang="en-US" dirty="0" err="1"/>
              <a:t>aggiunta</a:t>
            </a:r>
            <a:r>
              <a:rPr lang="en-US" dirty="0"/>
              <a:t> di un </a:t>
            </a:r>
            <a:r>
              <a:rPr lang="en-US" dirty="0" err="1"/>
              <a:t>suffisso</a:t>
            </a:r>
            <a:r>
              <a:rPr lang="en-US" dirty="0"/>
              <a:t>. Per </a:t>
            </a:r>
            <a:r>
              <a:rPr lang="en-US" dirty="0" err="1"/>
              <a:t>esempio</a:t>
            </a:r>
            <a:r>
              <a:rPr lang="en-US" dirty="0"/>
              <a:t>: forte-</a:t>
            </a:r>
            <a:r>
              <a:rPr lang="en-US" dirty="0" err="1"/>
              <a:t>fortemente</a:t>
            </a:r>
            <a:r>
              <a:rPr lang="en-US" dirty="0"/>
              <a:t>, </a:t>
            </a:r>
            <a:r>
              <a:rPr lang="en-US" dirty="0" err="1"/>
              <a:t>ruzzolare-ruzzoloni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formazione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u="sng" dirty="0"/>
              <a:t>AVVERBI DERIVATI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8691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 -</a:t>
            </a:r>
            <a:r>
              <a:rPr lang="en-US" b="1" dirty="0" err="1"/>
              <a:t>mente</a:t>
            </a:r>
            <a:endParaRPr lang="en-US" b="1" dirty="0"/>
          </a:p>
          <a:p>
            <a:pPr lvl="1"/>
            <a:r>
              <a:rPr lang="en-US" u="sng" dirty="0" err="1"/>
              <a:t>Aggettivi</a:t>
            </a:r>
            <a:r>
              <a:rPr lang="en-US" u="sng" dirty="0"/>
              <a:t> in -</a:t>
            </a:r>
            <a:r>
              <a:rPr lang="en-US" b="1" u="sng" dirty="0"/>
              <a:t>o</a:t>
            </a:r>
            <a:r>
              <a:rPr lang="en-US" dirty="0"/>
              <a:t>: forma dl </a:t>
            </a:r>
            <a:r>
              <a:rPr lang="en-US" dirty="0" err="1"/>
              <a:t>femminile</a:t>
            </a:r>
            <a:r>
              <a:rPr lang="en-US" dirty="0"/>
              <a:t> in –a +</a:t>
            </a:r>
            <a:r>
              <a:rPr lang="en-US" dirty="0" err="1"/>
              <a:t>suffisso</a:t>
            </a:r>
            <a:r>
              <a:rPr lang="en-US" dirty="0"/>
              <a:t> </a:t>
            </a:r>
            <a:r>
              <a:rPr lang="en-US" dirty="0" err="1"/>
              <a:t>mente</a:t>
            </a:r>
            <a:r>
              <a:rPr lang="en-US" dirty="0"/>
              <a:t>. </a:t>
            </a:r>
            <a:r>
              <a:rPr lang="en-US" dirty="0" err="1"/>
              <a:t>Certo-certa-certamente</a:t>
            </a:r>
            <a:r>
              <a:rPr lang="en-US" dirty="0"/>
              <a:t>/ </a:t>
            </a:r>
            <a:r>
              <a:rPr lang="en-US" dirty="0" err="1"/>
              <a:t>serio-seria-seriamente</a:t>
            </a:r>
            <a:endParaRPr lang="en-US" dirty="0"/>
          </a:p>
          <a:p>
            <a:pPr lvl="1"/>
            <a:r>
              <a:rPr lang="en-US" u="sng" dirty="0" err="1"/>
              <a:t>Aggettivi</a:t>
            </a:r>
            <a:r>
              <a:rPr lang="en-US" u="sng" dirty="0"/>
              <a:t> in-</a:t>
            </a:r>
            <a:r>
              <a:rPr lang="en-US" b="1" u="sng" dirty="0"/>
              <a:t>e</a:t>
            </a:r>
            <a:r>
              <a:rPr lang="en-US" dirty="0"/>
              <a:t>: forma </a:t>
            </a:r>
            <a:r>
              <a:rPr lang="en-US" dirty="0" err="1"/>
              <a:t>unica</a:t>
            </a:r>
            <a:r>
              <a:rPr lang="en-US" dirty="0"/>
              <a:t> + </a:t>
            </a:r>
            <a:r>
              <a:rPr lang="en-US" dirty="0" err="1"/>
              <a:t>suffisso</a:t>
            </a:r>
            <a:r>
              <a:rPr lang="en-US" dirty="0"/>
              <a:t> –</a:t>
            </a:r>
            <a:r>
              <a:rPr lang="en-US" dirty="0" err="1"/>
              <a:t>mente</a:t>
            </a:r>
            <a:r>
              <a:rPr lang="en-US" dirty="0"/>
              <a:t>.  </a:t>
            </a:r>
            <a:r>
              <a:rPr lang="en-US" dirty="0" err="1"/>
              <a:t>Veloce-velocemente</a:t>
            </a:r>
            <a:r>
              <a:rPr lang="en-US" dirty="0"/>
              <a:t>, </a:t>
            </a:r>
            <a:r>
              <a:rPr lang="en-US" dirty="0" err="1"/>
              <a:t>felice-felicemente</a:t>
            </a:r>
            <a:r>
              <a:rPr lang="en-US" dirty="0"/>
              <a:t>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Se </a:t>
            </a:r>
            <a:r>
              <a:rPr lang="en-US" dirty="0" err="1"/>
              <a:t>l’ultima</a:t>
            </a:r>
            <a:r>
              <a:rPr lang="en-US" dirty="0"/>
              <a:t> </a:t>
            </a:r>
            <a:r>
              <a:rPr lang="en-US" dirty="0" err="1"/>
              <a:t>sillaba</a:t>
            </a:r>
            <a:r>
              <a:rPr lang="en-US" dirty="0"/>
              <a:t> </a:t>
            </a:r>
            <a:r>
              <a:rPr lang="it-IT" dirty="0"/>
              <a:t>è </a:t>
            </a:r>
            <a:r>
              <a:rPr lang="en-US" dirty="0"/>
              <a:t>–</a:t>
            </a:r>
            <a:r>
              <a:rPr lang="en-US" b="1" u="sng" dirty="0"/>
              <a:t>le</a:t>
            </a:r>
            <a:r>
              <a:rPr lang="en-US" dirty="0"/>
              <a:t> o –</a:t>
            </a:r>
            <a:r>
              <a:rPr lang="en-US" b="1" u="sng" dirty="0"/>
              <a:t>re</a:t>
            </a:r>
            <a:r>
              <a:rPr lang="en-US" dirty="0"/>
              <a:t>, </a:t>
            </a:r>
            <a:r>
              <a:rPr lang="en-US" dirty="0" err="1"/>
              <a:t>elimina</a:t>
            </a:r>
            <a:r>
              <a:rPr lang="en-US" dirty="0"/>
              <a:t> la “e” finale: </a:t>
            </a:r>
            <a:r>
              <a:rPr lang="en-US" dirty="0" err="1"/>
              <a:t>Uguale-ugualmente</a:t>
            </a:r>
            <a:r>
              <a:rPr lang="en-US" dirty="0"/>
              <a:t>, </a:t>
            </a:r>
            <a:r>
              <a:rPr lang="en-US" dirty="0" err="1"/>
              <a:t>singolare-singolarmente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*</a:t>
            </a:r>
            <a:r>
              <a:rPr lang="en-US" u="sng" dirty="0" err="1"/>
              <a:t>Derivati</a:t>
            </a:r>
            <a:r>
              <a:rPr lang="en-US" u="sng" dirty="0"/>
              <a:t> </a:t>
            </a:r>
            <a:r>
              <a:rPr lang="en-US" u="sng" dirty="0" err="1"/>
              <a:t>che</a:t>
            </a:r>
            <a:r>
              <a:rPr lang="en-US" u="sng" dirty="0"/>
              <a:t> non </a:t>
            </a:r>
            <a:r>
              <a:rPr lang="en-US" u="sng" dirty="0" err="1"/>
              <a:t>seguono</a:t>
            </a:r>
            <a:r>
              <a:rPr lang="en-US" u="sng" dirty="0"/>
              <a:t> le </a:t>
            </a:r>
            <a:r>
              <a:rPr lang="en-US" u="sng" dirty="0" err="1"/>
              <a:t>regole</a:t>
            </a:r>
            <a:r>
              <a:rPr lang="en-US" dirty="0"/>
              <a:t>: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Altro-altrimenti</a:t>
            </a:r>
            <a:r>
              <a:rPr lang="en-US" dirty="0"/>
              <a:t>/ leggero-</a:t>
            </a:r>
            <a:r>
              <a:rPr lang="en-US" dirty="0" err="1"/>
              <a:t>leggermente</a:t>
            </a:r>
            <a:r>
              <a:rPr lang="en-US" dirty="0"/>
              <a:t>/ </a:t>
            </a:r>
            <a:r>
              <a:rPr lang="en-US" dirty="0" err="1"/>
              <a:t>pari</a:t>
            </a:r>
            <a:r>
              <a:rPr lang="en-US" dirty="0"/>
              <a:t>- </a:t>
            </a:r>
            <a:r>
              <a:rPr lang="en-US" dirty="0" err="1"/>
              <a:t>parimenti</a:t>
            </a:r>
            <a:r>
              <a:rPr lang="en-US" dirty="0"/>
              <a:t>/ </a:t>
            </a:r>
            <a:r>
              <a:rPr lang="en-US" dirty="0" err="1"/>
              <a:t>ridicolo-ridicolmente</a:t>
            </a:r>
            <a:r>
              <a:rPr lang="en-US" dirty="0"/>
              <a:t>/ </a:t>
            </a:r>
            <a:r>
              <a:rPr lang="en-US" dirty="0" err="1"/>
              <a:t>violento-violentemente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formazione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AVVERBI DERIVATI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71009"/>
          </a:xfrm>
        </p:spPr>
        <p:txBody>
          <a:bodyPr>
            <a:normAutofit/>
          </a:bodyPr>
          <a:lstStyle/>
          <a:p>
            <a:r>
              <a:rPr lang="en-US" sz="2600" b="1" dirty="0"/>
              <a:t>In –</a:t>
            </a:r>
            <a:r>
              <a:rPr lang="en-US" sz="2600" b="1" dirty="0" err="1"/>
              <a:t>oni</a:t>
            </a:r>
            <a:r>
              <a:rPr lang="en-US" dirty="0"/>
              <a:t>: </a:t>
            </a:r>
            <a:r>
              <a:rPr lang="en-US" dirty="0" err="1"/>
              <a:t>suffisso</a:t>
            </a:r>
            <a:r>
              <a:rPr lang="en-US" dirty="0"/>
              <a:t> –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unito</a:t>
            </a:r>
            <a:r>
              <a:rPr lang="en-US" dirty="0"/>
              <a:t> a un </a:t>
            </a:r>
            <a:r>
              <a:rPr lang="en-US" dirty="0" err="1"/>
              <a:t>nome</a:t>
            </a:r>
            <a:r>
              <a:rPr lang="en-US" dirty="0"/>
              <a:t> o a un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un modo </a:t>
            </a:r>
            <a:r>
              <a:rPr lang="en-US" dirty="0" err="1"/>
              <a:t>particolare</a:t>
            </a:r>
            <a:r>
              <a:rPr lang="en-US" dirty="0"/>
              <a:t> di stare o procedure. </a:t>
            </a:r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limitato</a:t>
            </a:r>
            <a:r>
              <a:rPr lang="en-US" dirty="0"/>
              <a:t>.</a:t>
            </a:r>
            <a:endParaRPr lang="en-US" dirty="0"/>
          </a:p>
          <a:p>
            <a:pPr lvl="1"/>
            <a:r>
              <a:rPr lang="en-US" dirty="0" err="1"/>
              <a:t>Bocca</a:t>
            </a:r>
            <a:r>
              <a:rPr lang="en-US" dirty="0"/>
              <a:t>- </a:t>
            </a:r>
            <a:r>
              <a:rPr lang="en-US" i="1" dirty="0" err="1"/>
              <a:t>boccon</a:t>
            </a:r>
            <a:r>
              <a:rPr lang="en-US" dirty="0" err="1"/>
              <a:t>i</a:t>
            </a:r>
            <a:r>
              <a:rPr lang="en-US" dirty="0"/>
              <a:t>= a </a:t>
            </a:r>
            <a:r>
              <a:rPr lang="en-US" dirty="0" err="1"/>
              <a:t>faccia</a:t>
            </a:r>
            <a:r>
              <a:rPr lang="en-US" dirty="0"/>
              <a:t> in </a:t>
            </a:r>
            <a:r>
              <a:rPr lang="en-US" dirty="0" err="1"/>
              <a:t>gi</a:t>
            </a:r>
            <a:r>
              <a:rPr lang="it-IT" dirty="0"/>
              <a:t>ù </a:t>
            </a:r>
            <a:r>
              <a:rPr lang="en-US" dirty="0"/>
              <a:t>(</a:t>
            </a:r>
            <a:r>
              <a:rPr lang="en-US" dirty="0" err="1"/>
              <a:t>dormire</a:t>
            </a:r>
            <a:r>
              <a:rPr lang="en-US" dirty="0"/>
              <a:t> a </a:t>
            </a:r>
            <a:r>
              <a:rPr lang="en-US" dirty="0" err="1"/>
              <a:t>bocconi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Ginocchio</a:t>
            </a:r>
            <a:r>
              <a:rPr lang="en-US" dirty="0"/>
              <a:t>- </a:t>
            </a:r>
            <a:r>
              <a:rPr lang="en-US" dirty="0" err="1"/>
              <a:t>ginocchioni</a:t>
            </a:r>
            <a:r>
              <a:rPr lang="en-US" dirty="0"/>
              <a:t>=con le </a:t>
            </a:r>
            <a:r>
              <a:rPr lang="en-US" dirty="0" err="1"/>
              <a:t>ginocchia</a:t>
            </a:r>
            <a:r>
              <a:rPr lang="en-US" dirty="0"/>
              <a:t> a terra (stare </a:t>
            </a:r>
            <a:r>
              <a:rPr lang="en-US" dirty="0" err="1"/>
              <a:t>ginocchioni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Ciondolare</a:t>
            </a:r>
            <a:r>
              <a:rPr lang="en-US" dirty="0"/>
              <a:t>- </a:t>
            </a:r>
            <a:r>
              <a:rPr lang="en-US" i="1" dirty="0" err="1"/>
              <a:t>ciondoloni</a:t>
            </a:r>
            <a:r>
              <a:rPr lang="en-US" dirty="0"/>
              <a:t> (</a:t>
            </a:r>
            <a:r>
              <a:rPr lang="en-US" dirty="0" err="1"/>
              <a:t>tenere</a:t>
            </a:r>
            <a:r>
              <a:rPr lang="en-US" dirty="0"/>
              <a:t> le </a:t>
            </a:r>
            <a:r>
              <a:rPr lang="en-US" dirty="0" err="1"/>
              <a:t>braccia</a:t>
            </a:r>
            <a:r>
              <a:rPr lang="en-US" dirty="0"/>
              <a:t> </a:t>
            </a:r>
            <a:r>
              <a:rPr lang="en-US" dirty="0" err="1"/>
              <a:t>ciondoloni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Penzolare</a:t>
            </a:r>
            <a:r>
              <a:rPr lang="en-US" dirty="0"/>
              <a:t>- </a:t>
            </a:r>
            <a:r>
              <a:rPr lang="en-US" i="1" dirty="0" err="1"/>
              <a:t>penzoloni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sedere</a:t>
            </a:r>
            <a:r>
              <a:rPr lang="en-US" dirty="0"/>
              <a:t> con le </a:t>
            </a:r>
            <a:r>
              <a:rPr lang="en-US" dirty="0" err="1"/>
              <a:t>gambe</a:t>
            </a:r>
            <a:r>
              <a:rPr lang="en-US" dirty="0"/>
              <a:t> </a:t>
            </a:r>
            <a:r>
              <a:rPr lang="en-US" dirty="0" err="1"/>
              <a:t>penzoloni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Ruzzolare</a:t>
            </a:r>
            <a:r>
              <a:rPr lang="en-US" dirty="0"/>
              <a:t>- </a:t>
            </a:r>
            <a:r>
              <a:rPr lang="en-US" i="1" dirty="0" err="1"/>
              <a:t>ruzzoloni</a:t>
            </a:r>
            <a:r>
              <a:rPr lang="en-US" dirty="0"/>
              <a:t>= </a:t>
            </a:r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caduta</a:t>
            </a:r>
            <a:r>
              <a:rPr lang="en-US" dirty="0"/>
              <a:t> (ha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tutta</a:t>
            </a:r>
            <a:r>
              <a:rPr lang="en-US" dirty="0"/>
              <a:t> la </a:t>
            </a:r>
            <a:r>
              <a:rPr lang="en-US" dirty="0" err="1"/>
              <a:t>scala</a:t>
            </a:r>
            <a:r>
              <a:rPr lang="en-US" dirty="0"/>
              <a:t> </a:t>
            </a:r>
            <a:r>
              <a:rPr lang="en-US" dirty="0" err="1"/>
              <a:t>ruzzoloni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err="1"/>
              <a:t>Tastare</a:t>
            </a:r>
            <a:r>
              <a:rPr lang="en-US" dirty="0"/>
              <a:t>- </a:t>
            </a:r>
            <a:r>
              <a:rPr lang="en-US" i="1" dirty="0" err="1"/>
              <a:t>tastoni</a:t>
            </a:r>
            <a:r>
              <a:rPr lang="el-GR" dirty="0"/>
              <a:t>/ </a:t>
            </a:r>
            <a:r>
              <a:rPr lang="it-IT" dirty="0"/>
              <a:t>Tentare</a:t>
            </a:r>
            <a:r>
              <a:rPr lang="en-US" dirty="0"/>
              <a:t>-</a:t>
            </a:r>
            <a:r>
              <a:rPr lang="it-IT" dirty="0"/>
              <a:t> </a:t>
            </a:r>
            <a:r>
              <a:rPr lang="it-IT" i="1" dirty="0"/>
              <a:t>tentoni</a:t>
            </a:r>
            <a:r>
              <a:rPr lang="en-US" dirty="0"/>
              <a:t>= </a:t>
            </a:r>
            <a:r>
              <a:rPr lang="en-US" dirty="0" err="1"/>
              <a:t>toccando</a:t>
            </a:r>
            <a:r>
              <a:rPr lang="en-US" dirty="0"/>
              <a:t> qua e l</a:t>
            </a:r>
            <a:r>
              <a:rPr lang="it-IT" dirty="0"/>
              <a:t>à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it-IT" dirty="0"/>
              <a:t>è </a:t>
            </a:r>
            <a:r>
              <a:rPr lang="el-GR" dirty="0"/>
              <a:t> </a:t>
            </a:r>
            <a:r>
              <a:rPr lang="it-IT" dirty="0"/>
              <a:t>impedita la vista (avanzò nella stanza buia a tastoni</a:t>
            </a:r>
            <a:r>
              <a:rPr lang="en-US" dirty="0"/>
              <a:t>/ a </a:t>
            </a:r>
            <a:r>
              <a:rPr lang="en-US" dirty="0" err="1"/>
              <a:t>tentoni</a:t>
            </a:r>
            <a:r>
              <a:rPr lang="en-US" dirty="0"/>
              <a:t>) (</a:t>
            </a:r>
            <a:r>
              <a:rPr lang="en-US" dirty="0" err="1"/>
              <a:t>rispondere</a:t>
            </a:r>
            <a:r>
              <a:rPr lang="en-US" dirty="0"/>
              <a:t> a </a:t>
            </a:r>
            <a:r>
              <a:rPr lang="en-US" dirty="0" err="1"/>
              <a:t>tentoni</a:t>
            </a:r>
            <a:r>
              <a:rPr lang="en-US" dirty="0"/>
              <a:t>: </a:t>
            </a:r>
            <a:r>
              <a:rPr lang="el-GR" dirty="0"/>
              <a:t>απαντώ στην τύχη)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Funzioni</a:t>
            </a:r>
            <a:r>
              <a:rPr lang="en-US" dirty="0"/>
              <a:t> dell’ </a:t>
            </a:r>
            <a:r>
              <a:rPr lang="en-US" dirty="0" err="1"/>
              <a:t>avverbio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855099"/>
          </a:xfrm>
        </p:spPr>
        <p:txBody>
          <a:bodyPr/>
          <a:lstStyle/>
          <a:p>
            <a:r>
              <a:rPr lang="en-US" u="sng" dirty="0"/>
              <a:t>L’ </a:t>
            </a:r>
            <a:r>
              <a:rPr lang="en-US" u="sng" dirty="0" err="1"/>
              <a:t>avverbio</a:t>
            </a:r>
            <a:r>
              <a:rPr lang="en-US" u="sng" dirty="0"/>
              <a:t> </a:t>
            </a:r>
            <a:r>
              <a:rPr lang="en-US" u="sng" dirty="0" err="1"/>
              <a:t>pu</a:t>
            </a:r>
            <a:r>
              <a:rPr lang="it-IT" u="sng" dirty="0"/>
              <a:t>ò </a:t>
            </a:r>
            <a:r>
              <a:rPr lang="en-US" u="sng" dirty="0" err="1"/>
              <a:t>accompagnare</a:t>
            </a:r>
            <a:r>
              <a:rPr lang="en-US" u="sng" dirty="0"/>
              <a:t>, </a:t>
            </a:r>
            <a:r>
              <a:rPr lang="en-US" u="sng" dirty="0" err="1"/>
              <a:t>modificandone</a:t>
            </a:r>
            <a:r>
              <a:rPr lang="en-US" u="sng" dirty="0"/>
              <a:t> </a:t>
            </a:r>
            <a:r>
              <a:rPr lang="en-US" u="sng" dirty="0" err="1"/>
              <a:t>il</a:t>
            </a:r>
            <a:r>
              <a:rPr lang="en-US" u="sng" dirty="0"/>
              <a:t> </a:t>
            </a:r>
            <a:r>
              <a:rPr lang="en-US" u="sng" dirty="0" err="1"/>
              <a:t>significato</a:t>
            </a:r>
            <a:r>
              <a:rPr lang="en-US" dirty="0"/>
              <a:t>:</a:t>
            </a:r>
            <a:endParaRPr lang="en-US" dirty="0"/>
          </a:p>
          <a:p>
            <a:pPr lvl="1"/>
            <a:r>
              <a:rPr lang="en-US" dirty="0"/>
              <a:t>Un </a:t>
            </a:r>
            <a:r>
              <a:rPr lang="en-US" dirty="0" err="1"/>
              <a:t>verbo</a:t>
            </a:r>
            <a:r>
              <a:rPr lang="en-US" dirty="0"/>
              <a:t>: Pietro </a:t>
            </a:r>
            <a:r>
              <a:rPr lang="en-US" b="1" dirty="0" err="1"/>
              <a:t>studia</a:t>
            </a:r>
            <a:r>
              <a:rPr lang="en-US" dirty="0"/>
              <a:t> </a:t>
            </a:r>
            <a:r>
              <a:rPr lang="en-US" u="sng" dirty="0" err="1"/>
              <a:t>forsennatamente</a:t>
            </a:r>
            <a:endParaRPr lang="en-US" u="sng" dirty="0"/>
          </a:p>
          <a:p>
            <a:pPr lvl="1"/>
            <a:r>
              <a:rPr lang="en-US" dirty="0"/>
              <a:t>Un </a:t>
            </a:r>
            <a:r>
              <a:rPr lang="en-US" dirty="0" err="1"/>
              <a:t>aggettivo</a:t>
            </a:r>
            <a:r>
              <a:rPr lang="en-US" dirty="0"/>
              <a:t>: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u="sng" dirty="0"/>
              <a:t>molto</a:t>
            </a:r>
            <a:r>
              <a:rPr lang="en-US" dirty="0"/>
              <a:t> </a:t>
            </a:r>
            <a:r>
              <a:rPr lang="en-US" b="1" dirty="0"/>
              <a:t>triste</a:t>
            </a:r>
            <a:endParaRPr lang="en-US" b="1" dirty="0"/>
          </a:p>
          <a:p>
            <a:pPr lvl="1"/>
            <a:r>
              <a:rPr lang="en-US" dirty="0"/>
              <a:t>Un </a:t>
            </a:r>
            <a:r>
              <a:rPr lang="en-US" dirty="0" err="1"/>
              <a:t>nome</a:t>
            </a:r>
            <a:r>
              <a:rPr lang="en-US" dirty="0"/>
              <a:t>: se </a:t>
            </a:r>
            <a:r>
              <a:rPr lang="en-US" dirty="0" err="1"/>
              <a:t>esci</a:t>
            </a:r>
            <a:r>
              <a:rPr lang="en-US" dirty="0"/>
              <a:t> </a:t>
            </a:r>
            <a:r>
              <a:rPr lang="en-US" dirty="0" err="1"/>
              <a:t>stasera</a:t>
            </a:r>
            <a:r>
              <a:rPr lang="en-US" dirty="0"/>
              <a:t>, ne </a:t>
            </a:r>
            <a:r>
              <a:rPr lang="en-US" dirty="0" err="1"/>
              <a:t>bevi</a:t>
            </a:r>
            <a:r>
              <a:rPr lang="en-US" dirty="0"/>
              <a:t> </a:t>
            </a:r>
            <a:r>
              <a:rPr lang="en-US" u="sng" dirty="0"/>
              <a:t>solo</a:t>
            </a:r>
            <a:r>
              <a:rPr lang="en-US" dirty="0"/>
              <a:t> </a:t>
            </a:r>
            <a:r>
              <a:rPr lang="en-US" b="1" dirty="0"/>
              <a:t>un </a:t>
            </a:r>
            <a:r>
              <a:rPr lang="en-US" b="1" dirty="0" err="1"/>
              <a:t>liquore</a:t>
            </a:r>
            <a:r>
              <a:rPr lang="en-US" dirty="0"/>
              <a:t>.</a:t>
            </a:r>
            <a:endParaRPr lang="en-US" dirty="0"/>
          </a:p>
          <a:p>
            <a:pPr lvl="1"/>
            <a:r>
              <a:rPr lang="en-US" dirty="0"/>
              <a:t>Un </a:t>
            </a:r>
            <a:r>
              <a:rPr lang="en-US" dirty="0" err="1"/>
              <a:t>altro</a:t>
            </a:r>
            <a:r>
              <a:rPr lang="en-US" dirty="0"/>
              <a:t> </a:t>
            </a:r>
            <a:r>
              <a:rPr lang="en-US" dirty="0" err="1"/>
              <a:t>avverbio</a:t>
            </a:r>
            <a:r>
              <a:rPr lang="en-US" dirty="0"/>
              <a:t>: </a:t>
            </a:r>
            <a:r>
              <a:rPr lang="en-US" dirty="0" err="1"/>
              <a:t>ieri</a:t>
            </a:r>
            <a:r>
              <a:rPr lang="en-US" dirty="0"/>
              <a:t> ci </a:t>
            </a:r>
            <a:r>
              <a:rPr lang="en-US" dirty="0" err="1"/>
              <a:t>siamo</a:t>
            </a:r>
            <a:r>
              <a:rPr lang="en-US" dirty="0"/>
              <a:t> </a:t>
            </a:r>
            <a:r>
              <a:rPr lang="en-US" dirty="0" err="1"/>
              <a:t>venuti</a:t>
            </a:r>
            <a:r>
              <a:rPr lang="en-US" dirty="0"/>
              <a:t> </a:t>
            </a:r>
            <a:r>
              <a:rPr lang="en-US" u="sng" dirty="0" err="1"/>
              <a:t>troppo</a:t>
            </a:r>
            <a:r>
              <a:rPr lang="en-US" dirty="0"/>
              <a:t> </a:t>
            </a:r>
            <a:r>
              <a:rPr lang="en-US" b="1" dirty="0" err="1"/>
              <a:t>tardi</a:t>
            </a:r>
            <a:r>
              <a:rPr lang="en-US" dirty="0"/>
              <a:t>.</a:t>
            </a:r>
            <a:endParaRPr lang="en-US" dirty="0"/>
          </a:p>
          <a:p>
            <a:pPr lvl="1"/>
            <a:r>
              <a:rPr lang="en-US" dirty="0"/>
              <a:t>Un </a:t>
            </a:r>
            <a:r>
              <a:rPr lang="en-US" dirty="0" err="1"/>
              <a:t>sintagma</a:t>
            </a:r>
            <a:r>
              <a:rPr lang="en-US" dirty="0"/>
              <a:t>: ho </a:t>
            </a:r>
            <a:r>
              <a:rPr lang="en-US" dirty="0" err="1"/>
              <a:t>pensato</a:t>
            </a:r>
            <a:r>
              <a:rPr lang="en-US" dirty="0"/>
              <a:t> </a:t>
            </a:r>
            <a:r>
              <a:rPr lang="en-US" u="sng" dirty="0" err="1"/>
              <a:t>soprattutto</a:t>
            </a:r>
            <a:r>
              <a:rPr lang="en-US" dirty="0"/>
              <a:t> </a:t>
            </a:r>
            <a:r>
              <a:rPr lang="en-US" b="1" dirty="0"/>
              <a:t>a </a:t>
            </a:r>
            <a:r>
              <a:rPr lang="en-US" b="1" dirty="0" err="1"/>
              <a:t>voi</a:t>
            </a:r>
            <a:r>
              <a:rPr lang="en-US" b="1" dirty="0"/>
              <a:t>.</a:t>
            </a:r>
            <a:endParaRPr lang="en-US" b="1" dirty="0"/>
          </a:p>
          <a:p>
            <a:pPr lvl="1"/>
            <a:r>
              <a:rPr lang="en-US" dirty="0"/>
              <a:t>Una </a:t>
            </a:r>
            <a:r>
              <a:rPr lang="en-US" dirty="0" err="1"/>
              <a:t>frase</a:t>
            </a:r>
            <a:r>
              <a:rPr lang="en-US" dirty="0"/>
              <a:t>: </a:t>
            </a:r>
            <a:r>
              <a:rPr lang="en-US" u="sng" dirty="0" err="1"/>
              <a:t>sinceramente</a:t>
            </a:r>
            <a:r>
              <a:rPr lang="en-US" dirty="0"/>
              <a:t>, </a:t>
            </a:r>
            <a:r>
              <a:rPr lang="en-US" b="1" dirty="0"/>
              <a:t>non </a:t>
            </a:r>
            <a:r>
              <a:rPr lang="en-US" b="1" dirty="0" err="1"/>
              <a:t>saprei</a:t>
            </a:r>
            <a:r>
              <a:rPr lang="en-US" b="1" dirty="0"/>
              <a:t> </a:t>
            </a:r>
            <a:r>
              <a:rPr lang="en-US" b="1" dirty="0" err="1"/>
              <a:t>cosa</a:t>
            </a:r>
            <a:r>
              <a:rPr lang="en-US" b="1" dirty="0"/>
              <a:t> dire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682580"/>
            <a:ext cx="9905999" cy="591140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Avverbi</a:t>
            </a:r>
            <a:r>
              <a:rPr lang="en-US" b="1" dirty="0"/>
              <a:t> con comparative e superlative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Es</a:t>
            </a:r>
            <a:r>
              <a:rPr lang="en-US" dirty="0"/>
              <a:t>: </a:t>
            </a:r>
            <a:r>
              <a:rPr lang="en-US" dirty="0" err="1"/>
              <a:t>grandemente</a:t>
            </a:r>
            <a:r>
              <a:rPr lang="en-US" dirty="0"/>
              <a:t>- pi</a:t>
            </a:r>
            <a:r>
              <a:rPr lang="it-IT" dirty="0"/>
              <a:t>ù </a:t>
            </a:r>
            <a:r>
              <a:rPr lang="en-US" dirty="0" err="1"/>
              <a:t>grandemente</a:t>
            </a:r>
            <a:r>
              <a:rPr lang="en-US" dirty="0"/>
              <a:t>/</a:t>
            </a:r>
            <a:r>
              <a:rPr lang="en-US" dirty="0" err="1"/>
              <a:t>maggiormente</a:t>
            </a:r>
            <a:r>
              <a:rPr lang="en-US" dirty="0"/>
              <a:t>- </a:t>
            </a:r>
            <a:r>
              <a:rPr lang="en-US" dirty="0" err="1"/>
              <a:t>grandissimamente</a:t>
            </a:r>
            <a:r>
              <a:rPr lang="en-US" dirty="0"/>
              <a:t>/</a:t>
            </a:r>
            <a:r>
              <a:rPr lang="en-US" dirty="0" err="1"/>
              <a:t>massimamente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lontano</a:t>
            </a:r>
            <a:r>
              <a:rPr lang="en-US" dirty="0"/>
              <a:t>- pi</a:t>
            </a:r>
            <a:r>
              <a:rPr lang="it-IT" dirty="0"/>
              <a:t>ù lontano</a:t>
            </a:r>
            <a:r>
              <a:rPr lang="en-US" dirty="0"/>
              <a:t>- </a:t>
            </a:r>
            <a:r>
              <a:rPr lang="en-US" dirty="0" err="1"/>
              <a:t>lontanissimo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tardi</a:t>
            </a:r>
            <a:r>
              <a:rPr lang="en-US" dirty="0"/>
              <a:t>- pi</a:t>
            </a:r>
            <a:r>
              <a:rPr lang="it-IT" dirty="0"/>
              <a:t>ù tardi</a:t>
            </a:r>
            <a:r>
              <a:rPr lang="en-US" dirty="0"/>
              <a:t>- </a:t>
            </a:r>
            <a:r>
              <a:rPr lang="en-US" dirty="0" err="1"/>
              <a:t>tardissimo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bene- </a:t>
            </a:r>
            <a:r>
              <a:rPr lang="en-US" dirty="0" err="1"/>
              <a:t>meglio</a:t>
            </a:r>
            <a:r>
              <a:rPr lang="en-US" dirty="0"/>
              <a:t>- </a:t>
            </a:r>
            <a:r>
              <a:rPr lang="en-US" dirty="0" err="1"/>
              <a:t>ottimamente</a:t>
            </a:r>
            <a:r>
              <a:rPr lang="en-US" dirty="0"/>
              <a:t> (o </a:t>
            </a:r>
            <a:r>
              <a:rPr lang="en-US" dirty="0" err="1"/>
              <a:t>benissimo</a:t>
            </a:r>
            <a:r>
              <a:rPr lang="en-US" dirty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male- </a:t>
            </a:r>
            <a:r>
              <a:rPr lang="en-US" dirty="0" err="1"/>
              <a:t>peggio</a:t>
            </a:r>
            <a:r>
              <a:rPr lang="en-US" dirty="0"/>
              <a:t>- </a:t>
            </a:r>
            <a:r>
              <a:rPr lang="en-US" dirty="0" err="1"/>
              <a:t>pessimamente</a:t>
            </a:r>
            <a:r>
              <a:rPr lang="en-US" dirty="0"/>
              <a:t> (o </a:t>
            </a:r>
            <a:r>
              <a:rPr lang="en-US" dirty="0" err="1"/>
              <a:t>malissimo</a:t>
            </a:r>
            <a:r>
              <a:rPr lang="en-US" dirty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molto- </a:t>
            </a:r>
            <a:r>
              <a:rPr lang="it-IT" dirty="0"/>
              <a:t>più</a:t>
            </a:r>
            <a:r>
              <a:rPr lang="en-US" dirty="0"/>
              <a:t>- </a:t>
            </a:r>
            <a:r>
              <a:rPr lang="en-US" dirty="0" err="1"/>
              <a:t>moltissimo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poco</a:t>
            </a:r>
            <a:r>
              <a:rPr lang="en-US" dirty="0"/>
              <a:t>- </a:t>
            </a:r>
            <a:r>
              <a:rPr lang="en-US" dirty="0" err="1"/>
              <a:t>meno</a:t>
            </a:r>
            <a:r>
              <a:rPr lang="en-US" dirty="0"/>
              <a:t>- </a:t>
            </a:r>
            <a:r>
              <a:rPr lang="en-US" dirty="0" err="1"/>
              <a:t>pochissimo</a:t>
            </a:r>
            <a:endParaRPr lang="en-US" dirty="0"/>
          </a:p>
          <a:p>
            <a:r>
              <a:rPr lang="en-US" sz="2500" b="1" dirty="0" err="1"/>
              <a:t>Avverbi</a:t>
            </a:r>
            <a:r>
              <a:rPr lang="en-US" sz="2500" b="1" dirty="0"/>
              <a:t> con </a:t>
            </a:r>
            <a:r>
              <a:rPr lang="en-US" sz="2500" b="1" dirty="0" err="1"/>
              <a:t>forme</a:t>
            </a:r>
            <a:r>
              <a:rPr lang="en-US" sz="2500" b="1" dirty="0"/>
              <a:t> </a:t>
            </a:r>
            <a:r>
              <a:rPr lang="en-US" sz="2500" b="1" dirty="0" err="1"/>
              <a:t>alterate</a:t>
            </a:r>
            <a:r>
              <a:rPr lang="en-US" sz="2500" b="1" dirty="0"/>
              <a:t> </a:t>
            </a:r>
            <a:endParaRPr lang="en-US" sz="2500" b="1" dirty="0"/>
          </a:p>
          <a:p>
            <a:pPr marL="0" indent="0">
              <a:buNone/>
            </a:pPr>
            <a:r>
              <a:rPr lang="en-US" dirty="0"/>
              <a:t>bene: ben-</a:t>
            </a:r>
            <a:r>
              <a:rPr lang="en-US" dirty="0" err="1"/>
              <a:t>ino</a:t>
            </a:r>
            <a:r>
              <a:rPr lang="en-US" dirty="0"/>
              <a:t>, ben-one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male: mal-</a:t>
            </a:r>
            <a:r>
              <a:rPr lang="en-US" dirty="0" err="1"/>
              <a:t>uccio</a:t>
            </a:r>
            <a:r>
              <a:rPr lang="en-US" dirty="0"/>
              <a:t>, mal-</a:t>
            </a:r>
            <a:r>
              <a:rPr lang="en-US" dirty="0" err="1"/>
              <a:t>accio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poco</a:t>
            </a:r>
            <a:r>
              <a:rPr lang="en-US" dirty="0"/>
              <a:t>: </a:t>
            </a:r>
            <a:r>
              <a:rPr lang="en-US" dirty="0" err="1"/>
              <a:t>poc</a:t>
            </a:r>
            <a:r>
              <a:rPr lang="en-US" dirty="0"/>
              <a:t>(h)-</a:t>
            </a:r>
            <a:r>
              <a:rPr lang="en-US" dirty="0" err="1"/>
              <a:t>ino</a:t>
            </a:r>
            <a:r>
              <a:rPr lang="en-US" dirty="0"/>
              <a:t>, </a:t>
            </a:r>
            <a:r>
              <a:rPr lang="en-US" dirty="0" err="1"/>
              <a:t>poc</a:t>
            </a:r>
            <a:r>
              <a:rPr lang="en-US" dirty="0"/>
              <a:t>(h)-</a:t>
            </a:r>
            <a:r>
              <a:rPr lang="en-US" dirty="0" err="1"/>
              <a:t>etto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presto: </a:t>
            </a:r>
            <a:r>
              <a:rPr lang="en-US" dirty="0" err="1"/>
              <a:t>prest-ino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tardi</a:t>
            </a:r>
            <a:r>
              <a:rPr lang="en-US" dirty="0"/>
              <a:t>: </a:t>
            </a:r>
            <a:r>
              <a:rPr lang="en-US" dirty="0" err="1"/>
              <a:t>tard-ino</a:t>
            </a:r>
            <a:r>
              <a:rPr lang="en-US" dirty="0"/>
              <a:t>, </a:t>
            </a:r>
            <a:r>
              <a:rPr lang="en-US" dirty="0" err="1"/>
              <a:t>tard-uccio</a:t>
            </a:r>
            <a:endParaRPr lang="en-US" dirty="0"/>
          </a:p>
        </p:txBody>
      </p:sp>
      <p:sp>
        <p:nvSpPr>
          <p:cNvPr id="4" name="AutoShape 2" descr="Image result for avverb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21198" y="3984133"/>
            <a:ext cx="2247900" cy="26098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rcui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3403</Words>
  <Application>WPS Presentation</Application>
  <PresentationFormat>Ευρεία οθόνη</PresentationFormat>
  <Paragraphs>66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Trebuchet MS</vt:lpstr>
      <vt:lpstr>Tw Cen MT</vt:lpstr>
      <vt:lpstr>Microsoft YaHei</vt:lpstr>
      <vt:lpstr>Arial Unicode MS</vt:lpstr>
      <vt:lpstr>Calibri</vt:lpstr>
      <vt:lpstr>Circuit</vt:lpstr>
      <vt:lpstr>Gli AVVERBI</vt:lpstr>
      <vt:lpstr>Avverbi (parte invariabile del discorso. Di solito accompagna il verbo, cambiandone o precisandone il significato)</vt:lpstr>
      <vt:lpstr>Avverbi (parte invariabile del discorso. Di solito accompagna il verbo, cambiandone o precisandone il significato)</vt:lpstr>
      <vt:lpstr>La formazione degli AVVERBI DERIVATI</vt:lpstr>
      <vt:lpstr>La formazione degli AVVERBI DERIVATI</vt:lpstr>
      <vt:lpstr>Funzioni dell’ avverbio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AVVERBI</dc:title>
  <dc:creator>Zipf</dc:creator>
  <cp:lastModifiedBy>ioann</cp:lastModifiedBy>
  <cp:revision>21</cp:revision>
  <dcterms:created xsi:type="dcterms:W3CDTF">2018-10-15T12:46:00Z</dcterms:created>
  <dcterms:modified xsi:type="dcterms:W3CDTF">2022-10-11T06:49:23Z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FAD3C5FA11ED4A7187D2C70FEAA9E03A</vt:lpwstr>
  </property>
  <property fmtid="{D5CDD505-2E9C-101B-9397-08002B2CF9AE}" pid="3" name="KSOProductBuildVer">
    <vt:lpwstr>1033-11.2.0.11341</vt:lpwstr>
  </property>
</Properties>
</file>