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81" r:id="rId2"/>
  </p:sldMasterIdLst>
  <p:notesMasterIdLst>
    <p:notesMasterId r:id="rId24"/>
  </p:notesMasterIdLst>
  <p:handoutMasterIdLst>
    <p:handoutMasterId r:id="rId25"/>
  </p:handoutMasterIdLst>
  <p:sldIdLst>
    <p:sldId id="289" r:id="rId3"/>
    <p:sldId id="290" r:id="rId4"/>
    <p:sldId id="294" r:id="rId5"/>
    <p:sldId id="295" r:id="rId6"/>
    <p:sldId id="296" r:id="rId7"/>
    <p:sldId id="297" r:id="rId8"/>
    <p:sldId id="298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308" r:id="rId19"/>
    <p:sldId id="309" r:id="rId20"/>
    <p:sldId id="310" r:id="rId21"/>
    <p:sldId id="311" r:id="rId22"/>
    <p:sldId id="312" r:id="rId23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3936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2544">
          <p15:clr>
            <a:srgbClr val="A4A3A4"/>
          </p15:clr>
        </p15:guide>
        <p15:guide id="5" orient="horz" pos="1008">
          <p15:clr>
            <a:srgbClr val="A4A3A4"/>
          </p15:clr>
        </p15:guide>
        <p15:guide id="6" orient="horz" pos="384">
          <p15:clr>
            <a:srgbClr val="A4A3A4"/>
          </p15:clr>
        </p15:guide>
        <p15:guide id="7" orient="horz" pos="3312">
          <p15:clr>
            <a:srgbClr val="A4A3A4"/>
          </p15:clr>
        </p15:guide>
        <p15:guide id="8" orient="horz" pos="288">
          <p15:clr>
            <a:srgbClr val="A4A3A4"/>
          </p15:clr>
        </p15:guide>
        <p15:guide id="9" orient="horz" pos="4032">
          <p15:clr>
            <a:srgbClr val="A4A3A4"/>
          </p15:clr>
        </p15:guide>
        <p15:guide id="10" orient="horz" pos="3744">
          <p15:clr>
            <a:srgbClr val="A4A3A4"/>
          </p15:clr>
        </p15:guide>
        <p15:guide id="11" pos="3839">
          <p15:clr>
            <a:srgbClr val="A4A3A4"/>
          </p15:clr>
        </p15:guide>
        <p15:guide id="12" pos="959">
          <p15:clr>
            <a:srgbClr val="A4A3A4"/>
          </p15:clr>
        </p15:guide>
        <p15:guide id="13" pos="6719">
          <p15:clr>
            <a:srgbClr val="A4A3A4"/>
          </p15:clr>
        </p15:guide>
        <p15:guide id="14" pos="527">
          <p15:clr>
            <a:srgbClr val="A4A3A4"/>
          </p15:clr>
        </p15:guide>
        <p15:guide id="15" pos="7151">
          <p15:clr>
            <a:srgbClr val="A4A3A4"/>
          </p15:clr>
        </p15:guide>
        <p15:guide id="16" pos="4127">
          <p15:clr>
            <a:srgbClr val="A4A3A4"/>
          </p15:clr>
        </p15:guide>
        <p15:guide id="17" pos="4415">
          <p15:clr>
            <a:srgbClr val="A4A3A4"/>
          </p15:clr>
        </p15:guide>
        <p15:guide id="18" pos="2687">
          <p15:clr>
            <a:srgbClr val="A4A3A4"/>
          </p15:clr>
        </p15:guide>
        <p15:guide id="19" pos="383">
          <p15:clr>
            <a:srgbClr val="A4A3A4"/>
          </p15:clr>
        </p15:guide>
        <p15:guide id="20" pos="7295">
          <p15:clr>
            <a:srgbClr val="A4A3A4"/>
          </p15:clr>
        </p15:guide>
        <p15:guide id="21" pos="5327">
          <p15:clr>
            <a:srgbClr val="A4A3A4"/>
          </p15:clr>
        </p15:guide>
        <p15:guide id="22" pos="3810">
          <p15:clr>
            <a:srgbClr val="A4A3A4"/>
          </p15:clr>
        </p15:guide>
        <p15:guide id="23" pos="431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29" autoAdjust="0"/>
  </p:normalViewPr>
  <p:slideViewPr>
    <p:cSldViewPr showGuides="1">
      <p:cViewPr varScale="1">
        <p:scale>
          <a:sx n="68" d="100"/>
          <a:sy n="68" d="100"/>
        </p:scale>
        <p:origin x="616" y="52"/>
      </p:cViewPr>
      <p:guideLst>
        <p:guide orient="horz" pos="2160"/>
        <p:guide orient="horz" pos="3936"/>
        <p:guide orient="horz" pos="1152"/>
        <p:guide orient="horz" pos="2544"/>
        <p:guide orient="horz" pos="1008"/>
        <p:guide orient="horz" pos="384"/>
        <p:guide orient="horz" pos="3312"/>
        <p:guide orient="horz" pos="288"/>
        <p:guide orient="horz" pos="4032"/>
        <p:guide orient="horz" pos="3744"/>
        <p:guide pos="3839"/>
        <p:guide pos="959"/>
        <p:guide pos="6719"/>
        <p:guide pos="527"/>
        <p:guide pos="7151"/>
        <p:guide pos="4127"/>
        <p:guide pos="4415"/>
        <p:guide pos="2687"/>
        <p:guide pos="383"/>
        <p:guide pos="7295"/>
        <p:guide pos="5327"/>
        <p:guide pos="3810"/>
        <p:guide pos="431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1644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57FACA-8E11-4008-AFB6-515F47574AAC}" type="datetimeFigureOut">
              <a:rPr lang="en-US"/>
              <a:t>11/21/2018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C80E09-57D3-4C62-80B2-B8F7C9127D1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34095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en-US"/>
              <a:t>11/21/2018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961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lt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4" y="1600201"/>
            <a:ext cx="9144000" cy="2971799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6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2" y="4724400"/>
            <a:ext cx="9144001" cy="990600"/>
          </a:xfrm>
        </p:spPr>
        <p:txBody>
          <a:bodyPr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400" cap="none" baseline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929BC517-97B8-4F0B-89C0-E4A0405180C4}" type="datetime1">
              <a:rPr lang="en-US" smtClean="0"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15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412" y="1828800"/>
            <a:ext cx="9144002" cy="42672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5A941-E4B2-4F39-B59A-B6D7986AF940}" type="datetime1">
              <a:rPr lang="en-US" smtClean="0"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4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2412" y="1066800"/>
            <a:ext cx="1524001" cy="4724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412" y="1066800"/>
            <a:ext cx="7391399" cy="4724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2B890-B754-4069-B67F-AB1573A4C4B0}" type="datetime1">
              <a:rPr lang="en-US" smtClean="0"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53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  <p15:guide id="3" orient="horz" pos="67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Pictur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609600"/>
            <a:ext cx="6048375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323012" y="1676400"/>
            <a:ext cx="4876801" cy="4114800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48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t>Click to enter Name</a:t>
            </a:r>
          </a:p>
        </p:txBody>
      </p:sp>
    </p:spTree>
    <p:extLst>
      <p:ext uri="{BB962C8B-B14F-4D97-AF65-F5344CB8AC3E}">
        <p14:creationId xmlns:p14="http://schemas.microsoft.com/office/powerpoint/2010/main" val="280959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Pictur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140450" y="609600"/>
            <a:ext cx="6048375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89012" y="1295400"/>
            <a:ext cx="4876801" cy="4114800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48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t>Click to enter Name</a:t>
            </a:r>
          </a:p>
        </p:txBody>
      </p:sp>
    </p:spTree>
    <p:extLst>
      <p:ext uri="{BB962C8B-B14F-4D97-AF65-F5344CB8AC3E}">
        <p14:creationId xmlns:p14="http://schemas.microsoft.com/office/powerpoint/2010/main" val="149124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609600"/>
            <a:ext cx="8075612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012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600" b="0" i="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8012" y="41148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46B06-566B-40D3-B303-F991AE04CDD9}" type="datetime1">
              <a:rPr lang="en-US" smtClean="0"/>
              <a:t>11/21/2018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13213" y="609600"/>
            <a:ext cx="8075612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412" y="9144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600" b="0" i="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0412" y="3429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C9A03-DDA6-4794-8CD6-D226B19FC207}" type="datetime1">
              <a:rPr lang="en-US" smtClean="0"/>
              <a:t>11/21/2018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25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Left Four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63" y="6096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012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600" b="0" i="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8012" y="41148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4109756" y="6096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6" name="Picture Placeholder 2"/>
          <p:cNvSpPr>
            <a:spLocks noGrp="1"/>
          </p:cNvSpPr>
          <p:nvPr>
            <p:ph type="pic" idx="11"/>
          </p:nvPr>
        </p:nvSpPr>
        <p:spPr>
          <a:xfrm>
            <a:off x="4163" y="3494088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7" name="Picture Placeholder 2"/>
          <p:cNvSpPr>
            <a:spLocks noGrp="1"/>
          </p:cNvSpPr>
          <p:nvPr>
            <p:ph type="pic" idx="12"/>
          </p:nvPr>
        </p:nvSpPr>
        <p:spPr>
          <a:xfrm>
            <a:off x="4109756" y="3494088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EB21E2EC-4B67-4AB7-9F11-300FF0E6A96E}" type="datetime1">
              <a:rPr lang="en-US" smtClean="0"/>
              <a:t>11/21/2018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4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Right Four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612" y="1219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600" b="0" i="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12" y="37338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6" name="Picture Placeholder 2"/>
          <p:cNvSpPr>
            <a:spLocks noGrp="1"/>
          </p:cNvSpPr>
          <p:nvPr>
            <p:ph type="pic" idx="11"/>
          </p:nvPr>
        </p:nvSpPr>
        <p:spPr>
          <a:xfrm>
            <a:off x="4105592" y="3494088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7" name="Picture Placeholder 2"/>
          <p:cNvSpPr>
            <a:spLocks noGrp="1"/>
          </p:cNvSpPr>
          <p:nvPr>
            <p:ph type="pic" idx="12"/>
          </p:nvPr>
        </p:nvSpPr>
        <p:spPr>
          <a:xfrm>
            <a:off x="8211185" y="3494088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84FDD20C-491F-4E5B-B988-878A901FDC09}" type="datetime1">
              <a:rPr lang="en-US" smtClean="0"/>
              <a:t>11/21/2018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6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x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0" y="6096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0" y="3494088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6" name="Picture Placeholder 2"/>
          <p:cNvSpPr>
            <a:spLocks noGrp="1"/>
          </p:cNvSpPr>
          <p:nvPr>
            <p:ph type="pic" idx="11"/>
          </p:nvPr>
        </p:nvSpPr>
        <p:spPr>
          <a:xfrm>
            <a:off x="4105592" y="3494088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7" name="Picture Placeholder 2"/>
          <p:cNvSpPr>
            <a:spLocks noGrp="1"/>
          </p:cNvSpPr>
          <p:nvPr>
            <p:ph type="pic" idx="12"/>
          </p:nvPr>
        </p:nvSpPr>
        <p:spPr>
          <a:xfrm>
            <a:off x="8211185" y="3494088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DA5DF41-8C22-431B-81F3-EC3B76C54836}" type="datetime1">
              <a:rPr lang="en-US" smtClean="0"/>
              <a:t>11/21/2018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75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Picture with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608076"/>
            <a:ext cx="6035040" cy="5641848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99212" y="1828800"/>
            <a:ext cx="5029200" cy="4038600"/>
          </a:xfrm>
        </p:spPr>
        <p:txBody>
          <a:bodyPr anchor="ctr">
            <a:normAutofit/>
          </a:bodyPr>
          <a:lstStyle>
            <a:lvl1pPr marL="179388" indent="-179388">
              <a:lnSpc>
                <a:spcPct val="110000"/>
              </a:lnSpc>
              <a:spcBef>
                <a:spcPts val="600"/>
              </a:spcBef>
              <a:buNone/>
              <a:defRPr sz="2800" i="1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4454C-0955-40F0-A87A-A8B144F0B9BA}" type="datetime1">
              <a:rPr lang="en-US" smtClean="0"/>
              <a:t>11/21/2018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62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9FEC1-1C14-4F75-96E2-A7B534246FAB}" type="datetime1">
              <a:rPr lang="en-US" smtClean="0"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08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Picture with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153785" y="609600"/>
            <a:ext cx="6035040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6612" y="1524000"/>
            <a:ext cx="5029200" cy="4038600"/>
          </a:xfrm>
        </p:spPr>
        <p:txBody>
          <a:bodyPr anchor="ctr">
            <a:normAutofit/>
          </a:bodyPr>
          <a:lstStyle>
            <a:lvl1pPr marL="182880" indent="-182880">
              <a:lnSpc>
                <a:spcPct val="110000"/>
              </a:lnSpc>
              <a:spcBef>
                <a:spcPts val="600"/>
              </a:spcBef>
              <a:buNone/>
              <a:defRPr sz="2800" i="1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DA859-4E59-4D51-9037-2EC4D66AF190}" type="datetime1">
              <a:rPr lang="en-US" smtClean="0"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98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Equa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609600"/>
            <a:ext cx="6035040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6153785" y="609600"/>
            <a:ext cx="6035040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386D320-CA9B-499B-91C0-D13377DAB2C7}" type="datetime1">
              <a:rPr lang="en-US" smtClean="0"/>
              <a:t>11/21/2018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79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Vertica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0" y="609600"/>
            <a:ext cx="3977640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E94D284-8A0B-40E7-8386-CF949AF2A587}" type="datetime1">
              <a:rPr lang="en-US" smtClean="0"/>
              <a:t>11/21/2018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52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Two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63" y="609600"/>
            <a:ext cx="3977640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4212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600" b="0" i="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04212" y="41148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4109756" y="609600"/>
            <a:ext cx="3977640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FD1807F-84A1-4B82-9973-FC677111D214}" type="datetime1">
              <a:rPr lang="en-US" smtClean="0"/>
              <a:t>11/21/2018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61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Two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412" y="1219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600" b="0" i="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0412" y="37338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6A4AD64-C072-4DAD-B47F-5386A7B23D49}" type="datetime1">
              <a:rPr lang="en-US" smtClean="0"/>
              <a:t>11/21/2018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96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13212" y="609600"/>
            <a:ext cx="8075613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0" y="609600"/>
            <a:ext cx="3977640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DA10692E-6C75-4641-BBBC-A3C35A8A14F8}" type="datetime1">
              <a:rPr lang="en-US" smtClean="0"/>
              <a:t>11/21/2018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89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ternate 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609600"/>
            <a:ext cx="8075613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B641D3F-BA70-4D53-B951-156322D099C9}" type="datetime1">
              <a:rPr lang="en-US" smtClean="0"/>
              <a:t>11/21/2018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58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" y="609600"/>
            <a:ext cx="8075611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7" name="Picture Placeholder 2"/>
          <p:cNvSpPr>
            <a:spLocks noGrp="1"/>
          </p:cNvSpPr>
          <p:nvPr>
            <p:ph type="pic" idx="12"/>
          </p:nvPr>
        </p:nvSpPr>
        <p:spPr>
          <a:xfrm>
            <a:off x="8211185" y="35052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8C509123-99FA-4025-924C-DA697F0E1E49}" type="datetime1">
              <a:rPr lang="en-US" smtClean="0"/>
              <a:t>11/21/2018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65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ternate 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13214" y="609600"/>
            <a:ext cx="8075611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0" y="6096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7" name="Picture Placeholder 2"/>
          <p:cNvSpPr>
            <a:spLocks noGrp="1"/>
          </p:cNvSpPr>
          <p:nvPr>
            <p:ph type="pic" idx="12"/>
          </p:nvPr>
        </p:nvSpPr>
        <p:spPr>
          <a:xfrm>
            <a:off x="0" y="35052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5F9BD23D-9212-4739-BEEC-D5E001C7BD68}" type="datetime1">
              <a:rPr lang="en-US" smtClean="0"/>
              <a:t>11/21/2018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4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0" y="6096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>
            <a:off x="0" y="35052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7" name="Picture Placeholder 2"/>
          <p:cNvSpPr>
            <a:spLocks noGrp="1"/>
          </p:cNvSpPr>
          <p:nvPr>
            <p:ph type="pic" idx="12"/>
          </p:nvPr>
        </p:nvSpPr>
        <p:spPr>
          <a:xfrm>
            <a:off x="8211185" y="3505200"/>
            <a:ext cx="3977640" cy="27432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EE4D892-3E0F-47F1-B929-348E99568F62}" type="datetime1">
              <a:rPr lang="en-US" smtClean="0"/>
              <a:t>11/21/2018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31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1600201"/>
            <a:ext cx="9144000" cy="2971799"/>
          </a:xfrm>
        </p:spPr>
        <p:txBody>
          <a:bodyPr anchor="b">
            <a:normAutofit/>
          </a:bodyPr>
          <a:lstStyle>
            <a:lvl1pPr algn="l">
              <a:defRPr sz="60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2" y="4724400"/>
            <a:ext cx="9144002" cy="990600"/>
          </a:xfrm>
        </p:spPr>
        <p:txBody>
          <a:bodyPr anchor="t">
            <a:norm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51FEB-901B-4121-9870-F4992ED7CB8D}" type="datetime1">
              <a:rPr lang="en-US" smtClean="0"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63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64" y="609600"/>
            <a:ext cx="12188952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AA034-9F63-45A7-A13C-4269F84C9D0A}" type="datetime1">
              <a:rPr lang="en-US" smtClean="0"/>
              <a:t>11/21/2018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91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2" cy="1219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2" y="1828800"/>
            <a:ext cx="4419599" cy="4419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 baseline="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4" y="1828800"/>
            <a:ext cx="4419600" cy="4419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 baseline="0"/>
            </a:lvl6pPr>
            <a:lvl7pPr>
              <a:defRPr sz="1400" baseline="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F5E7B-E74D-456F-ABE7-68239F251E16}" type="datetime1">
              <a:rPr lang="en-US" smtClean="0"/>
              <a:t>11/21/2018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73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2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2" y="1828800"/>
            <a:ext cx="4416552" cy="838200"/>
          </a:xfrm>
        </p:spPr>
        <p:txBody>
          <a:bodyPr anchor="ctr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2" y="2743200"/>
            <a:ext cx="4416552" cy="3505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2" y="1828800"/>
            <a:ext cx="4416552" cy="838200"/>
          </a:xfrm>
        </p:spPr>
        <p:txBody>
          <a:bodyPr anchor="ctr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2" y="2743200"/>
            <a:ext cx="4416552" cy="3505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 baseline="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5D4F-CC50-4B0E-87D0-DC7304135028}" type="datetime1">
              <a:rPr lang="en-US" smtClean="0"/>
              <a:t>11/21/2018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79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C1E11-43C4-493A-A182-1058675858AF}" type="datetime1">
              <a:rPr lang="en-US" smtClean="0"/>
              <a:t>11/21/2018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16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61AB5-7D75-49CA-8817-41DBB8E4AB5C}" type="datetime1">
              <a:rPr lang="en-US" smtClean="0"/>
              <a:t>11/21/2018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83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6012" y="762000"/>
            <a:ext cx="4114800" cy="2590800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3600" b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3" y="609600"/>
            <a:ext cx="6248400" cy="5638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66011" y="3429000"/>
            <a:ext cx="4114801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9BE4C-CB07-47DF-9069-2583AB3BB82A}" type="datetime1">
              <a:rPr lang="en-US" smtClean="0"/>
              <a:t>11/21/2018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77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64" y="609600"/>
            <a:ext cx="6856477" cy="56388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6011" y="762000"/>
            <a:ext cx="3962401" cy="25908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600" b="0" i="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66012" y="3429000"/>
            <a:ext cx="3962402" cy="2743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EC027-4115-4D14-A7DD-EC2B6ECAA920}" type="datetime1">
              <a:rPr lang="en-US" smtClean="0"/>
              <a:t>11/21/2018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2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3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2" y="381000"/>
            <a:ext cx="91440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2" y="1828800"/>
            <a:ext cx="9144002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32610" y="6370320"/>
            <a:ext cx="154865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7ABE216-4D0D-48F6-85C9-AF52AB7B6C06}" type="datetime1">
              <a:rPr lang="en-US" smtClean="0"/>
              <a:t>11/21/2018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0" y="6370320"/>
            <a:ext cx="5954834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1410" y="6370320"/>
            <a:ext cx="1066802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420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06" r:id="rId25"/>
    <p:sldLayoutId id="2147483707" r:id="rId26"/>
    <p:sldLayoutId id="2147483708" r:id="rId27"/>
    <p:sldLayoutId id="2147483709" r:id="rId28"/>
    <p:sldLayoutId id="2147483710" r:id="rId29"/>
    <p:sldLayoutId id="2147483711" r:id="rId3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b="0" kern="1200" baseline="0">
          <a:solidFill>
            <a:schemeClr val="accent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5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000"/>
        </a:spcBef>
        <a:buClr>
          <a:schemeClr val="accent5"/>
        </a:buClr>
        <a:buSzPct val="80000"/>
        <a:buFont typeface="Century Gothic" pitchFamily="34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80000"/>
        <a:buFont typeface="Century Gothic" pitchFamily="34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80000"/>
        <a:buFont typeface="Arial" pitchFamily="34" charset="0"/>
        <a:buChar char="•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80000"/>
        <a:buFont typeface="Century Gothic" pitchFamily="34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80000"/>
        <a:buFont typeface="Century Gothic" pitchFamily="34" charset="0"/>
        <a:buChar char="◦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5"/>
        </a:buClr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ffizi.org/it/opere/nascita-di-venere-di-botticelli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228600"/>
            <a:ext cx="9144000" cy="2971799"/>
          </a:xfrm>
        </p:spPr>
        <p:txBody>
          <a:bodyPr/>
          <a:lstStyle/>
          <a:p>
            <a:r>
              <a:rPr lang="it-IT" dirty="0"/>
              <a:t>Le monete in euro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11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effectLst/>
              </a:rPr>
              <a:t>L’arte nell’Euro: </a:t>
            </a:r>
            <a:br>
              <a:rPr lang="it-IT" dirty="0">
                <a:effectLst/>
              </a:rPr>
            </a:br>
            <a:r>
              <a:rPr lang="it-IT" dirty="0">
                <a:effectLst/>
              </a:rPr>
              <a:t>capolavori italiani sulle monete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it-IT" dirty="0"/>
              <a:t>10 centesimi –  Venere di Botticelli</a:t>
            </a:r>
          </a:p>
          <a:p>
            <a:pPr fontAlgn="base"/>
            <a:r>
              <a:rPr lang="it-IT" dirty="0"/>
              <a:t>Il particolare del volto femminile è tratto dal quadro con la </a:t>
            </a:r>
            <a:r>
              <a:rPr lang="it-IT" b="1" dirty="0"/>
              <a:t>Nascita di Venere </a:t>
            </a:r>
            <a:r>
              <a:rPr lang="it-IT" dirty="0"/>
              <a:t>dipinto tra il 1484 e il 1486 da Sandro Botticelli</a:t>
            </a:r>
          </a:p>
          <a:p>
            <a:pPr fontAlgn="base"/>
            <a:r>
              <a:rPr lang="it-IT" dirty="0"/>
              <a:t>Oggi è conservato presso le</a:t>
            </a:r>
            <a:r>
              <a:rPr lang="it-IT" b="1" dirty="0"/>
              <a:t> Gallerie degli Uffizi</a:t>
            </a:r>
            <a:r>
              <a:rPr lang="it-IT" dirty="0"/>
              <a:t>, Firenze. </a:t>
            </a:r>
          </a:p>
          <a:p>
            <a:pPr fontAlgn="base"/>
            <a:r>
              <a:rPr lang="it-IT" dirty="0"/>
              <a:t>Nella pittura di Botticelli predomina la ricerca di </a:t>
            </a:r>
            <a:r>
              <a:rPr lang="it-IT" b="1" dirty="0"/>
              <a:t>armonia</a:t>
            </a:r>
            <a:r>
              <a:rPr lang="it-IT" dirty="0"/>
              <a:t>, </a:t>
            </a:r>
            <a:r>
              <a:rPr lang="it-IT" b="1" dirty="0"/>
              <a:t>bellezza ideale</a:t>
            </a:r>
            <a:r>
              <a:rPr lang="it-IT" dirty="0"/>
              <a:t> ed </a:t>
            </a:r>
            <a:r>
              <a:rPr lang="it-IT" b="1" dirty="0"/>
              <a:t>eleganza delle figure</a:t>
            </a:r>
            <a:r>
              <a:rPr lang="it-IT" dirty="0"/>
              <a:t> che l’artista rinascimentale ottiene attraverso l’uso di una morbida </a:t>
            </a:r>
            <a:r>
              <a:rPr lang="it-IT" b="1" dirty="0"/>
              <a:t>linea di contorno</a:t>
            </a:r>
            <a:r>
              <a:rPr lang="it-IT" dirty="0"/>
              <a:t>, di </a:t>
            </a:r>
            <a:r>
              <a:rPr lang="it-IT" b="1" dirty="0"/>
              <a:t>colori luminosi</a:t>
            </a:r>
            <a:r>
              <a:rPr lang="it-IT" dirty="0"/>
              <a:t> e del </a:t>
            </a:r>
            <a:r>
              <a:rPr lang="it-IT" b="1" dirty="0"/>
              <a:t>riferimento all’arte classica</a:t>
            </a:r>
            <a:r>
              <a:rPr lang="it-IT" dirty="0"/>
              <a:t>. </a:t>
            </a:r>
          </a:p>
          <a:p>
            <a:pPr fontAlgn="base"/>
            <a:r>
              <a:rPr lang="it-IT" dirty="0"/>
              <a:t>La Venere, in particolare, è un’</a:t>
            </a:r>
            <a:r>
              <a:rPr lang="it-IT" b="1" dirty="0"/>
              <a:t>icona dell’arte di ogni tempo</a:t>
            </a:r>
            <a:r>
              <a:rPr lang="it-IT" dirty="0"/>
              <a:t>.</a:t>
            </a:r>
          </a:p>
          <a:p>
            <a:br>
              <a:rPr lang="it-IT" dirty="0">
                <a:hlinkClick r:id="rId2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10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7412" y="228600"/>
            <a:ext cx="5522258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60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effectLst/>
              </a:rPr>
              <a:t>L’arte nell’Euro: </a:t>
            </a:r>
            <a:br>
              <a:rPr lang="it-IT" dirty="0">
                <a:effectLst/>
              </a:rPr>
            </a:br>
            <a:r>
              <a:rPr lang="it-IT" dirty="0">
                <a:effectLst/>
              </a:rPr>
              <a:t>capolavori italiani sulle monete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it-IT" dirty="0"/>
              <a:t>20 centesimi – Forme uniche della continuità nello spazio di Boccioni</a:t>
            </a:r>
          </a:p>
          <a:p>
            <a:pPr fontAlgn="base"/>
            <a:r>
              <a:rPr lang="it-IT" dirty="0"/>
              <a:t>In questo caso l’opera d’arte è una </a:t>
            </a:r>
            <a:r>
              <a:rPr lang="it-IT" b="1" dirty="0"/>
              <a:t>scultura</a:t>
            </a:r>
            <a:r>
              <a:rPr lang="it-IT" dirty="0"/>
              <a:t> realizzata nel 1913 da </a:t>
            </a:r>
            <a:r>
              <a:rPr lang="it-IT" b="1" dirty="0"/>
              <a:t>Umberto Boccioni</a:t>
            </a:r>
            <a:r>
              <a:rPr lang="it-IT" dirty="0"/>
              <a:t>, uno dei massimi esponenti del </a:t>
            </a:r>
            <a:r>
              <a:rPr lang="it-IT" b="1" dirty="0"/>
              <a:t>Futurismo</a:t>
            </a:r>
            <a:r>
              <a:rPr lang="it-IT" dirty="0"/>
              <a:t>. </a:t>
            </a:r>
          </a:p>
          <a:p>
            <a:pPr fontAlgn="base"/>
            <a:r>
              <a:rPr lang="it-IT" dirty="0"/>
              <a:t>Si tratta di una figura umana in movimento che, lanciandosi a velocità nell’atmosfera, ne viene plasmata compenetrandosi con essa. </a:t>
            </a:r>
          </a:p>
          <a:p>
            <a:pPr fontAlgn="base"/>
            <a:r>
              <a:rPr lang="it-IT" dirty="0"/>
              <a:t>Una delle copie di questo bronzo è conservata presso la Galleria d’Arte Moderna di Milano.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36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1212" y="228600"/>
            <a:ext cx="5234982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52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effectLst/>
              </a:rPr>
              <a:t>L’arte nell’Euro: </a:t>
            </a:r>
            <a:br>
              <a:rPr lang="it-IT" dirty="0">
                <a:effectLst/>
              </a:rPr>
            </a:br>
            <a:r>
              <a:rPr lang="it-IT" dirty="0">
                <a:effectLst/>
              </a:rPr>
              <a:t>capolavori italiani sulle monete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2" y="1600200"/>
            <a:ext cx="9144002" cy="4419600"/>
          </a:xfrm>
        </p:spPr>
        <p:txBody>
          <a:bodyPr/>
          <a:lstStyle/>
          <a:p>
            <a:pPr fontAlgn="base"/>
            <a:r>
              <a:rPr lang="it-IT" dirty="0"/>
              <a:t>50 centesimi – il  Campidolio con Marco Aurelio</a:t>
            </a:r>
          </a:p>
          <a:p>
            <a:pPr fontAlgn="base"/>
            <a:r>
              <a:rPr lang="it-IT" dirty="0"/>
              <a:t>La scultura, posta al centro della famosa piazza romana progettata nel</a:t>
            </a:r>
            <a:r>
              <a:rPr lang="it-IT" b="1" dirty="0"/>
              <a:t> Cinquecento </a:t>
            </a:r>
            <a:r>
              <a:rPr lang="it-IT" dirty="0"/>
              <a:t>da </a:t>
            </a:r>
            <a:r>
              <a:rPr lang="it-IT" b="1" dirty="0"/>
              <a:t>Michelangelo</a:t>
            </a:r>
            <a:endParaRPr lang="it-IT" dirty="0"/>
          </a:p>
          <a:p>
            <a:pPr fontAlgn="base"/>
            <a:r>
              <a:rPr lang="it-IT" dirty="0"/>
              <a:t>è un famoso </a:t>
            </a:r>
            <a:r>
              <a:rPr lang="it-IT" b="1" dirty="0"/>
              <a:t>monumento equestre</a:t>
            </a:r>
            <a:r>
              <a:rPr lang="it-IT" dirty="0"/>
              <a:t> in bronzo raffigurante l’imperatore Marco Aurelio (II secolo d.C.)</a:t>
            </a:r>
          </a:p>
          <a:p>
            <a:pPr fontAlgn="base"/>
            <a:r>
              <a:rPr lang="it-IT" dirty="0"/>
              <a:t>Fu collocato nel </a:t>
            </a:r>
            <a:r>
              <a:rPr lang="it-IT" b="1" dirty="0"/>
              <a:t>Campidoglio</a:t>
            </a:r>
            <a:r>
              <a:rPr lang="it-IT" dirty="0"/>
              <a:t> nel 1538 per volontà di </a:t>
            </a:r>
            <a:r>
              <a:rPr lang="it-IT" b="1" dirty="0"/>
              <a:t>papa Paolo III Farnese</a:t>
            </a:r>
            <a:r>
              <a:rPr lang="it-IT" dirty="0"/>
              <a:t> (prima si trovava al Laterano). È un esempio molto raro di bronzo romano in quanto, essendo stato scambiato per un’</a:t>
            </a:r>
            <a:r>
              <a:rPr lang="it-IT" b="1" dirty="0"/>
              <a:t>immagine di Costantino</a:t>
            </a:r>
            <a:r>
              <a:rPr lang="it-IT" dirty="0"/>
              <a:t>, il primo imperatore cristiano, sopravvisse alla </a:t>
            </a:r>
            <a:r>
              <a:rPr lang="it-IT" b="1" dirty="0"/>
              <a:t>distruzione delle opere pagane</a:t>
            </a:r>
            <a:r>
              <a:rPr lang="it-IT" dirty="0"/>
              <a:t> avvenuta durante il Medioevo. </a:t>
            </a:r>
          </a:p>
          <a:p>
            <a:pPr fontAlgn="base"/>
            <a:r>
              <a:rPr lang="it-IT" dirty="0"/>
              <a:t>L’originale è conservato presso i </a:t>
            </a:r>
            <a:r>
              <a:rPr lang="it-IT" b="1" dirty="0"/>
              <a:t>Musei Capitolini</a:t>
            </a:r>
            <a:r>
              <a:rPr lang="it-IT" dirty="0"/>
              <a:t> per preservarlo dagli agenti atmosferici.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73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3612" y="304800"/>
            <a:ext cx="4807564" cy="578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8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effectLst/>
              </a:rPr>
              <a:t>L’arte nell’Euro: </a:t>
            </a:r>
            <a:br>
              <a:rPr lang="it-IT" dirty="0">
                <a:effectLst/>
              </a:rPr>
            </a:br>
            <a:r>
              <a:rPr lang="it-IT" dirty="0">
                <a:effectLst/>
              </a:rPr>
              <a:t>capolavori italiani sulle monete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it-IT" dirty="0"/>
              <a:t>1 euro – Uomo Vitruviano di Leonardo</a:t>
            </a:r>
          </a:p>
          <a:p>
            <a:pPr fontAlgn="base"/>
            <a:r>
              <a:rPr lang="it-IT" dirty="0"/>
              <a:t>Si tratta di uno dei disegni più celebri del mondo realizzato da Leonardo da Vinci nel 1490 per illustrare un passo del trattato</a:t>
            </a:r>
            <a:r>
              <a:rPr lang="it-IT" b="1" dirty="0"/>
              <a:t> De Architectura</a:t>
            </a:r>
            <a:r>
              <a:rPr lang="it-IT" dirty="0"/>
              <a:t> dell’architetto di età romana </a:t>
            </a:r>
            <a:r>
              <a:rPr lang="it-IT" b="1" dirty="0"/>
              <a:t>Marco Vitruvio Pollione</a:t>
            </a:r>
            <a:r>
              <a:rPr lang="it-IT" dirty="0"/>
              <a:t> (25 a.C.). </a:t>
            </a:r>
          </a:p>
          <a:p>
            <a:pPr fontAlgn="base"/>
            <a:r>
              <a:rPr lang="it-IT" dirty="0"/>
              <a:t>Attraverso questa illustrazione l’artista dimostra che le </a:t>
            </a:r>
            <a:r>
              <a:rPr lang="it-IT" b="1" dirty="0"/>
              <a:t>proporzioni del corpo umano</a:t>
            </a:r>
            <a:r>
              <a:rPr lang="it-IT" dirty="0"/>
              <a:t> sono tali da essere inscrivibile in</a:t>
            </a:r>
          </a:p>
          <a:p>
            <a:pPr lvl="1" fontAlgn="base"/>
            <a:r>
              <a:rPr lang="it-IT" dirty="0"/>
              <a:t>un </a:t>
            </a:r>
            <a:r>
              <a:rPr lang="it-IT" b="1" dirty="0"/>
              <a:t>quadrato</a:t>
            </a:r>
            <a:r>
              <a:rPr lang="it-IT" dirty="0"/>
              <a:t> (con braccia orizzontali e gambe unite) e </a:t>
            </a:r>
          </a:p>
          <a:p>
            <a:pPr lvl="1" fontAlgn="base"/>
            <a:r>
              <a:rPr lang="it-IT" dirty="0"/>
              <a:t>un </a:t>
            </a:r>
            <a:r>
              <a:rPr lang="it-IT" b="1" dirty="0"/>
              <a:t>cerchio</a:t>
            </a:r>
            <a:r>
              <a:rPr lang="it-IT" dirty="0"/>
              <a:t> (con braccia sollevate e gambe divaricate) il cui </a:t>
            </a:r>
            <a:r>
              <a:rPr lang="it-IT" b="1" dirty="0"/>
              <a:t>centro è nell’ombelico</a:t>
            </a:r>
            <a:r>
              <a:rPr lang="it-IT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12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9910" y="152400"/>
            <a:ext cx="5909005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16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effectLst/>
              </a:rPr>
              <a:t>L’arte nell’Euro: </a:t>
            </a:r>
            <a:br>
              <a:rPr lang="it-IT" dirty="0">
                <a:effectLst/>
              </a:rPr>
            </a:br>
            <a:r>
              <a:rPr lang="it-IT" dirty="0">
                <a:effectLst/>
              </a:rPr>
              <a:t>capolavori italiani sulle monete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it-IT" dirty="0"/>
              <a:t>2 euro – Dante nella versione di Raffaello</a:t>
            </a:r>
          </a:p>
          <a:p>
            <a:pPr fontAlgn="base"/>
            <a:r>
              <a:rPr lang="it-IT" dirty="0"/>
              <a:t>Il ritratto di Dante, considerato il </a:t>
            </a:r>
            <a:r>
              <a:rPr lang="it-IT" b="1" dirty="0"/>
              <a:t>padre della lingua italiana</a:t>
            </a:r>
            <a:r>
              <a:rPr lang="it-IT" dirty="0"/>
              <a:t>, è tratto dal </a:t>
            </a:r>
            <a:r>
              <a:rPr lang="it-IT" b="1" dirty="0"/>
              <a:t>Parnaso</a:t>
            </a:r>
            <a:r>
              <a:rPr lang="it-IT" dirty="0"/>
              <a:t>, un affresco realizzato da </a:t>
            </a:r>
            <a:r>
              <a:rPr lang="it-IT" b="1" dirty="0"/>
              <a:t>Raffaello</a:t>
            </a:r>
            <a:r>
              <a:rPr lang="it-IT" dirty="0"/>
              <a:t> intorno al 1510 nella </a:t>
            </a:r>
            <a:r>
              <a:rPr lang="it-IT" b="1" dirty="0"/>
              <a:t>Stanza della Segnatura</a:t>
            </a:r>
            <a:r>
              <a:rPr lang="it-IT" dirty="0"/>
              <a:t>, uno degli ambienti dei </a:t>
            </a:r>
            <a:r>
              <a:rPr lang="it-IT" b="1" dirty="0"/>
              <a:t>Palazzi Vaticani a Roma</a:t>
            </a:r>
            <a:r>
              <a:rPr lang="it-IT" dirty="0"/>
              <a:t>.</a:t>
            </a:r>
          </a:p>
          <a:p>
            <a:pPr fontAlgn="base"/>
            <a:r>
              <a:rPr lang="it-IT" dirty="0"/>
              <a:t>Nel Parnaso si ritrovano, uno accanto all’altro, </a:t>
            </a:r>
            <a:r>
              <a:rPr lang="it-IT" b="1" dirty="0"/>
              <a:t>poeti antichi e moderni</a:t>
            </a:r>
            <a:r>
              <a:rPr lang="it-IT" dirty="0"/>
              <a:t> (come avviene per i filosofi nell’affresco della Scuola di Atene): Dante, Omero, Virgilio, Ovidio, Saffo, Ariosto etc. </a:t>
            </a:r>
          </a:p>
          <a:p>
            <a:pPr fontAlgn="base"/>
            <a:r>
              <a:rPr lang="it-IT" dirty="0"/>
              <a:t>In pratica è un’</a:t>
            </a:r>
            <a:r>
              <a:rPr lang="it-IT" b="1" dirty="0"/>
              <a:t>allegoria </a:t>
            </a:r>
            <a:r>
              <a:rPr lang="it-IT" dirty="0"/>
              <a:t>che simboleggia l’</a:t>
            </a:r>
            <a:r>
              <a:rPr lang="it-IT" b="1" dirty="0"/>
              <a:t>armonia tra passato classico e presente cristiano</a:t>
            </a:r>
            <a:r>
              <a:rPr lang="it-IT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7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8812" y="76200"/>
            <a:ext cx="5038072" cy="605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5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it-IT" dirty="0"/>
              <a:t>Le monete in euro, in circolazione dal 1º gennaio 2002</a:t>
            </a:r>
          </a:p>
          <a:p>
            <a:pPr lvl="0"/>
            <a:r>
              <a:rPr lang="it-IT" dirty="0"/>
              <a:t>Sono disponibili in 8 tagli, che spaziano da 1 centesimo a 2 euro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 monete in euro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1212" y="3200400"/>
            <a:ext cx="5372479" cy="24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828800"/>
            <a:ext cx="4343400" cy="4038600"/>
          </a:xfrm>
        </p:spPr>
        <p:txBody>
          <a:bodyPr/>
          <a:lstStyle/>
          <a:p>
            <a:pPr marL="4762" indent="0">
              <a:buNone/>
            </a:pPr>
            <a:r>
              <a:rPr lang="it-IT" dirty="0"/>
              <a:t>D’altra parte esistono anche altre versioni delle monete italiane, quelle </a:t>
            </a:r>
            <a:r>
              <a:rPr lang="it-IT" b="1" dirty="0"/>
              <a:t>commemorative</a:t>
            </a:r>
            <a:r>
              <a:rPr lang="it-IT" dirty="0"/>
              <a:t> realizzate per </a:t>
            </a:r>
            <a:r>
              <a:rPr lang="it-IT" b="1" dirty="0"/>
              <a:t>eventi speciali</a:t>
            </a:r>
            <a:r>
              <a:rPr lang="it-IT" dirty="0"/>
              <a:t> quali il centenario dell’unità d’Italia o i giochi olimpici invernali di Torino 2006.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2012" y="152400"/>
            <a:ext cx="6096000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10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1412" y="1219200"/>
            <a:ext cx="9438707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96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>
                <a:effectLst/>
              </a:rPr>
              <a:t>L’arte nell’Euro: </a:t>
            </a:r>
            <a:br>
              <a:rPr lang="it-IT" dirty="0">
                <a:effectLst/>
              </a:rPr>
            </a:br>
            <a:r>
              <a:rPr lang="it-IT" dirty="0">
                <a:effectLst/>
              </a:rPr>
              <a:t>capolavori italiani sulle monete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dirty="0"/>
              <a:t>Le singole </a:t>
            </a:r>
            <a:r>
              <a:rPr lang="it-IT" sz="2400" b="1" dirty="0"/>
              <a:t>monete</a:t>
            </a:r>
            <a:r>
              <a:rPr lang="it-IT" sz="2400" dirty="0"/>
              <a:t>: </a:t>
            </a:r>
          </a:p>
          <a:p>
            <a:pPr lvl="1"/>
            <a:r>
              <a:rPr lang="it-IT" sz="2000" dirty="0"/>
              <a:t>hanno una </a:t>
            </a:r>
            <a:r>
              <a:rPr lang="it-IT" sz="2000" b="1" dirty="0"/>
              <a:t>faccia comune</a:t>
            </a:r>
            <a:r>
              <a:rPr lang="it-IT" sz="2000" dirty="0"/>
              <a:t> in tutti gli stati europei (quella sulla quale è indicato il valore)</a:t>
            </a:r>
          </a:p>
          <a:p>
            <a:pPr lvl="1"/>
            <a:r>
              <a:rPr lang="it-IT" sz="2000" dirty="0"/>
              <a:t>e un lato specifico per ogni nazione. </a:t>
            </a:r>
          </a:p>
          <a:p>
            <a:pPr lvl="1"/>
            <a:endParaRPr lang="it-IT" sz="2000" dirty="0"/>
          </a:p>
          <a:p>
            <a:pPr marL="228600" lvl="1" indent="-223838">
              <a:spcBef>
                <a:spcPts val="1800"/>
              </a:spcBef>
              <a:buFont typeface="Arial" pitchFamily="34" charset="0"/>
              <a:buChar char="•"/>
            </a:pPr>
            <a:r>
              <a:rPr lang="it-IT" sz="2400" dirty="0"/>
              <a:t>Per questo lato in Italia sono state scelte, attraverso un sondaggio, delle immagini che rappresentassero l’identità culturale e artistica del paese.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8306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effectLst/>
              </a:rPr>
              <a:t>L’arte nell’Euro: </a:t>
            </a:r>
            <a:br>
              <a:rPr lang="it-IT" dirty="0">
                <a:effectLst/>
              </a:rPr>
            </a:br>
            <a:r>
              <a:rPr lang="it-IT" dirty="0">
                <a:effectLst/>
              </a:rPr>
              <a:t>capolavori italiani sulle monete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it-IT" b="1" dirty="0"/>
              <a:t>1 centesimo –  Castel del Monte</a:t>
            </a:r>
            <a:endParaRPr lang="it-IT" dirty="0"/>
          </a:p>
          <a:p>
            <a:pPr fontAlgn="base"/>
            <a:r>
              <a:rPr lang="it-IT" dirty="0"/>
              <a:t>È un castello voluto da </a:t>
            </a:r>
            <a:r>
              <a:rPr lang="it-IT" b="1" dirty="0"/>
              <a:t>Federico II di Svevia</a:t>
            </a:r>
            <a:r>
              <a:rPr lang="it-IT" dirty="0"/>
              <a:t>. </a:t>
            </a:r>
          </a:p>
          <a:p>
            <a:pPr fontAlgn="base"/>
            <a:r>
              <a:rPr lang="it-IT" dirty="0"/>
              <a:t>Costruito tra il 1240 e il 1246 vicino </a:t>
            </a:r>
            <a:r>
              <a:rPr lang="it-IT" b="1" dirty="0"/>
              <a:t>Andria</a:t>
            </a:r>
            <a:r>
              <a:rPr lang="it-IT" dirty="0"/>
              <a:t>, in Puglia, ha </a:t>
            </a:r>
            <a:r>
              <a:rPr lang="it-IT" b="1" dirty="0"/>
              <a:t>pianta ottagonale</a:t>
            </a:r>
            <a:r>
              <a:rPr lang="it-IT" dirty="0"/>
              <a:t> e presenta otto torri, anch’esse ottagonali.</a:t>
            </a:r>
          </a:p>
          <a:p>
            <a:pPr fontAlgn="base"/>
            <a:r>
              <a:rPr lang="it-IT" dirty="0"/>
              <a:t>Mostra molti elementi dell’</a:t>
            </a:r>
            <a:r>
              <a:rPr lang="it-IT" b="1" dirty="0"/>
              <a:t>arte gotica</a:t>
            </a:r>
            <a:r>
              <a:rPr lang="it-IT" dirty="0"/>
              <a:t>.</a:t>
            </a:r>
          </a:p>
          <a:p>
            <a:pPr fontAlgn="base"/>
            <a:r>
              <a:rPr lang="it-IT" dirty="0"/>
              <a:t>Dal 1996 è stato dichiarato dall’Unesco </a:t>
            </a:r>
            <a:r>
              <a:rPr lang="it-IT" b="1" dirty="0"/>
              <a:t>Patrimonio dell’Umanità</a:t>
            </a:r>
            <a:r>
              <a:rPr lang="it-IT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13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4013" y="152400"/>
            <a:ext cx="6400800" cy="5893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effectLst/>
              </a:rPr>
              <a:t>L’arte nell’Euro: </a:t>
            </a:r>
            <a:br>
              <a:rPr lang="it-IT" dirty="0">
                <a:effectLst/>
              </a:rPr>
            </a:br>
            <a:r>
              <a:rPr lang="it-IT" dirty="0">
                <a:effectLst/>
              </a:rPr>
              <a:t>capolavori italiani sulle monete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it-IT" dirty="0"/>
              <a:t>2 centesimi – Mole Antonelliana</a:t>
            </a:r>
          </a:p>
          <a:p>
            <a:pPr fontAlgn="base"/>
            <a:r>
              <a:rPr lang="it-IT" dirty="0"/>
              <a:t>Realizzata come </a:t>
            </a:r>
            <a:r>
              <a:rPr lang="it-IT" b="1" dirty="0"/>
              <a:t>sinagoga ebraica</a:t>
            </a:r>
            <a:r>
              <a:rPr lang="it-IT" dirty="0"/>
              <a:t> tra il 1863 e il 1889 dall’architetto </a:t>
            </a:r>
            <a:r>
              <a:rPr lang="it-IT" b="1" dirty="0"/>
              <a:t>Alessandro Antonelli</a:t>
            </a:r>
            <a:r>
              <a:rPr lang="it-IT" dirty="0"/>
              <a:t> </a:t>
            </a:r>
          </a:p>
          <a:p>
            <a:pPr fontAlgn="base"/>
            <a:r>
              <a:rPr lang="it-IT" dirty="0"/>
              <a:t>Oggi è il </a:t>
            </a:r>
            <a:r>
              <a:rPr lang="it-IT" b="1" dirty="0"/>
              <a:t>simbolo della città di Torino</a:t>
            </a:r>
            <a:r>
              <a:rPr lang="it-IT" dirty="0"/>
              <a:t> ed ospita il </a:t>
            </a:r>
            <a:r>
              <a:rPr lang="it-IT" b="1" dirty="0"/>
              <a:t>Museo del Cinema</a:t>
            </a:r>
            <a:r>
              <a:rPr lang="it-IT" dirty="0"/>
              <a:t>. </a:t>
            </a:r>
          </a:p>
          <a:p>
            <a:pPr fontAlgn="base"/>
            <a:r>
              <a:rPr lang="it-IT" dirty="0"/>
              <a:t>Quando fu completata era, con i suoi 167 m di altezza, il monumento in muratura più alto d’Europa.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45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2612" y="228600"/>
            <a:ext cx="6172200" cy="567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34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effectLst/>
              </a:rPr>
              <a:t>L’arte nell’Euro: </a:t>
            </a:r>
            <a:br>
              <a:rPr lang="it-IT" dirty="0">
                <a:effectLst/>
              </a:rPr>
            </a:br>
            <a:r>
              <a:rPr lang="it-IT" dirty="0">
                <a:effectLst/>
              </a:rPr>
              <a:t>capolavori italiani sulle monete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it-IT" dirty="0"/>
              <a:t>5 centesimi – Anfiteatro Flavio (Colosseo</a:t>
            </a:r>
            <a:r>
              <a:rPr lang="en-US" dirty="0"/>
              <a:t>)</a:t>
            </a:r>
          </a:p>
          <a:p>
            <a:pPr fontAlgn="base"/>
            <a:r>
              <a:rPr lang="it-IT" dirty="0"/>
              <a:t>Edificio realizzato nell’</a:t>
            </a:r>
            <a:r>
              <a:rPr lang="it-IT" b="1" dirty="0"/>
              <a:t>antica Roma</a:t>
            </a:r>
            <a:r>
              <a:rPr lang="it-IT" dirty="0"/>
              <a:t> (72-82 d.C.) dagli </a:t>
            </a:r>
            <a:r>
              <a:rPr lang="it-IT" b="1" dirty="0"/>
              <a:t>imperatori Flavi</a:t>
            </a:r>
            <a:endParaRPr lang="it-IT" dirty="0"/>
          </a:p>
          <a:p>
            <a:pPr fontAlgn="base"/>
            <a:r>
              <a:rPr lang="it-IT" dirty="0"/>
              <a:t>Era destinato a spettacoli di lotta tra gladiatori, battaglie navali e cacce ad animali selvatici.</a:t>
            </a:r>
          </a:p>
          <a:p>
            <a:pPr fontAlgn="base"/>
            <a:r>
              <a:rPr lang="it-IT" dirty="0"/>
              <a:t>Capace di  contenere oltre </a:t>
            </a:r>
            <a:r>
              <a:rPr lang="it-IT" b="1" dirty="0"/>
              <a:t>60.000 spettatori</a:t>
            </a:r>
            <a:endParaRPr lang="it-IT" dirty="0"/>
          </a:p>
          <a:p>
            <a:pPr fontAlgn="base"/>
            <a:r>
              <a:rPr lang="it-IT" dirty="0"/>
              <a:t>Presenta </a:t>
            </a:r>
            <a:r>
              <a:rPr lang="it-IT" b="1" dirty="0"/>
              <a:t>pianta ellittica</a:t>
            </a:r>
            <a:r>
              <a:rPr lang="it-IT" dirty="0"/>
              <a:t> </a:t>
            </a:r>
          </a:p>
          <a:p>
            <a:pPr fontAlgn="base"/>
            <a:r>
              <a:rPr lang="it-IT" dirty="0"/>
              <a:t>La denominazione “Colosseo” risale all’</a:t>
            </a:r>
            <a:r>
              <a:rPr lang="it-IT" b="1" dirty="0"/>
              <a:t>alto Medioevo</a:t>
            </a:r>
            <a:r>
              <a:rPr lang="it-IT" dirty="0"/>
              <a:t> quando nei suoi pressi si poteva ammirare una </a:t>
            </a:r>
            <a:r>
              <a:rPr lang="it-IT" b="1" dirty="0"/>
              <a:t>statua colossale di Nerone</a:t>
            </a:r>
            <a:r>
              <a:rPr lang="it-IT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69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6912" y="380999"/>
            <a:ext cx="5981699" cy="550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hoto journal design templat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/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hoto journal design template" id="{608501B0-BF4C-4B1C-9D64-A30055ABCFDC}" vid="{C5FCB688-F73F-474E-A5E8-F3F097B9B5F5}"/>
    </a:ext>
  </a:extLst>
</a:theme>
</file>

<file path=ppt/theme/theme2.xml><?xml version="1.0" encoding="utf-8"?>
<a:theme xmlns:a="http://schemas.openxmlformats.org/drawingml/2006/main" name="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40653366-6B0F-4621-99A6-65FA485829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Photo journal design slides</Template>
  <TotalTime>0</TotalTime>
  <Words>72</Words>
  <Application>Microsoft Office PowerPoint</Application>
  <PresentationFormat>Custom</PresentationFormat>
  <Paragraphs>59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Century Gothic</vt:lpstr>
      <vt:lpstr>Photo journal design template</vt:lpstr>
      <vt:lpstr>Le monete in euro</vt:lpstr>
      <vt:lpstr>Le monete in euro</vt:lpstr>
      <vt:lpstr>L’arte nell’Euro:  capolavori italiani sulle monete</vt:lpstr>
      <vt:lpstr>L’arte nell’Euro:  capolavori italiani sulle monete</vt:lpstr>
      <vt:lpstr>PowerPoint Presentation</vt:lpstr>
      <vt:lpstr>L’arte nell’Euro:  capolavori italiani sulle monete</vt:lpstr>
      <vt:lpstr>PowerPoint Presentation</vt:lpstr>
      <vt:lpstr>L’arte nell’Euro:  capolavori italiani sulle monete</vt:lpstr>
      <vt:lpstr>PowerPoint Presentation</vt:lpstr>
      <vt:lpstr>L’arte nell’Euro:  capolavori italiani sulle monete</vt:lpstr>
      <vt:lpstr>PowerPoint Presentation</vt:lpstr>
      <vt:lpstr>L’arte nell’Euro:  capolavori italiani sulle monete</vt:lpstr>
      <vt:lpstr>PowerPoint Presentation</vt:lpstr>
      <vt:lpstr>L’arte nell’Euro:  capolavori italiani sulle monete</vt:lpstr>
      <vt:lpstr>PowerPoint Presentation</vt:lpstr>
      <vt:lpstr>L’arte nell’Euro:  capolavori italiani sulle monete</vt:lpstr>
      <vt:lpstr>PowerPoint Presentation</vt:lpstr>
      <vt:lpstr>L’arte nell’Euro:  capolavori italiani sulle monete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2017-12-18T21:16:45Z</dcterms:created>
  <dcterms:modified xsi:type="dcterms:W3CDTF">2018-11-21T20:28:13Z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TC034605389991</vt:lpwstr>
  </property>
</Properties>
</file>