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Parole </a:t>
            </a:r>
            <a:r>
              <a:rPr lang="en-US" dirty="0" err="1"/>
              <a:t>italiane</a:t>
            </a:r>
            <a:r>
              <a:rPr lang="en-US" dirty="0"/>
              <a:t> in </a:t>
            </a:r>
            <a:r>
              <a:rPr lang="en-US" dirty="0" err="1"/>
              <a:t>greco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/>
              <a:t>Dipartimento</a:t>
            </a:r>
            <a:r>
              <a:rPr lang="en-US" dirty="0"/>
              <a:t> di lingua e </a:t>
            </a:r>
            <a:r>
              <a:rPr lang="en-US" dirty="0" err="1"/>
              <a:t>filologia</a:t>
            </a:r>
            <a:r>
              <a:rPr lang="en-US" dirty="0"/>
              <a:t> </a:t>
            </a:r>
            <a:r>
              <a:rPr lang="en-US" dirty="0" err="1"/>
              <a:t>italiana</a:t>
            </a:r>
            <a:endParaRPr lang="en-US" dirty="0"/>
          </a:p>
          <a:p>
            <a:pPr algn="ctr"/>
            <a:r>
              <a:rPr lang="en-US" dirty="0"/>
              <a:t>Primo </a:t>
            </a:r>
            <a:r>
              <a:rPr lang="en-US" dirty="0" err="1"/>
              <a:t>semestre</a:t>
            </a:r>
            <a:r>
              <a:rPr lang="en-US" dirty="0"/>
              <a:t>- lingua </a:t>
            </a:r>
            <a:r>
              <a:rPr lang="en-US" dirty="0" err="1"/>
              <a:t>italiana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00550" cy="274259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5007205"/>
            <a:ext cx="2466975" cy="18478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120353"/>
            <a:ext cx="5732968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3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990600" y="8965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γκαρνταρόμπα</a:t>
            </a:r>
            <a:r>
              <a:rPr lang="el-GR" dirty="0"/>
              <a:t> </a:t>
            </a:r>
            <a:r>
              <a:rPr lang="en-US" i="1" dirty="0" err="1"/>
              <a:t>guardaroba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γραβάτα</a:t>
            </a:r>
            <a:r>
              <a:rPr lang="el-GR" dirty="0"/>
              <a:t> </a:t>
            </a:r>
            <a:r>
              <a:rPr lang="en-US" i="1" dirty="0" err="1"/>
              <a:t>cravatta</a:t>
            </a:r>
            <a:r>
              <a:rPr lang="en-US" i="1" dirty="0"/>
              <a:t> &lt; </a:t>
            </a:r>
            <a:r>
              <a:rPr lang="el-GR" i="1" dirty="0"/>
              <a:t>γαλλικό </a:t>
            </a:r>
            <a:r>
              <a:rPr lang="en-US" i="1" dirty="0" err="1"/>
              <a:t>Cravate</a:t>
            </a:r>
            <a:r>
              <a:rPr lang="en-US" i="1" dirty="0"/>
              <a:t> (= </a:t>
            </a:r>
            <a:r>
              <a:rPr lang="el-GR" i="1" dirty="0"/>
              <a:t>Κροάτης), επειδή αρχικά χρησιμοποιήθηκε α­πό τους Κροάτες ιππείς</a:t>
            </a:r>
            <a:br>
              <a:rPr lang="el-GR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κάλτσα</a:t>
            </a:r>
            <a:r>
              <a:rPr lang="el-GR" dirty="0"/>
              <a:t> </a:t>
            </a:r>
            <a:r>
              <a:rPr lang="en-US" i="1" dirty="0" err="1"/>
              <a:t>calza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καπέλο</a:t>
            </a:r>
            <a:r>
              <a:rPr lang="el-GR" dirty="0"/>
              <a:t> </a:t>
            </a:r>
            <a:r>
              <a:rPr lang="en-US" i="1" dirty="0" err="1"/>
              <a:t>cappello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κολάρο</a:t>
            </a:r>
            <a:r>
              <a:rPr lang="el-GR" dirty="0"/>
              <a:t> </a:t>
            </a:r>
            <a:r>
              <a:rPr lang="en-US" i="1" dirty="0" err="1"/>
              <a:t>collaro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κορδέλα</a:t>
            </a:r>
            <a:r>
              <a:rPr lang="el-GR" dirty="0"/>
              <a:t> </a:t>
            </a:r>
            <a:r>
              <a:rPr lang="en-US" i="1" dirty="0" err="1"/>
              <a:t>cordella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κουστούμι</a:t>
            </a:r>
            <a:r>
              <a:rPr lang="el-GR" dirty="0"/>
              <a:t> </a:t>
            </a:r>
            <a:r>
              <a:rPr lang="el-GR" i="1" dirty="0"/>
              <a:t>&lt; κοστούμι &lt; </a:t>
            </a:r>
            <a:r>
              <a:rPr lang="en-US" i="1" dirty="0"/>
              <a:t>costume (= </a:t>
            </a:r>
            <a:r>
              <a:rPr lang="el-GR" i="1" dirty="0"/>
              <a:t>συνήθεια, κουστούμι)</a:t>
            </a:r>
            <a:br>
              <a:rPr lang="el-GR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λουστρίνι</a:t>
            </a:r>
            <a:r>
              <a:rPr lang="el-GR" dirty="0"/>
              <a:t> </a:t>
            </a:r>
            <a:r>
              <a:rPr lang="en-US" i="1" dirty="0" err="1"/>
              <a:t>lustrino</a:t>
            </a:r>
            <a:r>
              <a:rPr lang="en-US" i="1" dirty="0"/>
              <a:t> (= </a:t>
            </a:r>
            <a:r>
              <a:rPr lang="el-GR" i="1" dirty="0"/>
              <a:t>γυαλιστερό) &lt; </a:t>
            </a:r>
            <a:r>
              <a:rPr lang="en-US" i="1" dirty="0" err="1"/>
              <a:t>lustro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παλτό</a:t>
            </a:r>
            <a:r>
              <a:rPr lang="el-GR" dirty="0"/>
              <a:t> </a:t>
            </a:r>
            <a:r>
              <a:rPr lang="en-US" i="1" dirty="0" err="1"/>
              <a:t>palto</a:t>
            </a:r>
            <a:r>
              <a:rPr lang="en-US" i="1" dirty="0"/>
              <a:t> &lt; </a:t>
            </a:r>
            <a:r>
              <a:rPr lang="el-GR" i="1" dirty="0"/>
              <a:t>γαλλικό </a:t>
            </a:r>
            <a:r>
              <a:rPr lang="en-US" i="1" dirty="0" err="1"/>
              <a:t>paletot</a:t>
            </a:r>
            <a:r>
              <a:rPr lang="en-US" i="1" dirty="0"/>
              <a:t> &lt; </a:t>
            </a:r>
            <a:r>
              <a:rPr lang="el-GR" i="1" dirty="0"/>
              <a:t>αρχαίο αγγλικό </a:t>
            </a:r>
            <a:r>
              <a:rPr lang="en-US" i="1" dirty="0" err="1"/>
              <a:t>paltok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παντελόνι</a:t>
            </a:r>
            <a:r>
              <a:rPr lang="el-GR" dirty="0"/>
              <a:t> </a:t>
            </a:r>
            <a:r>
              <a:rPr lang="el-GR" i="1" dirty="0"/>
              <a:t>&lt; πανταλόνι &lt; </a:t>
            </a:r>
            <a:r>
              <a:rPr lang="en-US" i="1" dirty="0" err="1"/>
              <a:t>pantaloni</a:t>
            </a:r>
            <a:r>
              <a:rPr lang="en-US" i="1" dirty="0"/>
              <a:t> &lt; </a:t>
            </a:r>
            <a:r>
              <a:rPr lang="el-GR" i="1" dirty="0"/>
              <a:t>γαλλικό </a:t>
            </a:r>
            <a:r>
              <a:rPr lang="en-US" i="1" dirty="0" err="1"/>
              <a:t>pantalon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ρόμπα</a:t>
            </a:r>
            <a:r>
              <a:rPr lang="el-GR" dirty="0"/>
              <a:t> </a:t>
            </a:r>
            <a:r>
              <a:rPr lang="en-US" i="1" dirty="0" err="1"/>
              <a:t>roba</a:t>
            </a:r>
            <a:r>
              <a:rPr lang="en-US" i="1" dirty="0"/>
              <a:t> (= </a:t>
            </a:r>
            <a:r>
              <a:rPr lang="el-GR" i="1" dirty="0"/>
              <a:t>φόρεμα) &lt; αρχαίο γερμανικό </a:t>
            </a:r>
            <a:r>
              <a:rPr lang="en-US" i="1" dirty="0" err="1"/>
              <a:t>rauba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σκαρπίνι</a:t>
            </a:r>
            <a:r>
              <a:rPr lang="el-GR" dirty="0"/>
              <a:t> </a:t>
            </a:r>
            <a:r>
              <a:rPr lang="en-US" i="1" dirty="0" err="1"/>
              <a:t>scarpino</a:t>
            </a:r>
            <a:endParaRPr lang="en-US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7650" y="476250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ΕΝΔΥΣΗ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096000" y="41659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σκούφια</a:t>
            </a:r>
            <a:r>
              <a:rPr lang="el-GR" dirty="0"/>
              <a:t> </a:t>
            </a:r>
            <a:r>
              <a:rPr lang="en-US" dirty="0" err="1"/>
              <a:t>scuffia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τακούνι</a:t>
            </a:r>
            <a:r>
              <a:rPr lang="el-GR" dirty="0"/>
              <a:t> </a:t>
            </a:r>
            <a:r>
              <a:rPr lang="en-US" dirty="0" err="1"/>
              <a:t>taccone</a:t>
            </a:r>
            <a:r>
              <a:rPr lang="en-US" dirty="0"/>
              <a:t>- </a:t>
            </a:r>
            <a:r>
              <a:rPr lang="en-US" dirty="0" err="1"/>
              <a:t>tacco</a:t>
            </a:r>
            <a:r>
              <a:rPr lang="en-US" dirty="0"/>
              <a:t>, </a:t>
            </a:r>
            <a:r>
              <a:rPr lang="en-US" dirty="0" err="1"/>
              <a:t>tacchi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τιράντα</a:t>
            </a:r>
            <a:r>
              <a:rPr lang="el-GR" dirty="0"/>
              <a:t> </a:t>
            </a:r>
            <a:r>
              <a:rPr lang="en-US" dirty="0" err="1"/>
              <a:t>tirante</a:t>
            </a:r>
            <a:r>
              <a:rPr lang="en-US" dirty="0"/>
              <a:t> (= </a:t>
            </a:r>
            <a:r>
              <a:rPr lang="el-GR" dirty="0"/>
              <a:t>τραβηγμένος)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φιόγκος</a:t>
            </a:r>
            <a:r>
              <a:rPr lang="el-GR" dirty="0"/>
              <a:t> </a:t>
            </a:r>
            <a:r>
              <a:rPr lang="en-US" dirty="0" err="1"/>
              <a:t>fiocco</a:t>
            </a:r>
            <a:r>
              <a:rPr lang="en-US" dirty="0"/>
              <a:t> (= </a:t>
            </a:r>
            <a:r>
              <a:rPr lang="el-GR" dirty="0"/>
              <a:t>νιφάδα, κόμπος γραβάτας)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φούστα</a:t>
            </a:r>
            <a:r>
              <a:rPr lang="el-GR" dirty="0"/>
              <a:t> </a:t>
            </a:r>
            <a:r>
              <a:rPr lang="en-US" dirty="0" err="1"/>
              <a:t>fusta</a:t>
            </a:r>
            <a:r>
              <a:rPr lang="en-US" dirty="0"/>
              <a:t> (= </a:t>
            </a:r>
            <a:r>
              <a:rPr lang="el-GR" dirty="0"/>
              <a:t>γυναικείο ένδυμα)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φουστάνι</a:t>
            </a:r>
            <a:r>
              <a:rPr lang="el-GR" dirty="0"/>
              <a:t> </a:t>
            </a:r>
            <a:r>
              <a:rPr lang="en-US" dirty="0" err="1"/>
              <a:t>fustagno</a:t>
            </a:r>
            <a:r>
              <a:rPr lang="en-US" dirty="0"/>
              <a:t>, </a:t>
            </a:r>
            <a:r>
              <a:rPr lang="el-GR" dirty="0"/>
              <a:t>από το προάστιο του </a:t>
            </a:r>
            <a:r>
              <a:rPr lang="el-GR" dirty="0" err="1"/>
              <a:t>Καΐρου</a:t>
            </a:r>
            <a:r>
              <a:rPr lang="el-GR" dirty="0"/>
              <a:t> </a:t>
            </a:r>
            <a:r>
              <a:rPr lang="en-US" dirty="0" err="1"/>
              <a:t>Fustat</a:t>
            </a:r>
            <a:r>
              <a:rPr lang="en-US" dirty="0"/>
              <a:t> </a:t>
            </a:r>
            <a:r>
              <a:rPr lang="el-GR" dirty="0"/>
              <a:t>όπου υφαινόταν ορισμένο εί­δος πανιού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4" y="-40243"/>
            <a:ext cx="2581275" cy="17716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299" y="0"/>
            <a:ext cx="2428875" cy="18764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036" y="1744445"/>
            <a:ext cx="2009775" cy="227647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988" y="1843772"/>
            <a:ext cx="2143125" cy="214312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875" y="1811119"/>
            <a:ext cx="2143125" cy="214312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40819"/>
            <a:ext cx="1514475" cy="228412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475" y="5134245"/>
            <a:ext cx="1790700" cy="17907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125" y="5091382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6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85750" y="15831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νουβέλα</a:t>
            </a:r>
            <a:r>
              <a:rPr lang="el-GR" dirty="0"/>
              <a:t>:             </a:t>
            </a:r>
            <a:r>
              <a:rPr lang="el-GR" dirty="0" err="1"/>
              <a:t>novella</a:t>
            </a:r>
            <a:r>
              <a:rPr lang="el-GR" dirty="0"/>
              <a:t> (=νέα), λογοτεχνικό είδος ενδιάμεσο ως προς την έκταση και την πλοκή, μεταξύ διηγήματος και μυθιστορήματος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85750" y="5098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νούλα</a:t>
            </a:r>
            <a:r>
              <a:rPr lang="el-GR" dirty="0"/>
              <a:t>:  </a:t>
            </a:r>
            <a:r>
              <a:rPr lang="el-GR" dirty="0" err="1"/>
              <a:t>nulla</a:t>
            </a:r>
            <a:r>
              <a:rPr lang="el-GR" dirty="0"/>
              <a:t>, μηδενικό, χωρίς καμιά αξία</a:t>
            </a:r>
          </a:p>
          <a:p>
            <a:endParaRPr lang="el-GR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νούμερο</a:t>
            </a:r>
            <a:r>
              <a:rPr lang="el-GR" dirty="0"/>
              <a:t>:             </a:t>
            </a:r>
            <a:r>
              <a:rPr lang="el-GR" dirty="0" err="1"/>
              <a:t>numero</a:t>
            </a:r>
            <a:r>
              <a:rPr lang="el-GR" dirty="0"/>
              <a:t>, αριθμός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85750" y="39257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ντελίριο</a:t>
            </a:r>
            <a:r>
              <a:rPr lang="el-GR" dirty="0"/>
              <a:t>:              </a:t>
            </a:r>
            <a:r>
              <a:rPr lang="el-GR" dirty="0" err="1"/>
              <a:t>delirio</a:t>
            </a:r>
            <a:r>
              <a:rPr lang="el-GR" dirty="0"/>
              <a:t>, παραλήρημα</a:t>
            </a:r>
          </a:p>
          <a:p>
            <a:endParaRPr lang="el-GR" dirty="0"/>
          </a:p>
          <a:p>
            <a:r>
              <a:rPr lang="el-GR" sz="1300" b="1" dirty="0" err="1">
                <a:solidFill>
                  <a:srgbClr val="DC143C"/>
                </a:solidFill>
                <a:latin typeface="Trebuchet MS" panose="020B0603020202020204" pitchFamily="34" charset="0"/>
              </a:rPr>
              <a:t>ντεμπουτάρω</a:t>
            </a:r>
            <a:r>
              <a:rPr lang="el-GR" dirty="0"/>
              <a:t>:  </a:t>
            </a:r>
            <a:r>
              <a:rPr lang="el-GR" dirty="0" err="1"/>
              <a:t>debuttare</a:t>
            </a:r>
            <a:r>
              <a:rPr lang="el-GR" dirty="0"/>
              <a:t>, κάνω την αρχή, τα πρώτα βήματα στη σταδιοδρομία μου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85750" y="51513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ντεπόζιτο</a:t>
            </a:r>
            <a:r>
              <a:rPr lang="el-GR" dirty="0"/>
              <a:t>:           </a:t>
            </a:r>
            <a:r>
              <a:rPr lang="el-GR" dirty="0" err="1"/>
              <a:t>deposito</a:t>
            </a:r>
            <a:r>
              <a:rPr lang="el-GR" dirty="0"/>
              <a:t>, δοχείο για εναποθήκευση νερού ή άλλου υγρού, χρηματικό ποσό σε χέρια τρίτου για φύλαξη</a:t>
            </a:r>
          </a:p>
          <a:p>
            <a:endParaRPr lang="el-GR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ντίβα</a:t>
            </a:r>
            <a:r>
              <a:rPr lang="el-GR" dirty="0"/>
              <a:t>:   </a:t>
            </a:r>
            <a:r>
              <a:rPr lang="el-GR" dirty="0" err="1"/>
              <a:t>diva</a:t>
            </a:r>
            <a:r>
              <a:rPr lang="el-GR" dirty="0"/>
              <a:t> (=θεά), διάσημη τραγουδίστρια ή ηθοποιός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85750" y="26381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ντοκουμέντο</a:t>
            </a:r>
            <a:r>
              <a:rPr lang="el-GR" dirty="0"/>
              <a:t>:    </a:t>
            </a:r>
            <a:r>
              <a:rPr lang="el-GR" dirty="0" err="1"/>
              <a:t>documento</a:t>
            </a:r>
            <a:r>
              <a:rPr lang="el-GR" dirty="0"/>
              <a:t>, καθετί που χρησιμεύει ως απόδειξη, τεκμήριο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39852" y="3414744"/>
            <a:ext cx="555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ντουέτο</a:t>
            </a:r>
            <a:r>
              <a:rPr lang="el-GR" dirty="0"/>
              <a:t>:              </a:t>
            </a:r>
            <a:r>
              <a:rPr lang="el-GR" dirty="0" err="1"/>
              <a:t>duetto</a:t>
            </a:r>
            <a:r>
              <a:rPr lang="el-GR" dirty="0"/>
              <a:t>, τραγούδι για δύο φωνές, διωδία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360" y="0"/>
            <a:ext cx="2466975" cy="18478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328" y="0"/>
            <a:ext cx="2466975" cy="184785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565" y="2058134"/>
            <a:ext cx="2762250" cy="165735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410" y="4192647"/>
            <a:ext cx="2447925" cy="18669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1464" y="4084006"/>
            <a:ext cx="2420839" cy="19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7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85750" y="20477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ντούρος</a:t>
            </a:r>
            <a:r>
              <a:rPr lang="el-GR" dirty="0"/>
              <a:t>: </a:t>
            </a:r>
            <a:r>
              <a:rPr lang="el-GR" dirty="0" err="1"/>
              <a:t>duro</a:t>
            </a:r>
            <a:r>
              <a:rPr lang="el-GR" dirty="0"/>
              <a:t>, σκληρός, άκαμπτος, γερός, ίσιος, ευθυτενής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ντους</a:t>
            </a:r>
            <a:r>
              <a:rPr lang="el-GR" dirty="0"/>
              <a:t>:   </a:t>
            </a:r>
            <a:r>
              <a:rPr lang="el-GR" dirty="0" err="1"/>
              <a:t>doccia</a:t>
            </a:r>
            <a:r>
              <a:rPr lang="el-GR" dirty="0"/>
              <a:t>, μπάνιο, πλύσιμο του σώματος με εξακόντιση νερού, ειδική υδραυλική εγκατάσταση στο χώρο του μπάνιου που εξακοντίζει νερό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Ντούτσε</a:t>
            </a:r>
            <a:r>
              <a:rPr lang="en-US" dirty="0"/>
              <a:t>:</a:t>
            </a:r>
            <a:r>
              <a:rPr lang="el-GR" dirty="0"/>
              <a:t>  </a:t>
            </a:r>
            <a:r>
              <a:rPr lang="el-GR" dirty="0" err="1"/>
              <a:t>duce</a:t>
            </a:r>
            <a:r>
              <a:rPr lang="el-GR" dirty="0"/>
              <a:t>, αρχηγός για το </a:t>
            </a:r>
            <a:r>
              <a:rPr lang="el-GR" dirty="0" err="1"/>
              <a:t>Μουσολίνι</a:t>
            </a:r>
            <a:endParaRPr lang="el-GR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ντρόγκα</a:t>
            </a:r>
            <a:r>
              <a:rPr lang="el-GR" dirty="0"/>
              <a:t>: </a:t>
            </a:r>
            <a:r>
              <a:rPr lang="el-GR" dirty="0" err="1"/>
              <a:t>droga</a:t>
            </a:r>
            <a:r>
              <a:rPr lang="el-GR" dirty="0"/>
              <a:t>, ναρκωτική ουσία, το ναρκωτικό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85750" y="42279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ομπρέλα</a:t>
            </a:r>
            <a:r>
              <a:rPr lang="el-GR" dirty="0"/>
              <a:t>:  </a:t>
            </a:r>
            <a:r>
              <a:rPr lang="el-GR" dirty="0" err="1"/>
              <a:t>ombrella</a:t>
            </a:r>
            <a:r>
              <a:rPr lang="el-GR" dirty="0"/>
              <a:t>, ελαφρό φορητό κατασκεύασμα για ατομική προφύλαξη από τη βροχή ή από τον ήλιο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όπερα</a:t>
            </a:r>
            <a:r>
              <a:rPr lang="el-GR" dirty="0"/>
              <a:t> </a:t>
            </a:r>
            <a:r>
              <a:rPr lang="el-GR" sz="1300" b="1" dirty="0" err="1">
                <a:solidFill>
                  <a:srgbClr val="DC143C"/>
                </a:solidFill>
                <a:latin typeface="Trebuchet MS" panose="020B0603020202020204" pitchFamily="34" charset="0"/>
              </a:rPr>
              <a:t>μπούφα</a:t>
            </a:r>
            <a:r>
              <a:rPr lang="el-GR" dirty="0"/>
              <a:t>: </a:t>
            </a:r>
            <a:r>
              <a:rPr lang="el-GR" dirty="0" err="1"/>
              <a:t>opera</a:t>
            </a:r>
            <a:r>
              <a:rPr lang="el-GR" dirty="0"/>
              <a:t> </a:t>
            </a:r>
            <a:r>
              <a:rPr lang="el-GR" dirty="0" err="1"/>
              <a:t>buffa</a:t>
            </a:r>
            <a:r>
              <a:rPr lang="el-GR" dirty="0"/>
              <a:t> (= κωμική όπερα), είδος κωμικής όπερας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85750" y="3822923"/>
            <a:ext cx="5246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ουρλιάζω</a:t>
            </a:r>
            <a:r>
              <a:rPr lang="el-GR" dirty="0"/>
              <a:t>: </a:t>
            </a:r>
            <a:r>
              <a:rPr lang="en-US" dirty="0" err="1"/>
              <a:t>urlare</a:t>
            </a:r>
            <a:r>
              <a:rPr lang="en-US" dirty="0"/>
              <a:t>, </a:t>
            </a:r>
            <a:r>
              <a:rPr lang="el-GR" dirty="0"/>
              <a:t>βγάζω άγρια φωνή, ωρύομαι, σκούζω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85750" y="19762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παλαμάρι</a:t>
            </a:r>
            <a:r>
              <a:rPr lang="el-GR" dirty="0"/>
              <a:t>:  </a:t>
            </a:r>
            <a:r>
              <a:rPr lang="el-GR" dirty="0" err="1"/>
              <a:t>palamaro</a:t>
            </a:r>
            <a:r>
              <a:rPr lang="el-GR" dirty="0"/>
              <a:t>, χοντρό σκοινί της πρύμνης για δέσιμο του πλοίου στη στεριά, </a:t>
            </a:r>
            <a:r>
              <a:rPr lang="el-GR" dirty="0" err="1"/>
              <a:t>κάλως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85750" y="25868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παλέτα</a:t>
            </a:r>
            <a:r>
              <a:rPr lang="el-GR" dirty="0"/>
              <a:t>:  </a:t>
            </a:r>
            <a:r>
              <a:rPr lang="el-GR" dirty="0" err="1"/>
              <a:t>paletta</a:t>
            </a:r>
            <a:r>
              <a:rPr lang="el-GR" dirty="0"/>
              <a:t>, πινακίδα όπου ο ζωγράφος ανακατεύει τα χρώματα, η χρωματική κλίμακα που χρησιμοποιεί καλλιτέχνης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παλιάτσος</a:t>
            </a:r>
            <a:r>
              <a:rPr lang="el-GR" dirty="0"/>
              <a:t>: </a:t>
            </a:r>
            <a:r>
              <a:rPr lang="el-GR" dirty="0" err="1"/>
              <a:t>pagliaccio</a:t>
            </a:r>
            <a:r>
              <a:rPr lang="el-GR" dirty="0"/>
              <a:t>, μίμος πανηγυριών ή </a:t>
            </a:r>
            <a:r>
              <a:rPr lang="el-GR" dirty="0" err="1"/>
              <a:t>τσίρκων</a:t>
            </a:r>
            <a:r>
              <a:rPr lang="el-GR" dirty="0"/>
              <a:t>, γελωτοποιός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62" y="20766"/>
            <a:ext cx="2143125" cy="214312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019" y="225554"/>
            <a:ext cx="2638425" cy="17335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034" y="1555820"/>
            <a:ext cx="1676400" cy="272415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712" y="5124042"/>
            <a:ext cx="2886075" cy="158115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006" y="2381683"/>
            <a:ext cx="2838450" cy="160972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006" y="4234806"/>
            <a:ext cx="2857500" cy="160020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6034" y="4447767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0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47650" y="104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παντεσπάνι</a:t>
            </a:r>
            <a:r>
              <a:rPr lang="el-GR" dirty="0"/>
              <a:t>: </a:t>
            </a:r>
            <a:r>
              <a:rPr lang="el-GR" dirty="0" err="1"/>
              <a:t>pan</a:t>
            </a:r>
            <a:r>
              <a:rPr lang="el-GR" dirty="0"/>
              <a:t> </a:t>
            </a:r>
            <a:r>
              <a:rPr lang="el-GR" dirty="0" err="1"/>
              <a:t>di</a:t>
            </a:r>
            <a:r>
              <a:rPr lang="el-GR" dirty="0"/>
              <a:t> </a:t>
            </a:r>
            <a:r>
              <a:rPr lang="el-GR" dirty="0" err="1"/>
              <a:t>Spagna</a:t>
            </a:r>
            <a:r>
              <a:rPr lang="el-GR" dirty="0"/>
              <a:t> (=ψωμί της Ισπανίας), είδος γλυκίσματος από αλεύρι, αβγά και ζάχαρη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47650" y="73602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παπαράτσι</a:t>
            </a:r>
            <a:r>
              <a:rPr lang="el-GR" dirty="0"/>
              <a:t>:</a:t>
            </a:r>
            <a:r>
              <a:rPr lang="en-US" dirty="0"/>
              <a:t> paparazzo, </a:t>
            </a:r>
            <a:r>
              <a:rPr lang="el-GR" dirty="0"/>
              <a:t>φωτορεπόρτερ, για γεγονότα πολιτικά, κοσμικά κτλ.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παπαρούνα</a:t>
            </a:r>
            <a:r>
              <a:rPr lang="el-GR" dirty="0"/>
              <a:t>: </a:t>
            </a:r>
            <a:r>
              <a:rPr lang="en-US" dirty="0" err="1"/>
              <a:t>papaverone</a:t>
            </a:r>
            <a:r>
              <a:rPr lang="en-US" dirty="0"/>
              <a:t>, </a:t>
            </a:r>
            <a:r>
              <a:rPr lang="el-GR" dirty="0"/>
              <a:t>το φυτό </a:t>
            </a:r>
            <a:r>
              <a:rPr lang="el-GR" dirty="0" err="1"/>
              <a:t>μήκων</a:t>
            </a:r>
            <a:r>
              <a:rPr lang="el-GR" dirty="0"/>
              <a:t> η ροιάς, αγριολούλουδο με κατακόκκινα πέταλα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παράγκα</a:t>
            </a:r>
            <a:r>
              <a:rPr lang="el-GR" dirty="0"/>
              <a:t>: </a:t>
            </a:r>
            <a:r>
              <a:rPr lang="en-US" dirty="0" err="1"/>
              <a:t>baracca</a:t>
            </a:r>
            <a:r>
              <a:rPr lang="en-US" dirty="0"/>
              <a:t>, </a:t>
            </a:r>
            <a:r>
              <a:rPr lang="el-GR" dirty="0"/>
              <a:t>ξύλινο παράπηγμα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παραμάνα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n-US" dirty="0" err="1"/>
              <a:t>paramano</a:t>
            </a:r>
            <a:r>
              <a:rPr lang="en-US" dirty="0"/>
              <a:t>, </a:t>
            </a:r>
            <a:r>
              <a:rPr lang="el-GR" dirty="0"/>
              <a:t>είδος καρφίτσας ασφαλείας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παρασόλι</a:t>
            </a:r>
            <a:r>
              <a:rPr lang="el-GR" dirty="0"/>
              <a:t>: </a:t>
            </a:r>
            <a:r>
              <a:rPr lang="en-US" dirty="0" err="1"/>
              <a:t>parasole</a:t>
            </a:r>
            <a:r>
              <a:rPr lang="en-US" dirty="0"/>
              <a:t>, </a:t>
            </a:r>
            <a:r>
              <a:rPr lang="el-GR" dirty="0"/>
              <a:t>ομπρέλα για προφύλαξη από τον ήλιο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47650" y="27045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παρτιτούρα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dirty="0" err="1"/>
              <a:t>partitura</a:t>
            </a:r>
            <a:r>
              <a:rPr lang="el-GR" dirty="0"/>
              <a:t>, τετράδιο ή βιβλίο με τα μέρη μουσικής συνθέσεως γραμμένα σε πεντάγραμμο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47650" y="32290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παστέλι</a:t>
            </a:r>
            <a:r>
              <a:rPr lang="el-GR" dirty="0"/>
              <a:t>: </a:t>
            </a:r>
            <a:r>
              <a:rPr lang="el-GR" dirty="0" err="1"/>
              <a:t>pastello</a:t>
            </a:r>
            <a:r>
              <a:rPr lang="el-GR" dirty="0"/>
              <a:t>, είδος γλυκίσματος από μέλι και σουσάμι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47650" y="3547775"/>
            <a:ext cx="297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πέρλα</a:t>
            </a:r>
            <a:r>
              <a:rPr lang="el-GR" dirty="0"/>
              <a:t>:  </a:t>
            </a:r>
            <a:r>
              <a:rPr lang="en-US" dirty="0" err="1"/>
              <a:t>perla</a:t>
            </a:r>
            <a:r>
              <a:rPr lang="en-US" dirty="0"/>
              <a:t>, </a:t>
            </a:r>
            <a:r>
              <a:rPr lang="el-GR" dirty="0"/>
              <a:t>το μαργαριτάρι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47650" y="391710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πιάτο</a:t>
            </a:r>
            <a:r>
              <a:rPr lang="el-GR" dirty="0"/>
              <a:t>:   </a:t>
            </a:r>
            <a:r>
              <a:rPr lang="en-US" dirty="0" err="1"/>
              <a:t>piatto</a:t>
            </a:r>
            <a:r>
              <a:rPr lang="en-US" dirty="0"/>
              <a:t>, </a:t>
            </a:r>
            <a:r>
              <a:rPr lang="el-GR" dirty="0"/>
              <a:t>σκεύος στο οποίο </a:t>
            </a:r>
            <a:r>
              <a:rPr lang="el-GR" dirty="0" err="1"/>
              <a:t>σερβίρεται</a:t>
            </a:r>
            <a:r>
              <a:rPr lang="el-GR" dirty="0"/>
              <a:t> φαγητό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πιάτσα</a:t>
            </a:r>
            <a:r>
              <a:rPr lang="el-GR" dirty="0"/>
              <a:t>: </a:t>
            </a:r>
            <a:r>
              <a:rPr lang="en-US" dirty="0"/>
              <a:t>piazza, </a:t>
            </a:r>
            <a:r>
              <a:rPr lang="el-GR" dirty="0"/>
              <a:t>πλατεία, αγορά, παζάρι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πιγκουΐνος</a:t>
            </a:r>
            <a:r>
              <a:rPr lang="el-GR" dirty="0"/>
              <a:t>: </a:t>
            </a:r>
            <a:r>
              <a:rPr lang="en-US" dirty="0" err="1"/>
              <a:t>pinguino</a:t>
            </a:r>
            <a:r>
              <a:rPr lang="en-US" dirty="0"/>
              <a:t>, </a:t>
            </a:r>
            <a:r>
              <a:rPr lang="el-GR" dirty="0"/>
              <a:t>στεγανόποδο πτηνό των αρκτικών θαλασσών τρεφόμενο με ψάρια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πιένα</a:t>
            </a:r>
            <a:r>
              <a:rPr lang="el-GR" dirty="0"/>
              <a:t>:  </a:t>
            </a:r>
            <a:r>
              <a:rPr lang="en-US" dirty="0" err="1"/>
              <a:t>piena</a:t>
            </a:r>
            <a:r>
              <a:rPr lang="en-US" dirty="0"/>
              <a:t> (= </a:t>
            </a:r>
            <a:r>
              <a:rPr lang="el-GR" dirty="0"/>
              <a:t>γεμάτος), συρροή κόσμου σε θέατρο, συναυλία </a:t>
            </a:r>
            <a:r>
              <a:rPr lang="el-GR" dirty="0" err="1"/>
              <a:t>κτλ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267" y="8607"/>
            <a:ext cx="2619375" cy="174307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037" y="8607"/>
            <a:ext cx="2466975" cy="184785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900" y="1856457"/>
            <a:ext cx="2143125" cy="214312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446" y="1861676"/>
            <a:ext cx="2057400" cy="221932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4951" y="3975804"/>
            <a:ext cx="2457450" cy="1857375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8446" y="4190995"/>
            <a:ext cx="2619375" cy="174307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2696" y="5304345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8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924550" y="736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πιτσικάτο</a:t>
            </a:r>
            <a:r>
              <a:rPr lang="el-GR" dirty="0"/>
              <a:t>: </a:t>
            </a:r>
            <a:r>
              <a:rPr lang="el-GR" dirty="0" err="1"/>
              <a:t>pizzicato</a:t>
            </a:r>
            <a:r>
              <a:rPr lang="el-GR" dirty="0"/>
              <a:t>, παραγωγή ήχου από έγχορδα όργανα με νύξη των χορδών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πιτσιρίκα</a:t>
            </a:r>
            <a:r>
              <a:rPr lang="el-GR" dirty="0"/>
              <a:t>: </a:t>
            </a:r>
            <a:r>
              <a:rPr lang="el-GR" dirty="0" err="1"/>
              <a:t>piccirillo</a:t>
            </a:r>
            <a:r>
              <a:rPr lang="el-GR" dirty="0"/>
              <a:t>, μικρό και ζωηρό παιδί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πιτσούνι</a:t>
            </a:r>
            <a:r>
              <a:rPr lang="el-GR" dirty="0"/>
              <a:t>: </a:t>
            </a:r>
            <a:r>
              <a:rPr lang="el-GR" dirty="0" err="1"/>
              <a:t>piccione</a:t>
            </a:r>
            <a:r>
              <a:rPr lang="el-GR" dirty="0"/>
              <a:t>,  ο νεοσσός του περιστεριού, όμορφο κοριτσόπουλο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924550" y="14830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πολυθρόνα</a:t>
            </a:r>
            <a:r>
              <a:rPr lang="el-GR" dirty="0"/>
              <a:t>: </a:t>
            </a:r>
            <a:r>
              <a:rPr lang="el-GR" dirty="0" err="1"/>
              <a:t>poltrona</a:t>
            </a:r>
            <a:r>
              <a:rPr lang="el-GR" dirty="0"/>
              <a:t>, αναπαυτικό κάθισμα με πλάτη και μπράτσα, για ένα άτομο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5924550" y="2134639"/>
            <a:ext cx="4079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προβάρω</a:t>
            </a:r>
            <a:r>
              <a:rPr lang="el-GR" dirty="0"/>
              <a:t>:  </a:t>
            </a:r>
            <a:r>
              <a:rPr lang="el-GR" dirty="0" err="1"/>
              <a:t>provare</a:t>
            </a:r>
            <a:r>
              <a:rPr lang="el-GR" dirty="0"/>
              <a:t>, κάνω πρόβα, δοκιμάζω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924550" y="25087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ακουαρέλα</a:t>
            </a:r>
            <a:r>
              <a:rPr lang="el-GR" dirty="0"/>
              <a:t>: </a:t>
            </a:r>
            <a:r>
              <a:rPr lang="el-GR" dirty="0" err="1"/>
              <a:t>acquarella</a:t>
            </a:r>
            <a:r>
              <a:rPr lang="el-GR" dirty="0"/>
              <a:t>, είδος ζωγραφικής με χρώματα διαλυμένα σε νερό, υδατογραφία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5924550" y="30566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αμολάω</a:t>
            </a:r>
            <a:r>
              <a:rPr lang="el-GR" dirty="0"/>
              <a:t>: (</a:t>
            </a:r>
            <a:r>
              <a:rPr lang="el-GR" dirty="0" err="1"/>
              <a:t>am</a:t>
            </a:r>
            <a:r>
              <a:rPr lang="el-GR" dirty="0"/>
              <a:t>)</a:t>
            </a:r>
            <a:r>
              <a:rPr lang="el-GR" dirty="0" err="1"/>
              <a:t>mollare</a:t>
            </a:r>
            <a:r>
              <a:rPr lang="el-GR" dirty="0"/>
              <a:t>, ξαμολάω, απολύω, αποδεσμεύω, αφήνω ελεύθερο, ορμώ, τρέχω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924550" y="36045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αφίσα</a:t>
            </a:r>
            <a:r>
              <a:rPr lang="el-GR" dirty="0"/>
              <a:t>: </a:t>
            </a:r>
            <a:r>
              <a:rPr lang="el-GR" dirty="0" err="1"/>
              <a:t>affissa</a:t>
            </a:r>
            <a:r>
              <a:rPr lang="el-GR" dirty="0"/>
              <a:t>, </a:t>
            </a:r>
            <a:r>
              <a:rPr lang="el-GR" dirty="0" err="1"/>
              <a:t>τοιχοκολλούμενο</a:t>
            </a:r>
            <a:r>
              <a:rPr lang="el-GR" dirty="0"/>
              <a:t> έντυπο, συνήθως εικονογραφημένο, με περιεχόμενο πολιτικό ή διαφημιστικό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5924550" y="42508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βαγόνι</a:t>
            </a:r>
            <a:r>
              <a:rPr lang="el-GR" dirty="0"/>
              <a:t>: </a:t>
            </a:r>
            <a:r>
              <a:rPr lang="el-GR" dirty="0" err="1"/>
              <a:t>vagone</a:t>
            </a:r>
            <a:r>
              <a:rPr lang="el-GR" dirty="0"/>
              <a:t>, όχημα σιδηροδρόμου ή τροχιοδρόμου, το φορτίο που μπορεί να περιλάβει ένα τέτοιο όχημα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16" y="73688"/>
            <a:ext cx="2619375" cy="174307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816" y="2113838"/>
            <a:ext cx="2619375" cy="166687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615" y="3927719"/>
            <a:ext cx="2009775" cy="227647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650" y="5006188"/>
            <a:ext cx="2800350" cy="163830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605" y="5006188"/>
            <a:ext cx="2581275" cy="16383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2435" y="5006189"/>
            <a:ext cx="21431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8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374597" y="2735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κόρτε </a:t>
            </a:r>
            <a:r>
              <a:rPr lang="el-GR" dirty="0" err="1"/>
              <a:t>corte</a:t>
            </a:r>
            <a:r>
              <a:rPr lang="el-GR" dirty="0"/>
              <a:t>, ερωτοτροπία</a:t>
            </a:r>
          </a:p>
          <a:p>
            <a:r>
              <a:rPr lang="el-GR" sz="1300" b="1" dirty="0" err="1">
                <a:solidFill>
                  <a:srgbClr val="DC143C"/>
                </a:solidFill>
                <a:latin typeface="Trebuchet MS" panose="020B0603020202020204" pitchFamily="34" charset="0"/>
              </a:rPr>
              <a:t>κόστα</a:t>
            </a:r>
            <a:r>
              <a:rPr lang="el-GR" dirty="0"/>
              <a:t>:  </a:t>
            </a:r>
            <a:r>
              <a:rPr lang="el-GR" dirty="0" err="1"/>
              <a:t>costa</a:t>
            </a:r>
            <a:r>
              <a:rPr lang="el-GR" dirty="0"/>
              <a:t>, η ακτή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κοστίζω</a:t>
            </a:r>
            <a:r>
              <a:rPr lang="el-GR" dirty="0"/>
              <a:t>: </a:t>
            </a:r>
            <a:r>
              <a:rPr lang="el-GR" dirty="0" err="1"/>
              <a:t>costare</a:t>
            </a:r>
            <a:r>
              <a:rPr lang="el-GR" dirty="0"/>
              <a:t>, έχω ορισμένη εμπορική αξία, στοιχίζω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κότερο</a:t>
            </a:r>
            <a:r>
              <a:rPr lang="el-GR" dirty="0"/>
              <a:t>: </a:t>
            </a:r>
            <a:r>
              <a:rPr lang="el-GR" dirty="0" err="1"/>
              <a:t>cotero</a:t>
            </a:r>
            <a:r>
              <a:rPr lang="el-GR" dirty="0"/>
              <a:t>, μικρό ιδιωτικό σκάφος, γιοτ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374597" y="14048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κουζίνα</a:t>
            </a:r>
            <a:r>
              <a:rPr lang="el-GR" dirty="0"/>
              <a:t>: </a:t>
            </a:r>
            <a:r>
              <a:rPr lang="el-GR" dirty="0" err="1"/>
              <a:t>cucina</a:t>
            </a:r>
            <a:r>
              <a:rPr lang="el-GR" dirty="0"/>
              <a:t>, ειδικό δωμάτιο του σπιτιού, ή ειδικός χώρος εστιατορίου, πλοίου κτλ., με κατάλληλες εγκαταστάσεις για την προετοιμασία και το μαγείρεμα του φαγητού, ηλεκτρική συσκευή για μαγείρεμα, ιδιαίτερος τρόπος μαγειρέματος, μαγειρική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33350" y="2696810"/>
            <a:ext cx="520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μαγαζί</a:t>
            </a:r>
            <a:r>
              <a:rPr lang="el-GR" dirty="0"/>
              <a:t>: </a:t>
            </a:r>
            <a:r>
              <a:rPr lang="el-GR" dirty="0" err="1"/>
              <a:t>magazzino</a:t>
            </a:r>
            <a:r>
              <a:rPr lang="el-GR" dirty="0"/>
              <a:t>, εμπορικό κατάστημα, εργαστήριο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33350" y="7076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μπόμπιρας</a:t>
            </a:r>
            <a:r>
              <a:rPr lang="el-GR" dirty="0"/>
              <a:t>: </a:t>
            </a:r>
            <a:r>
              <a:rPr lang="el-GR" dirty="0" err="1"/>
              <a:t>bombero</a:t>
            </a:r>
            <a:r>
              <a:rPr lang="el-GR" dirty="0"/>
              <a:t>, το έντομο σφήκα, παιδί μικρού αναστήματος, ανήσυχο και πανέξυπνο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μπομπονιέρα</a:t>
            </a:r>
            <a:r>
              <a:rPr lang="el-GR" dirty="0"/>
              <a:t>:   </a:t>
            </a:r>
            <a:r>
              <a:rPr lang="el-GR" dirty="0" err="1"/>
              <a:t>bonboniera</a:t>
            </a:r>
            <a:r>
              <a:rPr lang="el-GR" dirty="0"/>
              <a:t>, κουτί ή μικρή συσκευασία με κουφέτα που μοιράζεται σε γάμους ή βαφτίσια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μποναμάς</a:t>
            </a:r>
            <a:r>
              <a:rPr lang="el-GR" dirty="0"/>
              <a:t>: bona-</a:t>
            </a:r>
            <a:r>
              <a:rPr lang="el-GR" dirty="0" err="1"/>
              <a:t>mano</a:t>
            </a:r>
            <a:r>
              <a:rPr lang="el-GR" dirty="0"/>
              <a:t> (= καλό χέρι), δώρο για το νέο έτος, φιλοδώρημα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μπονόρα</a:t>
            </a:r>
            <a:r>
              <a:rPr lang="el-GR" dirty="0"/>
              <a:t>: a </a:t>
            </a:r>
            <a:r>
              <a:rPr lang="el-GR" dirty="0" err="1"/>
              <a:t>buon’ora</a:t>
            </a:r>
            <a:r>
              <a:rPr lang="el-GR" dirty="0"/>
              <a:t>, νωρίς το πρωί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33350" y="20504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μπουκάρω</a:t>
            </a:r>
            <a:r>
              <a:rPr lang="el-GR" dirty="0"/>
              <a:t>: μπουκάρω, εισπλέω ορμητικά από την μπούκα, το στόμιο λιμανιού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3073819"/>
            <a:ext cx="2466975" cy="184785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914" y="3073819"/>
            <a:ext cx="2705100" cy="18478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172" y="3029133"/>
            <a:ext cx="3171825" cy="191167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374" y="3048267"/>
            <a:ext cx="2562225" cy="1873402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136" y="5087786"/>
            <a:ext cx="3902475" cy="16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0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990" y="2292502"/>
            <a:ext cx="2143125" cy="2143125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-5451" y="81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βεντέτα</a:t>
            </a:r>
            <a:r>
              <a:rPr lang="el-GR" dirty="0"/>
              <a:t>: </a:t>
            </a:r>
            <a:r>
              <a:rPr lang="el-GR" dirty="0" err="1"/>
              <a:t>vendetta</a:t>
            </a:r>
            <a:r>
              <a:rPr lang="el-GR" dirty="0"/>
              <a:t> (= εκδίκηση), έθιμο κατά το οποίο, σε περίπτωση προσβολής της τιμής ή της ζωής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0" y="705534"/>
            <a:ext cx="4972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Βίρα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dirty="0" err="1"/>
              <a:t>virare</a:t>
            </a:r>
            <a:r>
              <a:rPr lang="el-GR" dirty="0"/>
              <a:t> (= τραβώ), τράβα/ σήκωνε (στα πλοία)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0" y="1124557"/>
            <a:ext cx="4653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βόλτα</a:t>
            </a:r>
            <a:r>
              <a:rPr lang="el-GR" dirty="0"/>
              <a:t>: </a:t>
            </a:r>
            <a:r>
              <a:rPr lang="el-GR" dirty="0" err="1"/>
              <a:t>volta</a:t>
            </a:r>
            <a:r>
              <a:rPr lang="el-GR" dirty="0"/>
              <a:t>, στροφή, γύρος, μικρός περίπατος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0" y="14269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 err="1">
                <a:solidFill>
                  <a:srgbClr val="DC143C"/>
                </a:solidFill>
                <a:latin typeface="Trebuchet MS" panose="020B0603020202020204" pitchFamily="34" charset="0"/>
              </a:rPr>
              <a:t>γκραφίτι</a:t>
            </a:r>
            <a:r>
              <a:rPr lang="el-GR" dirty="0"/>
              <a:t>: </a:t>
            </a:r>
            <a:r>
              <a:rPr lang="el-GR" dirty="0" err="1"/>
              <a:t>graffito</a:t>
            </a:r>
            <a:r>
              <a:rPr lang="el-GR" dirty="0"/>
              <a:t>, </a:t>
            </a:r>
            <a:r>
              <a:rPr lang="el-GR" dirty="0" err="1"/>
              <a:t>graffio</a:t>
            </a:r>
            <a:r>
              <a:rPr lang="el-GR" dirty="0"/>
              <a:t> (= χάραγμα), επιγραφή ή παράσταση σε τοίχο, βράχο κ.α., </a:t>
            </a:r>
            <a:r>
              <a:rPr lang="el-GR" dirty="0" err="1"/>
              <a:t>ακιδογράφημα</a:t>
            </a:r>
            <a:r>
              <a:rPr lang="el-GR" dirty="0"/>
              <a:t>, </a:t>
            </a:r>
            <a:r>
              <a:rPr lang="el-GR" dirty="0" err="1"/>
              <a:t>τοιχογράφημα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-5451" y="2017856"/>
            <a:ext cx="4658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γόμα</a:t>
            </a:r>
            <a:r>
              <a:rPr lang="el-GR" dirty="0"/>
              <a:t>:    </a:t>
            </a:r>
            <a:r>
              <a:rPr lang="el-GR" dirty="0" err="1"/>
              <a:t>gomma</a:t>
            </a:r>
            <a:r>
              <a:rPr lang="el-GR" dirty="0"/>
              <a:t>, κόλλα από </a:t>
            </a:r>
            <a:r>
              <a:rPr lang="el-GR" dirty="0" err="1"/>
              <a:t>κόμμι</a:t>
            </a:r>
            <a:r>
              <a:rPr lang="el-GR" dirty="0"/>
              <a:t>, γομολάστιχα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0" y="23871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καζάκα</a:t>
            </a:r>
            <a:r>
              <a:rPr lang="el-GR" dirty="0"/>
              <a:t>: </a:t>
            </a:r>
            <a:r>
              <a:rPr lang="el-GR" dirty="0" err="1"/>
              <a:t>casaca</a:t>
            </a:r>
            <a:r>
              <a:rPr lang="el-GR" dirty="0"/>
              <a:t>, είδος γυναικείας ή ανδρικής μπλούζας, από χοντρό ύφασμα και χωρίς μανίκια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0" y="3033519"/>
            <a:ext cx="5025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καλμάρω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n-US" dirty="0" err="1"/>
              <a:t>calmare</a:t>
            </a:r>
            <a:r>
              <a:rPr lang="en-US" dirty="0"/>
              <a:t>, </a:t>
            </a:r>
            <a:r>
              <a:rPr lang="el-GR" dirty="0"/>
              <a:t>καταπραΰνω, ηρεμίζω, ησυχάζω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0" y="340285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Καπουτσίνος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dirty="0" err="1"/>
              <a:t>cappuccino-cappuccio</a:t>
            </a:r>
            <a:r>
              <a:rPr lang="el-GR" dirty="0"/>
              <a:t> (= κουκούλα), μοναχός τάγματος της δυτικής εκκλησίας που φορεί χαρακτηριστική κουκούλα</a:t>
            </a:r>
          </a:p>
          <a:p>
            <a:r>
              <a:rPr lang="el-GR" sz="1300" b="1" dirty="0" err="1">
                <a:solidFill>
                  <a:srgbClr val="DC143C"/>
                </a:solidFill>
                <a:latin typeface="Trebuchet MS" panose="020B0603020202020204" pitchFamily="34" charset="0"/>
              </a:rPr>
              <a:t>καπρίτσ</a:t>
            </a: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(ι)ο</a:t>
            </a:r>
            <a:r>
              <a:rPr lang="el-GR" dirty="0"/>
              <a:t>:  </a:t>
            </a:r>
            <a:r>
              <a:rPr lang="el-GR" dirty="0" err="1"/>
              <a:t>capriccio</a:t>
            </a:r>
            <a:r>
              <a:rPr lang="el-GR" dirty="0"/>
              <a:t>, ιδιοτροπία, πείσμα, παραξενιά, είδος μουσικής σύνθεσης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0" y="4880179"/>
            <a:ext cx="5440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κατσαβίδι</a:t>
            </a:r>
            <a:r>
              <a:rPr lang="el-GR" dirty="0"/>
              <a:t>: </a:t>
            </a:r>
            <a:r>
              <a:rPr lang="el-GR" dirty="0" err="1"/>
              <a:t>caccia-vite</a:t>
            </a:r>
            <a:r>
              <a:rPr lang="el-GR" dirty="0"/>
              <a:t>, εργαλείο για βίδωμα ή ξεβίδωμα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0" y="5249511"/>
            <a:ext cx="3317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300" b="1" dirty="0" err="1">
                <a:solidFill>
                  <a:srgbClr val="DC143C"/>
                </a:solidFill>
                <a:latin typeface="Trebuchet MS" panose="020B0603020202020204" pitchFamily="34" charset="0"/>
              </a:rPr>
              <a:t>κογιονάρω</a:t>
            </a:r>
            <a:r>
              <a:rPr lang="el-GR" dirty="0"/>
              <a:t>: </a:t>
            </a:r>
            <a:r>
              <a:rPr lang="en-US" dirty="0" err="1"/>
              <a:t>coglionare</a:t>
            </a:r>
            <a:r>
              <a:rPr lang="en-US" dirty="0"/>
              <a:t>, </a:t>
            </a:r>
            <a:r>
              <a:rPr lang="el-GR" dirty="0"/>
              <a:t>κοροϊδεύω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0" y="56650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κόλπο</a:t>
            </a:r>
            <a:r>
              <a:rPr lang="el-GR" dirty="0"/>
              <a:t>: </a:t>
            </a:r>
            <a:r>
              <a:rPr lang="el-GR" dirty="0" err="1"/>
              <a:t>colpo</a:t>
            </a:r>
            <a:r>
              <a:rPr lang="el-GR" dirty="0"/>
              <a:t>, τέχνασμα, απάτη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κόλπος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dirty="0" err="1"/>
              <a:t>colpo</a:t>
            </a:r>
            <a:r>
              <a:rPr lang="el-GR" dirty="0"/>
              <a:t>, αποπληξία, συμφόρηση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751" y="-132482"/>
            <a:ext cx="2466975" cy="1311449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6487" y="783476"/>
            <a:ext cx="1743075" cy="2619375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670" y="3646691"/>
            <a:ext cx="1814058" cy="2466975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1995" y="916554"/>
            <a:ext cx="2619375" cy="1743075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8461" y="2747528"/>
            <a:ext cx="2677820" cy="160020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8461" y="4435627"/>
            <a:ext cx="2620868" cy="159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6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8270"/>
            <a:ext cx="1920431" cy="1920431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597408" y="755732"/>
            <a:ext cx="62666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γαρνιτούρα</a:t>
            </a:r>
            <a:r>
              <a:rPr lang="el-GR" dirty="0"/>
              <a:t> </a:t>
            </a:r>
            <a:r>
              <a:rPr lang="en-US" i="1" dirty="0" err="1"/>
              <a:t>guarnitura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γκαζόζα</a:t>
            </a:r>
            <a:r>
              <a:rPr lang="el-GR" dirty="0"/>
              <a:t> </a:t>
            </a:r>
            <a:r>
              <a:rPr lang="en-US" i="1" dirty="0" err="1"/>
              <a:t>gasosa</a:t>
            </a:r>
            <a:r>
              <a:rPr lang="en-US" i="1" dirty="0"/>
              <a:t>, </a:t>
            </a:r>
            <a:r>
              <a:rPr lang="el-GR" i="1" dirty="0"/>
              <a:t>θηλυκό του επιθέτου </a:t>
            </a:r>
            <a:r>
              <a:rPr lang="en-US" i="1" dirty="0" err="1"/>
              <a:t>gasoso</a:t>
            </a:r>
            <a:r>
              <a:rPr lang="en-US" i="1" dirty="0"/>
              <a:t> (= </a:t>
            </a:r>
            <a:r>
              <a:rPr lang="el-GR" i="1" dirty="0"/>
              <a:t>αεριούχος)</a:t>
            </a:r>
            <a:br>
              <a:rPr lang="el-GR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γρανίτα</a:t>
            </a:r>
            <a:r>
              <a:rPr lang="el-GR" dirty="0"/>
              <a:t> </a:t>
            </a:r>
            <a:r>
              <a:rPr lang="en-US" i="1" dirty="0" err="1"/>
              <a:t>granita</a:t>
            </a:r>
            <a:r>
              <a:rPr lang="en-US" i="1" dirty="0"/>
              <a:t> &lt; </a:t>
            </a:r>
            <a:r>
              <a:rPr lang="en-US" i="1" dirty="0" err="1"/>
              <a:t>grano</a:t>
            </a:r>
            <a:r>
              <a:rPr lang="en-US" i="1" dirty="0"/>
              <a:t> (= </a:t>
            </a:r>
            <a:r>
              <a:rPr lang="el-GR" i="1" dirty="0"/>
              <a:t>κόκκος, σπόρος)</a:t>
            </a:r>
            <a:br>
              <a:rPr lang="el-GR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καντίνα</a:t>
            </a:r>
            <a:r>
              <a:rPr lang="el-GR" dirty="0"/>
              <a:t> </a:t>
            </a:r>
            <a:r>
              <a:rPr lang="en-US" i="1" dirty="0"/>
              <a:t>cantina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καραμέλα</a:t>
            </a:r>
            <a:r>
              <a:rPr lang="el-GR" dirty="0"/>
              <a:t> </a:t>
            </a:r>
            <a:r>
              <a:rPr lang="en-US" i="1" dirty="0" err="1"/>
              <a:t>caramella</a:t>
            </a:r>
            <a:r>
              <a:rPr lang="en-US" i="1" dirty="0"/>
              <a:t> &lt; </a:t>
            </a:r>
            <a:r>
              <a:rPr lang="el-GR" i="1" dirty="0"/>
              <a:t>λατινικό </a:t>
            </a:r>
            <a:r>
              <a:rPr lang="en-US" i="1" dirty="0" err="1"/>
              <a:t>cannamella</a:t>
            </a:r>
            <a:r>
              <a:rPr lang="en-US" i="1" dirty="0"/>
              <a:t> (= </a:t>
            </a:r>
            <a:r>
              <a:rPr lang="el-GR" i="1" dirty="0"/>
              <a:t>ζαχαροκάλαμο)</a:t>
            </a:r>
            <a:br>
              <a:rPr lang="el-GR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καρμπονάρα</a:t>
            </a:r>
            <a:r>
              <a:rPr lang="el-GR" dirty="0"/>
              <a:t> </a:t>
            </a:r>
            <a:r>
              <a:rPr lang="en-US" i="1" dirty="0" err="1"/>
              <a:t>carbonara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κολατσιό</a:t>
            </a:r>
            <a:r>
              <a:rPr lang="el-GR" dirty="0"/>
              <a:t> </a:t>
            </a:r>
            <a:r>
              <a:rPr lang="en-US" i="1" dirty="0" err="1"/>
              <a:t>colazione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κομπόστα</a:t>
            </a:r>
            <a:r>
              <a:rPr lang="el-GR" dirty="0"/>
              <a:t> </a:t>
            </a:r>
            <a:r>
              <a:rPr lang="en-US" i="1" dirty="0" err="1"/>
              <a:t>composta</a:t>
            </a:r>
            <a:r>
              <a:rPr lang="en-US" i="1" dirty="0"/>
              <a:t> &lt; </a:t>
            </a:r>
            <a:r>
              <a:rPr lang="el-GR" i="1" dirty="0"/>
              <a:t>λατινικό </a:t>
            </a:r>
            <a:r>
              <a:rPr lang="en-US" i="1" dirty="0" err="1"/>
              <a:t>compositum</a:t>
            </a:r>
            <a:r>
              <a:rPr lang="en-US" i="1" dirty="0"/>
              <a:t> (= </a:t>
            </a:r>
            <a:r>
              <a:rPr lang="el-GR" i="1" dirty="0"/>
              <a:t>σύνθετο)</a:t>
            </a:r>
            <a:br>
              <a:rPr lang="el-GR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κονσέρβα</a:t>
            </a:r>
            <a:r>
              <a:rPr lang="el-GR" dirty="0"/>
              <a:t> </a:t>
            </a:r>
            <a:r>
              <a:rPr lang="en-US" i="1" dirty="0" err="1"/>
              <a:t>conserva</a:t>
            </a:r>
            <a:r>
              <a:rPr lang="en-US" i="1" dirty="0"/>
              <a:t> &lt; </a:t>
            </a:r>
            <a:r>
              <a:rPr lang="el-GR" i="1" dirty="0"/>
              <a:t>λατινικό </a:t>
            </a:r>
            <a:r>
              <a:rPr lang="en-US" i="1" dirty="0" err="1"/>
              <a:t>conservo</a:t>
            </a:r>
            <a:r>
              <a:rPr lang="en-US" i="1" dirty="0"/>
              <a:t> (= </a:t>
            </a:r>
            <a:r>
              <a:rPr lang="el-GR" i="1" dirty="0"/>
              <a:t>φυλάω, συντηρώ)</a:t>
            </a:r>
            <a:br>
              <a:rPr lang="el-GR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λεμόνι</a:t>
            </a:r>
            <a:r>
              <a:rPr lang="el-GR" dirty="0"/>
              <a:t> </a:t>
            </a:r>
            <a:r>
              <a:rPr lang="en-US" i="1" dirty="0" err="1"/>
              <a:t>limone</a:t>
            </a:r>
            <a:r>
              <a:rPr lang="en-US" i="1" dirty="0"/>
              <a:t> &lt; </a:t>
            </a:r>
            <a:r>
              <a:rPr lang="el-GR" i="1" dirty="0"/>
              <a:t>περσικό </a:t>
            </a:r>
            <a:r>
              <a:rPr lang="en-US" i="1" dirty="0" err="1"/>
              <a:t>limun</a:t>
            </a:r>
            <a:br>
              <a:rPr lang="en-US" dirty="0"/>
            </a:br>
            <a:r>
              <a:rPr lang="el-GR" sz="1300" b="1" dirty="0" err="1">
                <a:solidFill>
                  <a:srgbClr val="DC143C"/>
                </a:solidFill>
                <a:latin typeface="Trebuchet MS" panose="020B0603020202020204" pitchFamily="34" charset="0"/>
              </a:rPr>
              <a:t>μουρταδέλα</a:t>
            </a:r>
            <a:r>
              <a:rPr lang="el-GR" dirty="0"/>
              <a:t> </a:t>
            </a:r>
            <a:r>
              <a:rPr lang="en-US" i="1" dirty="0" err="1"/>
              <a:t>mortadella</a:t>
            </a:r>
            <a:r>
              <a:rPr lang="en-US" i="1" dirty="0"/>
              <a:t> &lt; </a:t>
            </a:r>
            <a:r>
              <a:rPr lang="el-GR" i="1" dirty="0"/>
              <a:t>λατινικό </a:t>
            </a:r>
            <a:r>
              <a:rPr lang="en-US" i="1" dirty="0" err="1"/>
              <a:t>murtatum</a:t>
            </a:r>
            <a:r>
              <a:rPr lang="en-US" i="1" dirty="0"/>
              <a:t> (= </a:t>
            </a:r>
            <a:r>
              <a:rPr lang="el-GR" i="1" dirty="0"/>
              <a:t>αναμεμιγμένος με μύρτο) &lt; </a:t>
            </a:r>
            <a:r>
              <a:rPr lang="en-US" i="1" dirty="0" err="1"/>
              <a:t>mur­tum</a:t>
            </a:r>
            <a:r>
              <a:rPr lang="en-US" i="1" dirty="0"/>
              <a:t> (= </a:t>
            </a:r>
            <a:r>
              <a:rPr lang="el-GR" i="1" dirty="0"/>
              <a:t>μύρτο)</a:t>
            </a:r>
            <a:br>
              <a:rPr lang="el-GR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μουστάρδα</a:t>
            </a:r>
            <a:r>
              <a:rPr lang="el-GR" dirty="0"/>
              <a:t> </a:t>
            </a:r>
            <a:r>
              <a:rPr lang="en-US" i="1" dirty="0" err="1"/>
              <a:t>mostarda</a:t>
            </a:r>
            <a:r>
              <a:rPr lang="en-US" i="1" dirty="0"/>
              <a:t> (= </a:t>
            </a:r>
            <a:r>
              <a:rPr lang="el-GR" i="1" dirty="0"/>
              <a:t>σινάπι)</a:t>
            </a:r>
            <a:br>
              <a:rPr lang="el-GR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μπαγκέτα</a:t>
            </a:r>
            <a:r>
              <a:rPr lang="el-GR" dirty="0"/>
              <a:t> </a:t>
            </a:r>
            <a:r>
              <a:rPr lang="en-US" i="1" dirty="0" err="1"/>
              <a:t>bacchetta</a:t>
            </a:r>
            <a:r>
              <a:rPr lang="en-US" i="1" dirty="0"/>
              <a:t> (= </a:t>
            </a:r>
            <a:r>
              <a:rPr lang="el-GR" i="1" dirty="0"/>
              <a:t>ράβδος)</a:t>
            </a:r>
            <a:br>
              <a:rPr lang="el-GR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μπίρα</a:t>
            </a:r>
            <a:r>
              <a:rPr lang="el-GR" dirty="0"/>
              <a:t> </a:t>
            </a:r>
            <a:r>
              <a:rPr lang="en-US" i="1" dirty="0" err="1"/>
              <a:t>birra</a:t>
            </a:r>
            <a:r>
              <a:rPr lang="en-US" i="1" dirty="0"/>
              <a:t> &lt; </a:t>
            </a:r>
            <a:r>
              <a:rPr lang="el-GR" i="1" dirty="0"/>
              <a:t>γερμανικό </a:t>
            </a:r>
            <a:r>
              <a:rPr lang="en-US" i="1" dirty="0"/>
              <a:t>Bier</a:t>
            </a:r>
            <a:br>
              <a:rPr lang="en-US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μπισκότο</a:t>
            </a:r>
            <a:r>
              <a:rPr lang="el-GR" dirty="0"/>
              <a:t> </a:t>
            </a:r>
            <a:r>
              <a:rPr lang="en-US" i="1" dirty="0"/>
              <a:t>biscotto (= </a:t>
            </a:r>
            <a:r>
              <a:rPr lang="el-GR" i="1" dirty="0"/>
              <a:t>αυτό που έχει ψηθεί δυο φορές, το </a:t>
            </a:r>
            <a:r>
              <a:rPr lang="el-GR" i="1" dirty="0" err="1"/>
              <a:t>διπλοψημένο</a:t>
            </a:r>
            <a:r>
              <a:rPr lang="el-GR" i="1" dirty="0"/>
              <a:t>)</a:t>
            </a:r>
            <a:br>
              <a:rPr lang="el-GR" dirty="0"/>
            </a:br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μπρόκολο</a:t>
            </a:r>
            <a:r>
              <a:rPr lang="el-GR" dirty="0"/>
              <a:t> </a:t>
            </a:r>
            <a:r>
              <a:rPr lang="en-US" i="1" dirty="0" err="1"/>
              <a:t>broccolo</a:t>
            </a:r>
            <a:r>
              <a:rPr lang="en-US" i="1" dirty="0"/>
              <a:t> &lt; </a:t>
            </a:r>
            <a:r>
              <a:rPr lang="en-US" i="1" dirty="0" err="1"/>
              <a:t>brocco</a:t>
            </a:r>
            <a:r>
              <a:rPr lang="en-US" i="1" dirty="0"/>
              <a:t> (= </a:t>
            </a:r>
            <a:r>
              <a:rPr lang="el-GR" i="1" dirty="0"/>
              <a:t>βλαστός)</a:t>
            </a:r>
            <a:endParaRPr lang="el-GR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7184" y="134112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ΦΑΓΗΤΟ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096" y="134112"/>
            <a:ext cx="3028950" cy="151447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512" y="5238750"/>
            <a:ext cx="3076575" cy="14859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096" y="1999559"/>
            <a:ext cx="2619375" cy="174307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443" y="4238625"/>
            <a:ext cx="2371725" cy="192405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1653" y="-48316"/>
            <a:ext cx="2143125" cy="214312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8925" y="4238625"/>
            <a:ext cx="1743075" cy="2619375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3690" y="224279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0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34112" y="76202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νεράντζι</a:t>
            </a:r>
            <a:r>
              <a:rPr lang="el-GR" dirty="0"/>
              <a:t> </a:t>
            </a:r>
            <a:r>
              <a:rPr lang="en-US" dirty="0" err="1"/>
              <a:t>naranza</a:t>
            </a:r>
            <a:r>
              <a:rPr lang="en-US" dirty="0"/>
              <a:t> &lt; </a:t>
            </a:r>
            <a:r>
              <a:rPr lang="el-GR" dirty="0"/>
              <a:t>αραβικό </a:t>
            </a:r>
            <a:r>
              <a:rPr lang="en-US" dirty="0" err="1"/>
              <a:t>naranj</a:t>
            </a:r>
            <a:r>
              <a:rPr lang="en-US" dirty="0"/>
              <a:t> &lt; </a:t>
            </a:r>
            <a:r>
              <a:rPr lang="el-GR" dirty="0"/>
              <a:t>περσικό </a:t>
            </a:r>
            <a:r>
              <a:rPr lang="en-US" dirty="0" err="1"/>
              <a:t>narang</a:t>
            </a:r>
            <a:r>
              <a:rPr lang="en-US" dirty="0"/>
              <a:t> &lt; </a:t>
            </a:r>
            <a:r>
              <a:rPr lang="el-GR" dirty="0"/>
              <a:t>αρχαίο ινδικό </a:t>
            </a:r>
            <a:r>
              <a:rPr lang="en-US" dirty="0" err="1"/>
              <a:t>naranga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ντομάτα</a:t>
            </a:r>
            <a:r>
              <a:rPr lang="el-GR" dirty="0"/>
              <a:t> </a:t>
            </a:r>
            <a:r>
              <a:rPr lang="en-US" dirty="0" err="1"/>
              <a:t>tomata</a:t>
            </a:r>
            <a:r>
              <a:rPr lang="en-US" dirty="0"/>
              <a:t> &lt; </a:t>
            </a:r>
            <a:r>
              <a:rPr lang="el-GR" dirty="0"/>
              <a:t>ισπανικό </a:t>
            </a:r>
            <a:r>
              <a:rPr lang="en-US" dirty="0" err="1"/>
              <a:t>tomata</a:t>
            </a:r>
            <a:r>
              <a:rPr lang="en-US" dirty="0"/>
              <a:t> &lt; </a:t>
            </a:r>
            <a:r>
              <a:rPr lang="el-GR" dirty="0"/>
              <a:t>μεξικανικό </a:t>
            </a:r>
            <a:r>
              <a:rPr lang="en-US" dirty="0" err="1"/>
              <a:t>tomatl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πασατέμπος</a:t>
            </a:r>
            <a:r>
              <a:rPr lang="el-GR" dirty="0"/>
              <a:t> &lt; φράση </a:t>
            </a:r>
            <a:r>
              <a:rPr lang="en-US" dirty="0" err="1"/>
              <a:t>passa</a:t>
            </a:r>
            <a:r>
              <a:rPr lang="en-US" dirty="0"/>
              <a:t> tempo &lt; </a:t>
            </a:r>
            <a:r>
              <a:rPr lang="en-US" dirty="0" err="1"/>
              <a:t>passo</a:t>
            </a:r>
            <a:r>
              <a:rPr lang="en-US" dirty="0"/>
              <a:t> (= </a:t>
            </a:r>
            <a:r>
              <a:rPr lang="el-GR" dirty="0"/>
              <a:t>περνώ) + </a:t>
            </a:r>
            <a:r>
              <a:rPr lang="en-US" dirty="0"/>
              <a:t>tempo (= </a:t>
            </a:r>
            <a:r>
              <a:rPr lang="el-GR" dirty="0"/>
              <a:t>χρόνος, ώρα)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παστέλι</a:t>
            </a:r>
            <a:r>
              <a:rPr lang="el-GR" dirty="0"/>
              <a:t> </a:t>
            </a:r>
            <a:r>
              <a:rPr lang="en-US" dirty="0" err="1"/>
              <a:t>pastello</a:t>
            </a:r>
            <a:r>
              <a:rPr lang="en-US" dirty="0"/>
              <a:t> &lt; pasta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παστίλια</a:t>
            </a:r>
            <a:r>
              <a:rPr lang="el-GR" dirty="0"/>
              <a:t> </a:t>
            </a:r>
            <a:r>
              <a:rPr lang="en-US" dirty="0" err="1"/>
              <a:t>pastiglia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παστίτσιο</a:t>
            </a:r>
            <a:r>
              <a:rPr lang="el-GR" dirty="0"/>
              <a:t> </a:t>
            </a:r>
            <a:r>
              <a:rPr lang="en-US" dirty="0"/>
              <a:t>pasticcio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πέτσα</a:t>
            </a:r>
            <a:r>
              <a:rPr lang="el-GR" dirty="0"/>
              <a:t> </a:t>
            </a:r>
            <a:r>
              <a:rPr lang="en-US" dirty="0" err="1"/>
              <a:t>pezza</a:t>
            </a:r>
            <a:r>
              <a:rPr lang="en-US" dirty="0"/>
              <a:t> (= </a:t>
            </a:r>
            <a:r>
              <a:rPr lang="el-GR" dirty="0"/>
              <a:t>τεμάχιο)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πικάντικος</a:t>
            </a:r>
            <a:r>
              <a:rPr lang="el-GR" dirty="0"/>
              <a:t> </a:t>
            </a:r>
            <a:r>
              <a:rPr lang="en-US" dirty="0" err="1"/>
              <a:t>piccante</a:t>
            </a:r>
            <a:r>
              <a:rPr lang="en-US" dirty="0"/>
              <a:t> (= </a:t>
            </a:r>
            <a:r>
              <a:rPr lang="el-GR" dirty="0"/>
              <a:t>δριμύς, δηκτικός) &lt; </a:t>
            </a:r>
            <a:r>
              <a:rPr lang="en-US" dirty="0" err="1"/>
              <a:t>piccare</a:t>
            </a:r>
            <a:r>
              <a:rPr lang="en-US" dirty="0"/>
              <a:t> &lt; </a:t>
            </a:r>
            <a:r>
              <a:rPr lang="en-US" dirty="0" err="1"/>
              <a:t>picca</a:t>
            </a:r>
            <a:r>
              <a:rPr lang="en-US" dirty="0"/>
              <a:t> (= </a:t>
            </a:r>
            <a:r>
              <a:rPr lang="el-GR" dirty="0"/>
              <a:t>αιχμή)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πίτσα</a:t>
            </a:r>
            <a:r>
              <a:rPr lang="el-GR" dirty="0"/>
              <a:t> </a:t>
            </a:r>
            <a:r>
              <a:rPr lang="en-US" dirty="0"/>
              <a:t>pizza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πορτοκάλι</a:t>
            </a:r>
            <a:r>
              <a:rPr lang="el-GR" dirty="0"/>
              <a:t> </a:t>
            </a:r>
            <a:r>
              <a:rPr lang="en-US" dirty="0" err="1"/>
              <a:t>portogallo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ραδίκι</a:t>
            </a:r>
            <a:r>
              <a:rPr lang="el-GR" dirty="0"/>
              <a:t> </a:t>
            </a:r>
            <a:r>
              <a:rPr lang="en-US" dirty="0"/>
              <a:t>radicchio &lt; </a:t>
            </a:r>
            <a:r>
              <a:rPr lang="el-GR" dirty="0"/>
              <a:t>λατινικό </a:t>
            </a:r>
            <a:r>
              <a:rPr lang="en-US" dirty="0"/>
              <a:t>radix (= </a:t>
            </a:r>
            <a:r>
              <a:rPr lang="el-GR" dirty="0"/>
              <a:t>ρίζα)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σαλάμι</a:t>
            </a:r>
            <a:r>
              <a:rPr lang="el-GR" dirty="0"/>
              <a:t> </a:t>
            </a:r>
            <a:r>
              <a:rPr lang="en-US" dirty="0" err="1"/>
              <a:t>salame</a:t>
            </a:r>
            <a:r>
              <a:rPr lang="en-US" dirty="0"/>
              <a:t> &lt; </a:t>
            </a:r>
            <a:r>
              <a:rPr lang="en-US" dirty="0" err="1"/>
              <a:t>salare</a:t>
            </a:r>
            <a:r>
              <a:rPr lang="en-US" dirty="0"/>
              <a:t> (= </a:t>
            </a:r>
            <a:r>
              <a:rPr lang="el-GR" dirty="0"/>
              <a:t>αλατίζω) &lt; </a:t>
            </a:r>
            <a:r>
              <a:rPr lang="en-US" dirty="0"/>
              <a:t>sale (= </a:t>
            </a:r>
            <a:r>
              <a:rPr lang="el-GR" dirty="0"/>
              <a:t>αλάτι) &lt; λατινικό </a:t>
            </a:r>
            <a:r>
              <a:rPr lang="en-US" dirty="0" err="1"/>
              <a:t>sal</a:t>
            </a:r>
            <a:r>
              <a:rPr lang="en-US" dirty="0"/>
              <a:t>,-</a:t>
            </a:r>
            <a:r>
              <a:rPr lang="en-US" dirty="0" err="1"/>
              <a:t>lis</a:t>
            </a:r>
            <a:r>
              <a:rPr lang="en-US" dirty="0"/>
              <a:t> (= </a:t>
            </a:r>
            <a:r>
              <a:rPr lang="el-GR" dirty="0"/>
              <a:t>αλάτι)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σαλάτα</a:t>
            </a:r>
            <a:r>
              <a:rPr lang="el-GR" dirty="0"/>
              <a:t> </a:t>
            </a:r>
            <a:r>
              <a:rPr lang="en-US" dirty="0" err="1"/>
              <a:t>insalata</a:t>
            </a:r>
            <a:r>
              <a:rPr lang="en-US" dirty="0"/>
              <a:t> (= </a:t>
            </a:r>
            <a:r>
              <a:rPr lang="el-GR" dirty="0"/>
              <a:t>αλατισμένη) &lt; λατινικό </a:t>
            </a:r>
            <a:r>
              <a:rPr lang="en-US" dirty="0" err="1"/>
              <a:t>sal</a:t>
            </a:r>
            <a:r>
              <a:rPr lang="en-US" dirty="0"/>
              <a:t>,-</a:t>
            </a:r>
            <a:r>
              <a:rPr lang="en-US" dirty="0" err="1"/>
              <a:t>lis</a:t>
            </a:r>
            <a:r>
              <a:rPr lang="en-US" dirty="0"/>
              <a:t> (= </a:t>
            </a:r>
            <a:r>
              <a:rPr lang="el-GR" dirty="0"/>
              <a:t>αλάτι)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σάλτσα</a:t>
            </a:r>
            <a:r>
              <a:rPr lang="el-GR" dirty="0"/>
              <a:t> </a:t>
            </a:r>
            <a:r>
              <a:rPr lang="en-US" dirty="0"/>
              <a:t>salsa &lt; </a:t>
            </a:r>
            <a:r>
              <a:rPr lang="el-GR" dirty="0"/>
              <a:t>λατινικό </a:t>
            </a:r>
            <a:r>
              <a:rPr lang="en-US" dirty="0"/>
              <a:t>salsa (= </a:t>
            </a:r>
            <a:r>
              <a:rPr lang="el-GR" dirty="0"/>
              <a:t>αλμυρή) &lt; </a:t>
            </a:r>
            <a:r>
              <a:rPr lang="en-US" dirty="0" err="1"/>
              <a:t>sal</a:t>
            </a:r>
            <a:r>
              <a:rPr lang="en-US" dirty="0"/>
              <a:t>,-</a:t>
            </a:r>
            <a:r>
              <a:rPr lang="en-US" dirty="0" err="1"/>
              <a:t>lis</a:t>
            </a:r>
            <a:r>
              <a:rPr lang="en-US" dirty="0"/>
              <a:t> (= </a:t>
            </a:r>
            <a:r>
              <a:rPr lang="el-GR" dirty="0"/>
              <a:t>αλάτι)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66" y="268202"/>
            <a:ext cx="4389500" cy="49381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566" y="268202"/>
            <a:ext cx="2705100" cy="16859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300" y="2162175"/>
            <a:ext cx="2533650" cy="18097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301" y="4391025"/>
            <a:ext cx="2552700" cy="184785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775" y="2167702"/>
            <a:ext cx="2771775" cy="180422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0112" y="4391025"/>
            <a:ext cx="274243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3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85800" y="15303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σερβιτόρος</a:t>
            </a:r>
            <a:r>
              <a:rPr lang="el-GR" dirty="0"/>
              <a:t> </a:t>
            </a:r>
            <a:r>
              <a:rPr lang="en-US" dirty="0" err="1"/>
              <a:t>servitore</a:t>
            </a:r>
            <a:r>
              <a:rPr lang="en-US" dirty="0"/>
              <a:t> (= </a:t>
            </a:r>
            <a:r>
              <a:rPr lang="el-GR" dirty="0"/>
              <a:t>υπηρέτης) &lt; λατινικό </a:t>
            </a:r>
            <a:r>
              <a:rPr lang="en-US" dirty="0" err="1"/>
              <a:t>servio</a:t>
            </a:r>
            <a:r>
              <a:rPr lang="en-US" dirty="0"/>
              <a:t> (= </a:t>
            </a:r>
            <a:r>
              <a:rPr lang="el-GR" dirty="0"/>
              <a:t>υπηρετώ)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σόδα</a:t>
            </a:r>
            <a:r>
              <a:rPr lang="el-GR" dirty="0"/>
              <a:t> </a:t>
            </a:r>
            <a:r>
              <a:rPr lang="en-US" dirty="0"/>
              <a:t>soda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σούπα</a:t>
            </a:r>
            <a:r>
              <a:rPr lang="el-GR" dirty="0"/>
              <a:t> </a:t>
            </a:r>
            <a:r>
              <a:rPr lang="en-US" dirty="0" err="1"/>
              <a:t>zuppa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τρατάρω</a:t>
            </a:r>
            <a:r>
              <a:rPr lang="el-GR" dirty="0"/>
              <a:t> </a:t>
            </a:r>
            <a:r>
              <a:rPr lang="en-US" dirty="0" err="1"/>
              <a:t>trattare</a:t>
            </a:r>
            <a:r>
              <a:rPr lang="en-US" dirty="0"/>
              <a:t> (= </a:t>
            </a:r>
            <a:r>
              <a:rPr lang="el-GR" dirty="0"/>
              <a:t>φιλεύω)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φέτα</a:t>
            </a:r>
            <a:r>
              <a:rPr lang="el-GR" dirty="0"/>
              <a:t> </a:t>
            </a:r>
            <a:r>
              <a:rPr lang="en-US" dirty="0" err="1"/>
              <a:t>fetta</a:t>
            </a:r>
            <a:r>
              <a:rPr lang="en-US" dirty="0"/>
              <a:t> (= </a:t>
            </a:r>
            <a:r>
              <a:rPr lang="el-GR" dirty="0"/>
              <a:t>τεμάχιο)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φιλέτο</a:t>
            </a:r>
            <a:r>
              <a:rPr lang="el-GR" dirty="0"/>
              <a:t> </a:t>
            </a:r>
            <a:r>
              <a:rPr lang="en-US" dirty="0" err="1"/>
              <a:t>filetto</a:t>
            </a:r>
            <a:r>
              <a:rPr lang="en-US" dirty="0"/>
              <a:t> &lt; filo (= </a:t>
            </a:r>
            <a:r>
              <a:rPr lang="el-GR" dirty="0"/>
              <a:t>νήμα)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φράουλα</a:t>
            </a:r>
            <a:r>
              <a:rPr lang="el-GR" dirty="0"/>
              <a:t> </a:t>
            </a:r>
            <a:r>
              <a:rPr lang="en-US" dirty="0" err="1"/>
              <a:t>fragola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φρέσκος</a:t>
            </a:r>
            <a:r>
              <a:rPr lang="el-GR" dirty="0"/>
              <a:t> </a:t>
            </a:r>
            <a:r>
              <a:rPr lang="en-US" dirty="0"/>
              <a:t>fresco (= </a:t>
            </a:r>
            <a:r>
              <a:rPr lang="el-GR" dirty="0"/>
              <a:t>δροσερός, νωπός), λέξη γερμανικής προέλευσης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φρουτιέρα</a:t>
            </a:r>
            <a:r>
              <a:rPr lang="el-GR" dirty="0"/>
              <a:t> </a:t>
            </a:r>
            <a:r>
              <a:rPr lang="en-US" dirty="0" err="1"/>
              <a:t>fruttiera</a:t>
            </a:r>
            <a:r>
              <a:rPr lang="en-US" dirty="0"/>
              <a:t> (= </a:t>
            </a:r>
            <a:r>
              <a:rPr lang="el-GR" dirty="0" err="1"/>
              <a:t>οπωροθήκη</a:t>
            </a:r>
            <a:r>
              <a:rPr lang="el-GR" dirty="0"/>
              <a:t>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φρούτο</a:t>
            </a:r>
            <a:r>
              <a:rPr lang="el-GR" dirty="0"/>
              <a:t> </a:t>
            </a:r>
            <a:r>
              <a:rPr lang="en-US" dirty="0" err="1"/>
              <a:t>frutto</a:t>
            </a:r>
            <a:r>
              <a:rPr lang="en-US" dirty="0"/>
              <a:t> &lt; </a:t>
            </a:r>
            <a:r>
              <a:rPr lang="el-GR" dirty="0"/>
              <a:t>λατινικό </a:t>
            </a:r>
            <a:r>
              <a:rPr lang="en-US" dirty="0" err="1"/>
              <a:t>fructus</a:t>
            </a:r>
            <a:r>
              <a:rPr lang="en-US" dirty="0"/>
              <a:t> (= </a:t>
            </a:r>
            <a:r>
              <a:rPr lang="el-GR" dirty="0"/>
              <a:t>καρπός)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91290"/>
            <a:ext cx="4389500" cy="49381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114892"/>
            <a:ext cx="2628900" cy="17430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862" y="5114891"/>
            <a:ext cx="2619375" cy="17430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212" y="5118479"/>
            <a:ext cx="2619375" cy="174307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300" y="213571"/>
            <a:ext cx="2628900" cy="174307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7937" y="2404087"/>
            <a:ext cx="2019300" cy="22669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2250" y="2469386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5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4733926"/>
            <a:ext cx="2143125" cy="2143125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833113" y="90648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ακουαφόρτε</a:t>
            </a:r>
            <a:r>
              <a:rPr lang="el-GR" dirty="0"/>
              <a:t> </a:t>
            </a:r>
            <a:r>
              <a:rPr lang="en-US" dirty="0" err="1"/>
              <a:t>acquaforte</a:t>
            </a:r>
            <a:r>
              <a:rPr lang="en-US" dirty="0"/>
              <a:t> (= </a:t>
            </a:r>
            <a:r>
              <a:rPr lang="el-GR" dirty="0"/>
              <a:t>δυνατό νερό)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αντίκα</a:t>
            </a:r>
            <a:r>
              <a:rPr lang="el-GR" dirty="0"/>
              <a:t> </a:t>
            </a:r>
            <a:r>
              <a:rPr lang="en-US" dirty="0" err="1"/>
              <a:t>antica</a:t>
            </a:r>
            <a:r>
              <a:rPr lang="en-US" dirty="0"/>
              <a:t>, </a:t>
            </a:r>
            <a:r>
              <a:rPr lang="el-GR" dirty="0"/>
              <a:t>θηλυκό του επιθέτου </a:t>
            </a:r>
            <a:r>
              <a:rPr lang="en-US" dirty="0" err="1"/>
              <a:t>antico</a:t>
            </a:r>
            <a:r>
              <a:rPr lang="en-US" dirty="0"/>
              <a:t> (= </a:t>
            </a:r>
            <a:r>
              <a:rPr lang="el-GR" dirty="0"/>
              <a:t>παλαιός)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βάζο</a:t>
            </a:r>
            <a:r>
              <a:rPr lang="el-GR" dirty="0"/>
              <a:t> </a:t>
            </a:r>
            <a:r>
              <a:rPr lang="en-US" dirty="0" err="1"/>
              <a:t>vaso</a:t>
            </a:r>
            <a:r>
              <a:rPr lang="en-US" dirty="0"/>
              <a:t> (= </a:t>
            </a:r>
            <a:r>
              <a:rPr lang="el-GR" dirty="0"/>
              <a:t>αγγείο, δοχείο)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βαλίτσα</a:t>
            </a:r>
            <a:r>
              <a:rPr lang="el-GR" dirty="0"/>
              <a:t> </a:t>
            </a:r>
            <a:r>
              <a:rPr lang="en-US" dirty="0" err="1"/>
              <a:t>valigia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βαρέλι</a:t>
            </a:r>
            <a:r>
              <a:rPr lang="el-GR" dirty="0"/>
              <a:t> </a:t>
            </a:r>
            <a:r>
              <a:rPr lang="en-US" dirty="0" err="1"/>
              <a:t>barella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βεντάλια</a:t>
            </a:r>
            <a:r>
              <a:rPr lang="el-GR" dirty="0"/>
              <a:t> </a:t>
            </a:r>
            <a:r>
              <a:rPr lang="en-US" dirty="0" err="1"/>
              <a:t>ventaglio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βεντούζα</a:t>
            </a:r>
            <a:r>
              <a:rPr lang="el-GR" dirty="0"/>
              <a:t> </a:t>
            </a:r>
            <a:r>
              <a:rPr lang="en-US" dirty="0" err="1"/>
              <a:t>ventosa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βίλα</a:t>
            </a:r>
            <a:r>
              <a:rPr lang="el-GR" dirty="0"/>
              <a:t> </a:t>
            </a:r>
            <a:r>
              <a:rPr lang="en-US" dirty="0"/>
              <a:t>villa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γλόμπος</a:t>
            </a:r>
            <a:r>
              <a:rPr lang="el-GR" dirty="0"/>
              <a:t> </a:t>
            </a:r>
            <a:r>
              <a:rPr lang="en-US" dirty="0" err="1"/>
              <a:t>globo</a:t>
            </a:r>
            <a:r>
              <a:rPr lang="en-US" dirty="0"/>
              <a:t> &lt; </a:t>
            </a:r>
            <a:r>
              <a:rPr lang="el-GR" dirty="0"/>
              <a:t>λατινικό </a:t>
            </a:r>
            <a:r>
              <a:rPr lang="en-US" dirty="0" err="1"/>
              <a:t>globus</a:t>
            </a:r>
            <a:r>
              <a:rPr lang="en-US" dirty="0"/>
              <a:t> (= </a:t>
            </a:r>
            <a:r>
              <a:rPr lang="el-GR" dirty="0"/>
              <a:t>σφαιρικός)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κάδρο</a:t>
            </a:r>
            <a:r>
              <a:rPr lang="el-GR" dirty="0"/>
              <a:t> </a:t>
            </a:r>
            <a:r>
              <a:rPr lang="en-US" dirty="0" err="1"/>
              <a:t>quadro</a:t>
            </a:r>
            <a:r>
              <a:rPr lang="en-US" dirty="0"/>
              <a:t> &lt; </a:t>
            </a:r>
            <a:r>
              <a:rPr lang="el-GR" dirty="0"/>
              <a:t>λατινικό </a:t>
            </a:r>
            <a:r>
              <a:rPr lang="en-US" dirty="0" err="1"/>
              <a:t>quadrus</a:t>
            </a:r>
            <a:r>
              <a:rPr lang="en-US" dirty="0"/>
              <a:t> (= </a:t>
            </a:r>
            <a:r>
              <a:rPr lang="el-GR" dirty="0"/>
              <a:t>τετράγωνος)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κασόνι</a:t>
            </a:r>
            <a:r>
              <a:rPr lang="el-GR" dirty="0"/>
              <a:t> </a:t>
            </a:r>
            <a:r>
              <a:rPr lang="en-US" dirty="0" err="1"/>
              <a:t>cassone</a:t>
            </a:r>
            <a:r>
              <a:rPr lang="en-US" dirty="0"/>
              <a:t> &lt; </a:t>
            </a:r>
            <a:r>
              <a:rPr lang="en-US" dirty="0" err="1"/>
              <a:t>cassa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κομοδίνο</a:t>
            </a:r>
            <a:r>
              <a:rPr lang="el-GR" dirty="0"/>
              <a:t> </a:t>
            </a:r>
            <a:r>
              <a:rPr lang="en-US" dirty="0" err="1"/>
              <a:t>comodino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κουκέτα</a:t>
            </a:r>
            <a:r>
              <a:rPr lang="el-GR" dirty="0"/>
              <a:t> </a:t>
            </a:r>
            <a:r>
              <a:rPr lang="en-US" dirty="0" err="1"/>
              <a:t>cuccetta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λουκέτο</a:t>
            </a:r>
            <a:r>
              <a:rPr lang="el-GR" dirty="0"/>
              <a:t> </a:t>
            </a:r>
            <a:r>
              <a:rPr lang="en-US" dirty="0" err="1"/>
              <a:t>lucchetto</a:t>
            </a:r>
            <a:r>
              <a:rPr lang="en-US" dirty="0"/>
              <a:t> &lt; </a:t>
            </a:r>
            <a:r>
              <a:rPr lang="el-GR" dirty="0"/>
              <a:t>αρχαίο γερμανικό </a:t>
            </a:r>
            <a:r>
              <a:rPr lang="en-US" dirty="0" err="1"/>
              <a:t>lok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057650" y="476250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ΣΠΙΤΙ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204787"/>
            <a:ext cx="1638300" cy="27908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787" y="4876801"/>
            <a:ext cx="2977213" cy="19812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50" y="476250"/>
            <a:ext cx="2143125" cy="214312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113" y="3681175"/>
            <a:ext cx="2143125" cy="214312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8005" y="2586039"/>
            <a:ext cx="2390775" cy="191452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1246" y="1793081"/>
            <a:ext cx="2143125" cy="2143125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970" y="4228296"/>
            <a:ext cx="1743075" cy="261937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2101" y="513397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3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7650" y="476250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ΣΠΙΤΙ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09650" y="66091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μεζούρα</a:t>
            </a:r>
            <a:r>
              <a:rPr lang="el-GR" dirty="0"/>
              <a:t> </a:t>
            </a:r>
            <a:r>
              <a:rPr lang="en-US" dirty="0" err="1"/>
              <a:t>misura</a:t>
            </a:r>
            <a:r>
              <a:rPr lang="en-US" dirty="0"/>
              <a:t> </a:t>
            </a:r>
            <a:r>
              <a:rPr lang="el-GR" dirty="0"/>
              <a:t>ή </a:t>
            </a:r>
            <a:r>
              <a:rPr lang="en-US" dirty="0" err="1"/>
              <a:t>mesura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μπαλκόνι</a:t>
            </a:r>
            <a:r>
              <a:rPr lang="el-GR" dirty="0"/>
              <a:t> </a:t>
            </a:r>
            <a:r>
              <a:rPr lang="en-US" dirty="0" err="1"/>
              <a:t>balcone</a:t>
            </a:r>
            <a:r>
              <a:rPr lang="en-US" dirty="0"/>
              <a:t> (= </a:t>
            </a:r>
            <a:r>
              <a:rPr lang="el-GR" dirty="0"/>
              <a:t>εξώστης) &lt; αρχαίο γερμανικό </a:t>
            </a:r>
            <a:r>
              <a:rPr lang="en-US" dirty="0" err="1"/>
              <a:t>balkon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ομπρέλα</a:t>
            </a:r>
            <a:r>
              <a:rPr lang="el-GR" dirty="0"/>
              <a:t> </a:t>
            </a:r>
            <a:r>
              <a:rPr lang="en-US" dirty="0" err="1"/>
              <a:t>ombrella</a:t>
            </a:r>
            <a:r>
              <a:rPr lang="en-US" dirty="0"/>
              <a:t> &lt; </a:t>
            </a:r>
            <a:r>
              <a:rPr lang="el-GR" dirty="0"/>
              <a:t>λατινικό </a:t>
            </a:r>
            <a:r>
              <a:rPr lang="en-US" dirty="0"/>
              <a:t>umbrella (= </a:t>
            </a:r>
            <a:r>
              <a:rPr lang="el-GR" dirty="0"/>
              <a:t>ομπρέλα) &lt; </a:t>
            </a:r>
            <a:r>
              <a:rPr lang="en-US" dirty="0"/>
              <a:t>umbra (= </a:t>
            </a:r>
            <a:r>
              <a:rPr lang="el-GR" dirty="0"/>
              <a:t>σκιά)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πάγκος</a:t>
            </a:r>
            <a:r>
              <a:rPr lang="el-GR" dirty="0"/>
              <a:t> </a:t>
            </a:r>
            <a:r>
              <a:rPr lang="en-US" dirty="0" err="1"/>
              <a:t>banco</a:t>
            </a:r>
            <a:r>
              <a:rPr lang="en-US" dirty="0"/>
              <a:t> (= </a:t>
            </a:r>
            <a:r>
              <a:rPr lang="el-GR" dirty="0"/>
              <a:t>θρανίο)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πακέτο</a:t>
            </a:r>
            <a:r>
              <a:rPr lang="el-GR" dirty="0"/>
              <a:t> </a:t>
            </a:r>
            <a:r>
              <a:rPr lang="en-US" dirty="0" err="1"/>
              <a:t>pacchetto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παράγκα</a:t>
            </a:r>
            <a:r>
              <a:rPr lang="el-GR" dirty="0"/>
              <a:t> &lt; </a:t>
            </a:r>
            <a:r>
              <a:rPr lang="el-GR" dirty="0" err="1"/>
              <a:t>μπαράκα</a:t>
            </a:r>
            <a:r>
              <a:rPr lang="el-GR" dirty="0"/>
              <a:t> &lt; </a:t>
            </a:r>
            <a:r>
              <a:rPr lang="en-US" dirty="0" err="1"/>
              <a:t>baracca</a:t>
            </a:r>
            <a:r>
              <a:rPr lang="en-US" dirty="0"/>
              <a:t> (= </a:t>
            </a:r>
            <a:r>
              <a:rPr lang="el-GR" dirty="0"/>
              <a:t>παράπηγμα)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πετσέτα</a:t>
            </a:r>
            <a:r>
              <a:rPr lang="el-GR" dirty="0"/>
              <a:t> </a:t>
            </a:r>
            <a:r>
              <a:rPr lang="en-US" dirty="0" err="1"/>
              <a:t>pezzetta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πολυθρόνα</a:t>
            </a:r>
            <a:r>
              <a:rPr lang="el-GR" dirty="0"/>
              <a:t> </a:t>
            </a:r>
            <a:r>
              <a:rPr lang="en-US" dirty="0" err="1"/>
              <a:t>poltrona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πόμολο</a:t>
            </a:r>
            <a:r>
              <a:rPr lang="el-GR" dirty="0"/>
              <a:t> </a:t>
            </a:r>
            <a:r>
              <a:rPr lang="en-US" dirty="0" err="1"/>
              <a:t>pomolo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πορσελάνη</a:t>
            </a:r>
            <a:r>
              <a:rPr lang="el-GR" dirty="0"/>
              <a:t> </a:t>
            </a:r>
            <a:r>
              <a:rPr lang="en-US" dirty="0" err="1"/>
              <a:t>porcellana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σάλα</a:t>
            </a:r>
            <a:r>
              <a:rPr lang="el-GR" dirty="0"/>
              <a:t> </a:t>
            </a:r>
            <a:r>
              <a:rPr lang="en-US" dirty="0" err="1"/>
              <a:t>sala</a:t>
            </a:r>
            <a:r>
              <a:rPr lang="en-US" dirty="0"/>
              <a:t> &lt; </a:t>
            </a:r>
            <a:r>
              <a:rPr lang="el-GR" dirty="0"/>
              <a:t>αρχαίο γερμανικό </a:t>
            </a:r>
            <a:r>
              <a:rPr lang="en-US" dirty="0" err="1"/>
              <a:t>sal</a:t>
            </a:r>
            <a:r>
              <a:rPr lang="en-US" dirty="0"/>
              <a:t> (= </a:t>
            </a:r>
            <a:r>
              <a:rPr lang="el-GR" dirty="0"/>
              <a:t>σπίτι)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σερβίτσιο</a:t>
            </a:r>
            <a:r>
              <a:rPr lang="el-GR" dirty="0"/>
              <a:t> </a:t>
            </a:r>
            <a:r>
              <a:rPr lang="en-US" dirty="0" err="1"/>
              <a:t>servizio</a:t>
            </a:r>
            <a:r>
              <a:rPr lang="en-US" dirty="0"/>
              <a:t> (= </a:t>
            </a:r>
            <a:r>
              <a:rPr lang="el-GR" dirty="0"/>
              <a:t>σκεύη τραπεζιού) &lt; λατινικό </a:t>
            </a:r>
            <a:r>
              <a:rPr lang="en-US" dirty="0" err="1"/>
              <a:t>servio</a:t>
            </a:r>
            <a:r>
              <a:rPr lang="en-US" dirty="0"/>
              <a:t> (= </a:t>
            </a:r>
            <a:r>
              <a:rPr lang="el-GR" dirty="0"/>
              <a:t>υπηρετώ)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σπάγκος</a:t>
            </a:r>
            <a:r>
              <a:rPr lang="el-GR" dirty="0"/>
              <a:t> </a:t>
            </a:r>
            <a:r>
              <a:rPr lang="en-US" dirty="0" err="1"/>
              <a:t>spago</a:t>
            </a:r>
            <a:r>
              <a:rPr lang="en-US" dirty="0"/>
              <a:t> &lt; </a:t>
            </a:r>
            <a:r>
              <a:rPr lang="el-GR" dirty="0"/>
              <a:t>λατινικό </a:t>
            </a:r>
            <a:r>
              <a:rPr lang="en-US" dirty="0" err="1"/>
              <a:t>hispanicus</a:t>
            </a:r>
            <a:r>
              <a:rPr lang="en-US" dirty="0"/>
              <a:t> (= </a:t>
            </a:r>
            <a:r>
              <a:rPr lang="el-GR" dirty="0"/>
              <a:t>ισπανικός)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σπίρτο</a:t>
            </a:r>
            <a:r>
              <a:rPr lang="el-GR" dirty="0"/>
              <a:t> </a:t>
            </a:r>
            <a:r>
              <a:rPr lang="en-US" dirty="0" err="1"/>
              <a:t>spirto</a:t>
            </a:r>
            <a:r>
              <a:rPr lang="en-US" dirty="0"/>
              <a:t> &lt; </a:t>
            </a:r>
            <a:r>
              <a:rPr lang="en-US" dirty="0" err="1"/>
              <a:t>spirito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ταράτσα</a:t>
            </a:r>
            <a:r>
              <a:rPr lang="el-GR" dirty="0"/>
              <a:t> </a:t>
            </a:r>
            <a:r>
              <a:rPr lang="en-US" dirty="0" err="1"/>
              <a:t>terrazza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τελάρο</a:t>
            </a:r>
            <a:r>
              <a:rPr lang="el-GR" dirty="0"/>
              <a:t> </a:t>
            </a:r>
            <a:r>
              <a:rPr lang="en-US" dirty="0" err="1"/>
              <a:t>telaro</a:t>
            </a:r>
            <a:r>
              <a:rPr lang="en-US" dirty="0"/>
              <a:t> (= </a:t>
            </a:r>
            <a:r>
              <a:rPr lang="el-GR" dirty="0"/>
              <a:t>πλαίσιο, ιστός)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τσουκάλι</a:t>
            </a:r>
            <a:r>
              <a:rPr lang="el-GR" dirty="0"/>
              <a:t> </a:t>
            </a:r>
            <a:r>
              <a:rPr lang="en-US" dirty="0" err="1"/>
              <a:t>zucca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φασίνα</a:t>
            </a:r>
            <a:r>
              <a:rPr lang="el-GR" dirty="0"/>
              <a:t> </a:t>
            </a:r>
            <a:r>
              <a:rPr lang="en-US" dirty="0" err="1"/>
              <a:t>fascina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0"/>
            <a:ext cx="2628900" cy="17430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0" y="-23813"/>
            <a:ext cx="2552700" cy="17907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087" y="1995487"/>
            <a:ext cx="2143125" cy="214312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010" y="1853356"/>
            <a:ext cx="2619375" cy="174307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3136" y="3844081"/>
            <a:ext cx="2143125" cy="214312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794" y="5257800"/>
            <a:ext cx="2847975" cy="16002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5409" y="3448050"/>
            <a:ext cx="2533650" cy="180975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511" y="5191125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5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8101"/>
            <a:ext cx="2143125" cy="2143125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704850" y="89808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γράσο</a:t>
            </a:r>
            <a:r>
              <a:rPr lang="el-GR" dirty="0"/>
              <a:t> </a:t>
            </a:r>
            <a:r>
              <a:rPr lang="en-US" dirty="0" err="1"/>
              <a:t>grasso</a:t>
            </a:r>
            <a:r>
              <a:rPr lang="en-US" dirty="0"/>
              <a:t> (= </a:t>
            </a:r>
            <a:r>
              <a:rPr lang="el-GR" dirty="0"/>
              <a:t>λίπος)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καδρόνι</a:t>
            </a:r>
            <a:r>
              <a:rPr lang="el-GR" dirty="0"/>
              <a:t> </a:t>
            </a:r>
            <a:r>
              <a:rPr lang="en-US" dirty="0" err="1"/>
              <a:t>quadrone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καρότσα</a:t>
            </a:r>
            <a:r>
              <a:rPr lang="el-GR" dirty="0"/>
              <a:t> </a:t>
            </a:r>
            <a:r>
              <a:rPr lang="en-US" dirty="0" err="1"/>
              <a:t>carrozza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λασκάρω</a:t>
            </a:r>
            <a:r>
              <a:rPr lang="el-GR" dirty="0"/>
              <a:t> </a:t>
            </a:r>
            <a:r>
              <a:rPr lang="en-US" dirty="0" err="1"/>
              <a:t>lascare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λούστρο</a:t>
            </a:r>
            <a:r>
              <a:rPr lang="el-GR" dirty="0"/>
              <a:t> </a:t>
            </a:r>
            <a:r>
              <a:rPr lang="en-US" dirty="0" err="1"/>
              <a:t>lustro</a:t>
            </a:r>
            <a:r>
              <a:rPr lang="en-US" dirty="0"/>
              <a:t> (= </a:t>
            </a:r>
            <a:r>
              <a:rPr lang="el-GR" dirty="0"/>
              <a:t>λάμψη, στιλπνότητα)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μπάζα</a:t>
            </a:r>
            <a:r>
              <a:rPr lang="el-GR" dirty="0"/>
              <a:t> </a:t>
            </a:r>
            <a:r>
              <a:rPr lang="en-US" dirty="0" err="1"/>
              <a:t>bazza</a:t>
            </a:r>
            <a:r>
              <a:rPr lang="en-US" dirty="0"/>
              <a:t> (= </a:t>
            </a:r>
            <a:r>
              <a:rPr lang="el-GR" dirty="0"/>
              <a:t>όγκος χώματος)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μπρούντζος</a:t>
            </a:r>
            <a:r>
              <a:rPr lang="el-GR" dirty="0"/>
              <a:t> </a:t>
            </a:r>
            <a:r>
              <a:rPr lang="en-US" dirty="0" err="1"/>
              <a:t>bronzo</a:t>
            </a:r>
            <a:r>
              <a:rPr lang="en-US" dirty="0"/>
              <a:t> (= </a:t>
            </a:r>
            <a:r>
              <a:rPr lang="el-GR" dirty="0"/>
              <a:t>ορείχαλκος)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πέργολα</a:t>
            </a:r>
            <a:r>
              <a:rPr lang="el-GR" dirty="0"/>
              <a:t> </a:t>
            </a:r>
            <a:r>
              <a:rPr lang="en-US" dirty="0"/>
              <a:t>pergola (= </a:t>
            </a:r>
            <a:r>
              <a:rPr lang="el-GR" dirty="0"/>
              <a:t>κληματαριά)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πινέλο</a:t>
            </a:r>
            <a:r>
              <a:rPr lang="el-GR" dirty="0"/>
              <a:t> </a:t>
            </a:r>
            <a:r>
              <a:rPr lang="en-US" dirty="0" err="1"/>
              <a:t>penello</a:t>
            </a:r>
            <a:r>
              <a:rPr lang="en-US" dirty="0"/>
              <a:t> &lt; penis (= </a:t>
            </a:r>
            <a:r>
              <a:rPr lang="el-GR" dirty="0"/>
              <a:t>ουρά)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467100" y="44238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στόκος</a:t>
            </a:r>
            <a:r>
              <a:rPr lang="el-GR" dirty="0"/>
              <a:t> </a:t>
            </a:r>
            <a:r>
              <a:rPr lang="en-US" dirty="0" err="1"/>
              <a:t>stocco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τανάλια</a:t>
            </a:r>
            <a:r>
              <a:rPr lang="el-GR" dirty="0"/>
              <a:t> </a:t>
            </a:r>
            <a:r>
              <a:rPr lang="en-US" dirty="0" err="1"/>
              <a:t>tanaglia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τσάπα</a:t>
            </a:r>
            <a:r>
              <a:rPr lang="el-GR" dirty="0"/>
              <a:t> </a:t>
            </a:r>
            <a:r>
              <a:rPr lang="en-US" dirty="0" err="1"/>
              <a:t>zappa</a:t>
            </a:r>
            <a:r>
              <a:rPr lang="en-US" dirty="0"/>
              <a:t> (= </a:t>
            </a:r>
            <a:r>
              <a:rPr lang="el-GR" dirty="0"/>
              <a:t>σκαπάνη)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τσιμέντο</a:t>
            </a:r>
            <a:r>
              <a:rPr lang="el-GR" dirty="0"/>
              <a:t> </a:t>
            </a:r>
            <a:r>
              <a:rPr lang="en-US" dirty="0" err="1"/>
              <a:t>cemento</a:t>
            </a:r>
            <a:r>
              <a:rPr lang="en-US" dirty="0"/>
              <a:t> (= </a:t>
            </a:r>
            <a:r>
              <a:rPr lang="el-GR" dirty="0" err="1"/>
              <a:t>αμμοκονία</a:t>
            </a:r>
            <a:r>
              <a:rPr lang="el-GR" dirty="0"/>
              <a:t>) &lt; λατινικό </a:t>
            </a:r>
            <a:r>
              <a:rPr lang="en-US" dirty="0" err="1"/>
              <a:t>caementum</a:t>
            </a:r>
            <a:r>
              <a:rPr lang="en-US" dirty="0"/>
              <a:t> (= </a:t>
            </a:r>
            <a:r>
              <a:rPr lang="el-GR" dirty="0"/>
              <a:t>ακατέργαστος λίθος)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7650" y="476250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ΜΑΣΤΟΡΕΜΑΤΑ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0"/>
            <a:ext cx="2143125" cy="21431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1645027"/>
            <a:ext cx="3391376" cy="257639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2" y="4681537"/>
            <a:ext cx="2771775" cy="164782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3100" y="5124450"/>
            <a:ext cx="2628900" cy="173355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775" y="2402741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838" y="5177106"/>
            <a:ext cx="1681162" cy="1681162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552450" y="1653032"/>
            <a:ext cx="3829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γκριμάτσα</a:t>
            </a:r>
            <a:r>
              <a:rPr lang="el-GR" dirty="0"/>
              <a:t> </a:t>
            </a:r>
            <a:r>
              <a:rPr lang="en-US" dirty="0" err="1"/>
              <a:t>grimazza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κάλος</a:t>
            </a:r>
            <a:r>
              <a:rPr lang="el-GR" dirty="0"/>
              <a:t> </a:t>
            </a:r>
            <a:r>
              <a:rPr lang="en-US" dirty="0" err="1"/>
              <a:t>callo</a:t>
            </a:r>
            <a:r>
              <a:rPr lang="en-US" dirty="0"/>
              <a:t> &lt; </a:t>
            </a:r>
            <a:r>
              <a:rPr lang="el-GR" dirty="0"/>
              <a:t>λατινικό </a:t>
            </a:r>
            <a:r>
              <a:rPr lang="en-US" dirty="0"/>
              <a:t>callus </a:t>
            </a:r>
            <a:r>
              <a:rPr lang="el-GR" dirty="0"/>
              <a:t>ή </a:t>
            </a:r>
            <a:r>
              <a:rPr lang="en-US" dirty="0" err="1"/>
              <a:t>callum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μπούστο</a:t>
            </a:r>
            <a:r>
              <a:rPr lang="el-GR" dirty="0"/>
              <a:t> </a:t>
            </a:r>
            <a:r>
              <a:rPr lang="en-US" dirty="0" err="1"/>
              <a:t>busto</a:t>
            </a:r>
            <a:r>
              <a:rPr lang="en-US" dirty="0"/>
              <a:t> (= </a:t>
            </a:r>
            <a:r>
              <a:rPr lang="el-GR" dirty="0"/>
              <a:t>στηθόδεσμος)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φράντζα</a:t>
            </a:r>
            <a:r>
              <a:rPr lang="el-GR" dirty="0"/>
              <a:t> </a:t>
            </a:r>
            <a:r>
              <a:rPr lang="en-US" dirty="0" err="1"/>
              <a:t>frangia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6305550" y="1066010"/>
            <a:ext cx="2876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γάλος</a:t>
            </a:r>
            <a:r>
              <a:rPr lang="el-GR" dirty="0"/>
              <a:t> </a:t>
            </a:r>
            <a:r>
              <a:rPr lang="en-US" dirty="0" err="1"/>
              <a:t>gallo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γάτα</a:t>
            </a:r>
            <a:r>
              <a:rPr lang="el-GR" dirty="0"/>
              <a:t> </a:t>
            </a:r>
            <a:r>
              <a:rPr lang="en-US" dirty="0" err="1"/>
              <a:t>gatta</a:t>
            </a:r>
            <a:r>
              <a:rPr lang="en-US" dirty="0"/>
              <a:t> &lt; </a:t>
            </a:r>
            <a:r>
              <a:rPr lang="el-GR" dirty="0"/>
              <a:t>λατινικό </a:t>
            </a:r>
            <a:r>
              <a:rPr lang="en-US" dirty="0" err="1"/>
              <a:t>catta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καρδερίνα</a:t>
            </a:r>
            <a:r>
              <a:rPr lang="el-GR" dirty="0"/>
              <a:t> </a:t>
            </a:r>
            <a:r>
              <a:rPr lang="en-US" dirty="0" err="1"/>
              <a:t>cardellino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μπαμπουίνος</a:t>
            </a:r>
            <a:r>
              <a:rPr lang="el-GR" dirty="0"/>
              <a:t> </a:t>
            </a:r>
            <a:r>
              <a:rPr lang="en-US" dirty="0" err="1"/>
              <a:t>babbuino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παπαγάλος</a:t>
            </a:r>
            <a:r>
              <a:rPr lang="el-GR" dirty="0"/>
              <a:t> </a:t>
            </a:r>
            <a:r>
              <a:rPr lang="en-US" dirty="0" err="1"/>
              <a:t>papagallo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1950" y="4147361"/>
            <a:ext cx="4667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γκρίζος</a:t>
            </a:r>
            <a:r>
              <a:rPr lang="el-GR" dirty="0"/>
              <a:t> </a:t>
            </a:r>
            <a:r>
              <a:rPr lang="en-US" dirty="0" err="1"/>
              <a:t>grigio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σκούρος</a:t>
            </a:r>
            <a:r>
              <a:rPr lang="el-GR" dirty="0"/>
              <a:t> </a:t>
            </a:r>
            <a:r>
              <a:rPr lang="en-US" dirty="0" err="1"/>
              <a:t>oscuro</a:t>
            </a:r>
            <a:r>
              <a:rPr lang="en-US" dirty="0"/>
              <a:t> &lt; </a:t>
            </a:r>
            <a:r>
              <a:rPr lang="el-GR" dirty="0"/>
              <a:t>λατινικό </a:t>
            </a:r>
            <a:r>
              <a:rPr lang="en-US" dirty="0" err="1"/>
              <a:t>obscurus</a:t>
            </a:r>
            <a:r>
              <a:rPr lang="en-US" dirty="0"/>
              <a:t> (= </a:t>
            </a:r>
            <a:r>
              <a:rPr lang="el-GR" dirty="0"/>
              <a:t>σκοτεινός)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886450" y="36984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ετικέτα</a:t>
            </a:r>
            <a:r>
              <a:rPr lang="el-GR" dirty="0"/>
              <a:t> </a:t>
            </a:r>
            <a:r>
              <a:rPr lang="en-US" dirty="0" err="1"/>
              <a:t>etichetta</a:t>
            </a:r>
            <a:r>
              <a:rPr lang="en-US" dirty="0"/>
              <a:t> &lt; </a:t>
            </a:r>
            <a:r>
              <a:rPr lang="el-GR" dirty="0"/>
              <a:t>γαλλικό </a:t>
            </a:r>
            <a:r>
              <a:rPr lang="en-US" dirty="0" err="1"/>
              <a:t>étiquette</a:t>
            </a:r>
            <a:r>
              <a:rPr lang="en-US" dirty="0"/>
              <a:t> &lt; </a:t>
            </a:r>
            <a:r>
              <a:rPr lang="el-GR" dirty="0"/>
              <a:t>αρχαίο γαλλικό </a:t>
            </a:r>
            <a:r>
              <a:rPr lang="en-US" dirty="0" err="1"/>
              <a:t>estiquier</a:t>
            </a:r>
            <a:r>
              <a:rPr lang="en-US" dirty="0"/>
              <a:t> (= </a:t>
            </a:r>
            <a:r>
              <a:rPr lang="el-GR" dirty="0"/>
              <a:t>συνδέω)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κασετίνα</a:t>
            </a:r>
            <a:r>
              <a:rPr lang="el-GR" dirty="0"/>
              <a:t> </a:t>
            </a:r>
            <a:r>
              <a:rPr lang="en-US" dirty="0" err="1"/>
              <a:t>cassettina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μοτίβο</a:t>
            </a:r>
            <a:r>
              <a:rPr lang="el-GR" dirty="0"/>
              <a:t> </a:t>
            </a:r>
            <a:r>
              <a:rPr lang="en-US" dirty="0" err="1"/>
              <a:t>motivo</a:t>
            </a:r>
            <a:r>
              <a:rPr lang="en-US" dirty="0"/>
              <a:t> (= </a:t>
            </a:r>
            <a:r>
              <a:rPr lang="el-GR" dirty="0"/>
              <a:t>κίνητρο) &lt; γαλλικό </a:t>
            </a:r>
            <a:r>
              <a:rPr lang="en-US" dirty="0"/>
              <a:t>motif &lt; </a:t>
            </a:r>
            <a:r>
              <a:rPr lang="el-GR" dirty="0"/>
              <a:t>λατινικό </a:t>
            </a:r>
            <a:r>
              <a:rPr lang="en-US" dirty="0" err="1"/>
              <a:t>motivus</a:t>
            </a:r>
            <a:r>
              <a:rPr lang="en-US" dirty="0"/>
              <a:t> &lt; </a:t>
            </a:r>
            <a:r>
              <a:rPr lang="en-US" dirty="0" err="1"/>
              <a:t>motus</a:t>
            </a:r>
            <a:r>
              <a:rPr lang="en-US" dirty="0"/>
              <a:t> &lt; </a:t>
            </a:r>
            <a:r>
              <a:rPr lang="en-US" dirty="0" err="1"/>
              <a:t>movere</a:t>
            </a:r>
            <a:r>
              <a:rPr lang="en-US" dirty="0"/>
              <a:t> (= </a:t>
            </a:r>
            <a:r>
              <a:rPr lang="el-GR" dirty="0"/>
              <a:t>κινώ)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μπίλια</a:t>
            </a:r>
            <a:r>
              <a:rPr lang="el-GR" dirty="0"/>
              <a:t> </a:t>
            </a:r>
            <a:r>
              <a:rPr lang="en-US" dirty="0" err="1"/>
              <a:t>biglia</a:t>
            </a:r>
            <a:r>
              <a:rPr lang="en-US" dirty="0"/>
              <a:t> (= </a:t>
            </a:r>
            <a:r>
              <a:rPr lang="el-GR" dirty="0"/>
              <a:t>σφαίρα μπιλιάρδου) &lt; λατινικό </a:t>
            </a:r>
            <a:r>
              <a:rPr lang="en-US" dirty="0" err="1"/>
              <a:t>bilia</a:t>
            </a:r>
            <a:r>
              <a:rPr lang="en-US" dirty="0"/>
              <a:t> (= </a:t>
            </a:r>
            <a:r>
              <a:rPr lang="el-GR" dirty="0"/>
              <a:t>κορμός δέντρου)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φασαρία</a:t>
            </a:r>
            <a:r>
              <a:rPr lang="el-GR" dirty="0"/>
              <a:t> </a:t>
            </a:r>
            <a:r>
              <a:rPr lang="en-US" dirty="0" err="1"/>
              <a:t>fassaria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472217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ΖΩΑ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95300" y="3778029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ΧΡΩΜΑΤΑ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1550" y="3513773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ΣΧΟΛΕΙΟ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40555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ΜΕΡΗ ΣΩΜΑΤΟΣ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0"/>
            <a:ext cx="1905000" cy="1905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739" y="1905000"/>
            <a:ext cx="1779711" cy="1585289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252" y="2562072"/>
            <a:ext cx="1236799" cy="189961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1262" y="-39873"/>
            <a:ext cx="1355098" cy="1981324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7550" y="-35133"/>
            <a:ext cx="1314450" cy="1975266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7013" y="1942769"/>
            <a:ext cx="1804987" cy="1201137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6481" y="1940133"/>
            <a:ext cx="1647201" cy="1647201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5622" y="-19064"/>
            <a:ext cx="1357929" cy="1351894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6356" y="5660998"/>
            <a:ext cx="1660705" cy="1197270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4344" y="5246162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7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7" y="-34201"/>
            <a:ext cx="2619375" cy="1586821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61950" y="121874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κάβα</a:t>
            </a:r>
            <a:r>
              <a:rPr lang="el-GR" dirty="0"/>
              <a:t> </a:t>
            </a:r>
            <a:r>
              <a:rPr lang="en-US" dirty="0"/>
              <a:t>cava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μπαρμπέρης</a:t>
            </a:r>
            <a:r>
              <a:rPr lang="el-GR" dirty="0"/>
              <a:t> </a:t>
            </a:r>
            <a:r>
              <a:rPr lang="en-US" dirty="0" err="1"/>
              <a:t>barbiere</a:t>
            </a:r>
            <a:r>
              <a:rPr lang="en-US" dirty="0"/>
              <a:t> (= </a:t>
            </a:r>
            <a:r>
              <a:rPr lang="el-GR" dirty="0"/>
              <a:t>κουρέας) &lt; λατινικό </a:t>
            </a:r>
            <a:r>
              <a:rPr lang="en-US" dirty="0" err="1"/>
              <a:t>barba</a:t>
            </a:r>
            <a:r>
              <a:rPr lang="en-US" dirty="0"/>
              <a:t> (= </a:t>
            </a:r>
            <a:r>
              <a:rPr lang="el-GR" dirty="0"/>
              <a:t>γενειάδα)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μπόγιας</a:t>
            </a:r>
            <a:r>
              <a:rPr lang="el-GR" dirty="0"/>
              <a:t> </a:t>
            </a:r>
            <a:r>
              <a:rPr lang="en-US" dirty="0" err="1"/>
              <a:t>boja</a:t>
            </a:r>
            <a:r>
              <a:rPr lang="en-US" dirty="0"/>
              <a:t> (= </a:t>
            </a:r>
            <a:r>
              <a:rPr lang="el-GR" dirty="0"/>
              <a:t>δήμιος)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πάρκο</a:t>
            </a:r>
            <a:r>
              <a:rPr lang="el-GR" dirty="0"/>
              <a:t> </a:t>
            </a:r>
            <a:r>
              <a:rPr lang="en-US" dirty="0" err="1"/>
              <a:t>parco</a:t>
            </a:r>
            <a:r>
              <a:rPr lang="en-US" dirty="0"/>
              <a:t> (= </a:t>
            </a:r>
            <a:r>
              <a:rPr lang="el-GR" dirty="0"/>
              <a:t>περίφρακτος τόπος)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φουγάρο</a:t>
            </a:r>
            <a:r>
              <a:rPr lang="el-GR" dirty="0"/>
              <a:t> </a:t>
            </a:r>
            <a:r>
              <a:rPr lang="en-US" dirty="0" err="1"/>
              <a:t>fogara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6096000" y="236220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λιμάρω</a:t>
            </a:r>
            <a:r>
              <a:rPr lang="el-GR" dirty="0"/>
              <a:t> </a:t>
            </a:r>
            <a:r>
              <a:rPr lang="en-US" dirty="0" err="1"/>
              <a:t>limare</a:t>
            </a:r>
            <a:r>
              <a:rPr lang="en-US" dirty="0"/>
              <a:t> (= </a:t>
            </a:r>
            <a:r>
              <a:rPr lang="el-GR" dirty="0"/>
              <a:t>ακονίζω)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λούσο</a:t>
            </a:r>
            <a:r>
              <a:rPr lang="el-GR" dirty="0"/>
              <a:t> </a:t>
            </a:r>
            <a:r>
              <a:rPr lang="en-US" dirty="0" err="1"/>
              <a:t>lusso</a:t>
            </a:r>
            <a:r>
              <a:rPr lang="en-US" dirty="0"/>
              <a:t> &lt; </a:t>
            </a:r>
            <a:r>
              <a:rPr lang="el-GR" dirty="0"/>
              <a:t>λατινικό </a:t>
            </a:r>
            <a:r>
              <a:rPr lang="en-US" dirty="0" err="1"/>
              <a:t>luxus</a:t>
            </a:r>
            <a:r>
              <a:rPr lang="en-US" dirty="0"/>
              <a:t> (= </a:t>
            </a:r>
            <a:r>
              <a:rPr lang="el-GR" dirty="0"/>
              <a:t>πολυτέλεια)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μασέλα</a:t>
            </a:r>
            <a:r>
              <a:rPr lang="el-GR" dirty="0"/>
              <a:t> </a:t>
            </a:r>
            <a:r>
              <a:rPr lang="en-US" dirty="0" err="1"/>
              <a:t>mascella</a:t>
            </a:r>
            <a:endParaRPr lang="en-US" dirty="0"/>
          </a:p>
          <a:p>
            <a:r>
              <a:rPr lang="el-GR" sz="1300" b="1" dirty="0" err="1">
                <a:solidFill>
                  <a:srgbClr val="DC143C"/>
                </a:solidFill>
                <a:latin typeface="Trebuchet MS" panose="020B0603020202020204" pitchFamily="34" charset="0"/>
              </a:rPr>
              <a:t>μάσκαρα</a:t>
            </a:r>
            <a:r>
              <a:rPr lang="el-GR" dirty="0"/>
              <a:t> </a:t>
            </a:r>
            <a:r>
              <a:rPr lang="en-US" dirty="0"/>
              <a:t>mascara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μόδα</a:t>
            </a:r>
            <a:r>
              <a:rPr lang="el-GR" dirty="0"/>
              <a:t> </a:t>
            </a:r>
            <a:r>
              <a:rPr lang="en-US" dirty="0" err="1"/>
              <a:t>moda</a:t>
            </a:r>
            <a:r>
              <a:rPr lang="en-US" dirty="0"/>
              <a:t> &lt; </a:t>
            </a:r>
            <a:r>
              <a:rPr lang="el-GR" dirty="0"/>
              <a:t>λατινικό </a:t>
            </a:r>
            <a:r>
              <a:rPr lang="en-US" dirty="0"/>
              <a:t>modus (= </a:t>
            </a:r>
            <a:r>
              <a:rPr lang="el-GR" dirty="0"/>
              <a:t>τρόπος)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μοντέλο</a:t>
            </a:r>
            <a:r>
              <a:rPr lang="el-GR" dirty="0"/>
              <a:t> </a:t>
            </a:r>
            <a:r>
              <a:rPr lang="en-US" dirty="0" err="1"/>
              <a:t>modello</a:t>
            </a:r>
            <a:r>
              <a:rPr lang="en-US" dirty="0"/>
              <a:t> &lt; </a:t>
            </a:r>
            <a:r>
              <a:rPr lang="el-GR" dirty="0"/>
              <a:t>λατινικό </a:t>
            </a:r>
            <a:r>
              <a:rPr lang="en-US" dirty="0" err="1"/>
              <a:t>modellus</a:t>
            </a:r>
            <a:r>
              <a:rPr lang="en-US" dirty="0"/>
              <a:t> &lt; modulus &lt; modus (= </a:t>
            </a:r>
            <a:r>
              <a:rPr lang="el-GR" dirty="0"/>
              <a:t>τρόπος)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ντελικάτος</a:t>
            </a:r>
            <a:r>
              <a:rPr lang="el-GR" dirty="0"/>
              <a:t> </a:t>
            </a:r>
            <a:r>
              <a:rPr lang="en-US" dirty="0" err="1"/>
              <a:t>delicato</a:t>
            </a:r>
            <a:r>
              <a:rPr lang="en-US" dirty="0"/>
              <a:t> (= </a:t>
            </a:r>
            <a:r>
              <a:rPr lang="el-GR" dirty="0"/>
              <a:t>αβρός, κομψός) &lt; λατινικό </a:t>
            </a:r>
            <a:r>
              <a:rPr lang="en-US" dirty="0" err="1"/>
              <a:t>delicatus</a:t>
            </a:r>
            <a:r>
              <a:rPr lang="en-US" dirty="0"/>
              <a:t> (= </a:t>
            </a:r>
            <a:r>
              <a:rPr lang="el-GR" dirty="0"/>
              <a:t>τρυφερός, αβρός)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περούκα</a:t>
            </a:r>
            <a:r>
              <a:rPr lang="el-GR" dirty="0"/>
              <a:t> </a:t>
            </a:r>
            <a:r>
              <a:rPr lang="en-US" dirty="0" err="1"/>
              <a:t>perrucca</a:t>
            </a:r>
            <a:r>
              <a:rPr lang="en-US" dirty="0"/>
              <a:t> &lt; </a:t>
            </a:r>
            <a:r>
              <a:rPr lang="el-GR" dirty="0"/>
              <a:t>λατινικό </a:t>
            </a:r>
            <a:r>
              <a:rPr lang="en-US" dirty="0" err="1"/>
              <a:t>pilus</a:t>
            </a:r>
            <a:r>
              <a:rPr lang="en-US" dirty="0"/>
              <a:t> (= </a:t>
            </a:r>
            <a:r>
              <a:rPr lang="el-GR" dirty="0"/>
              <a:t>κόμη)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φιγούρα</a:t>
            </a:r>
            <a:r>
              <a:rPr lang="el-GR" dirty="0"/>
              <a:t> </a:t>
            </a:r>
            <a:r>
              <a:rPr lang="en-US" dirty="0" err="1"/>
              <a:t>figura</a:t>
            </a:r>
            <a:r>
              <a:rPr lang="en-US" dirty="0"/>
              <a:t> (= </a:t>
            </a:r>
            <a:r>
              <a:rPr lang="el-GR" dirty="0"/>
              <a:t>μορφή) &lt; λατινικό </a:t>
            </a:r>
            <a:r>
              <a:rPr lang="en-US" dirty="0" err="1"/>
              <a:t>fingo</a:t>
            </a:r>
            <a:r>
              <a:rPr lang="en-US" dirty="0"/>
              <a:t> (= </a:t>
            </a:r>
            <a:r>
              <a:rPr lang="el-GR" dirty="0"/>
              <a:t>πλάθω, διαμορφώνω)</a:t>
            </a:r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φινέτσα</a:t>
            </a:r>
            <a:r>
              <a:rPr lang="el-GR" dirty="0"/>
              <a:t> </a:t>
            </a:r>
            <a:r>
              <a:rPr lang="en-US" dirty="0" err="1"/>
              <a:t>finezza</a:t>
            </a:r>
            <a:endParaRPr lang="en-US" dirty="0"/>
          </a:p>
          <a:p>
            <a:r>
              <a:rPr lang="el-GR" sz="1300" b="1" dirty="0">
                <a:solidFill>
                  <a:srgbClr val="DC143C"/>
                </a:solidFill>
                <a:latin typeface="Trebuchet MS" panose="020B0603020202020204" pitchFamily="34" charset="0"/>
              </a:rPr>
              <a:t>φίνος</a:t>
            </a:r>
            <a:r>
              <a:rPr lang="el-GR" dirty="0"/>
              <a:t> </a:t>
            </a:r>
            <a:r>
              <a:rPr lang="en-US" dirty="0" err="1"/>
              <a:t>fino</a:t>
            </a:r>
            <a:r>
              <a:rPr lang="en-US" dirty="0"/>
              <a:t> (= </a:t>
            </a:r>
            <a:r>
              <a:rPr lang="el-GR" dirty="0"/>
              <a:t>λεπτός, καθαρός, αγνός) &lt; </a:t>
            </a:r>
            <a:r>
              <a:rPr lang="en-US" dirty="0"/>
              <a:t>finis (= </a:t>
            </a:r>
            <a:r>
              <a:rPr lang="el-GR" dirty="0"/>
              <a:t>τέλος, όριο)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5550" y="1784435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ΟΜΟΡΦΙΑ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203285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ΣΤΗ ΓΕΙΤΟΝΙΑ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150" y="0"/>
            <a:ext cx="1847850" cy="246697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775" y="-19005"/>
            <a:ext cx="2914650" cy="157162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0" y="5479386"/>
            <a:ext cx="2071687" cy="13786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" y="3006046"/>
            <a:ext cx="2419350" cy="188595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512" y="2362200"/>
            <a:ext cx="2143125" cy="2143125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01968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62995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</TotalTime>
  <Words>1684</Words>
  <Application>Microsoft Office PowerPoint</Application>
  <PresentationFormat>Ευρεία οθόνη</PresentationFormat>
  <Paragraphs>193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Trebuchet MS</vt:lpstr>
      <vt:lpstr>Ανασκόπηση</vt:lpstr>
      <vt:lpstr>Parole italiane in greco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Ypepth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5o Dimotiko</dc:creator>
  <cp:lastModifiedBy>ioannatyrou@outlook.com</cp:lastModifiedBy>
  <cp:revision>31</cp:revision>
  <dcterms:created xsi:type="dcterms:W3CDTF">2017-08-24T08:41:59Z</dcterms:created>
  <dcterms:modified xsi:type="dcterms:W3CDTF">2020-11-06T09:18:43Z</dcterms:modified>
</cp:coreProperties>
</file>