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Pronomi</a:t>
            </a:r>
            <a:br>
              <a:rPr lang="it-IT" dirty="0"/>
            </a:br>
            <a:r>
              <a:rPr lang="it-IT" dirty="0"/>
              <a:t>(diretti,</a:t>
            </a:r>
            <a:br>
              <a:rPr lang="it-IT" dirty="0"/>
            </a:br>
            <a:r>
              <a:rPr lang="it-IT" dirty="0"/>
              <a:t>indiretti,</a:t>
            </a:r>
            <a:br>
              <a:rPr lang="it-IT" dirty="0"/>
            </a:br>
            <a:r>
              <a:rPr lang="it-IT" dirty="0"/>
              <a:t>combinati)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5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Combinati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69918" y="1348703"/>
            <a:ext cx="8770571" cy="365150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I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pronomi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personali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si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possono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combinare</a:t>
            </a:r>
            <a:r>
              <a:rPr lang="en-US" altLang="en-US" b="1" dirty="0">
                <a:solidFill>
                  <a:srgbClr val="0000FF"/>
                </a:solidFill>
                <a:latin typeface="pragmatica-web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anche</a:t>
            </a:r>
            <a:r>
              <a:rPr lang="en-US" altLang="en-US" b="1" dirty="0">
                <a:solidFill>
                  <a:srgbClr val="0000FF"/>
                </a:solidFill>
                <a:latin typeface="pragmatica-web"/>
              </a:rPr>
              <a:t> con 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ci </a:t>
            </a:r>
            <a:r>
              <a:rPr lang="en-US" altLang="en-US" dirty="0">
                <a:solidFill>
                  <a:srgbClr val="000000"/>
                </a:solidFill>
                <a:latin typeface="pragmatica-web"/>
              </a:rPr>
              <a:t>(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avverbio</a:t>
            </a:r>
            <a:r>
              <a:rPr lang="en-US" altLang="en-US" b="1" dirty="0">
                <a:solidFill>
                  <a:srgbClr val="0000FF"/>
                </a:solidFill>
                <a:latin typeface="pragmatica-web"/>
              </a:rPr>
              <a:t> di 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luogo</a:t>
            </a:r>
            <a:r>
              <a:rPr lang="en-US" altLang="en-US" b="1" dirty="0">
                <a:solidFill>
                  <a:srgbClr val="0000FF"/>
                </a:solidFill>
                <a:latin typeface="pragmatica-web"/>
              </a:rPr>
              <a:t> o 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pronome</a:t>
            </a:r>
            <a:r>
              <a:rPr lang="en-US" altLang="en-US" b="1" dirty="0">
                <a:solidFill>
                  <a:srgbClr val="0000FF"/>
                </a:solidFill>
                <a:latin typeface="pragmatica-web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pragmatica-web"/>
              </a:rPr>
              <a:t>dimostrativo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):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Qualche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esempio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: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– 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vi ci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accompagno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più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tardi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(=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accompagno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voi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in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quel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luogo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più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tardi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);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–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 </a:t>
            </a:r>
            <a:r>
              <a:rPr lang="en-US" altLang="en-US" b="1" dirty="0" err="1">
                <a:solidFill>
                  <a:srgbClr val="800080"/>
                </a:solidFill>
                <a:latin typeface="pragmatica-web"/>
              </a:rPr>
              <a:t>ti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 ci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vedo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(=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vedo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te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,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immagino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te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in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quel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luogo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o in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quella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situazione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);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– non 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ci </a:t>
            </a:r>
            <a:r>
              <a:rPr lang="en-US" altLang="en-US" b="1" dirty="0" err="1">
                <a:solidFill>
                  <a:srgbClr val="800080"/>
                </a:solidFill>
                <a:latin typeface="pragmatica-web"/>
              </a:rPr>
              <a:t>si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crede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(= non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si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crede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a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questa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cosa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);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– </a:t>
            </a:r>
            <a:r>
              <a:rPr lang="en-US" altLang="en-US" b="1" dirty="0" err="1">
                <a:solidFill>
                  <a:srgbClr val="800080"/>
                </a:solidFill>
                <a:latin typeface="pragmatica-web"/>
              </a:rPr>
              <a:t>ce</a:t>
            </a:r>
            <a:r>
              <a:rPr lang="en-US" altLang="en-US" b="1" dirty="0">
                <a:solidFill>
                  <a:srgbClr val="800080"/>
                </a:solidFill>
                <a:latin typeface="pragmatica-web"/>
              </a:rPr>
              <a:t> li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 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porto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(=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io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porto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in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quel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luogo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 </a:t>
            </a:r>
            <a:r>
              <a:rPr lang="en-US" altLang="en-US" dirty="0" err="1">
                <a:solidFill>
                  <a:srgbClr val="454545"/>
                </a:solidFill>
                <a:latin typeface="pragmatica-web"/>
              </a:rPr>
              <a:t>loro</a:t>
            </a:r>
            <a:r>
              <a:rPr lang="en-US" altLang="en-US" dirty="0">
                <a:solidFill>
                  <a:srgbClr val="454545"/>
                </a:solidFill>
                <a:latin typeface="pragmatica-web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dirty="0">
                <a:solidFill>
                  <a:srgbClr val="454545"/>
                </a:solidFill>
                <a:latin typeface="pragmatica-web"/>
              </a:rPr>
              <a:t>– quanti libri ci sono sul tavolo? </a:t>
            </a:r>
            <a:r>
              <a:rPr lang="it-IT" b="1" dirty="0">
                <a:solidFill>
                  <a:srgbClr val="800080"/>
                </a:solidFill>
                <a:latin typeface="pragmatica-web"/>
              </a:rPr>
              <a:t>Ce ne </a:t>
            </a:r>
            <a:r>
              <a:rPr lang="it-IT" dirty="0">
                <a:solidFill>
                  <a:srgbClr val="454545"/>
                </a:solidFill>
                <a:latin typeface="pragmatica-web"/>
              </a:rPr>
              <a:t>sono due (= sul tavolo ci sono due libri).</a:t>
            </a:r>
            <a:endParaRPr lang="en-US" altLang="en-US" dirty="0">
              <a:solidFill>
                <a:srgbClr val="454545"/>
              </a:solidFill>
              <a:latin typeface="pragmatica-web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7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Combinati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180908"/>
              </p:ext>
            </p:extLst>
          </p:nvPr>
        </p:nvGraphicFramePr>
        <p:xfrm>
          <a:off x="1289627" y="3735243"/>
          <a:ext cx="8770938" cy="1371600"/>
        </p:xfrm>
        <a:graphic>
          <a:graphicData uri="http://schemas.openxmlformats.org/drawingml/2006/table">
            <a:tbl>
              <a:tblPr/>
              <a:tblGrid>
                <a:gridCol w="526256">
                  <a:extLst>
                    <a:ext uri="{9D8B030D-6E8A-4147-A177-3AD203B41FA5}">
                      <a16:colId xmlns:a16="http://schemas.microsoft.com/office/drawing/2014/main" val="3171684091"/>
                    </a:ext>
                  </a:extLst>
                </a:gridCol>
                <a:gridCol w="2894410">
                  <a:extLst>
                    <a:ext uri="{9D8B030D-6E8A-4147-A177-3AD203B41FA5}">
                      <a16:colId xmlns:a16="http://schemas.microsoft.com/office/drawing/2014/main" val="2853913755"/>
                    </a:ext>
                  </a:extLst>
                </a:gridCol>
                <a:gridCol w="438547">
                  <a:extLst>
                    <a:ext uri="{9D8B030D-6E8A-4147-A177-3AD203B41FA5}">
                      <a16:colId xmlns:a16="http://schemas.microsoft.com/office/drawing/2014/main" val="1820665723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16537981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/>
                        <a:t>Ho regalato una maglietta a Maria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GLIEL’ho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regalat</a:t>
                      </a:r>
                      <a:r>
                        <a:rPr lang="en-US" b="1" dirty="0" err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a</a:t>
                      </a:r>
                      <a:r>
                        <a:rPr lang="en-US" dirty="0"/>
                        <a:t> (</a:t>
                      </a:r>
                      <a:r>
                        <a:rPr lang="en-US" b="1" dirty="0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la </a:t>
                      </a:r>
                      <a:r>
                        <a:rPr lang="en-US" b="1" dirty="0" err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maglietta</a:t>
                      </a:r>
                      <a:r>
                        <a:rPr lang="en-US" b="1" dirty="0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=LA</a:t>
                      </a:r>
                      <a:r>
                        <a:rPr lang="en-US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44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23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/>
                        <a:t>Ti abbiamo spedito molte lettere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TE LE abbiamo spedit</a:t>
                      </a:r>
                      <a:r>
                        <a:rPr lang="it-IT" b="1" dirty="0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e</a:t>
                      </a:r>
                      <a:r>
                        <a:rPr lang="it-IT" dirty="0"/>
                        <a:t> (</a:t>
                      </a:r>
                      <a:r>
                        <a:rPr lang="it-IT" b="1" dirty="0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le lettere=LE</a:t>
                      </a:r>
                      <a:r>
                        <a:rPr lang="it-IT" dirty="0"/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23457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5953" y="2304645"/>
            <a:ext cx="84177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- Con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tempi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composti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: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bisogna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concordare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participio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passato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pronome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diretto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pronomi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LO e 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scrivono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6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Αποτέλεσμα εικόνας για pronomi combina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38" y="568345"/>
            <a:ext cx="5675240" cy="56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8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163" y="490144"/>
            <a:ext cx="9946174" cy="57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Pronomi Diretti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41746" y="1592840"/>
            <a:ext cx="11362525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pronomi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personali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utilizzati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sostituire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oggetto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persona),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possono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essere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diretti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</a:t>
            </a:r>
            <a:r>
              <a:rPr lang="en-US" altLang="en-US" sz="1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indiretti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  <a:latin typeface="Verdan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Pronomi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diretti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:  mi,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ti</a:t>
            </a:r>
            <a:r>
              <a:rPr lang="en-US" altLang="en-US" sz="1600" b="1" dirty="0">
                <a:solidFill>
                  <a:srgbClr val="990033"/>
                </a:solidFill>
                <a:latin typeface="Verdana" panose="020B0604030504040204" pitchFamily="34" charset="0"/>
              </a:rPr>
              <a:t>, lo, la,  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ci, vi, li, 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Svolgono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funzione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complemento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oggetto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Normalmente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trovano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prima del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ho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chiamati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loro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 Non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conosco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(lei)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 ci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due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oppure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è al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gerundio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all'imperativo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seguono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Verrò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trovar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ti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 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Guardando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meglio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mi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sembra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conoscer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Guarda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Possono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unirsi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anche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all'avverbio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ecco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Ecco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Indiretti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67855" y="1534144"/>
            <a:ext cx="116840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Pronomi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indiretti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mi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- a me/ </a:t>
            </a:r>
            <a:r>
              <a:rPr kumimoji="0" lang="en-US" altLang="en-US" sz="1600" b="1" i="0" u="sng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ti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- a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te</a:t>
            </a:r>
            <a:r>
              <a:rPr lang="en-US" altLang="en-US" sz="1600" b="1" dirty="0">
                <a:solidFill>
                  <a:srgbClr val="990033"/>
                </a:solidFill>
                <a:latin typeface="Verdana" panose="020B0604030504040204" pitchFamily="34" charset="0"/>
              </a:rPr>
              <a:t>/ </a:t>
            </a:r>
            <a:r>
              <a:rPr lang="en-US" altLang="en-US" sz="1600" b="1" u="sng" dirty="0" err="1">
                <a:solidFill>
                  <a:srgbClr val="990033"/>
                </a:solidFill>
                <a:latin typeface="Verdana" panose="020B0604030504040204" pitchFamily="34" charset="0"/>
              </a:rPr>
              <a:t>gli</a:t>
            </a:r>
            <a:r>
              <a:rPr lang="en-US" altLang="en-US" sz="1600" b="1" dirty="0">
                <a:solidFill>
                  <a:srgbClr val="990033"/>
                </a:solidFill>
                <a:latin typeface="Verdana" panose="020B0604030504040204" pitchFamily="34" charset="0"/>
              </a:rPr>
              <a:t> - a </a:t>
            </a:r>
            <a:r>
              <a:rPr lang="en-US" altLang="en-US" sz="1600" b="1" dirty="0" err="1">
                <a:solidFill>
                  <a:srgbClr val="990033"/>
                </a:solidFill>
                <a:latin typeface="Verdana" panose="020B0604030504040204" pitchFamily="34" charset="0"/>
              </a:rPr>
              <a:t>lui</a:t>
            </a:r>
            <a:r>
              <a:rPr lang="en-US" altLang="en-US" sz="1600" b="1" dirty="0">
                <a:solidFill>
                  <a:srgbClr val="990033"/>
                </a:solidFill>
                <a:latin typeface="Verdana" panose="020B0604030504040204" pitchFamily="34" charset="0"/>
              </a:rPr>
              <a:t>/ </a:t>
            </a:r>
            <a:r>
              <a:rPr lang="en-US" altLang="en-US" sz="1600" b="1" u="sng" dirty="0">
                <a:solidFill>
                  <a:srgbClr val="990033"/>
                </a:solidFill>
                <a:latin typeface="Verdana" panose="020B0604030504040204" pitchFamily="34" charset="0"/>
              </a:rPr>
              <a:t>le</a:t>
            </a:r>
            <a:r>
              <a:rPr lang="en-US" altLang="en-US" sz="1600" b="1" dirty="0">
                <a:solidFill>
                  <a:srgbClr val="990033"/>
                </a:solidFill>
                <a:latin typeface="Verdana" panose="020B0604030504040204" pitchFamily="34" charset="0"/>
              </a:rPr>
              <a:t> - a lei/    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ci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- a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noi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/ </a:t>
            </a: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vi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- a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voi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/ </a:t>
            </a:r>
            <a:r>
              <a:rPr kumimoji="0" lang="en-US" altLang="en-US" sz="1600" b="1" i="0" u="sng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gli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 - a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loro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Svolgono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funzione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complemento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termine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usano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cioè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quando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è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seguito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da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ATTENZIONE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mi,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ci, vi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uguali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pronomi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diretti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solito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precedono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tranne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quando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c'è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gerundio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imperativo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infinito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Non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vi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ho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telefonato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l'imperativo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formano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sola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parola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Porta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mi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libro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Scrivi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gli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!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Costruzione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 FARE + INFINITO: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precedono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oppure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in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presenza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gerundio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infinito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possono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seguirlo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formare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sola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parola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ancora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precedere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principale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Mi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faccio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portare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caffè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Spesso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usano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significato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"</a:t>
            </a: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aver </a:t>
            </a:r>
            <a:r>
              <a:rPr kumimoji="0" lang="en-US" altLang="en-US" sz="16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voglia</a:t>
            </a:r>
            <a:r>
              <a:rPr kumimoji="0" lang="en-US" altLang="en-US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", "</a:t>
            </a:r>
            <a:r>
              <a:rPr kumimoji="0" lang="en-US" altLang="en-US" sz="1600" b="0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desiderare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questo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caso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verbo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coniuga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alla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III persona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singolare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plurale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vanno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 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Ti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un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caffè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?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Non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uscire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Non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ci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andare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in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vacanza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Gli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spaghetti non 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90033"/>
                </a:solidFill>
                <a:effectLst/>
                <a:latin typeface="Verdana" panose="020B0604030504040204" pitchFamily="34" charset="0"/>
              </a:rPr>
              <a:t>le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vanno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4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475" y="387926"/>
            <a:ext cx="7327515" cy="54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7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Combinati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3" y="1469136"/>
            <a:ext cx="10688271" cy="3651504"/>
          </a:xfrm>
        </p:spPr>
        <p:txBody>
          <a:bodyPr/>
          <a:lstStyle/>
          <a:p>
            <a:r>
              <a:rPr lang="it-IT" dirty="0"/>
              <a:t>Quando usiamo i pronomi personali diretti alla 3ª persona </a:t>
            </a:r>
            <a:r>
              <a:rPr lang="it-IT" b="1" dirty="0"/>
              <a:t>lo, la, li, le</a:t>
            </a:r>
            <a:r>
              <a:rPr lang="it-IT" dirty="0"/>
              <a:t> insieme ai pronomi personali indiretti </a:t>
            </a:r>
            <a:r>
              <a:rPr lang="it-IT" b="1" dirty="0"/>
              <a:t>mi, ti, gli, ci, vi,</a:t>
            </a:r>
            <a:r>
              <a:rPr lang="it-IT" dirty="0"/>
              <a:t> facciamo uso dei </a:t>
            </a:r>
            <a:r>
              <a:rPr lang="it-IT" b="1" dirty="0"/>
              <a:t>pronomi combinati</a:t>
            </a:r>
            <a:r>
              <a:rPr lang="it-IT" dirty="0"/>
              <a:t>.</a:t>
            </a:r>
          </a:p>
          <a:p>
            <a:r>
              <a:rPr lang="it-IT" b="1" dirty="0"/>
              <a:t>Mi, ti, ci, vi </a:t>
            </a:r>
            <a:r>
              <a:rPr lang="it-IT" dirty="0"/>
              <a:t>davanti ai pronomi diretti diventano: </a:t>
            </a:r>
            <a:r>
              <a:rPr lang="it-IT" b="1" dirty="0"/>
              <a:t>me, te, ce, ve</a:t>
            </a:r>
            <a:r>
              <a:rPr lang="it-IT" dirty="0"/>
              <a:t>.</a:t>
            </a:r>
            <a:br>
              <a:rPr lang="it-IT" dirty="0"/>
            </a:br>
            <a:r>
              <a:rPr lang="it-IT" b="1" dirty="0"/>
              <a:t>Lo, la, li, le</a:t>
            </a:r>
            <a:r>
              <a:rPr lang="it-IT" dirty="0"/>
              <a:t> rimangono uguali.</a:t>
            </a:r>
          </a:p>
          <a:p>
            <a:endParaRPr lang="it-IT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87606"/>
              </p:ext>
            </p:extLst>
          </p:nvPr>
        </p:nvGraphicFramePr>
        <p:xfrm>
          <a:off x="1769551" y="3115426"/>
          <a:ext cx="8770938" cy="3474720"/>
        </p:xfrm>
        <a:graphic>
          <a:graphicData uri="http://schemas.openxmlformats.org/drawingml/2006/table">
            <a:tbl>
              <a:tblPr/>
              <a:tblGrid>
                <a:gridCol w="2543572">
                  <a:extLst>
                    <a:ext uri="{9D8B030D-6E8A-4147-A177-3AD203B41FA5}">
                      <a16:colId xmlns:a16="http://schemas.microsoft.com/office/drawing/2014/main" val="1637734557"/>
                    </a:ext>
                  </a:extLst>
                </a:gridCol>
                <a:gridCol w="350838">
                  <a:extLst>
                    <a:ext uri="{9D8B030D-6E8A-4147-A177-3AD203B41FA5}">
                      <a16:colId xmlns:a16="http://schemas.microsoft.com/office/drawing/2014/main" val="1367558272"/>
                    </a:ext>
                  </a:extLst>
                </a:gridCol>
                <a:gridCol w="964803">
                  <a:extLst>
                    <a:ext uri="{9D8B030D-6E8A-4147-A177-3AD203B41FA5}">
                      <a16:colId xmlns:a16="http://schemas.microsoft.com/office/drawing/2014/main" val="2566633594"/>
                    </a:ext>
                  </a:extLst>
                </a:gridCol>
                <a:gridCol w="789384">
                  <a:extLst>
                    <a:ext uri="{9D8B030D-6E8A-4147-A177-3AD203B41FA5}">
                      <a16:colId xmlns:a16="http://schemas.microsoft.com/office/drawing/2014/main" val="3913341352"/>
                    </a:ext>
                  </a:extLst>
                </a:gridCol>
                <a:gridCol w="613966">
                  <a:extLst>
                    <a:ext uri="{9D8B030D-6E8A-4147-A177-3AD203B41FA5}">
                      <a16:colId xmlns:a16="http://schemas.microsoft.com/office/drawing/2014/main" val="2011649538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785265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Compri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un libro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a me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→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ME LO compri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364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lo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94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Portiamo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 err="1"/>
                        <a:t>una</a:t>
                      </a:r>
                      <a:r>
                        <a:rPr lang="en-US" i="1" dirty="0"/>
                        <a:t> </a:t>
                      </a:r>
                      <a:r>
                        <a:rPr lang="en-US" i="1" dirty="0" err="1"/>
                        <a:t>torta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a te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→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TE LA portiamo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85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6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Prestiamo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i dvd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a voi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→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VE LI prestiamo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22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li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vi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286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Claudia e Luca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preparano</a:t>
                      </a:r>
                      <a:endParaRPr lang="en-US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la cena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/>
                        <a:t>a noi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→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CE LA preparano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39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990033"/>
                          </a:solidFill>
                          <a:effectLst/>
                          <a:latin typeface="Verdana" panose="020B0604030504040204" pitchFamily="34" charset="0"/>
                        </a:rPr>
                        <a:t>= ci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rgbClr val="990033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4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Combinati</a:t>
            </a:r>
            <a:endParaRPr lang="en-US" dirty="0"/>
          </a:p>
        </p:txBody>
      </p:sp>
      <p:pic>
        <p:nvPicPr>
          <p:cNvPr id="5122" name="Picture 2" descr="Αποτέλεσμα εικόνας για pronomi combina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6" y="2803315"/>
            <a:ext cx="11410005" cy="31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48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Pronomi Combinati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928" y="2503054"/>
            <a:ext cx="10300344" cy="3586849"/>
          </a:xfrm>
        </p:spPr>
        <p:txBody>
          <a:bodyPr>
            <a:normAutofit/>
          </a:bodyPr>
          <a:lstStyle/>
          <a:p>
            <a:r>
              <a:rPr lang="it-IT" sz="2400" dirty="0"/>
              <a:t>Qualche esempio:</a:t>
            </a:r>
          </a:p>
          <a:p>
            <a:r>
              <a:rPr lang="it-IT" sz="2400" dirty="0"/>
              <a:t>– </a:t>
            </a:r>
            <a:r>
              <a:rPr lang="it-IT" sz="2400" b="1" dirty="0"/>
              <a:t>me lo</a:t>
            </a:r>
            <a:r>
              <a:rPr lang="it-IT" sz="2400" dirty="0"/>
              <a:t> ha detto/ me l’ha detto (= ha detto questo a me);</a:t>
            </a:r>
          </a:p>
          <a:p>
            <a:r>
              <a:rPr lang="it-IT" sz="2400" dirty="0"/>
              <a:t>– </a:t>
            </a:r>
            <a:r>
              <a:rPr lang="it-IT" sz="2400" b="1" dirty="0"/>
              <a:t>te lo </a:t>
            </a:r>
            <a:r>
              <a:rPr lang="it-IT" sz="2400" dirty="0"/>
              <a:t>ricordo (= ricordo questa cosa a te);</a:t>
            </a:r>
          </a:p>
          <a:p>
            <a:r>
              <a:rPr lang="it-IT" sz="2400" dirty="0"/>
              <a:t>– </a:t>
            </a:r>
            <a:r>
              <a:rPr lang="it-IT" sz="2400" b="1" dirty="0"/>
              <a:t>ve lo</a:t>
            </a:r>
            <a:r>
              <a:rPr lang="it-IT" sz="2400" dirty="0"/>
              <a:t> affido (= affido lui a voi);</a:t>
            </a:r>
          </a:p>
          <a:p>
            <a:r>
              <a:rPr lang="it-IT" sz="2400" dirty="0"/>
              <a:t>– </a:t>
            </a:r>
            <a:r>
              <a:rPr lang="it-IT" sz="2400" b="1" dirty="0"/>
              <a:t>glielo</a:t>
            </a:r>
            <a:r>
              <a:rPr lang="it-IT" sz="2400" dirty="0"/>
              <a:t> dirò (= dirò questa cosa a lui, a lei o a loro)</a:t>
            </a:r>
          </a:p>
          <a:p>
            <a:r>
              <a:rPr lang="it-IT" sz="2400" dirty="0"/>
              <a:t>– </a:t>
            </a:r>
            <a:r>
              <a:rPr lang="it-IT" sz="2400" b="1" dirty="0"/>
              <a:t>ve ne</a:t>
            </a:r>
            <a:r>
              <a:rPr lang="it-IT" sz="2400" dirty="0"/>
              <a:t> ho già parlato (= ho già parlato a voi di questa cosa)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88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582" y="443345"/>
            <a:ext cx="8380058" cy="2811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891" y="3694546"/>
            <a:ext cx="84512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Anche</a:t>
            </a:r>
            <a:r>
              <a:rPr lang="en-US" sz="2000" u="sng" dirty="0"/>
              <a:t> </a:t>
            </a:r>
            <a:r>
              <a:rPr lang="en-US" sz="2000" u="sng" dirty="0" err="1"/>
              <a:t>il</a:t>
            </a:r>
            <a:r>
              <a:rPr lang="en-US" sz="2000" u="sng" dirty="0"/>
              <a:t> </a:t>
            </a:r>
            <a:r>
              <a:rPr lang="en-US" sz="2000" u="sng" dirty="0" err="1"/>
              <a:t>pronome</a:t>
            </a:r>
            <a:r>
              <a:rPr lang="en-US" sz="2000" u="sng" dirty="0"/>
              <a:t> </a:t>
            </a:r>
            <a:r>
              <a:rPr lang="en-US" sz="2000" u="sng" dirty="0" err="1"/>
              <a:t>partitivo</a:t>
            </a:r>
            <a:r>
              <a:rPr lang="en-US" sz="2000" u="sng" dirty="0"/>
              <a:t> NE </a:t>
            </a:r>
            <a:r>
              <a:rPr lang="en-US" sz="2000" u="sng" dirty="0" err="1"/>
              <a:t>si</a:t>
            </a:r>
            <a:r>
              <a:rPr lang="en-US" sz="2000" u="sng" dirty="0"/>
              <a:t> </a:t>
            </a:r>
            <a:r>
              <a:rPr lang="en-US" sz="2000" u="sng" dirty="0" err="1"/>
              <a:t>pu</a:t>
            </a:r>
            <a:r>
              <a:rPr lang="it-IT" sz="2000" u="sng" dirty="0"/>
              <a:t>ò combinare con i pronomi diretti</a:t>
            </a:r>
            <a:r>
              <a:rPr lang="en-US" sz="2000" u="sng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 </a:t>
            </a:r>
            <a:r>
              <a:rPr lang="en-US" sz="2000" dirty="0" err="1"/>
              <a:t>dia</a:t>
            </a:r>
            <a:r>
              <a:rPr lang="en-US" sz="2000" dirty="0"/>
              <a:t> un po’ di </a:t>
            </a:r>
            <a:r>
              <a:rPr lang="en-US" sz="2000" dirty="0" err="1"/>
              <a:t>quel</a:t>
            </a:r>
            <a:r>
              <a:rPr lang="en-US" sz="2000" dirty="0"/>
              <a:t> pane.   (NE)   MI+NE   = ME NE </a:t>
            </a:r>
            <a:r>
              <a:rPr lang="en-US" sz="2000" dirty="0" err="1"/>
              <a:t>dia</a:t>
            </a:r>
            <a:r>
              <a:rPr lang="en-US" sz="2000" dirty="0"/>
              <a:t> un </a:t>
            </a:r>
            <a:r>
              <a:rPr lang="en-US" sz="2000" dirty="0" err="1"/>
              <a:t>po</a:t>
            </a:r>
            <a:r>
              <a:rPr lang="en-US" sz="2000" dirty="0"/>
              <a:t>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Gli</a:t>
            </a:r>
            <a:r>
              <a:rPr lang="en-US" sz="2000" dirty="0"/>
              <a:t> ho </a:t>
            </a:r>
            <a:r>
              <a:rPr lang="en-US" sz="2000" dirty="0" err="1"/>
              <a:t>portato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 </a:t>
            </a:r>
            <a:r>
              <a:rPr lang="en-US" sz="2000" dirty="0" err="1"/>
              <a:t>libri</a:t>
            </a:r>
            <a:r>
              <a:rPr lang="en-US" sz="2000" dirty="0"/>
              <a:t>.            (NE)    GLI+NE  = GLIENE ho </a:t>
            </a:r>
            <a:r>
              <a:rPr lang="en-US" sz="2000" dirty="0" err="1"/>
              <a:t>portati</a:t>
            </a:r>
            <a:r>
              <a:rPr lang="en-US" sz="2000" dirty="0"/>
              <a:t> </a:t>
            </a:r>
            <a:r>
              <a:rPr lang="en-US" sz="2000" dirty="0" err="1"/>
              <a:t>tre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Ti</a:t>
            </a:r>
            <a:r>
              <a:rPr lang="en-US" sz="2000" dirty="0"/>
              <a:t> </a:t>
            </a:r>
            <a:r>
              <a:rPr lang="en-US" sz="2000" dirty="0" err="1"/>
              <a:t>parlo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 di </a:t>
            </a:r>
            <a:r>
              <a:rPr lang="en-US" sz="2000" dirty="0" err="1"/>
              <a:t>questo</a:t>
            </a:r>
            <a:r>
              <a:rPr lang="en-US" sz="2000" dirty="0"/>
              <a:t> </a:t>
            </a:r>
            <a:r>
              <a:rPr lang="en-US" sz="2000" dirty="0" err="1"/>
              <a:t>progetto</a:t>
            </a:r>
            <a:r>
              <a:rPr lang="en-US" sz="2000" dirty="0"/>
              <a:t>. (NE)    TI+NE  = TE NE </a:t>
            </a:r>
            <a:r>
              <a:rPr lang="en-US" sz="2000" dirty="0" err="1"/>
              <a:t>parlo</a:t>
            </a:r>
            <a:r>
              <a:rPr lang="en-US" sz="2000" dirty="0"/>
              <a:t> </a:t>
            </a:r>
            <a:r>
              <a:rPr lang="en-US" sz="2000" dirty="0" err="1"/>
              <a:t>dopo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1699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95</TotalTime>
  <Words>296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Schoolbook</vt:lpstr>
      <vt:lpstr>Corbel</vt:lpstr>
      <vt:lpstr>pragmatica-web</vt:lpstr>
      <vt:lpstr>Verdana</vt:lpstr>
      <vt:lpstr>Feathered</vt:lpstr>
      <vt:lpstr>Pronomi (diretti, indiretti, combinati)</vt:lpstr>
      <vt:lpstr>Pronomi Diretti</vt:lpstr>
      <vt:lpstr>Pronomi Indiretti</vt:lpstr>
      <vt:lpstr>PowerPoint Presentation</vt:lpstr>
      <vt:lpstr>Pronomi Combinati</vt:lpstr>
      <vt:lpstr>Pronomi Combinati</vt:lpstr>
      <vt:lpstr>PowerPoint Presentation</vt:lpstr>
      <vt:lpstr>Pronomi Combinati</vt:lpstr>
      <vt:lpstr>PowerPoint Presentation</vt:lpstr>
      <vt:lpstr>Pronomi Combinati</vt:lpstr>
      <vt:lpstr>Pronomi Combinati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Ioanna</dc:creator>
  <cp:lastModifiedBy>Giovanna Tirou</cp:lastModifiedBy>
  <cp:revision>12</cp:revision>
  <dcterms:created xsi:type="dcterms:W3CDTF">2018-01-08T17:43:44Z</dcterms:created>
  <dcterms:modified xsi:type="dcterms:W3CDTF">2018-12-09T16:05:50Z</dcterms:modified>
</cp:coreProperties>
</file>