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71" r:id="rId12"/>
    <p:sldId id="272" r:id="rId13"/>
    <p:sldId id="273" r:id="rId14"/>
    <p:sldId id="274" r:id="rId15"/>
    <p:sldId id="258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0825" y="1079285"/>
            <a:ext cx="3793678" cy="3349641"/>
          </a:xfrm>
        </p:spPr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particelle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Ci (Vi), Ne</a:t>
            </a:r>
            <a:br>
              <a:rPr lang="el-GR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en-US" dirty="0"/>
            </a:br>
            <a:r>
              <a:rPr lang="el-GR" dirty="0"/>
              <a:t>Τα μόρια</a:t>
            </a:r>
            <a:br>
              <a:rPr lang="el-GR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2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46" y="568345"/>
            <a:ext cx="9940126" cy="1560716"/>
          </a:xfrm>
        </p:spPr>
        <p:txBody>
          <a:bodyPr>
            <a:noAutofit/>
          </a:bodyPr>
          <a:lstStyle/>
          <a:p>
            <a:r>
              <a:rPr lang="en-US" sz="3600" b="1" dirty="0"/>
              <a:t>Ne</a:t>
            </a:r>
            <a:r>
              <a:rPr lang="en-US" sz="3600" dirty="0"/>
              <a:t>: un </a:t>
            </a:r>
            <a:r>
              <a:rPr lang="en-US" sz="3600" dirty="0" err="1"/>
              <a:t>pronome</a:t>
            </a:r>
            <a:r>
              <a:rPr lang="en-US" sz="3600" dirty="0"/>
              <a:t> </a:t>
            </a:r>
            <a:r>
              <a:rPr lang="en-US" sz="3600" dirty="0" err="1"/>
              <a:t>che</a:t>
            </a:r>
            <a:r>
              <a:rPr lang="en-US" sz="3600" dirty="0"/>
              <a:t> </a:t>
            </a:r>
            <a:r>
              <a:rPr lang="en-US" sz="3600" dirty="0" err="1"/>
              <a:t>indica</a:t>
            </a:r>
            <a:r>
              <a:rPr lang="en-US" sz="3600" dirty="0"/>
              <a:t> </a:t>
            </a:r>
            <a:r>
              <a:rPr lang="en-US" sz="3600" dirty="0" err="1"/>
              <a:t>una</a:t>
            </a:r>
            <a:r>
              <a:rPr lang="en-US" sz="3600" dirty="0"/>
              <a:t> parte di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quantit</a:t>
            </a:r>
            <a:r>
              <a:rPr lang="it-IT" sz="3600" dirty="0"/>
              <a:t>à, oppure nessuna quantità. Sostituisce normalmente </a:t>
            </a:r>
            <a:r>
              <a:rPr lang="en-US" sz="3600" dirty="0"/>
              <a:t>“di </a:t>
            </a:r>
            <a:r>
              <a:rPr lang="en-US" sz="3600" dirty="0" err="1"/>
              <a:t>qualcosa</a:t>
            </a:r>
            <a:r>
              <a:rPr lang="en-US" sz="3600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2060"/>
                </a:solidFill>
              </a:rPr>
              <a:t>Quanti anni hai? </a:t>
            </a:r>
            <a:r>
              <a:rPr lang="it-IT" b="1" u="sng" dirty="0">
                <a:solidFill>
                  <a:srgbClr val="002060"/>
                </a:solidFill>
              </a:rPr>
              <a:t>Ne</a:t>
            </a:r>
            <a:r>
              <a:rPr lang="it-IT" b="1" dirty="0">
                <a:solidFill>
                  <a:srgbClr val="002060"/>
                </a:solidFill>
              </a:rPr>
              <a:t> ho quaranta.</a:t>
            </a:r>
          </a:p>
          <a:p>
            <a:r>
              <a:rPr lang="it-IT" b="1" dirty="0">
                <a:solidFill>
                  <a:srgbClr val="002060"/>
                </a:solidFill>
              </a:rPr>
              <a:t>Quante lingue apprendi? </a:t>
            </a:r>
            <a:r>
              <a:rPr lang="it-IT" b="1" u="sng" dirty="0">
                <a:solidFill>
                  <a:srgbClr val="002060"/>
                </a:solidFill>
              </a:rPr>
              <a:t>Ne</a:t>
            </a:r>
            <a:r>
              <a:rPr lang="it-IT" b="1" dirty="0">
                <a:solidFill>
                  <a:srgbClr val="002060"/>
                </a:solidFill>
              </a:rPr>
              <a:t> apprendo 2.</a:t>
            </a:r>
          </a:p>
          <a:p>
            <a:r>
              <a:rPr lang="it-IT" b="1" dirty="0">
                <a:solidFill>
                  <a:srgbClr val="002060"/>
                </a:solidFill>
              </a:rPr>
              <a:t>Quante sigarette fumi alla settimanta? </a:t>
            </a:r>
            <a:r>
              <a:rPr lang="it-IT" b="1" u="sng" dirty="0">
                <a:solidFill>
                  <a:srgbClr val="002060"/>
                </a:solidFill>
              </a:rPr>
              <a:t>Ne</a:t>
            </a:r>
            <a:r>
              <a:rPr lang="it-IT" b="1" dirty="0">
                <a:solidFill>
                  <a:srgbClr val="002060"/>
                </a:solidFill>
              </a:rPr>
              <a:t> fumo un pacchetto.</a:t>
            </a:r>
          </a:p>
          <a:p>
            <a:r>
              <a:rPr lang="it-IT" b="1" dirty="0">
                <a:solidFill>
                  <a:srgbClr val="002060"/>
                </a:solidFill>
              </a:rPr>
              <a:t>Quanti libri avete letto? </a:t>
            </a:r>
            <a:r>
              <a:rPr lang="it-IT" b="1" u="sng" dirty="0">
                <a:solidFill>
                  <a:srgbClr val="002060"/>
                </a:solidFill>
              </a:rPr>
              <a:t>Ne</a:t>
            </a:r>
            <a:r>
              <a:rPr lang="it-IT" b="1" dirty="0">
                <a:solidFill>
                  <a:srgbClr val="002060"/>
                </a:solidFill>
              </a:rPr>
              <a:t> abbiamo lett</a:t>
            </a:r>
            <a:r>
              <a:rPr lang="it-IT" b="1" u="sng" dirty="0">
                <a:solidFill>
                  <a:srgbClr val="002060"/>
                </a:solidFill>
              </a:rPr>
              <a:t>o</a:t>
            </a:r>
            <a:r>
              <a:rPr lang="it-IT" b="1" dirty="0">
                <a:solidFill>
                  <a:srgbClr val="002060"/>
                </a:solidFill>
              </a:rPr>
              <a:t> uno/ </a:t>
            </a:r>
            <a:r>
              <a:rPr lang="it-IT" b="1" u="sng" dirty="0">
                <a:solidFill>
                  <a:srgbClr val="002060"/>
                </a:solidFill>
              </a:rPr>
              <a:t>Ne</a:t>
            </a:r>
            <a:r>
              <a:rPr lang="it-IT" b="1" dirty="0">
                <a:solidFill>
                  <a:srgbClr val="002060"/>
                </a:solidFill>
              </a:rPr>
              <a:t> abbiamo lett</a:t>
            </a:r>
            <a:r>
              <a:rPr lang="it-IT" b="1" u="sng" dirty="0">
                <a:solidFill>
                  <a:srgbClr val="002060"/>
                </a:solidFill>
              </a:rPr>
              <a:t>i</a:t>
            </a:r>
            <a:r>
              <a:rPr lang="it-IT" b="1" dirty="0">
                <a:solidFill>
                  <a:srgbClr val="002060"/>
                </a:solidFill>
              </a:rPr>
              <a:t> due./ Non </a:t>
            </a:r>
            <a:r>
              <a:rPr lang="it-IT" b="1" u="sng" dirty="0">
                <a:solidFill>
                  <a:srgbClr val="002060"/>
                </a:solidFill>
              </a:rPr>
              <a:t>ne</a:t>
            </a:r>
            <a:r>
              <a:rPr lang="it-IT" b="1" dirty="0">
                <a:solidFill>
                  <a:srgbClr val="002060"/>
                </a:solidFill>
              </a:rPr>
              <a:t> abbiamo lett</a:t>
            </a:r>
            <a:r>
              <a:rPr lang="it-IT" b="1" u="sng" dirty="0">
                <a:solidFill>
                  <a:srgbClr val="002060"/>
                </a:solidFill>
              </a:rPr>
              <a:t>o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u="sng" dirty="0">
                <a:solidFill>
                  <a:srgbClr val="002060"/>
                </a:solidFill>
              </a:rPr>
              <a:t>nessuno</a:t>
            </a:r>
            <a:r>
              <a:rPr lang="it-IT" b="1" dirty="0">
                <a:solidFill>
                  <a:srgbClr val="002060"/>
                </a:solidFill>
              </a:rPr>
              <a:t>/ </a:t>
            </a:r>
            <a:r>
              <a:rPr lang="it-IT" b="1" u="sng" dirty="0">
                <a:solidFill>
                  <a:srgbClr val="002060"/>
                </a:solidFill>
              </a:rPr>
              <a:t>parecchi</a:t>
            </a:r>
            <a:r>
              <a:rPr lang="it-IT" b="1" dirty="0">
                <a:solidFill>
                  <a:srgbClr val="002060"/>
                </a:solidFill>
              </a:rPr>
              <a:t>, </a:t>
            </a:r>
            <a:r>
              <a:rPr lang="it-IT" b="1" u="sng" dirty="0">
                <a:solidFill>
                  <a:srgbClr val="002060"/>
                </a:solidFill>
              </a:rPr>
              <a:t>molti</a:t>
            </a:r>
            <a:r>
              <a:rPr lang="it-IT" b="1" dirty="0">
                <a:solidFill>
                  <a:srgbClr val="002060"/>
                </a:solidFill>
              </a:rPr>
              <a:t>, </a:t>
            </a:r>
            <a:r>
              <a:rPr lang="it-IT" b="1" u="sng" dirty="0">
                <a:solidFill>
                  <a:srgbClr val="002060"/>
                </a:solidFill>
              </a:rPr>
              <a:t>pochi</a:t>
            </a:r>
            <a:r>
              <a:rPr lang="it-IT" b="1" dirty="0">
                <a:solidFill>
                  <a:srgbClr val="002060"/>
                </a:solidFill>
              </a:rPr>
              <a:t>.</a:t>
            </a:r>
          </a:p>
          <a:p>
            <a:r>
              <a:rPr lang="it-IT" b="1" dirty="0">
                <a:solidFill>
                  <a:srgbClr val="002060"/>
                </a:solidFill>
              </a:rPr>
              <a:t>Prendo 3 cioccolatini: </a:t>
            </a:r>
            <a:r>
              <a:rPr lang="it-IT" b="1" u="sng" dirty="0">
                <a:solidFill>
                  <a:srgbClr val="002060"/>
                </a:solidFill>
              </a:rPr>
              <a:t>Ne</a:t>
            </a:r>
            <a:r>
              <a:rPr lang="it-IT" b="1" dirty="0">
                <a:solidFill>
                  <a:srgbClr val="002060"/>
                </a:solidFill>
              </a:rPr>
              <a:t> prendo 3 (di cioccolatini).</a:t>
            </a:r>
          </a:p>
          <a:p>
            <a:r>
              <a:rPr lang="it-IT" b="1" dirty="0">
                <a:solidFill>
                  <a:srgbClr val="002060"/>
                </a:solidFill>
              </a:rPr>
              <a:t>Assaggio (=provo, gusto) un po’ di vino: </a:t>
            </a:r>
            <a:r>
              <a:rPr lang="it-IT" b="1" u="sng" dirty="0">
                <a:solidFill>
                  <a:srgbClr val="002060"/>
                </a:solidFill>
              </a:rPr>
              <a:t>Ne</a:t>
            </a:r>
            <a:r>
              <a:rPr lang="it-IT" b="1" dirty="0">
                <a:solidFill>
                  <a:srgbClr val="002060"/>
                </a:solidFill>
              </a:rPr>
              <a:t> assaggio  un’ po (di vino).</a:t>
            </a:r>
          </a:p>
          <a:p>
            <a:r>
              <a:rPr lang="it-IT" b="1" dirty="0">
                <a:solidFill>
                  <a:srgbClr val="002060"/>
                </a:solidFill>
              </a:rPr>
              <a:t>Mancano 2 documenti: </a:t>
            </a:r>
            <a:r>
              <a:rPr lang="it-IT" b="1" u="sng" dirty="0">
                <a:solidFill>
                  <a:srgbClr val="002060"/>
                </a:solidFill>
              </a:rPr>
              <a:t>Ne</a:t>
            </a:r>
            <a:r>
              <a:rPr lang="it-IT" b="1" dirty="0">
                <a:solidFill>
                  <a:srgbClr val="002060"/>
                </a:solidFill>
              </a:rPr>
              <a:t> mancano 2 (di documenti).</a:t>
            </a:r>
            <a:endParaRPr lang="el-GR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46" y="568345"/>
            <a:ext cx="9940126" cy="1560716"/>
          </a:xfrm>
        </p:spPr>
        <p:txBody>
          <a:bodyPr>
            <a:noAutofit/>
          </a:bodyPr>
          <a:lstStyle/>
          <a:p>
            <a:r>
              <a:rPr lang="en-US" sz="3600" b="1" dirty="0"/>
              <a:t>Ne</a:t>
            </a:r>
            <a:r>
              <a:rPr lang="en-US" sz="3600" dirty="0"/>
              <a:t>: un </a:t>
            </a:r>
            <a:r>
              <a:rPr lang="en-US" sz="3600" dirty="0" err="1"/>
              <a:t>pronome</a:t>
            </a:r>
            <a:r>
              <a:rPr lang="en-US" sz="3600" dirty="0"/>
              <a:t> </a:t>
            </a:r>
            <a:r>
              <a:rPr lang="en-US" sz="3600" dirty="0" err="1"/>
              <a:t>che</a:t>
            </a:r>
            <a:r>
              <a:rPr lang="en-US" sz="3600" dirty="0"/>
              <a:t> </a:t>
            </a:r>
            <a:r>
              <a:rPr lang="en-US" sz="3600" dirty="0" err="1"/>
              <a:t>indica</a:t>
            </a:r>
            <a:r>
              <a:rPr lang="en-US" sz="3600" dirty="0"/>
              <a:t> </a:t>
            </a:r>
            <a:r>
              <a:rPr lang="en-US" sz="3600" dirty="0" err="1"/>
              <a:t>una</a:t>
            </a:r>
            <a:r>
              <a:rPr lang="en-US" sz="3600" dirty="0"/>
              <a:t> parte di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quantit</a:t>
            </a:r>
            <a:r>
              <a:rPr lang="it-IT" sz="3600" dirty="0"/>
              <a:t>à, oppure nessuna quantità. Sostituisce normalmente </a:t>
            </a:r>
            <a:r>
              <a:rPr lang="en-US" sz="3600" dirty="0"/>
              <a:t>“di </a:t>
            </a:r>
            <a:r>
              <a:rPr lang="en-US" sz="3600" dirty="0" err="1"/>
              <a:t>qualcosa</a:t>
            </a:r>
            <a:r>
              <a:rPr lang="en-US" sz="3600" dirty="0"/>
              <a:t>”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008582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Ci sono tutti gli studenti? No, </a:t>
            </a:r>
            <a:r>
              <a:rPr lang="it-IT" b="1" u="sng" dirty="0">
                <a:solidFill>
                  <a:srgbClr val="002060"/>
                </a:solidFill>
              </a:rPr>
              <a:t>ne</a:t>
            </a:r>
            <a:r>
              <a:rPr lang="it-IT" b="1" dirty="0">
                <a:solidFill>
                  <a:srgbClr val="002060"/>
                </a:solidFill>
              </a:rPr>
              <a:t> mancano 7.</a:t>
            </a:r>
          </a:p>
          <a:p>
            <a:r>
              <a:rPr lang="it-IT" b="1" dirty="0">
                <a:solidFill>
                  <a:srgbClr val="002060"/>
                </a:solidFill>
              </a:rPr>
              <a:t>Vorrei del pane integrale. – Questo va bene?- </a:t>
            </a:r>
            <a:r>
              <a:rPr lang="it-IT" b="1" u="sng" dirty="0">
                <a:solidFill>
                  <a:srgbClr val="002060"/>
                </a:solidFill>
              </a:rPr>
              <a:t>Ne</a:t>
            </a:r>
            <a:r>
              <a:rPr lang="it-IT" b="1" dirty="0">
                <a:solidFill>
                  <a:srgbClr val="002060"/>
                </a:solidFill>
              </a:rPr>
              <a:t> vorrei uno più </a:t>
            </a:r>
            <a:r>
              <a:rPr lang="en-US" b="1" dirty="0">
                <a:solidFill>
                  <a:srgbClr val="002060"/>
                </a:solidFill>
              </a:rPr>
              <a:t>piccolo.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Quanti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anni</a:t>
            </a:r>
            <a:r>
              <a:rPr lang="en-US" b="1" dirty="0">
                <a:solidFill>
                  <a:srgbClr val="002060"/>
                </a:solidFill>
              </a:rPr>
              <a:t> ha Stefano? </a:t>
            </a:r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fa </a:t>
            </a:r>
            <a:r>
              <a:rPr lang="en-US" b="1" dirty="0" err="1">
                <a:solidFill>
                  <a:srgbClr val="002060"/>
                </a:solidFill>
              </a:rPr>
              <a:t>venti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mese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prossimo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Quando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usiamo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ne</a:t>
            </a:r>
            <a:r>
              <a:rPr lang="en-US" dirty="0">
                <a:solidFill>
                  <a:srgbClr val="002060"/>
                </a:solidFill>
              </a:rPr>
              <a:t> con un </a:t>
            </a:r>
            <a:r>
              <a:rPr lang="en-US" u="sng" dirty="0" err="1">
                <a:solidFill>
                  <a:srgbClr val="002060"/>
                </a:solidFill>
              </a:rPr>
              <a:t>participio</a:t>
            </a:r>
            <a:r>
              <a:rPr lang="en-US" u="sng" dirty="0">
                <a:solidFill>
                  <a:srgbClr val="002060"/>
                </a:solidFill>
              </a:rPr>
              <a:t> </a:t>
            </a:r>
            <a:r>
              <a:rPr lang="en-US" u="sng" dirty="0" err="1">
                <a:solidFill>
                  <a:srgbClr val="002060"/>
                </a:solidFill>
              </a:rPr>
              <a:t>passato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bisogna</a:t>
            </a:r>
            <a:r>
              <a:rPr lang="en-US" dirty="0">
                <a:solidFill>
                  <a:srgbClr val="002060"/>
                </a:solidFill>
              </a:rPr>
              <a:t> fare la </a:t>
            </a:r>
            <a:r>
              <a:rPr lang="en-US" u="sng" dirty="0" err="1">
                <a:solidFill>
                  <a:srgbClr val="002060"/>
                </a:solidFill>
              </a:rPr>
              <a:t>concordanza</a:t>
            </a:r>
            <a:r>
              <a:rPr lang="en-US" u="sng" dirty="0">
                <a:solidFill>
                  <a:srgbClr val="002060"/>
                </a:solidFill>
              </a:rPr>
              <a:t> di </a:t>
            </a:r>
            <a:r>
              <a:rPr lang="en-US" u="sng" dirty="0" err="1">
                <a:solidFill>
                  <a:srgbClr val="002060"/>
                </a:solidFill>
              </a:rPr>
              <a:t>genere</a:t>
            </a:r>
            <a:r>
              <a:rPr lang="en-US" u="sng" dirty="0">
                <a:solidFill>
                  <a:srgbClr val="002060"/>
                </a:solidFill>
              </a:rPr>
              <a:t> e </a:t>
            </a:r>
            <a:r>
              <a:rPr lang="en-US" u="sng" dirty="0" err="1">
                <a:solidFill>
                  <a:srgbClr val="002060"/>
                </a:solidFill>
              </a:rPr>
              <a:t>numero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>
                <a:solidFill>
                  <a:srgbClr val="002060"/>
                </a:solidFill>
              </a:rPr>
              <a:t>Hai </a:t>
            </a:r>
            <a:r>
              <a:rPr lang="en-US" b="1" dirty="0" err="1">
                <a:solidFill>
                  <a:srgbClr val="002060"/>
                </a:solidFill>
              </a:rPr>
              <a:t>molte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valigie</a:t>
            </a:r>
            <a:r>
              <a:rPr lang="en-US" b="1" dirty="0">
                <a:solidFill>
                  <a:srgbClr val="002060"/>
                </a:solidFill>
              </a:rPr>
              <a:t>? No, </a:t>
            </a:r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ho </a:t>
            </a:r>
            <a:r>
              <a:rPr lang="en-US" b="1" dirty="0" err="1">
                <a:solidFill>
                  <a:srgbClr val="002060"/>
                </a:solidFill>
              </a:rPr>
              <a:t>portat</a:t>
            </a:r>
            <a:r>
              <a:rPr lang="en-US" b="1" u="sng" dirty="0" err="1">
                <a:solidFill>
                  <a:srgbClr val="002060"/>
                </a:solidFill>
              </a:rPr>
              <a:t>a</a:t>
            </a:r>
            <a:r>
              <a:rPr lang="en-US" b="1" dirty="0">
                <a:solidFill>
                  <a:srgbClr val="002060"/>
                </a:solidFill>
              </a:rPr>
              <a:t> solo </a:t>
            </a:r>
            <a:r>
              <a:rPr lang="en-US" b="1" u="sng" dirty="0" err="1">
                <a:solidFill>
                  <a:srgbClr val="002060"/>
                </a:solidFill>
              </a:rPr>
              <a:t>una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Quanti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anni</a:t>
            </a:r>
            <a:r>
              <a:rPr lang="en-US" b="1" dirty="0">
                <a:solidFill>
                  <a:srgbClr val="002060"/>
                </a:solidFill>
              </a:rPr>
              <a:t> ha </a:t>
            </a:r>
            <a:r>
              <a:rPr lang="en-US" b="1" dirty="0" err="1">
                <a:solidFill>
                  <a:srgbClr val="002060"/>
                </a:solidFill>
              </a:rPr>
              <a:t>Cinzia</a:t>
            </a:r>
            <a:r>
              <a:rPr lang="en-US" b="1" dirty="0">
                <a:solidFill>
                  <a:srgbClr val="002060"/>
                </a:solidFill>
              </a:rPr>
              <a:t>? </a:t>
            </a:r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ha </a:t>
            </a:r>
            <a:r>
              <a:rPr lang="en-US" b="1" dirty="0" err="1">
                <a:solidFill>
                  <a:srgbClr val="002060"/>
                </a:solidFill>
              </a:rPr>
              <a:t>fatt</a:t>
            </a:r>
            <a:r>
              <a:rPr lang="en-US" b="1" u="sng" dirty="0" err="1">
                <a:solidFill>
                  <a:srgbClr val="002060"/>
                </a:solidFill>
              </a:rPr>
              <a:t>i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dodici</a:t>
            </a:r>
            <a:r>
              <a:rPr lang="en-US" b="1" dirty="0">
                <a:solidFill>
                  <a:srgbClr val="002060"/>
                </a:solidFill>
              </a:rPr>
              <a:t> la </a:t>
            </a:r>
            <a:r>
              <a:rPr lang="en-US" b="1" dirty="0" err="1">
                <a:solidFill>
                  <a:srgbClr val="002060"/>
                </a:solidFill>
              </a:rPr>
              <a:t>settimana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scorsa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Quanti</a:t>
            </a:r>
            <a:r>
              <a:rPr lang="en-US" b="1" dirty="0">
                <a:solidFill>
                  <a:srgbClr val="002060"/>
                </a:solidFill>
              </a:rPr>
              <a:t> film di </a:t>
            </a:r>
            <a:r>
              <a:rPr lang="en-US" b="1" dirty="0" err="1">
                <a:solidFill>
                  <a:srgbClr val="002060"/>
                </a:solidFill>
              </a:rPr>
              <a:t>Aggelopoulos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hai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visto</a:t>
            </a:r>
            <a:r>
              <a:rPr lang="en-US" b="1" dirty="0">
                <a:solidFill>
                  <a:srgbClr val="002060"/>
                </a:solidFill>
              </a:rPr>
              <a:t>? </a:t>
            </a:r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ho </a:t>
            </a:r>
            <a:r>
              <a:rPr lang="en-US" b="1" dirty="0" err="1">
                <a:solidFill>
                  <a:srgbClr val="002060"/>
                </a:solidFill>
              </a:rPr>
              <a:t>vist</a:t>
            </a:r>
            <a:r>
              <a:rPr lang="en-US" b="1" u="sng" dirty="0" err="1">
                <a:solidFill>
                  <a:srgbClr val="002060"/>
                </a:solidFill>
              </a:rPr>
              <a:t>i</a:t>
            </a:r>
            <a:r>
              <a:rPr lang="en-US" b="1" dirty="0">
                <a:solidFill>
                  <a:srgbClr val="002060"/>
                </a:solidFill>
              </a:rPr>
              <a:t> due.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97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46" y="568345"/>
            <a:ext cx="9940126" cy="1560716"/>
          </a:xfrm>
        </p:spPr>
        <p:txBody>
          <a:bodyPr>
            <a:noAutofit/>
          </a:bodyPr>
          <a:lstStyle/>
          <a:p>
            <a:r>
              <a:rPr lang="en-US" sz="3600" b="1" dirty="0"/>
              <a:t>Ne</a:t>
            </a:r>
            <a:r>
              <a:rPr lang="en-US" sz="3600" dirty="0"/>
              <a:t>: un </a:t>
            </a:r>
            <a:r>
              <a:rPr lang="en-US" sz="3600" dirty="0" err="1"/>
              <a:t>pronome</a:t>
            </a:r>
            <a:r>
              <a:rPr lang="en-US" sz="3600" dirty="0"/>
              <a:t> </a:t>
            </a:r>
            <a:r>
              <a:rPr lang="en-US" sz="3600" dirty="0" err="1"/>
              <a:t>che</a:t>
            </a:r>
            <a:r>
              <a:rPr lang="en-US" sz="3600" dirty="0"/>
              <a:t> </a:t>
            </a:r>
            <a:r>
              <a:rPr lang="en-US" sz="3600" dirty="0" err="1"/>
              <a:t>indica</a:t>
            </a:r>
            <a:r>
              <a:rPr lang="en-US" sz="3600" dirty="0"/>
              <a:t> </a:t>
            </a:r>
            <a:r>
              <a:rPr lang="en-US" sz="3600" dirty="0" err="1"/>
              <a:t>una</a:t>
            </a:r>
            <a:r>
              <a:rPr lang="en-US" sz="3600" dirty="0"/>
              <a:t> parte di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quantit</a:t>
            </a:r>
            <a:r>
              <a:rPr lang="it-IT" sz="3600" dirty="0"/>
              <a:t>à, oppure nessuna quantità. Sostituisce normalmente </a:t>
            </a:r>
            <a:r>
              <a:rPr lang="en-US" sz="3600" dirty="0"/>
              <a:t>“di </a:t>
            </a:r>
            <a:r>
              <a:rPr lang="en-US" sz="3600" dirty="0" err="1"/>
              <a:t>qualcosa</a:t>
            </a:r>
            <a:r>
              <a:rPr lang="en-US" sz="3600" dirty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4196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Μπορεί να αντικαταστήσει τις προθέσεις</a:t>
            </a:r>
            <a:r>
              <a:rPr lang="el-GR" b="1" dirty="0">
                <a:solidFill>
                  <a:srgbClr val="002060"/>
                </a:solidFill>
              </a:rPr>
              <a:t> </a:t>
            </a:r>
            <a:r>
              <a:rPr lang="it-IT" b="1" dirty="0">
                <a:solidFill>
                  <a:srgbClr val="002060"/>
                </a:solidFill>
              </a:rPr>
              <a:t>di</a:t>
            </a:r>
            <a:r>
              <a:rPr lang="el-GR" b="1" dirty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da</a:t>
            </a:r>
            <a:r>
              <a:rPr lang="el-GR" b="1" dirty="0">
                <a:solidFill>
                  <a:srgbClr val="002060"/>
                </a:solidFill>
              </a:rPr>
              <a:t> </a:t>
            </a:r>
            <a:r>
              <a:rPr lang="el-GR" dirty="0">
                <a:solidFill>
                  <a:srgbClr val="002060"/>
                </a:solidFill>
              </a:rPr>
              <a:t>στα ρήματα που συντάσσονται με αυτές.</a:t>
            </a:r>
          </a:p>
          <a:p>
            <a:r>
              <a:rPr lang="en-US" b="1" dirty="0">
                <a:solidFill>
                  <a:srgbClr val="002060"/>
                </a:solidFill>
              </a:rPr>
              <a:t>Ne </a:t>
            </a:r>
            <a:r>
              <a:rPr lang="en-US" b="1" dirty="0" err="1">
                <a:solidFill>
                  <a:srgbClr val="002060"/>
                </a:solidFill>
              </a:rPr>
              <a:t>parleremo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domani</a:t>
            </a:r>
            <a:r>
              <a:rPr lang="en-US" b="1" dirty="0">
                <a:solidFill>
                  <a:srgbClr val="002060"/>
                </a:solidFill>
              </a:rPr>
              <a:t> (</a:t>
            </a:r>
            <a:r>
              <a:rPr lang="en-US" b="1" dirty="0" err="1">
                <a:solidFill>
                  <a:srgbClr val="002060"/>
                </a:solidFill>
              </a:rPr>
              <a:t>parleremo</a:t>
            </a:r>
            <a:r>
              <a:rPr lang="en-US" b="1" dirty="0">
                <a:solidFill>
                  <a:srgbClr val="002060"/>
                </a:solidFill>
              </a:rPr>
              <a:t> di ci</a:t>
            </a:r>
            <a:r>
              <a:rPr lang="it-IT" b="1" dirty="0">
                <a:solidFill>
                  <a:srgbClr val="002060"/>
                </a:solidFill>
              </a:rPr>
              <a:t>ò)</a:t>
            </a:r>
          </a:p>
          <a:p>
            <a:r>
              <a:rPr lang="it-IT" b="1" dirty="0">
                <a:solidFill>
                  <a:srgbClr val="002060"/>
                </a:solidFill>
              </a:rPr>
              <a:t>Che cosa </a:t>
            </a:r>
            <a:r>
              <a:rPr lang="it-IT" b="1" u="sng" dirty="0">
                <a:solidFill>
                  <a:srgbClr val="002060"/>
                </a:solidFill>
              </a:rPr>
              <a:t>ne</a:t>
            </a:r>
            <a:r>
              <a:rPr lang="it-IT" b="1" dirty="0">
                <a:solidFill>
                  <a:srgbClr val="002060"/>
                </a:solidFill>
              </a:rPr>
              <a:t> pensi</a:t>
            </a:r>
            <a:r>
              <a:rPr lang="en-US" b="1" dirty="0">
                <a:solidFill>
                  <a:srgbClr val="002060"/>
                </a:solidFill>
              </a:rPr>
              <a:t>? (</a:t>
            </a:r>
            <a:r>
              <a:rPr lang="en-US" b="1" dirty="0" err="1">
                <a:solidFill>
                  <a:srgbClr val="002060"/>
                </a:solidFill>
              </a:rPr>
              <a:t>Qual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it-IT" b="1" dirty="0">
                <a:solidFill>
                  <a:srgbClr val="002060"/>
                </a:solidFill>
              </a:rPr>
              <a:t>è la tua opinione</a:t>
            </a:r>
            <a:r>
              <a:rPr lang="en-US" b="1" dirty="0">
                <a:solidFill>
                  <a:srgbClr val="002060"/>
                </a:solidFill>
              </a:rPr>
              <a:t>?)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Che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dici</a:t>
            </a:r>
            <a:r>
              <a:rPr lang="en-US" b="1" dirty="0">
                <a:solidFill>
                  <a:srgbClr val="002060"/>
                </a:solidFill>
              </a:rPr>
              <a:t>? (</a:t>
            </a:r>
            <a:r>
              <a:rPr lang="en-US" b="1" dirty="0" err="1">
                <a:solidFill>
                  <a:srgbClr val="002060"/>
                </a:solidFill>
              </a:rPr>
              <a:t>cosa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dici</a:t>
            </a:r>
            <a:r>
              <a:rPr lang="en-US" b="1" dirty="0">
                <a:solidFill>
                  <a:srgbClr val="002060"/>
                </a:solidFill>
              </a:rPr>
              <a:t> di </a:t>
            </a:r>
            <a:r>
              <a:rPr lang="en-US" b="1" dirty="0" err="1">
                <a:solidFill>
                  <a:srgbClr val="002060"/>
                </a:solidFill>
              </a:rPr>
              <a:t>questo</a:t>
            </a:r>
            <a:r>
              <a:rPr lang="en-US" b="1" dirty="0">
                <a:solidFill>
                  <a:srgbClr val="002060"/>
                </a:solidFill>
              </a:rPr>
              <a:t>?)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Voglio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farlo</a:t>
            </a:r>
            <a:r>
              <a:rPr lang="en-US" b="1" dirty="0">
                <a:solidFill>
                  <a:srgbClr val="002060"/>
                </a:solidFill>
              </a:rPr>
              <a:t>, ma me </a:t>
            </a:r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dimentico</a:t>
            </a:r>
            <a:r>
              <a:rPr lang="en-US" b="1" dirty="0">
                <a:solidFill>
                  <a:srgbClr val="002060"/>
                </a:solidFill>
              </a:rPr>
              <a:t> (mi </a:t>
            </a:r>
            <a:r>
              <a:rPr lang="en-US" b="1" dirty="0" err="1">
                <a:solidFill>
                  <a:srgbClr val="002060"/>
                </a:solidFill>
              </a:rPr>
              <a:t>dimentico</a:t>
            </a:r>
            <a:r>
              <a:rPr lang="en-US" b="1" dirty="0">
                <a:solidFill>
                  <a:srgbClr val="002060"/>
                </a:solidFill>
              </a:rPr>
              <a:t> di </a:t>
            </a:r>
            <a:r>
              <a:rPr lang="en-US" b="1" dirty="0" err="1">
                <a:solidFill>
                  <a:srgbClr val="002060"/>
                </a:solidFill>
              </a:rPr>
              <a:t>farlo</a:t>
            </a:r>
            <a:r>
              <a:rPr lang="en-US" b="1" dirty="0">
                <a:solidFill>
                  <a:srgbClr val="002060"/>
                </a:solidFill>
              </a:rPr>
              <a:t>)</a:t>
            </a:r>
          </a:p>
          <a:p>
            <a:r>
              <a:rPr lang="en-US" b="1" dirty="0">
                <a:solidFill>
                  <a:srgbClr val="002060"/>
                </a:solidFill>
              </a:rPr>
              <a:t>Me </a:t>
            </a:r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ricordo</a:t>
            </a:r>
            <a:r>
              <a:rPr lang="en-US" b="1" dirty="0">
                <a:solidFill>
                  <a:srgbClr val="002060"/>
                </a:solidFill>
              </a:rPr>
              <a:t> (mi </a:t>
            </a:r>
            <a:r>
              <a:rPr lang="en-US" b="1" dirty="0" err="1">
                <a:solidFill>
                  <a:srgbClr val="002060"/>
                </a:solidFill>
              </a:rPr>
              <a:t>ricordo</a:t>
            </a:r>
            <a:r>
              <a:rPr lang="en-US" b="1" dirty="0">
                <a:solidFill>
                  <a:srgbClr val="002060"/>
                </a:solidFill>
              </a:rPr>
              <a:t> di…)</a:t>
            </a:r>
          </a:p>
          <a:p>
            <a:r>
              <a:rPr lang="en-US" b="1" dirty="0">
                <a:solidFill>
                  <a:srgbClr val="002060"/>
                </a:solidFill>
              </a:rPr>
              <a:t>Non </a:t>
            </a:r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ho </a:t>
            </a:r>
            <a:r>
              <a:rPr lang="en-US" b="1" dirty="0" err="1">
                <a:solidFill>
                  <a:srgbClr val="002060"/>
                </a:solidFill>
              </a:rPr>
              <a:t>bisogno</a:t>
            </a:r>
            <a:r>
              <a:rPr lang="en-US" b="1" dirty="0">
                <a:solidFill>
                  <a:srgbClr val="002060"/>
                </a:solidFill>
              </a:rPr>
              <a:t> (ho </a:t>
            </a:r>
            <a:r>
              <a:rPr lang="en-US" b="1" dirty="0" err="1">
                <a:solidFill>
                  <a:srgbClr val="002060"/>
                </a:solidFill>
              </a:rPr>
              <a:t>bisogno</a:t>
            </a:r>
            <a:r>
              <a:rPr lang="en-US" b="1" dirty="0">
                <a:solidFill>
                  <a:srgbClr val="002060"/>
                </a:solidFill>
              </a:rPr>
              <a:t> di…)</a:t>
            </a:r>
          </a:p>
          <a:p>
            <a:r>
              <a:rPr lang="en-US" b="1" dirty="0">
                <a:solidFill>
                  <a:srgbClr val="002060"/>
                </a:solidFill>
              </a:rPr>
              <a:t>Non </a:t>
            </a:r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ho </a:t>
            </a:r>
            <a:r>
              <a:rPr lang="en-US" b="1" dirty="0" err="1">
                <a:solidFill>
                  <a:srgbClr val="002060"/>
                </a:solidFill>
              </a:rPr>
              <a:t>voglia</a:t>
            </a:r>
            <a:r>
              <a:rPr lang="en-US" b="1" dirty="0">
                <a:solidFill>
                  <a:srgbClr val="002060"/>
                </a:solidFill>
              </a:rPr>
              <a:t> (ho </a:t>
            </a:r>
            <a:r>
              <a:rPr lang="en-US" b="1" dirty="0" err="1">
                <a:solidFill>
                  <a:srgbClr val="002060"/>
                </a:solidFill>
              </a:rPr>
              <a:t>voglia</a:t>
            </a:r>
            <a:r>
              <a:rPr lang="en-US" b="1" dirty="0">
                <a:solidFill>
                  <a:srgbClr val="002060"/>
                </a:solidFill>
              </a:rPr>
              <a:t> di…)</a:t>
            </a:r>
          </a:p>
          <a:p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ho </a:t>
            </a:r>
            <a:r>
              <a:rPr lang="en-US" b="1" dirty="0" err="1">
                <a:solidFill>
                  <a:srgbClr val="002060"/>
                </a:solidFill>
              </a:rPr>
              <a:t>tanta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paura</a:t>
            </a:r>
            <a:r>
              <a:rPr lang="en-US" b="1" dirty="0">
                <a:solidFill>
                  <a:srgbClr val="002060"/>
                </a:solidFill>
              </a:rPr>
              <a:t> (ho </a:t>
            </a:r>
            <a:r>
              <a:rPr lang="en-US" b="1" dirty="0" err="1">
                <a:solidFill>
                  <a:srgbClr val="002060"/>
                </a:solidFill>
              </a:rPr>
              <a:t>tanta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paura</a:t>
            </a:r>
            <a:r>
              <a:rPr lang="en-US" b="1" dirty="0">
                <a:solidFill>
                  <a:srgbClr val="002060"/>
                </a:solidFill>
              </a:rPr>
              <a:t> di…)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6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46" y="568345"/>
            <a:ext cx="9940126" cy="1560716"/>
          </a:xfrm>
        </p:spPr>
        <p:txBody>
          <a:bodyPr>
            <a:noAutofit/>
          </a:bodyPr>
          <a:lstStyle/>
          <a:p>
            <a:r>
              <a:rPr lang="en-US" sz="3600" b="1" dirty="0"/>
              <a:t>Ne</a:t>
            </a:r>
            <a:r>
              <a:rPr lang="en-US" sz="3600" dirty="0"/>
              <a:t>: un </a:t>
            </a:r>
            <a:r>
              <a:rPr lang="en-US" sz="3600" dirty="0" err="1"/>
              <a:t>pronome</a:t>
            </a:r>
            <a:r>
              <a:rPr lang="en-US" sz="3600" dirty="0"/>
              <a:t> </a:t>
            </a:r>
            <a:r>
              <a:rPr lang="en-US" sz="3600" dirty="0" err="1"/>
              <a:t>che</a:t>
            </a:r>
            <a:r>
              <a:rPr lang="en-US" sz="3600" dirty="0"/>
              <a:t> </a:t>
            </a:r>
            <a:r>
              <a:rPr lang="en-US" sz="3600" dirty="0" err="1"/>
              <a:t>indica</a:t>
            </a:r>
            <a:r>
              <a:rPr lang="en-US" sz="3600" dirty="0"/>
              <a:t> </a:t>
            </a:r>
            <a:r>
              <a:rPr lang="en-US" sz="3600" dirty="0" err="1"/>
              <a:t>una</a:t>
            </a:r>
            <a:r>
              <a:rPr lang="en-US" sz="3600" dirty="0"/>
              <a:t> parte di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quantit</a:t>
            </a:r>
            <a:r>
              <a:rPr lang="it-IT" sz="3600" dirty="0"/>
              <a:t>à, oppure nessuna quantità. Sostituisce normalmente </a:t>
            </a:r>
            <a:r>
              <a:rPr lang="en-US" sz="3600" dirty="0"/>
              <a:t>“di </a:t>
            </a:r>
            <a:r>
              <a:rPr lang="en-US" sz="3600" dirty="0" err="1"/>
              <a:t>qualcosa</a:t>
            </a:r>
            <a:r>
              <a:rPr lang="en-US" sz="3600" dirty="0"/>
              <a:t>”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33700" y="2438399"/>
            <a:ext cx="8770571" cy="4239491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vale la </a:t>
            </a:r>
            <a:r>
              <a:rPr lang="en-US" b="1" dirty="0" err="1">
                <a:solidFill>
                  <a:srgbClr val="002060"/>
                </a:solidFill>
              </a:rPr>
              <a:t>pena</a:t>
            </a:r>
            <a:r>
              <a:rPr lang="en-US" b="1" dirty="0">
                <a:solidFill>
                  <a:srgbClr val="002060"/>
                </a:solidFill>
              </a:rPr>
              <a:t> (vale la </a:t>
            </a:r>
            <a:r>
              <a:rPr lang="en-US" b="1" dirty="0" err="1">
                <a:solidFill>
                  <a:srgbClr val="002060"/>
                </a:solidFill>
              </a:rPr>
              <a:t>pena</a:t>
            </a:r>
            <a:r>
              <a:rPr lang="en-US" b="1" dirty="0">
                <a:solidFill>
                  <a:srgbClr val="002060"/>
                </a:solidFill>
              </a:rPr>
              <a:t> di…)</a:t>
            </a:r>
          </a:p>
          <a:p>
            <a:r>
              <a:rPr lang="en-US" b="1" dirty="0">
                <a:solidFill>
                  <a:srgbClr val="002060"/>
                </a:solidFill>
              </a:rPr>
              <a:t>Non </a:t>
            </a:r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so </a:t>
            </a:r>
            <a:r>
              <a:rPr lang="en-US" b="1" dirty="0" err="1">
                <a:solidFill>
                  <a:srgbClr val="002060"/>
                </a:solidFill>
              </a:rPr>
              <a:t>niente</a:t>
            </a:r>
            <a:r>
              <a:rPr lang="en-US" b="1" dirty="0">
                <a:solidFill>
                  <a:srgbClr val="002060"/>
                </a:solidFill>
              </a:rPr>
              <a:t> (non so </a:t>
            </a:r>
            <a:r>
              <a:rPr lang="en-US" b="1" dirty="0" err="1">
                <a:solidFill>
                  <a:srgbClr val="002060"/>
                </a:solidFill>
              </a:rPr>
              <a:t>niente</a:t>
            </a:r>
            <a:r>
              <a:rPr lang="en-US" b="1" dirty="0">
                <a:solidFill>
                  <a:srgbClr val="002060"/>
                </a:solidFill>
              </a:rPr>
              <a:t> di…)</a:t>
            </a:r>
          </a:p>
          <a:p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sono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innamorato</a:t>
            </a:r>
            <a:r>
              <a:rPr lang="en-US" b="1" dirty="0">
                <a:solidFill>
                  <a:srgbClr val="002060"/>
                </a:solidFill>
              </a:rPr>
              <a:t> (</a:t>
            </a:r>
            <a:r>
              <a:rPr lang="en-US" b="1" dirty="0" err="1">
                <a:solidFill>
                  <a:srgbClr val="002060"/>
                </a:solidFill>
              </a:rPr>
              <a:t>sono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innamorato</a:t>
            </a:r>
            <a:r>
              <a:rPr lang="en-US" b="1" dirty="0">
                <a:solidFill>
                  <a:srgbClr val="002060"/>
                </a:solidFill>
              </a:rPr>
              <a:t> di…)</a:t>
            </a:r>
          </a:p>
          <a:p>
            <a:r>
              <a:rPr lang="en-US" b="1" dirty="0">
                <a:solidFill>
                  <a:srgbClr val="002060"/>
                </a:solidFill>
              </a:rPr>
              <a:t>Me </a:t>
            </a:r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vado</a:t>
            </a:r>
            <a:r>
              <a:rPr lang="en-US" b="1" dirty="0">
                <a:solidFill>
                  <a:srgbClr val="002060"/>
                </a:solidFill>
              </a:rPr>
              <a:t> (</a:t>
            </a:r>
            <a:r>
              <a:rPr lang="en-US" b="1" dirty="0" err="1">
                <a:solidFill>
                  <a:srgbClr val="002060"/>
                </a:solidFill>
              </a:rPr>
              <a:t>vado</a:t>
            </a:r>
            <a:r>
              <a:rPr lang="en-US" b="1" dirty="0">
                <a:solidFill>
                  <a:srgbClr val="002060"/>
                </a:solidFill>
              </a:rPr>
              <a:t> via da qui…)</a:t>
            </a:r>
          </a:p>
          <a:p>
            <a:r>
              <a:rPr lang="en-US" b="1" dirty="0">
                <a:solidFill>
                  <a:srgbClr val="002060"/>
                </a:solidFill>
              </a:rPr>
              <a:t>(Non) </a:t>
            </a:r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ho </a:t>
            </a:r>
            <a:r>
              <a:rPr lang="en-US" b="1" dirty="0" err="1">
                <a:solidFill>
                  <a:srgbClr val="002060"/>
                </a:solidFill>
              </a:rPr>
              <a:t>bisogno</a:t>
            </a:r>
            <a:r>
              <a:rPr lang="en-US" b="1" dirty="0">
                <a:solidFill>
                  <a:srgbClr val="002060"/>
                </a:solidFill>
              </a:rPr>
              <a:t> (non/ ho </a:t>
            </a:r>
            <a:r>
              <a:rPr lang="en-US" b="1" dirty="0" err="1">
                <a:solidFill>
                  <a:srgbClr val="002060"/>
                </a:solidFill>
              </a:rPr>
              <a:t>bisogno</a:t>
            </a:r>
            <a:r>
              <a:rPr lang="en-US" b="1" dirty="0">
                <a:solidFill>
                  <a:srgbClr val="002060"/>
                </a:solidFill>
              </a:rPr>
              <a:t> di…)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Quante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pellicole</a:t>
            </a:r>
            <a:r>
              <a:rPr lang="en-US" b="1" dirty="0">
                <a:solidFill>
                  <a:srgbClr val="002060"/>
                </a:solidFill>
              </a:rPr>
              <a:t> di… </a:t>
            </a:r>
            <a:r>
              <a:rPr lang="en-US" b="1" dirty="0" err="1">
                <a:solidFill>
                  <a:srgbClr val="002060"/>
                </a:solidFill>
              </a:rPr>
              <a:t>hai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visto</a:t>
            </a:r>
            <a:r>
              <a:rPr lang="en-US" b="1" dirty="0">
                <a:solidFill>
                  <a:srgbClr val="002060"/>
                </a:solidFill>
              </a:rPr>
              <a:t>? Non </a:t>
            </a:r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ho vist</a:t>
            </a:r>
            <a:r>
              <a:rPr lang="en-US" b="1" u="sng" dirty="0">
                <a:solidFill>
                  <a:srgbClr val="002060"/>
                </a:solidFill>
              </a:rPr>
              <a:t>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nessuna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>
                <a:solidFill>
                  <a:srgbClr val="002060"/>
                </a:solidFill>
              </a:rPr>
              <a:t>Di </a:t>
            </a:r>
            <a:r>
              <a:rPr lang="en-US" b="1" dirty="0" err="1">
                <a:solidFill>
                  <a:srgbClr val="002060"/>
                </a:solidFill>
              </a:rPr>
              <a:t>studenti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bravi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ho </a:t>
            </a:r>
            <a:r>
              <a:rPr lang="en-US" b="1" dirty="0" err="1">
                <a:solidFill>
                  <a:srgbClr val="002060"/>
                </a:solidFill>
              </a:rPr>
              <a:t>vist</a:t>
            </a:r>
            <a:r>
              <a:rPr lang="en-US" b="1" u="sng" dirty="0" err="1">
                <a:solidFill>
                  <a:srgbClr val="002060"/>
                </a:solidFill>
              </a:rPr>
              <a:t>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molti</a:t>
            </a:r>
            <a:r>
              <a:rPr lang="en-US" b="1" dirty="0">
                <a:solidFill>
                  <a:srgbClr val="002060"/>
                </a:solidFill>
              </a:rPr>
              <a:t>, ma come </a:t>
            </a:r>
            <a:r>
              <a:rPr lang="en-US" b="1" dirty="0" err="1">
                <a:solidFill>
                  <a:srgbClr val="002060"/>
                </a:solidFill>
              </a:rPr>
              <a:t>voi</a:t>
            </a:r>
            <a:r>
              <a:rPr lang="en-US" b="1" dirty="0">
                <a:solidFill>
                  <a:srgbClr val="002060"/>
                </a:solidFill>
              </a:rPr>
              <a:t>…</a:t>
            </a:r>
          </a:p>
          <a:p>
            <a:r>
              <a:rPr lang="en-US" b="1" dirty="0">
                <a:solidFill>
                  <a:srgbClr val="002060"/>
                </a:solidFill>
              </a:rPr>
              <a:t>Non </a:t>
            </a:r>
            <a:r>
              <a:rPr lang="en-US" b="1" u="sng" dirty="0">
                <a:solidFill>
                  <a:srgbClr val="002060"/>
                </a:solidFill>
              </a:rPr>
              <a:t>ne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posso</a:t>
            </a:r>
            <a:r>
              <a:rPr lang="en-US" b="1" dirty="0">
                <a:solidFill>
                  <a:srgbClr val="002060"/>
                </a:solidFill>
              </a:rPr>
              <a:t> pi</a:t>
            </a:r>
            <a:r>
              <a:rPr lang="it-IT" b="1" dirty="0">
                <a:solidFill>
                  <a:srgbClr val="002060"/>
                </a:solidFill>
              </a:rPr>
              <a:t>ù, ho voglia di un cambiamento.</a:t>
            </a:r>
          </a:p>
          <a:p>
            <a:r>
              <a:rPr lang="it-IT" b="1" u="sng" dirty="0">
                <a:solidFill>
                  <a:srgbClr val="002060"/>
                </a:solidFill>
              </a:rPr>
              <a:t>Andarsene</a:t>
            </a:r>
            <a:r>
              <a:rPr lang="en-US" b="1" dirty="0">
                <a:solidFill>
                  <a:srgbClr val="002060"/>
                </a:solidFill>
              </a:rPr>
              <a:t>: non resto pi</a:t>
            </a:r>
            <a:r>
              <a:rPr lang="it-IT" b="1" dirty="0">
                <a:solidFill>
                  <a:srgbClr val="002060"/>
                </a:solidFill>
              </a:rPr>
              <a:t>ù, me </a:t>
            </a:r>
            <a:r>
              <a:rPr lang="it-IT" b="1" u="sng" dirty="0">
                <a:solidFill>
                  <a:srgbClr val="002060"/>
                </a:solidFill>
              </a:rPr>
              <a:t>ne</a:t>
            </a:r>
            <a:r>
              <a:rPr lang="it-IT" b="1" dirty="0">
                <a:solidFill>
                  <a:srgbClr val="002060"/>
                </a:solidFill>
              </a:rPr>
              <a:t> vado a fare un giro.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7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46" y="568345"/>
            <a:ext cx="9940126" cy="1560716"/>
          </a:xfrm>
        </p:spPr>
        <p:txBody>
          <a:bodyPr>
            <a:noAutofit/>
          </a:bodyPr>
          <a:lstStyle/>
          <a:p>
            <a:r>
              <a:rPr lang="en-US" sz="3600" b="1" dirty="0"/>
              <a:t>Ne</a:t>
            </a:r>
            <a:r>
              <a:rPr lang="en-US" sz="3600" dirty="0"/>
              <a:t>: un </a:t>
            </a:r>
            <a:r>
              <a:rPr lang="en-US" sz="3600" dirty="0" err="1"/>
              <a:t>pronome</a:t>
            </a:r>
            <a:r>
              <a:rPr lang="en-US" sz="3600" dirty="0"/>
              <a:t> </a:t>
            </a:r>
            <a:r>
              <a:rPr lang="en-US" sz="3600" dirty="0" err="1"/>
              <a:t>che</a:t>
            </a:r>
            <a:r>
              <a:rPr lang="en-US" sz="3600" dirty="0"/>
              <a:t> </a:t>
            </a:r>
            <a:r>
              <a:rPr lang="en-US" sz="3600" dirty="0" err="1"/>
              <a:t>indica</a:t>
            </a:r>
            <a:r>
              <a:rPr lang="en-US" sz="3600" dirty="0"/>
              <a:t> </a:t>
            </a:r>
            <a:r>
              <a:rPr lang="en-US" sz="3600" dirty="0" err="1"/>
              <a:t>una</a:t>
            </a:r>
            <a:r>
              <a:rPr lang="en-US" sz="3600" dirty="0"/>
              <a:t> parte di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quantit</a:t>
            </a:r>
            <a:r>
              <a:rPr lang="it-IT" sz="3600" dirty="0"/>
              <a:t>à, oppure nessuna quantità. Sostituisce normalmente </a:t>
            </a:r>
            <a:r>
              <a:rPr lang="en-US" sz="3600" dirty="0"/>
              <a:t>“di </a:t>
            </a:r>
            <a:r>
              <a:rPr lang="en-US" sz="3600" dirty="0" err="1"/>
              <a:t>qualcosa</a:t>
            </a:r>
            <a:r>
              <a:rPr lang="en-US" sz="3600" dirty="0"/>
              <a:t>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7527" y="3048000"/>
            <a:ext cx="10408906" cy="2567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Ne</a:t>
            </a:r>
            <a:r>
              <a:rPr lang="it-IT" sz="2400" dirty="0"/>
              <a:t> indica una parte del tutto e quindi </a:t>
            </a:r>
            <a:r>
              <a:rPr lang="it-IT" sz="2800" b="1" dirty="0"/>
              <a:t>non</a:t>
            </a:r>
            <a:r>
              <a:rPr lang="it-IT" sz="2400" dirty="0"/>
              <a:t> si usa quando c’ è la parola </a:t>
            </a:r>
            <a:r>
              <a:rPr lang="it-IT" sz="2400" b="1" u="sng" dirty="0"/>
              <a:t>tutto</a:t>
            </a:r>
            <a:r>
              <a:rPr lang="it-IT" sz="2400" dirty="0"/>
              <a:t>.</a:t>
            </a:r>
          </a:p>
          <a:p>
            <a:pPr algn="ctr"/>
            <a:r>
              <a:rPr lang="it-IT" sz="2400" dirty="0"/>
              <a:t>In questo caso si usa </a:t>
            </a:r>
            <a:r>
              <a:rPr lang="it-IT" sz="2400" u="sng" dirty="0"/>
              <a:t>lo/la/li/le</a:t>
            </a:r>
          </a:p>
          <a:p>
            <a:pPr algn="ctr"/>
            <a:endParaRPr lang="it-IT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b="1" dirty="0"/>
              <a:t>La torta? L’ ha mangiata tutta Luca.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13290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82" y="1617534"/>
            <a:ext cx="6622473" cy="359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474E2-C2BF-4AAA-877C-95A56F4D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9E600-10C3-44B3-861B-296EC4E22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0242F-8DD7-4FC8-BD78-5741D853E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5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D5307-5028-461A-B27D-90584C27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6FC5F-37EA-4C79-8DAA-AC8E4E6C3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4B604-C180-4925-A407-D5DA6EC14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97964" y="0"/>
            <a:ext cx="12603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8" y="568345"/>
            <a:ext cx="9210453" cy="1560716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Ci</a:t>
            </a:r>
            <a:r>
              <a:rPr lang="it-IT" dirty="0"/>
              <a:t> (</a:t>
            </a:r>
            <a:r>
              <a:rPr lang="it-IT" b="1" dirty="0"/>
              <a:t>Vi</a:t>
            </a:r>
            <a:r>
              <a:rPr lang="it-IT" dirty="0"/>
              <a:t>)</a:t>
            </a:r>
            <a:r>
              <a:rPr lang="en-US" dirty="0"/>
              <a:t>: </a:t>
            </a:r>
            <a:r>
              <a:rPr lang="en-US" sz="4000" dirty="0"/>
              <a:t>un </a:t>
            </a:r>
            <a:r>
              <a:rPr lang="en-US" sz="4000" dirty="0" err="1"/>
              <a:t>pronome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indica</a:t>
            </a:r>
            <a:r>
              <a:rPr lang="en-US" sz="4000" dirty="0"/>
              <a:t>  un </a:t>
            </a:r>
            <a:r>
              <a:rPr lang="en-US" sz="4000" dirty="0" err="1"/>
              <a:t>luogo</a:t>
            </a:r>
            <a:r>
              <a:rPr lang="en-US" sz="4000" dirty="0"/>
              <a:t>. </a:t>
            </a:r>
            <a:r>
              <a:rPr lang="en-US" sz="4000" dirty="0" err="1"/>
              <a:t>Sostituisce</a:t>
            </a:r>
            <a:r>
              <a:rPr lang="en-US" sz="4000" dirty="0"/>
              <a:t> </a:t>
            </a:r>
            <a:r>
              <a:rPr lang="en-US" sz="4000" dirty="0" err="1"/>
              <a:t>normalmente</a:t>
            </a:r>
            <a:r>
              <a:rPr lang="en-US" sz="4000" dirty="0"/>
              <a:t> “qui”, “l</a:t>
            </a:r>
            <a:r>
              <a:rPr lang="it-IT" sz="4000" dirty="0"/>
              <a:t>ì</a:t>
            </a:r>
            <a:r>
              <a:rPr lang="en-US" sz="4000" dirty="0"/>
              <a:t>”.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1555" y="2503054"/>
            <a:ext cx="8770571" cy="3651504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rgbClr val="002060"/>
                </a:solidFill>
              </a:rPr>
              <a:t>Η πρωταρχική τους χρήση είναι </a:t>
            </a:r>
            <a:r>
              <a:rPr lang="el-GR" sz="2400" u="sng" dirty="0">
                <a:solidFill>
                  <a:srgbClr val="002060"/>
                </a:solidFill>
              </a:rPr>
              <a:t>επιρρηματική</a:t>
            </a:r>
            <a:r>
              <a:rPr lang="el-GR" sz="24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Quando vai in Italia</a:t>
            </a:r>
            <a:r>
              <a:rPr lang="en-US" sz="2400" b="1" dirty="0">
                <a:solidFill>
                  <a:srgbClr val="002060"/>
                </a:solidFill>
              </a:rPr>
              <a:t>? </a:t>
            </a:r>
            <a:r>
              <a:rPr lang="en-US" sz="2400" b="1" u="sng" dirty="0">
                <a:solidFill>
                  <a:srgbClr val="002060"/>
                </a:solidFill>
              </a:rPr>
              <a:t>Ci </a:t>
            </a:r>
            <a:r>
              <a:rPr lang="en-US" sz="2400" b="1" u="sng" dirty="0" err="1">
                <a:solidFill>
                  <a:srgbClr val="002060"/>
                </a:solidFill>
              </a:rPr>
              <a:t>vado</a:t>
            </a:r>
            <a:r>
              <a:rPr lang="en-US" sz="2400" b="1" u="sng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quest’ estate.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002060"/>
                </a:solidFill>
              </a:rPr>
              <a:t>Andiamo</a:t>
            </a:r>
            <a:r>
              <a:rPr lang="en-US" sz="2400" b="1" dirty="0">
                <a:solidFill>
                  <a:srgbClr val="002060"/>
                </a:solidFill>
              </a:rPr>
              <a:t> al mare e </a:t>
            </a:r>
            <a:r>
              <a:rPr lang="en-US" sz="2400" b="1" u="sng" dirty="0">
                <a:solidFill>
                  <a:srgbClr val="002060"/>
                </a:solidFill>
              </a:rPr>
              <a:t>ci (vi) </a:t>
            </a:r>
            <a:r>
              <a:rPr lang="en-US" sz="2400" b="1" u="sng" dirty="0" err="1">
                <a:solidFill>
                  <a:srgbClr val="002060"/>
                </a:solidFill>
              </a:rPr>
              <a:t>restiamo</a:t>
            </a:r>
            <a:r>
              <a:rPr lang="en-US" sz="2400" b="1" u="sng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due </a:t>
            </a:r>
            <a:r>
              <a:rPr lang="en-US" sz="2400" b="1" dirty="0" err="1">
                <a:solidFill>
                  <a:srgbClr val="002060"/>
                </a:solidFill>
              </a:rPr>
              <a:t>settimane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002060"/>
                </a:solidFill>
              </a:rPr>
              <a:t>Resti</a:t>
            </a:r>
            <a:r>
              <a:rPr lang="en-US" sz="2400" b="1" dirty="0">
                <a:solidFill>
                  <a:srgbClr val="002060"/>
                </a:solidFill>
              </a:rPr>
              <a:t> a casa </a:t>
            </a:r>
            <a:r>
              <a:rPr lang="en-US" sz="2400" b="1" dirty="0" err="1">
                <a:solidFill>
                  <a:srgbClr val="002060"/>
                </a:solidFill>
              </a:rPr>
              <a:t>oggi</a:t>
            </a:r>
            <a:r>
              <a:rPr lang="en-US" sz="2400" b="1" dirty="0">
                <a:solidFill>
                  <a:srgbClr val="002060"/>
                </a:solidFill>
              </a:rPr>
              <a:t>? No, non </a:t>
            </a:r>
            <a:r>
              <a:rPr lang="en-US" sz="2400" b="1" u="sng" dirty="0">
                <a:solidFill>
                  <a:srgbClr val="002060"/>
                </a:solidFill>
              </a:rPr>
              <a:t>ci resto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Il </a:t>
            </a:r>
            <a:r>
              <a:rPr lang="en-US" sz="2400" b="1" dirty="0" err="1">
                <a:solidFill>
                  <a:srgbClr val="002060"/>
                </a:solidFill>
              </a:rPr>
              <a:t>mio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appartamento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>
                <a:solidFill>
                  <a:srgbClr val="002060"/>
                </a:solidFill>
              </a:rPr>
              <a:t>è </a:t>
            </a:r>
            <a:r>
              <a:rPr lang="en-US" sz="2400" b="1" dirty="0">
                <a:solidFill>
                  <a:srgbClr val="002060"/>
                </a:solidFill>
              </a:rPr>
              <a:t>un </a:t>
            </a:r>
            <a:r>
              <a:rPr lang="en-US" sz="2400" b="1" dirty="0" err="1">
                <a:solidFill>
                  <a:srgbClr val="002060"/>
                </a:solidFill>
              </a:rPr>
              <a:t>po</a:t>
            </a:r>
            <a:r>
              <a:rPr lang="en-US" sz="2400" b="1" dirty="0">
                <a:solidFill>
                  <a:srgbClr val="002060"/>
                </a:solidFill>
              </a:rPr>
              <a:t>’ </a:t>
            </a:r>
            <a:r>
              <a:rPr lang="en-US" sz="2400" b="1" dirty="0" err="1">
                <a:solidFill>
                  <a:srgbClr val="002060"/>
                </a:solidFill>
              </a:rPr>
              <a:t>vecchio</a:t>
            </a:r>
            <a:r>
              <a:rPr lang="en-US" sz="2400" b="1" dirty="0">
                <a:solidFill>
                  <a:srgbClr val="002060"/>
                </a:solidFill>
              </a:rPr>
              <a:t>, ma </a:t>
            </a:r>
            <a:r>
              <a:rPr lang="en-US" sz="2400" b="1" u="sng" dirty="0">
                <a:solidFill>
                  <a:srgbClr val="002060"/>
                </a:solidFill>
              </a:rPr>
              <a:t>ci </a:t>
            </a:r>
            <a:r>
              <a:rPr lang="en-US" sz="2400" b="1" u="sng" dirty="0" err="1">
                <a:solidFill>
                  <a:srgbClr val="002060"/>
                </a:solidFill>
              </a:rPr>
              <a:t>sto</a:t>
            </a:r>
            <a:r>
              <a:rPr lang="en-US" sz="2400" b="1" u="sng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bene.</a:t>
            </a:r>
            <a:endParaRPr lang="el-G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solidFill>
                  <a:srgbClr val="002060"/>
                </a:solidFill>
              </a:rPr>
              <a:t>Στους περιφραστικούς χρόνους η θέση του </a:t>
            </a:r>
            <a:r>
              <a:rPr lang="it-IT" sz="2400" dirty="0">
                <a:solidFill>
                  <a:srgbClr val="002060"/>
                </a:solidFill>
              </a:rPr>
              <a:t>ci (vi) </a:t>
            </a:r>
            <a:r>
              <a:rPr lang="el-GR" sz="2400" dirty="0">
                <a:solidFill>
                  <a:srgbClr val="002060"/>
                </a:solidFill>
              </a:rPr>
              <a:t>είναι </a:t>
            </a:r>
            <a:r>
              <a:rPr lang="el-GR" sz="2400" u="sng" dirty="0">
                <a:solidFill>
                  <a:srgbClr val="002060"/>
                </a:solidFill>
              </a:rPr>
              <a:t>μπροστά</a:t>
            </a:r>
            <a:r>
              <a:rPr lang="el-GR" sz="2400" dirty="0">
                <a:solidFill>
                  <a:srgbClr val="002060"/>
                </a:solidFill>
              </a:rPr>
              <a:t> από το βοηθητικό ρήμα.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Siete andati a sciare</a:t>
            </a:r>
            <a:r>
              <a:rPr lang="en-US" sz="2400" b="1" dirty="0">
                <a:solidFill>
                  <a:srgbClr val="002060"/>
                </a:solidFill>
              </a:rPr>
              <a:t>? S</a:t>
            </a:r>
            <a:r>
              <a:rPr lang="it-IT" sz="2400" b="1" dirty="0">
                <a:solidFill>
                  <a:srgbClr val="002060"/>
                </a:solidFill>
              </a:rPr>
              <a:t>ì, </a:t>
            </a:r>
            <a:r>
              <a:rPr lang="it-IT" sz="2400" b="1" u="sng" dirty="0">
                <a:solidFill>
                  <a:srgbClr val="002060"/>
                </a:solidFill>
              </a:rPr>
              <a:t>ci siamo andati.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Sei stato in America</a:t>
            </a:r>
            <a:r>
              <a:rPr lang="en-US" sz="2400" b="1" dirty="0">
                <a:solidFill>
                  <a:srgbClr val="002060"/>
                </a:solidFill>
              </a:rPr>
              <a:t>? No, non </a:t>
            </a:r>
            <a:r>
              <a:rPr lang="en-US" sz="2400" b="1" u="sng" dirty="0">
                <a:solidFill>
                  <a:srgbClr val="002060"/>
                </a:solidFill>
              </a:rPr>
              <a:t>ci </a:t>
            </a:r>
            <a:r>
              <a:rPr lang="en-US" sz="2400" b="1" u="sng" dirty="0" err="1">
                <a:solidFill>
                  <a:srgbClr val="002060"/>
                </a:solidFill>
              </a:rPr>
              <a:t>sono</a:t>
            </a:r>
            <a:r>
              <a:rPr lang="en-US" sz="2400" b="1" u="sng" dirty="0">
                <a:solidFill>
                  <a:srgbClr val="002060"/>
                </a:solidFill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</a:rPr>
              <a:t>stato</a:t>
            </a:r>
            <a:r>
              <a:rPr lang="en-US" sz="2400" b="1" u="sng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93818" y="568345"/>
            <a:ext cx="9210453" cy="1560716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Ci</a:t>
            </a:r>
            <a:r>
              <a:rPr lang="it-IT" dirty="0"/>
              <a:t> (</a:t>
            </a:r>
            <a:r>
              <a:rPr lang="it-IT" b="1" dirty="0"/>
              <a:t>Vi</a:t>
            </a:r>
            <a:r>
              <a:rPr lang="it-IT" dirty="0"/>
              <a:t>)</a:t>
            </a:r>
            <a:r>
              <a:rPr lang="en-US" dirty="0"/>
              <a:t>: </a:t>
            </a:r>
            <a:r>
              <a:rPr lang="en-US" sz="4000" dirty="0"/>
              <a:t>un </a:t>
            </a:r>
            <a:r>
              <a:rPr lang="en-US" sz="4000" dirty="0" err="1"/>
              <a:t>pronome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indica</a:t>
            </a:r>
            <a:r>
              <a:rPr lang="en-US" sz="4000" dirty="0"/>
              <a:t>  un </a:t>
            </a:r>
            <a:r>
              <a:rPr lang="en-US" sz="4000" dirty="0" err="1"/>
              <a:t>luogo</a:t>
            </a:r>
            <a:r>
              <a:rPr lang="en-US" sz="4000" dirty="0"/>
              <a:t>. </a:t>
            </a:r>
            <a:r>
              <a:rPr lang="en-US" sz="4000" dirty="0" err="1"/>
              <a:t>Sostituisce</a:t>
            </a:r>
            <a:r>
              <a:rPr lang="en-US" sz="4000" dirty="0"/>
              <a:t> </a:t>
            </a:r>
            <a:r>
              <a:rPr lang="en-US" sz="4000" dirty="0" err="1"/>
              <a:t>normalmente</a:t>
            </a:r>
            <a:r>
              <a:rPr lang="en-US" sz="4000" dirty="0"/>
              <a:t> “qui”, “l</a:t>
            </a:r>
            <a:r>
              <a:rPr lang="it-IT" sz="4000" dirty="0"/>
              <a:t>ì</a:t>
            </a:r>
            <a:r>
              <a:rPr lang="en-US" sz="40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7346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>
                <a:solidFill>
                  <a:srgbClr val="002060"/>
                </a:solidFill>
              </a:rPr>
              <a:t>Το </a:t>
            </a:r>
            <a:r>
              <a:rPr lang="it-IT" sz="2400" dirty="0">
                <a:solidFill>
                  <a:srgbClr val="002060"/>
                </a:solidFill>
              </a:rPr>
              <a:t>ci (vi) </a:t>
            </a:r>
            <a:r>
              <a:rPr lang="el-GR" sz="2400" dirty="0">
                <a:solidFill>
                  <a:srgbClr val="002060"/>
                </a:solidFill>
              </a:rPr>
              <a:t>όπως όλα τα </a:t>
            </a:r>
            <a:r>
              <a:rPr lang="it-IT" sz="2400" dirty="0">
                <a:solidFill>
                  <a:srgbClr val="002060"/>
                </a:solidFill>
              </a:rPr>
              <a:t>pronomi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  <a:r>
              <a:rPr lang="el-GR" sz="2400" u="sng" dirty="0">
                <a:solidFill>
                  <a:srgbClr val="002060"/>
                </a:solidFill>
              </a:rPr>
              <a:t>ακολουθούν</a:t>
            </a:r>
            <a:r>
              <a:rPr lang="el-GR" sz="2400" dirty="0">
                <a:solidFill>
                  <a:srgbClr val="002060"/>
                </a:solidFill>
              </a:rPr>
              <a:t> το απαρέμφατο και σχηματίζουν μια λέξη μ’ αυτό.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Bisogna </a:t>
            </a:r>
            <a:r>
              <a:rPr lang="it-IT" sz="2400" b="1" u="sng" dirty="0">
                <a:solidFill>
                  <a:srgbClr val="002060"/>
                </a:solidFill>
              </a:rPr>
              <a:t>andarci</a:t>
            </a:r>
            <a:r>
              <a:rPr lang="it-IT" sz="2400" b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Non è possibile vivere in questa città. Non...</a:t>
            </a:r>
            <a:r>
              <a:rPr lang="it-IT" sz="2400" b="1" u="sng" dirty="0">
                <a:solidFill>
                  <a:srgbClr val="002060"/>
                </a:solidFill>
              </a:rPr>
              <a:t>viverci</a:t>
            </a:r>
            <a:r>
              <a:rPr lang="it-IT" sz="2400" b="1" dirty="0">
                <a:solidFill>
                  <a:srgbClr val="002060"/>
                </a:solidFill>
              </a:rPr>
              <a:t>.</a:t>
            </a:r>
            <a:r>
              <a:rPr lang="el-GR" sz="2400" b="1" dirty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93818" y="568345"/>
            <a:ext cx="9210453" cy="1560716"/>
          </a:xfrm>
        </p:spPr>
        <p:txBody>
          <a:bodyPr>
            <a:noAutofit/>
          </a:bodyPr>
          <a:lstStyle/>
          <a:p>
            <a:r>
              <a:rPr lang="it-IT" sz="3600" b="1" dirty="0"/>
              <a:t>Ci</a:t>
            </a:r>
            <a:r>
              <a:rPr lang="it-IT" sz="3600" dirty="0"/>
              <a:t> (</a:t>
            </a:r>
            <a:r>
              <a:rPr lang="it-IT" sz="3600" b="1" dirty="0"/>
              <a:t>Vi</a:t>
            </a:r>
            <a:r>
              <a:rPr lang="it-IT" sz="3600" dirty="0"/>
              <a:t>)</a:t>
            </a:r>
            <a:r>
              <a:rPr lang="en-US" sz="3600" dirty="0"/>
              <a:t>: un </a:t>
            </a:r>
            <a:r>
              <a:rPr lang="en-US" sz="3600" dirty="0" err="1"/>
              <a:t>pronome</a:t>
            </a:r>
            <a:r>
              <a:rPr lang="en-US" sz="3600" dirty="0"/>
              <a:t> </a:t>
            </a:r>
            <a:r>
              <a:rPr lang="en-US" sz="3600" dirty="0" err="1"/>
              <a:t>che</a:t>
            </a:r>
            <a:r>
              <a:rPr lang="en-US" sz="3600" dirty="0"/>
              <a:t> </a:t>
            </a:r>
            <a:r>
              <a:rPr lang="en-US" sz="3600" dirty="0" err="1"/>
              <a:t>indica</a:t>
            </a:r>
            <a:r>
              <a:rPr lang="en-US" sz="3600" dirty="0"/>
              <a:t>  un </a:t>
            </a:r>
            <a:r>
              <a:rPr lang="en-US" sz="3600" dirty="0" err="1"/>
              <a:t>luogo</a:t>
            </a:r>
            <a:r>
              <a:rPr lang="en-US" sz="3600" dirty="0"/>
              <a:t>. </a:t>
            </a:r>
            <a:r>
              <a:rPr lang="en-US" sz="3600" dirty="0" err="1"/>
              <a:t>Sostituisce</a:t>
            </a:r>
            <a:r>
              <a:rPr lang="en-US" sz="3600" dirty="0"/>
              <a:t> </a:t>
            </a:r>
            <a:r>
              <a:rPr lang="en-US" sz="3600" dirty="0" err="1"/>
              <a:t>normalmente</a:t>
            </a:r>
            <a:r>
              <a:rPr lang="en-US" sz="3600" dirty="0"/>
              <a:t> “qui”, “l</a:t>
            </a:r>
            <a:r>
              <a:rPr lang="it-IT" sz="3600" dirty="0"/>
              <a:t>ì</a:t>
            </a:r>
            <a:r>
              <a:rPr lang="en-US" sz="36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56535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solidFill>
                  <a:srgbClr val="002060"/>
                </a:solidFill>
              </a:rPr>
              <a:t>Με τα ρήματα </a:t>
            </a:r>
            <a:r>
              <a:rPr lang="it-IT" sz="2400" dirty="0">
                <a:solidFill>
                  <a:srgbClr val="002060"/>
                </a:solidFill>
              </a:rPr>
              <a:t>(</a:t>
            </a:r>
            <a:r>
              <a:rPr lang="it-IT" sz="2400" u="sng" dirty="0">
                <a:solidFill>
                  <a:srgbClr val="002060"/>
                </a:solidFill>
              </a:rPr>
              <a:t>voler</a:t>
            </a:r>
            <a:r>
              <a:rPr lang="en-US" sz="2400" u="sng" dirty="0">
                <a:solidFill>
                  <a:srgbClr val="002060"/>
                </a:solidFill>
              </a:rPr>
              <a:t>e- </a:t>
            </a:r>
            <a:r>
              <a:rPr lang="en-US" sz="2400" u="sng" dirty="0" err="1">
                <a:solidFill>
                  <a:srgbClr val="002060"/>
                </a:solidFill>
              </a:rPr>
              <a:t>potere</a:t>
            </a:r>
            <a:r>
              <a:rPr lang="en-US" sz="2400" u="sng" dirty="0">
                <a:solidFill>
                  <a:srgbClr val="002060"/>
                </a:solidFill>
              </a:rPr>
              <a:t>- </a:t>
            </a:r>
            <a:r>
              <a:rPr lang="en-US" sz="2400" u="sng" dirty="0" err="1">
                <a:solidFill>
                  <a:srgbClr val="002060"/>
                </a:solidFill>
              </a:rPr>
              <a:t>dovere</a:t>
            </a:r>
            <a:r>
              <a:rPr lang="en-US" sz="2400" u="sng" dirty="0">
                <a:solidFill>
                  <a:srgbClr val="002060"/>
                </a:solidFill>
              </a:rPr>
              <a:t>= </a:t>
            </a:r>
            <a:r>
              <a:rPr lang="en-US" sz="2400" u="sng" dirty="0" err="1">
                <a:solidFill>
                  <a:srgbClr val="002060"/>
                </a:solidFill>
              </a:rPr>
              <a:t>servili</a:t>
            </a:r>
            <a:r>
              <a:rPr lang="en-US" sz="2400" dirty="0">
                <a:solidFill>
                  <a:srgbClr val="002060"/>
                </a:solidFill>
              </a:rPr>
              <a:t>) </a:t>
            </a:r>
            <a:r>
              <a:rPr lang="el-GR" sz="2400" dirty="0">
                <a:solidFill>
                  <a:srgbClr val="002060"/>
                </a:solidFill>
              </a:rPr>
              <a:t>όταν ακολουθούνται από </a:t>
            </a:r>
            <a:r>
              <a:rPr lang="el-GR" sz="2400" u="sng" dirty="0">
                <a:solidFill>
                  <a:srgbClr val="002060"/>
                </a:solidFill>
              </a:rPr>
              <a:t>απαρέμφατο</a:t>
            </a:r>
            <a:r>
              <a:rPr lang="el-GR" sz="2400" dirty="0">
                <a:solidFill>
                  <a:srgbClr val="002060"/>
                </a:solidFill>
              </a:rPr>
              <a:t> έχουμε τις δυνατότητες (όπως κι στα </a:t>
            </a:r>
            <a:r>
              <a:rPr lang="it-IT" sz="2400" dirty="0">
                <a:solidFill>
                  <a:srgbClr val="002060"/>
                </a:solidFill>
              </a:rPr>
              <a:t>pronomi)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</a:rPr>
              <a:t>Ci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voglio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andare</a:t>
            </a:r>
            <a:r>
              <a:rPr lang="en-US" sz="2400" b="1" dirty="0">
                <a:solidFill>
                  <a:srgbClr val="002060"/>
                </a:solidFill>
              </a:rPr>
              <a:t>= </a:t>
            </a:r>
            <a:r>
              <a:rPr lang="en-US" sz="2400" b="1" dirty="0" err="1">
                <a:solidFill>
                  <a:srgbClr val="002060"/>
                </a:solidFill>
              </a:rPr>
              <a:t>Voglio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andar</a:t>
            </a:r>
            <a:r>
              <a:rPr lang="en-US" sz="2400" b="1" u="sng" dirty="0" err="1">
                <a:solidFill>
                  <a:srgbClr val="002060"/>
                </a:solidFill>
              </a:rPr>
              <a:t>ci</a:t>
            </a:r>
            <a:endParaRPr lang="en-US" sz="24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</a:rPr>
              <a:t>Ci</a:t>
            </a:r>
            <a:r>
              <a:rPr lang="en-US" sz="2400" b="1" dirty="0">
                <a:solidFill>
                  <a:srgbClr val="002060"/>
                </a:solidFill>
              </a:rPr>
              <a:t> devo </a:t>
            </a:r>
            <a:r>
              <a:rPr lang="en-US" sz="2400" b="1" dirty="0" err="1">
                <a:solidFill>
                  <a:srgbClr val="002060"/>
                </a:solidFill>
              </a:rPr>
              <a:t>rimanere</a:t>
            </a:r>
            <a:r>
              <a:rPr lang="en-US" sz="2400" b="1" dirty="0">
                <a:solidFill>
                  <a:srgbClr val="002060"/>
                </a:solidFill>
              </a:rPr>
              <a:t>= Devo </a:t>
            </a:r>
            <a:r>
              <a:rPr lang="en-US" sz="2400" b="1" dirty="0" err="1">
                <a:solidFill>
                  <a:srgbClr val="002060"/>
                </a:solidFill>
              </a:rPr>
              <a:t>rimaner</a:t>
            </a:r>
            <a:r>
              <a:rPr lang="en-US" sz="2400" b="1" u="sng" dirty="0" err="1">
                <a:solidFill>
                  <a:srgbClr val="002060"/>
                </a:solidFill>
              </a:rPr>
              <a:t>ci</a:t>
            </a:r>
            <a:endParaRPr lang="en-US" sz="24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Non </a:t>
            </a:r>
            <a:r>
              <a:rPr lang="en-US" sz="2400" b="1" u="sng" dirty="0">
                <a:solidFill>
                  <a:srgbClr val="002060"/>
                </a:solidFill>
              </a:rPr>
              <a:t>ci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posso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restare</a:t>
            </a:r>
            <a:r>
              <a:rPr lang="en-US" sz="2400" b="1" dirty="0">
                <a:solidFill>
                  <a:srgbClr val="002060"/>
                </a:solidFill>
              </a:rPr>
              <a:t>= non </a:t>
            </a:r>
            <a:r>
              <a:rPr lang="en-US" sz="2400" b="1" dirty="0" err="1">
                <a:solidFill>
                  <a:srgbClr val="002060"/>
                </a:solidFill>
              </a:rPr>
              <a:t>posso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restar</a:t>
            </a:r>
            <a:r>
              <a:rPr lang="en-US" sz="2400" b="1" u="sng" dirty="0" err="1">
                <a:solidFill>
                  <a:srgbClr val="002060"/>
                </a:solidFill>
              </a:rPr>
              <a:t>ci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2363" y="602780"/>
            <a:ext cx="9956799" cy="118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9000"/>
              </a:lnSpc>
              <a:spcBef>
                <a:spcPct val="0"/>
              </a:spcBef>
            </a:pPr>
            <a:r>
              <a:rPr lang="it-IT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Ci (Vi): </a:t>
            </a:r>
            <a:r>
              <a:rPr lang="it-IT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un pronome che indica  un luogo. Sostituisce normalmente “qui”, “</a:t>
            </a:r>
            <a:r>
              <a:rPr lang="en-US" sz="3600" dirty="0"/>
              <a:t>l</a:t>
            </a:r>
            <a:r>
              <a:rPr lang="it-IT" sz="3600" dirty="0"/>
              <a:t>ì</a:t>
            </a:r>
            <a:r>
              <a:rPr lang="it-IT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”.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342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solidFill>
                  <a:srgbClr val="002060"/>
                </a:solidFill>
              </a:rPr>
              <a:t>Άλλες χρήσεις: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Come ti trovi in questa casa</a:t>
            </a:r>
            <a:r>
              <a:rPr lang="en-US" sz="2400" b="1" dirty="0">
                <a:solidFill>
                  <a:srgbClr val="002060"/>
                </a:solidFill>
              </a:rPr>
              <a:t>? </a:t>
            </a:r>
            <a:r>
              <a:rPr lang="en-US" sz="2400" b="1" dirty="0" err="1">
                <a:solidFill>
                  <a:srgbClr val="002060"/>
                </a:solidFill>
              </a:rPr>
              <a:t>Mi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u="sng" dirty="0">
                <a:solidFill>
                  <a:srgbClr val="002060"/>
                </a:solidFill>
              </a:rPr>
              <a:t>ci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trovo</a:t>
            </a:r>
            <a:r>
              <a:rPr lang="en-US" sz="2400" b="1" dirty="0">
                <a:solidFill>
                  <a:srgbClr val="002060"/>
                </a:solidFill>
              </a:rPr>
              <a:t> bene.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Prima </a:t>
            </a:r>
            <a:r>
              <a:rPr lang="en-US" sz="2400" b="1" u="sng" dirty="0">
                <a:solidFill>
                  <a:srgbClr val="002060"/>
                </a:solidFill>
              </a:rPr>
              <a:t>ci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salgo</a:t>
            </a:r>
            <a:r>
              <a:rPr lang="en-US" sz="2400" b="1" dirty="0">
                <a:solidFill>
                  <a:srgbClr val="002060"/>
                </a:solidFill>
              </a:rPr>
              <a:t> e poi </a:t>
            </a:r>
            <a:r>
              <a:rPr lang="en-US" sz="2400" b="1" dirty="0" err="1">
                <a:solidFill>
                  <a:srgbClr val="002060"/>
                </a:solidFill>
              </a:rPr>
              <a:t>faccio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il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biglietto</a:t>
            </a:r>
            <a:r>
              <a:rPr lang="en-US" sz="2400" b="1" dirty="0">
                <a:solidFill>
                  <a:srgbClr val="002060"/>
                </a:solidFill>
              </a:rPr>
              <a:t> (</a:t>
            </a:r>
            <a:r>
              <a:rPr lang="en-US" sz="2400" b="1" dirty="0" err="1">
                <a:solidFill>
                  <a:srgbClr val="002060"/>
                </a:solidFill>
              </a:rPr>
              <a:t>salgo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sull</a:t>
            </a:r>
            <a:r>
              <a:rPr lang="en-US" sz="2400" b="1" dirty="0">
                <a:solidFill>
                  <a:srgbClr val="002060"/>
                </a:solidFill>
              </a:rPr>
              <a:t>’ autobus)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Questa </a:t>
            </a:r>
            <a:r>
              <a:rPr lang="en-US" sz="2400" b="1" dirty="0" err="1">
                <a:solidFill>
                  <a:srgbClr val="002060"/>
                </a:solidFill>
              </a:rPr>
              <a:t>strada</a:t>
            </a:r>
            <a:r>
              <a:rPr lang="en-US" sz="2400" b="1" dirty="0">
                <a:solidFill>
                  <a:srgbClr val="002060"/>
                </a:solidFill>
              </a:rPr>
              <a:t> è </a:t>
            </a:r>
            <a:r>
              <a:rPr lang="en-US" sz="2400" b="1" dirty="0" err="1">
                <a:solidFill>
                  <a:srgbClr val="002060"/>
                </a:solidFill>
              </a:rPr>
              <a:t>troppo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stretta</a:t>
            </a:r>
            <a:r>
              <a:rPr lang="en-US" sz="2400" b="1" dirty="0">
                <a:solidFill>
                  <a:srgbClr val="002060"/>
                </a:solidFill>
              </a:rPr>
              <a:t> e non </a:t>
            </a:r>
            <a:r>
              <a:rPr lang="en-US" sz="2400" b="1" u="sng" dirty="0">
                <a:solidFill>
                  <a:srgbClr val="002060"/>
                </a:solidFill>
              </a:rPr>
              <a:t>ci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passano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macchine</a:t>
            </a:r>
            <a:r>
              <a:rPr lang="en-US" sz="2400" b="1" dirty="0">
                <a:solidFill>
                  <a:srgbClr val="002060"/>
                </a:solidFill>
              </a:rPr>
              <a:t> (non </a:t>
            </a:r>
            <a:r>
              <a:rPr lang="en-US" sz="2400" b="1" dirty="0" err="1">
                <a:solidFill>
                  <a:srgbClr val="002060"/>
                </a:solidFill>
              </a:rPr>
              <a:t>passano</a:t>
            </a:r>
            <a:r>
              <a:rPr lang="en-US" sz="2400" b="1" dirty="0">
                <a:solidFill>
                  <a:srgbClr val="002060"/>
                </a:solidFill>
              </a:rPr>
              <a:t> per </a:t>
            </a:r>
            <a:r>
              <a:rPr lang="en-US" sz="2400" b="1" dirty="0" err="1">
                <a:solidFill>
                  <a:srgbClr val="002060"/>
                </a:solidFill>
              </a:rPr>
              <a:t>questa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strada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73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Ci (Vi): </a:t>
            </a:r>
            <a:r>
              <a:rPr lang="it-IT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un pronome che indica  un luogo. Sostituisce normalmente “qui”, “</a:t>
            </a:r>
            <a:r>
              <a:rPr lang="en-US" sz="3600" dirty="0"/>
              <a:t>l</a:t>
            </a:r>
            <a:r>
              <a:rPr lang="it-IT" sz="3600" dirty="0"/>
              <a:t>ì</a:t>
            </a:r>
            <a:r>
              <a:rPr lang="it-IT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”.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844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9131294" cy="1560716"/>
          </a:xfrm>
        </p:spPr>
        <p:txBody>
          <a:bodyPr>
            <a:noAutofit/>
          </a:bodyPr>
          <a:lstStyle/>
          <a:p>
            <a:r>
              <a:rPr lang="it-IT" sz="3600" b="1" dirty="0"/>
              <a:t>Ci (Vi): </a:t>
            </a:r>
            <a:r>
              <a:rPr lang="it-IT" sz="3600" dirty="0"/>
              <a:t>un pronome che indica  un luogo. Sostituisce normalmente “qui”, “</a:t>
            </a:r>
            <a:r>
              <a:rPr lang="en-US" sz="3600" dirty="0"/>
              <a:t>l</a:t>
            </a:r>
            <a:r>
              <a:rPr lang="it-IT" sz="3600" dirty="0"/>
              <a:t>ì”.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solidFill>
                  <a:srgbClr val="002060"/>
                </a:solidFill>
              </a:rPr>
              <a:t>Μπορεί να αντικαταστήσει τις προθέσεις: </a:t>
            </a:r>
            <a:r>
              <a:rPr lang="it-IT" sz="2400" b="1" u="sng" dirty="0">
                <a:solidFill>
                  <a:srgbClr val="002060"/>
                </a:solidFill>
              </a:rPr>
              <a:t>a, in , con, su, per</a:t>
            </a:r>
            <a:r>
              <a:rPr lang="el-GR" sz="2400" dirty="0">
                <a:solidFill>
                  <a:srgbClr val="002060"/>
                </a:solidFill>
              </a:rPr>
              <a:t>= στα ρήματα που συντάσσονται με αυτές.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Dobbiamo pensar</a:t>
            </a:r>
            <a:r>
              <a:rPr lang="it-IT" sz="2400" b="1" u="sng" dirty="0">
                <a:solidFill>
                  <a:srgbClr val="002060"/>
                </a:solidFill>
              </a:rPr>
              <a:t>ci</a:t>
            </a:r>
            <a:r>
              <a:rPr lang="it-IT" sz="2400" b="1" dirty="0">
                <a:solidFill>
                  <a:srgbClr val="002060"/>
                </a:solidFill>
              </a:rPr>
              <a:t> prima di rispondere (pensare a ci</a:t>
            </a:r>
            <a:r>
              <a:rPr lang="en-US" sz="2400" b="1" dirty="0">
                <a:solidFill>
                  <a:srgbClr val="002060"/>
                </a:solidFill>
              </a:rPr>
              <a:t>ò)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Ha promesso che verrà ma non </a:t>
            </a:r>
            <a:r>
              <a:rPr lang="it-IT" sz="2400" b="1" u="sng" dirty="0">
                <a:solidFill>
                  <a:srgbClr val="002060"/>
                </a:solidFill>
              </a:rPr>
              <a:t>ci</a:t>
            </a:r>
            <a:r>
              <a:rPr lang="it-IT" sz="2400" b="1" dirty="0">
                <a:solidFill>
                  <a:srgbClr val="002060"/>
                </a:solidFill>
              </a:rPr>
              <a:t> credo (credo a quello che promette)</a:t>
            </a:r>
          </a:p>
          <a:p>
            <a:pPr marL="0" indent="0">
              <a:buNone/>
            </a:pPr>
            <a:r>
              <a:rPr lang="it-IT" sz="2400" b="1" u="sng" dirty="0">
                <a:solidFill>
                  <a:srgbClr val="002060"/>
                </a:solidFill>
              </a:rPr>
              <a:t>Ci</a:t>
            </a:r>
            <a:r>
              <a:rPr lang="it-IT" sz="2400" b="1" dirty="0">
                <a:solidFill>
                  <a:srgbClr val="002060"/>
                </a:solidFill>
              </a:rPr>
              <a:t> dovete riflettere molto (riflettere a ciò)</a:t>
            </a:r>
          </a:p>
        </p:txBody>
      </p:sp>
    </p:spTree>
    <p:extLst>
      <p:ext uri="{BB962C8B-B14F-4D97-AF65-F5344CB8AC3E}">
        <p14:creationId xmlns:p14="http://schemas.microsoft.com/office/powerpoint/2010/main" val="169951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2129060"/>
            <a:ext cx="11655012" cy="4728940"/>
          </a:xfrm>
        </p:spPr>
        <p:txBody>
          <a:bodyPr numCol="1">
            <a:no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Ci vuole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>
                <a:solidFill>
                  <a:srgbClr val="002060"/>
                </a:solidFill>
              </a:rPr>
              <a:t>pazienza</a:t>
            </a:r>
            <a:r>
              <a:rPr lang="en-US" sz="2400" b="1" dirty="0">
                <a:solidFill>
                  <a:srgbClr val="002060"/>
                </a:solidFill>
              </a:rPr>
              <a:t>, molto </a:t>
            </a:r>
            <a:r>
              <a:rPr lang="en-US" sz="2400" b="1" dirty="0" err="1">
                <a:solidFill>
                  <a:srgbClr val="002060"/>
                </a:solidFill>
              </a:rPr>
              <a:t>denaro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coraggio</a:t>
            </a:r>
            <a:r>
              <a:rPr lang="en-US" sz="2400" b="1" dirty="0">
                <a:solidFill>
                  <a:srgbClr val="002060"/>
                </a:solidFill>
              </a:rPr>
              <a:t>, un’ </a:t>
            </a:r>
            <a:r>
              <a:rPr lang="en-US" sz="2400" b="1" dirty="0" err="1">
                <a:solidFill>
                  <a:srgbClr val="002060"/>
                </a:solidFill>
              </a:rPr>
              <a:t>oretta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fatica</a:t>
            </a:r>
            <a:r>
              <a:rPr lang="en-US" sz="2400" b="1" dirty="0">
                <a:solidFill>
                  <a:srgbClr val="002060"/>
                </a:solidFill>
              </a:rPr>
              <a:t> = </a:t>
            </a:r>
            <a:r>
              <a:rPr lang="it-IT" sz="2400" b="1" dirty="0">
                <a:solidFill>
                  <a:srgbClr val="002060"/>
                </a:solidFill>
              </a:rPr>
              <a:t>è necessario/a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Ci </a:t>
            </a:r>
            <a:r>
              <a:rPr lang="en-US" sz="2400" b="1" dirty="0" err="1">
                <a:solidFill>
                  <a:srgbClr val="002060"/>
                </a:solidFill>
              </a:rPr>
              <a:t>vogliono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>
                <a:solidFill>
                  <a:srgbClr val="002060"/>
                </a:solidFill>
              </a:rPr>
              <a:t>tre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mesi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soldi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più</a:t>
            </a:r>
            <a:r>
              <a:rPr lang="en-US" sz="2400" b="1" dirty="0">
                <a:solidFill>
                  <a:srgbClr val="002060"/>
                </a:solidFill>
              </a:rPr>
              <a:t> o </a:t>
            </a:r>
            <a:r>
              <a:rPr lang="en-US" sz="2400" b="1" dirty="0" err="1">
                <a:solidFill>
                  <a:srgbClr val="002060"/>
                </a:solidFill>
              </a:rPr>
              <a:t>meno</a:t>
            </a:r>
            <a:r>
              <a:rPr lang="en-US" sz="2400" b="1" dirty="0">
                <a:solidFill>
                  <a:srgbClr val="002060"/>
                </a:solidFill>
              </a:rPr>
              <a:t> 4 ore = </a:t>
            </a:r>
            <a:r>
              <a:rPr lang="en-US" sz="2400" b="1" dirty="0" err="1">
                <a:solidFill>
                  <a:srgbClr val="002060"/>
                </a:solidFill>
              </a:rPr>
              <a:t>sono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necessari</a:t>
            </a:r>
            <a:r>
              <a:rPr lang="en-US" sz="2400" b="1" dirty="0">
                <a:solidFill>
                  <a:srgbClr val="002060"/>
                </a:solidFill>
              </a:rPr>
              <a:t>/e</a:t>
            </a:r>
          </a:p>
          <a:p>
            <a:pPr marL="0" indent="0" algn="ctr">
              <a:buNone/>
            </a:pPr>
            <a:r>
              <a:rPr lang="it-IT" sz="2400" b="1" dirty="0">
                <a:solidFill>
                  <a:srgbClr val="002060"/>
                </a:solidFill>
              </a:rPr>
              <a:t>Espressioni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Ci ho </a:t>
            </a:r>
            <a:r>
              <a:rPr lang="en-US" sz="2400" b="1" dirty="0" err="1">
                <a:solidFill>
                  <a:srgbClr val="002060"/>
                </a:solidFill>
              </a:rPr>
              <a:t>messo</a:t>
            </a:r>
            <a:r>
              <a:rPr lang="en-US" sz="2400" b="1" dirty="0">
                <a:solidFill>
                  <a:srgbClr val="002060"/>
                </a:solidFill>
              </a:rPr>
              <a:t> (</a:t>
            </a:r>
            <a:r>
              <a:rPr lang="en-US" sz="2400" b="1" dirty="0" err="1">
                <a:solidFill>
                  <a:srgbClr val="002060"/>
                </a:solidFill>
              </a:rPr>
              <a:t>impiegato</a:t>
            </a:r>
            <a:r>
              <a:rPr lang="en-US" sz="2400" b="1" dirty="0">
                <a:solidFill>
                  <a:srgbClr val="002060"/>
                </a:solidFill>
              </a:rPr>
              <a:t>) 4 ore per </a:t>
            </a:r>
            <a:r>
              <a:rPr lang="en-US" sz="2400" b="1" dirty="0" err="1">
                <a:solidFill>
                  <a:srgbClr val="002060"/>
                </a:solidFill>
              </a:rPr>
              <a:t>farlo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Non ci </a:t>
            </a:r>
            <a:r>
              <a:rPr lang="en-US" sz="2400" b="1" dirty="0" err="1">
                <a:solidFill>
                  <a:srgbClr val="002060"/>
                </a:solidFill>
              </a:rPr>
              <a:t>tengo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alla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politica</a:t>
            </a:r>
            <a:r>
              <a:rPr lang="en-US" sz="2400" b="1" dirty="0">
                <a:solidFill>
                  <a:srgbClr val="002060"/>
                </a:solidFill>
              </a:rPr>
              <a:t>= non mi </a:t>
            </a:r>
            <a:r>
              <a:rPr lang="en-US" sz="2400" b="1" dirty="0" err="1">
                <a:solidFill>
                  <a:srgbClr val="002060"/>
                </a:solidFill>
              </a:rPr>
              <a:t>interessa</a:t>
            </a:r>
            <a:r>
              <a:rPr lang="en-US" sz="2400" b="1" dirty="0">
                <a:solidFill>
                  <a:srgbClr val="002060"/>
                </a:solidFill>
              </a:rPr>
              <a:t> la </a:t>
            </a:r>
            <a:r>
              <a:rPr lang="en-US" sz="2400" b="1" dirty="0" err="1">
                <a:solidFill>
                  <a:srgbClr val="002060"/>
                </a:solidFill>
              </a:rPr>
              <a:t>politica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Non </a:t>
            </a:r>
            <a:r>
              <a:rPr lang="en-US" sz="2400" b="1" dirty="0" err="1">
                <a:solidFill>
                  <a:srgbClr val="002060"/>
                </a:solidFill>
              </a:rPr>
              <a:t>ce</a:t>
            </a:r>
            <a:r>
              <a:rPr lang="en-US" sz="2400" b="1" dirty="0">
                <a:solidFill>
                  <a:srgbClr val="002060"/>
                </a:solidFill>
              </a:rPr>
              <a:t> la </a:t>
            </a:r>
            <a:r>
              <a:rPr lang="en-US" sz="2400" b="1" dirty="0" err="1">
                <a:solidFill>
                  <a:srgbClr val="002060"/>
                </a:solidFill>
              </a:rPr>
              <a:t>faccio</a:t>
            </a:r>
            <a:r>
              <a:rPr lang="en-US" sz="2400" b="1" dirty="0">
                <a:solidFill>
                  <a:srgbClr val="002060"/>
                </a:solidFill>
              </a:rPr>
              <a:t> pi</a:t>
            </a:r>
            <a:r>
              <a:rPr lang="it-IT" sz="2400" b="1" dirty="0">
                <a:solidFill>
                  <a:srgbClr val="002060"/>
                </a:solidFill>
              </a:rPr>
              <a:t>ù</a:t>
            </a:r>
            <a:r>
              <a:rPr lang="en-US" sz="2400" b="1" dirty="0">
                <a:solidFill>
                  <a:srgbClr val="002060"/>
                </a:solidFill>
              </a:rPr>
              <a:t>; ci </a:t>
            </a:r>
            <a:r>
              <a:rPr lang="en-US" sz="2400" b="1" dirty="0" err="1">
                <a:solidFill>
                  <a:srgbClr val="002060"/>
                </a:solidFill>
              </a:rPr>
              <a:t>rinuncio</a:t>
            </a:r>
            <a:r>
              <a:rPr lang="en-US" sz="2400" b="1" dirty="0">
                <a:solidFill>
                  <a:srgbClr val="002060"/>
                </a:solidFill>
              </a:rPr>
              <a:t> (</a:t>
            </a:r>
            <a:r>
              <a:rPr lang="en-US" sz="2400" b="1" dirty="0" err="1">
                <a:solidFill>
                  <a:srgbClr val="002060"/>
                </a:solidFill>
              </a:rPr>
              <a:t>rinunciare</a:t>
            </a:r>
            <a:r>
              <a:rPr lang="en-US" sz="2400" b="1" dirty="0">
                <a:solidFill>
                  <a:srgbClr val="002060"/>
                </a:solidFill>
              </a:rPr>
              <a:t> a = </a:t>
            </a:r>
            <a:r>
              <a:rPr lang="el-GR" sz="2400" b="1" dirty="0">
                <a:solidFill>
                  <a:srgbClr val="002060"/>
                </a:solidFill>
              </a:rPr>
              <a:t>παραιτούμαι)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Queste penne non ci vedo </a:t>
            </a:r>
            <a:r>
              <a:rPr lang="en-US" sz="2400" b="1" dirty="0">
                <a:solidFill>
                  <a:srgbClr val="002060"/>
                </a:solidFill>
              </a:rPr>
              <a:t>(</a:t>
            </a:r>
            <a:r>
              <a:rPr lang="el-GR" sz="2400" b="1" dirty="0">
                <a:solidFill>
                  <a:srgbClr val="002060"/>
                </a:solidFill>
              </a:rPr>
              <a:t>γενικά, δίχως συγκεκριμένο αντικείμενο)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Da qui ci vedo bene.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Da lì non ci sentivo.</a:t>
            </a: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9385294" cy="1560716"/>
          </a:xfrm>
        </p:spPr>
        <p:txBody>
          <a:bodyPr>
            <a:noAutofit/>
          </a:bodyPr>
          <a:lstStyle/>
          <a:p>
            <a:r>
              <a:rPr lang="it-IT" sz="3600" b="1" dirty="0"/>
              <a:t>Ci (Vi): </a:t>
            </a:r>
            <a:r>
              <a:rPr lang="it-IT" sz="3600" dirty="0"/>
              <a:t>un pronome che indica  un luogo. Sostituisce normalmente “qui”, “</a:t>
            </a:r>
            <a:r>
              <a:rPr lang="en-US" sz="3600" dirty="0"/>
              <a:t>l</a:t>
            </a:r>
            <a:r>
              <a:rPr lang="it-IT" sz="3600" dirty="0"/>
              <a:t>ì”.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977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2129060"/>
            <a:ext cx="11655012" cy="5029122"/>
          </a:xfrm>
        </p:spPr>
        <p:txBody>
          <a:bodyPr numCol="2">
            <a:no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Mia nonna non ci sente quando parlo.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2060"/>
                </a:solidFill>
              </a:rPr>
              <a:t>(ma</a:t>
            </a:r>
            <a:r>
              <a:rPr lang="en-US" b="1" dirty="0">
                <a:solidFill>
                  <a:srgbClr val="002060"/>
                </a:solidFill>
              </a:rPr>
              <a:t>= </a:t>
            </a:r>
            <a:r>
              <a:rPr lang="en-US" b="1" dirty="0" err="1">
                <a:solidFill>
                  <a:srgbClr val="002060"/>
                </a:solidFill>
              </a:rPr>
              <a:t>vedo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mia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figlia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disegnare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l-GR" b="1" dirty="0">
                <a:solidFill>
                  <a:srgbClr val="002060"/>
                </a:solidFill>
              </a:rPr>
              <a:t>με αντικείμενο./</a:t>
            </a:r>
            <a:r>
              <a:rPr lang="it-IT" b="1" dirty="0">
                <a:solidFill>
                  <a:srgbClr val="002060"/>
                </a:solidFill>
              </a:rPr>
              <a:t> Sento un gran rumore).</a:t>
            </a:r>
          </a:p>
          <a:p>
            <a:r>
              <a:rPr lang="it-IT" b="1" dirty="0">
                <a:solidFill>
                  <a:srgbClr val="002060"/>
                </a:solidFill>
              </a:rPr>
              <a:t>Non ci capisco niente/ nulla/ un’ acca (in questa storia).</a:t>
            </a:r>
          </a:p>
          <a:p>
            <a:r>
              <a:rPr lang="it-IT" b="1" dirty="0">
                <a:solidFill>
                  <a:srgbClr val="002060"/>
                </a:solidFill>
              </a:rPr>
              <a:t>Devi pensarci bene prima di farlo.</a:t>
            </a:r>
          </a:p>
          <a:p>
            <a:r>
              <a:rPr lang="it-IT" b="1" dirty="0">
                <a:solidFill>
                  <a:srgbClr val="002060"/>
                </a:solidFill>
              </a:rPr>
              <a:t>Ci ho messo 2 giorni per farlo.</a:t>
            </a:r>
          </a:p>
          <a:p>
            <a:r>
              <a:rPr lang="it-IT" b="1" dirty="0">
                <a:solidFill>
                  <a:srgbClr val="002060"/>
                </a:solidFill>
              </a:rPr>
              <a:t>(con avere): Credevo di avere il portafoglio, invece non ce l’ho.</a:t>
            </a:r>
          </a:p>
          <a:p>
            <a:r>
              <a:rPr lang="it-IT" b="1" dirty="0">
                <a:solidFill>
                  <a:srgbClr val="002060"/>
                </a:solidFill>
              </a:rPr>
              <a:t>(avercela): ce l’ ho= espressione: sono arrabbiato con qualcuno/ Sono nervosa, ce l’ ho ancora con te.</a:t>
            </a:r>
          </a:p>
          <a:p>
            <a:r>
              <a:rPr lang="it-IT" b="1" dirty="0">
                <a:solidFill>
                  <a:srgbClr val="002060"/>
                </a:solidFill>
              </a:rPr>
              <a:t>(farcela): riuscire= Penso che non ce la farò a dare l</a:t>
            </a:r>
            <a:r>
              <a:rPr lang="en-US" b="1" dirty="0">
                <a:solidFill>
                  <a:srgbClr val="002060"/>
                </a:solidFill>
              </a:rPr>
              <a:t>’ </a:t>
            </a:r>
            <a:r>
              <a:rPr lang="en-US" b="1" dirty="0" err="1">
                <a:solidFill>
                  <a:srgbClr val="002060"/>
                </a:solidFill>
              </a:rPr>
              <a:t>esame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  <a:p>
            <a:endParaRPr lang="it-IT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u="sng" dirty="0" err="1">
                <a:solidFill>
                  <a:srgbClr val="002060"/>
                </a:solidFill>
              </a:rPr>
              <a:t>Usiamo</a:t>
            </a:r>
            <a:r>
              <a:rPr lang="en-US" u="sng" dirty="0">
                <a:solidFill>
                  <a:srgbClr val="002060"/>
                </a:solidFill>
              </a:rPr>
              <a:t> </a:t>
            </a:r>
            <a:r>
              <a:rPr lang="en-US" b="1" u="sng" dirty="0">
                <a:solidFill>
                  <a:srgbClr val="002060"/>
                </a:solidFill>
              </a:rPr>
              <a:t>ho (</a:t>
            </a:r>
            <a:r>
              <a:rPr lang="en-US" b="1" u="sng" dirty="0" err="1">
                <a:solidFill>
                  <a:srgbClr val="002060"/>
                </a:solidFill>
              </a:rPr>
              <a:t>avere</a:t>
            </a:r>
            <a:r>
              <a:rPr lang="en-US" b="1" u="sng" dirty="0">
                <a:solidFill>
                  <a:srgbClr val="002060"/>
                </a:solidFill>
              </a:rPr>
              <a:t>)</a:t>
            </a:r>
            <a:r>
              <a:rPr lang="en-US" u="sng" dirty="0">
                <a:solidFill>
                  <a:srgbClr val="002060"/>
                </a:solidFill>
              </a:rPr>
              <a:t> </a:t>
            </a:r>
            <a:r>
              <a:rPr lang="en-US" u="sng" dirty="0" err="1">
                <a:solidFill>
                  <a:srgbClr val="002060"/>
                </a:solidFill>
              </a:rPr>
              <a:t>quando</a:t>
            </a:r>
            <a:r>
              <a:rPr lang="en-US" u="sng" dirty="0">
                <a:solidFill>
                  <a:srgbClr val="002060"/>
                </a:solidFill>
              </a:rPr>
              <a:t> </a:t>
            </a:r>
            <a:r>
              <a:rPr lang="en-US" u="sng" dirty="0" err="1">
                <a:solidFill>
                  <a:srgbClr val="002060"/>
                </a:solidFill>
              </a:rPr>
              <a:t>nominiamo</a:t>
            </a:r>
            <a:r>
              <a:rPr lang="en-US" u="sng" dirty="0">
                <a:solidFill>
                  <a:srgbClr val="002060"/>
                </a:solidFill>
              </a:rPr>
              <a:t> l’ </a:t>
            </a:r>
            <a:r>
              <a:rPr lang="en-US" u="sng" dirty="0" err="1">
                <a:solidFill>
                  <a:srgbClr val="002060"/>
                </a:solidFill>
              </a:rPr>
              <a:t>oggetto</a:t>
            </a:r>
            <a:r>
              <a:rPr lang="en-US" u="sng" dirty="0">
                <a:solidFill>
                  <a:srgbClr val="002060"/>
                </a:solidFill>
              </a:rPr>
              <a:t> </a:t>
            </a:r>
            <a:r>
              <a:rPr lang="en-US" u="sng" dirty="0" err="1">
                <a:solidFill>
                  <a:srgbClr val="002060"/>
                </a:solidFill>
              </a:rPr>
              <a:t>nella</a:t>
            </a:r>
            <a:r>
              <a:rPr lang="en-US" u="sng" dirty="0">
                <a:solidFill>
                  <a:srgbClr val="002060"/>
                </a:solidFill>
              </a:rPr>
              <a:t> </a:t>
            </a:r>
            <a:r>
              <a:rPr lang="en-US" u="sng" dirty="0" err="1">
                <a:solidFill>
                  <a:srgbClr val="002060"/>
                </a:solidFill>
              </a:rPr>
              <a:t>frase</a:t>
            </a:r>
            <a:r>
              <a:rPr lang="en-US" u="sng" dirty="0">
                <a:solidFill>
                  <a:srgbClr val="002060"/>
                </a:solidFill>
              </a:rPr>
              <a:t>:</a:t>
            </a:r>
            <a:r>
              <a:rPr lang="en-US" b="1" dirty="0">
                <a:solidFill>
                  <a:srgbClr val="002060"/>
                </a:solidFill>
              </a:rPr>
              <a:t> Ho la </a:t>
            </a:r>
            <a:r>
              <a:rPr lang="en-US" b="1" dirty="0" err="1">
                <a:solidFill>
                  <a:srgbClr val="002060"/>
                </a:solidFill>
              </a:rPr>
              <a:t>macchina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u="sng" dirty="0" err="1">
                <a:solidFill>
                  <a:srgbClr val="002060"/>
                </a:solidFill>
              </a:rPr>
              <a:t>Usiamo</a:t>
            </a:r>
            <a:r>
              <a:rPr lang="en-US" u="sng" dirty="0">
                <a:solidFill>
                  <a:srgbClr val="002060"/>
                </a:solidFill>
              </a:rPr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ce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l’ho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  <a:r>
              <a:rPr lang="en-US" u="sng" dirty="0" err="1">
                <a:solidFill>
                  <a:srgbClr val="002060"/>
                </a:solidFill>
              </a:rPr>
              <a:t>quando</a:t>
            </a:r>
            <a:r>
              <a:rPr lang="en-US" u="sng" dirty="0">
                <a:solidFill>
                  <a:srgbClr val="002060"/>
                </a:solidFill>
              </a:rPr>
              <a:t> </a:t>
            </a:r>
            <a:r>
              <a:rPr lang="en-US" u="sng" dirty="0" err="1">
                <a:solidFill>
                  <a:srgbClr val="002060"/>
                </a:solidFill>
              </a:rPr>
              <a:t>sostituiamo</a:t>
            </a:r>
            <a:r>
              <a:rPr lang="en-US" u="sng" dirty="0">
                <a:solidFill>
                  <a:srgbClr val="002060"/>
                </a:solidFill>
              </a:rPr>
              <a:t> un </a:t>
            </a:r>
            <a:r>
              <a:rPr lang="en-US" u="sng" dirty="0" err="1">
                <a:solidFill>
                  <a:srgbClr val="002060"/>
                </a:solidFill>
              </a:rPr>
              <a:t>oggetto</a:t>
            </a:r>
            <a:r>
              <a:rPr lang="en-US" u="sng" dirty="0">
                <a:solidFill>
                  <a:srgbClr val="002060"/>
                </a:solidFill>
              </a:rPr>
              <a:t> </a:t>
            </a:r>
            <a:r>
              <a:rPr lang="en-US" u="sng" dirty="0" err="1">
                <a:solidFill>
                  <a:srgbClr val="002060"/>
                </a:solidFill>
              </a:rPr>
              <a:t>già</a:t>
            </a:r>
            <a:r>
              <a:rPr lang="en-US" u="sng" dirty="0">
                <a:solidFill>
                  <a:srgbClr val="002060"/>
                </a:solidFill>
              </a:rPr>
              <a:t> </a:t>
            </a:r>
            <a:r>
              <a:rPr lang="en-US" u="sng" dirty="0" err="1">
                <a:solidFill>
                  <a:srgbClr val="002060"/>
                </a:solidFill>
              </a:rPr>
              <a:t>nominato</a:t>
            </a:r>
            <a:r>
              <a:rPr lang="en-US" u="sng" dirty="0">
                <a:solidFill>
                  <a:srgbClr val="002060"/>
                </a:solidFill>
              </a:rPr>
              <a:t> in </a:t>
            </a:r>
            <a:r>
              <a:rPr lang="en-US" u="sng" dirty="0" err="1">
                <a:solidFill>
                  <a:srgbClr val="002060"/>
                </a:solidFill>
              </a:rPr>
              <a:t>precedenza</a:t>
            </a:r>
            <a:r>
              <a:rPr lang="en-US" b="1" dirty="0">
                <a:solidFill>
                  <a:srgbClr val="002060"/>
                </a:solidFill>
              </a:rPr>
              <a:t>: -Hai la </a:t>
            </a:r>
            <a:r>
              <a:rPr lang="en-US" b="1" dirty="0" err="1">
                <a:solidFill>
                  <a:srgbClr val="002060"/>
                </a:solidFill>
              </a:rPr>
              <a:t>borsa</a:t>
            </a:r>
            <a:r>
              <a:rPr lang="en-US" b="1" dirty="0">
                <a:solidFill>
                  <a:srgbClr val="002060"/>
                </a:solidFill>
              </a:rPr>
              <a:t>?-S</a:t>
            </a:r>
            <a:r>
              <a:rPr lang="it-IT" b="1" dirty="0">
                <a:solidFill>
                  <a:srgbClr val="002060"/>
                </a:solidFill>
              </a:rPr>
              <a:t>ì, ce </a:t>
            </a:r>
            <a:r>
              <a:rPr lang="en-US" b="1" dirty="0">
                <a:solidFill>
                  <a:srgbClr val="002060"/>
                </a:solidFill>
              </a:rPr>
              <a:t>l’ ho.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002060"/>
                </a:solidFill>
              </a:rPr>
              <a:t>Plurale</a:t>
            </a:r>
            <a:r>
              <a:rPr lang="en-US" b="1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maschile</a:t>
            </a:r>
            <a:r>
              <a:rPr lang="en-US" dirty="0">
                <a:solidFill>
                  <a:srgbClr val="002060"/>
                </a:solidFill>
              </a:rPr>
              <a:t>- </a:t>
            </a:r>
            <a:r>
              <a:rPr lang="en-US" dirty="0" err="1">
                <a:solidFill>
                  <a:srgbClr val="002060"/>
                </a:solidFill>
              </a:rPr>
              <a:t>femminile</a:t>
            </a:r>
            <a:r>
              <a:rPr lang="en-US" b="1" dirty="0">
                <a:solidFill>
                  <a:srgbClr val="002060"/>
                </a:solidFill>
              </a:rPr>
              <a:t>):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-Hai le </a:t>
            </a:r>
            <a:r>
              <a:rPr lang="en-US" b="1" dirty="0" err="1">
                <a:solidFill>
                  <a:srgbClr val="002060"/>
                </a:solidFill>
              </a:rPr>
              <a:t>chiavi</a:t>
            </a:r>
            <a:r>
              <a:rPr lang="en-US" b="1" dirty="0">
                <a:solidFill>
                  <a:srgbClr val="002060"/>
                </a:solidFill>
              </a:rPr>
              <a:t>? – S</a:t>
            </a:r>
            <a:r>
              <a:rPr lang="it-IT" b="1" dirty="0">
                <a:solidFill>
                  <a:srgbClr val="002060"/>
                </a:solidFill>
              </a:rPr>
              <a:t>ì, ce le ho.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2060"/>
                </a:solidFill>
              </a:rPr>
              <a:t>-Hai i soldi? – </a:t>
            </a:r>
            <a:r>
              <a:rPr lang="en-US" b="1" dirty="0">
                <a:solidFill>
                  <a:srgbClr val="002060"/>
                </a:solidFill>
              </a:rPr>
              <a:t>S</a:t>
            </a:r>
            <a:r>
              <a:rPr lang="it-IT" b="1" dirty="0">
                <a:solidFill>
                  <a:srgbClr val="002060"/>
                </a:solidFill>
              </a:rPr>
              <a:t>ì, ce li ho.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9385294" cy="1560716"/>
          </a:xfrm>
        </p:spPr>
        <p:txBody>
          <a:bodyPr>
            <a:noAutofit/>
          </a:bodyPr>
          <a:lstStyle/>
          <a:p>
            <a:r>
              <a:rPr lang="it-IT" sz="3600" b="1" dirty="0"/>
              <a:t>Ci (Vi): </a:t>
            </a:r>
            <a:r>
              <a:rPr lang="it-IT" sz="3600" dirty="0"/>
              <a:t>un pronome che indica  un luogo. Sostituisce normalmente “qui”, “</a:t>
            </a:r>
            <a:r>
              <a:rPr lang="en-US" sz="3600" dirty="0"/>
              <a:t>l</a:t>
            </a:r>
            <a:r>
              <a:rPr lang="it-IT" sz="3600" dirty="0"/>
              <a:t>ì”.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099558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201</TotalTime>
  <Words>1278</Words>
  <Application>Microsoft Office PowerPoint</Application>
  <PresentationFormat>Widescreen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Schoolbook</vt:lpstr>
      <vt:lpstr>Corbel</vt:lpstr>
      <vt:lpstr>Wingdings</vt:lpstr>
      <vt:lpstr>Feathered</vt:lpstr>
      <vt:lpstr>Le particelle Ci (Vi), Ne  Τα μόρια </vt:lpstr>
      <vt:lpstr>Ci (Vi): un pronome che indica  un luogo. Sostituisce normalmente “qui”, “lì”.</vt:lpstr>
      <vt:lpstr>Ci (Vi): un pronome che indica  un luogo. Sostituisce normalmente “qui”, “lì”.</vt:lpstr>
      <vt:lpstr>Ci (Vi): un pronome che indica  un luogo. Sostituisce normalmente “qui”, “lì”.</vt:lpstr>
      <vt:lpstr>PowerPoint Presentation</vt:lpstr>
      <vt:lpstr>Ci (Vi): un pronome che indica  un luogo. Sostituisce normalmente “qui”, “lì”.</vt:lpstr>
      <vt:lpstr>Ci (Vi): un pronome che indica  un luogo. Sostituisce normalmente “qui”, “lì”.</vt:lpstr>
      <vt:lpstr>Ci (Vi): un pronome che indica  un luogo. Sostituisce normalmente “qui”, “lì”.</vt:lpstr>
      <vt:lpstr>Ci (Vi): un pronome che indica  un luogo. Sostituisce normalmente “qui”, “lì”.</vt:lpstr>
      <vt:lpstr>Ne: un pronome che indica una parte di una quantità, oppure nessuna quantità. Sostituisce normalmente “di qualcosa”</vt:lpstr>
      <vt:lpstr>Ne: un pronome che indica una parte di una quantità, oppure nessuna quantità. Sostituisce normalmente “di qualcosa”</vt:lpstr>
      <vt:lpstr>Ne: un pronome che indica una parte di una quantità, oppure nessuna quantità. Sostituisce normalmente “di qualcosa”</vt:lpstr>
      <vt:lpstr>Ne: un pronome che indica una parte di una quantità, oppure nessuna quantità. Sostituisce normalmente “di qualcosa”</vt:lpstr>
      <vt:lpstr>Ne: un pronome che indica una parte di una quantità, oppure nessuna quantità. Sostituisce normalmente “di qualcosa”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particelle Ci (Vi), Ne  Τα μόρια </dc:title>
  <dc:creator>Ioanna</dc:creator>
  <cp:lastModifiedBy>Giovanna Tirou</cp:lastModifiedBy>
  <cp:revision>30</cp:revision>
  <dcterms:created xsi:type="dcterms:W3CDTF">2018-01-13T19:39:52Z</dcterms:created>
  <dcterms:modified xsi:type="dcterms:W3CDTF">2018-11-19T17:17:40Z</dcterms:modified>
</cp:coreProperties>
</file>