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8" r:id="rId7"/>
    <p:sldId id="266" r:id="rId8"/>
    <p:sldId id="267" r:id="rId9"/>
    <p:sldId id="265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Alimenti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Entriamo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cucina</a:t>
            </a:r>
            <a:r>
              <a:rPr lang="en-US" dirty="0"/>
              <a:t>…!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943" y="1298448"/>
            <a:ext cx="5700400" cy="4269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23" y="0"/>
            <a:ext cx="6772176" cy="7241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615" y="0"/>
            <a:ext cx="4547334" cy="69624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303" y="0"/>
            <a:ext cx="1987943" cy="605207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/>
              <a:t>Carne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vitello</a:t>
            </a:r>
            <a:br>
              <a:rPr lang="en-US" sz="2000" dirty="0"/>
            </a:br>
            <a:r>
              <a:rPr lang="en-US" sz="2000" dirty="0" err="1"/>
              <a:t>tacchino</a:t>
            </a:r>
            <a:br>
              <a:rPr lang="en-US" sz="2000" dirty="0"/>
            </a:br>
            <a:r>
              <a:rPr lang="en-US" sz="2000" dirty="0"/>
              <a:t>pollo</a:t>
            </a:r>
            <a:br>
              <a:rPr lang="en-US" sz="2000" dirty="0"/>
            </a:br>
            <a:r>
              <a:rPr lang="en-US" sz="2000" dirty="0" err="1"/>
              <a:t>fagiano</a:t>
            </a:r>
            <a:br>
              <a:rPr lang="en-US" sz="2000" dirty="0"/>
            </a:br>
            <a:r>
              <a:rPr lang="en-US" sz="2000" dirty="0" err="1"/>
              <a:t>oca</a:t>
            </a:r>
            <a:br>
              <a:rPr lang="en-US" sz="2000" dirty="0"/>
            </a:br>
            <a:r>
              <a:rPr lang="en-US" sz="2000" dirty="0" err="1"/>
              <a:t>maiale</a:t>
            </a:r>
            <a:r>
              <a:rPr lang="en-US" sz="2000" dirty="0"/>
              <a:t>/</a:t>
            </a:r>
            <a:r>
              <a:rPr lang="en-US" sz="2000" dirty="0" err="1"/>
              <a:t>suino</a:t>
            </a:r>
            <a:br>
              <a:rPr lang="en-US" sz="2000" dirty="0"/>
            </a:br>
            <a:r>
              <a:rPr lang="en-US" sz="2000" dirty="0" err="1"/>
              <a:t>pernice</a:t>
            </a:r>
            <a:br>
              <a:rPr lang="en-US" sz="2000" dirty="0"/>
            </a:br>
            <a:r>
              <a:rPr lang="en-US" sz="2000" dirty="0" err="1"/>
              <a:t>caprina</a:t>
            </a:r>
            <a:br>
              <a:rPr lang="en-US" sz="2000" dirty="0"/>
            </a:br>
            <a:r>
              <a:rPr lang="en-US" sz="2000" dirty="0" err="1"/>
              <a:t>bovino</a:t>
            </a:r>
            <a:r>
              <a:rPr lang="en-US" sz="2000" dirty="0"/>
              <a:t>/ </a:t>
            </a:r>
            <a:r>
              <a:rPr lang="en-US" sz="2000" dirty="0" err="1"/>
              <a:t>bufalino</a:t>
            </a:r>
            <a:br>
              <a:rPr lang="en-US" sz="2000" dirty="0"/>
            </a:br>
            <a:r>
              <a:rPr lang="en-US" sz="2000" dirty="0" err="1"/>
              <a:t>equino</a:t>
            </a:r>
            <a:r>
              <a:rPr lang="en-US" sz="2000" dirty="0"/>
              <a:t>/ di cavallo</a:t>
            </a:r>
            <a:br>
              <a:rPr lang="en-US" sz="2000" dirty="0"/>
            </a:br>
            <a:r>
              <a:rPr lang="en-US" sz="2000" dirty="0" err="1"/>
              <a:t>ovino</a:t>
            </a:r>
            <a:br>
              <a:rPr lang="en-US" sz="2000" dirty="0"/>
            </a:br>
            <a:r>
              <a:rPr lang="en-US" sz="2000" dirty="0" err="1"/>
              <a:t>cervo</a:t>
            </a:r>
            <a:br>
              <a:rPr lang="en-US" sz="2000" dirty="0"/>
            </a:br>
            <a:r>
              <a:rPr lang="en-US" sz="2000" dirty="0" err="1"/>
              <a:t>anatra</a:t>
            </a:r>
            <a:br>
              <a:rPr lang="en-US" sz="2000" dirty="0"/>
            </a:br>
            <a:r>
              <a:rPr lang="en-US" sz="2000" dirty="0"/>
              <a:t>carne </a:t>
            </a:r>
            <a:r>
              <a:rPr lang="en-US" sz="2000" dirty="0" err="1"/>
              <a:t>trittata</a:t>
            </a:r>
            <a:br>
              <a:rPr lang="en-US" sz="2000" dirty="0"/>
            </a:br>
            <a:r>
              <a:rPr lang="en-US" sz="2000" dirty="0" err="1"/>
              <a:t>cotoletta</a:t>
            </a:r>
            <a:br>
              <a:rPr lang="en-US" sz="2000" dirty="0"/>
            </a:br>
            <a:r>
              <a:rPr lang="en-US" sz="2000" dirty="0" err="1"/>
              <a:t>bistecca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Title 1"/>
          <p:cNvSpPr txBox="1"/>
          <p:nvPr/>
        </p:nvSpPr>
        <p:spPr>
          <a:xfrm>
            <a:off x="5336404" y="0"/>
            <a:ext cx="2901556" cy="7315201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u="sng" dirty="0" err="1"/>
              <a:t>Verdura</a:t>
            </a:r>
            <a:endParaRPr lang="en-US" sz="2000" b="1" u="sng" dirty="0"/>
          </a:p>
          <a:p>
            <a:r>
              <a:rPr lang="en-US" sz="1600" dirty="0" err="1"/>
              <a:t>Finocchio</a:t>
            </a:r>
            <a:endParaRPr lang="en-US" sz="1600" dirty="0"/>
          </a:p>
          <a:p>
            <a:r>
              <a:rPr lang="en-US" sz="1600" dirty="0" err="1"/>
              <a:t>Carota</a:t>
            </a:r>
            <a:endParaRPr lang="en-US" sz="1600" dirty="0"/>
          </a:p>
          <a:p>
            <a:r>
              <a:rPr lang="en-US" sz="1600" dirty="0" err="1"/>
              <a:t>Prezzemolo</a:t>
            </a:r>
            <a:endParaRPr lang="en-US" sz="1600" dirty="0"/>
          </a:p>
          <a:p>
            <a:r>
              <a:rPr lang="en-US" sz="1600" dirty="0" err="1"/>
              <a:t>Anice</a:t>
            </a:r>
            <a:r>
              <a:rPr lang="en-US" sz="1600" dirty="0"/>
              <a:t> </a:t>
            </a:r>
          </a:p>
          <a:p>
            <a:r>
              <a:rPr lang="en-US" sz="1600" dirty="0"/>
              <a:t>Aneto</a:t>
            </a:r>
          </a:p>
          <a:p>
            <a:r>
              <a:rPr lang="en-US" sz="1600" dirty="0" err="1"/>
              <a:t>Cipolla</a:t>
            </a:r>
            <a:endParaRPr lang="en-US" sz="1600" dirty="0"/>
          </a:p>
          <a:p>
            <a:r>
              <a:rPr lang="en-US" sz="1600" dirty="0" err="1"/>
              <a:t>Aglio</a:t>
            </a:r>
            <a:endParaRPr lang="en-US" sz="1600" dirty="0"/>
          </a:p>
          <a:p>
            <a:r>
              <a:rPr lang="en-US" sz="1600" dirty="0" err="1"/>
              <a:t>Broccolo</a:t>
            </a:r>
            <a:endParaRPr lang="en-US" sz="1600" dirty="0"/>
          </a:p>
          <a:p>
            <a:r>
              <a:rPr lang="en-US" sz="1600" dirty="0" err="1"/>
              <a:t>Mais</a:t>
            </a:r>
            <a:endParaRPr lang="en-US" sz="1600" dirty="0"/>
          </a:p>
          <a:p>
            <a:r>
              <a:rPr lang="en-US" sz="1600" dirty="0" err="1"/>
              <a:t>Lattuga</a:t>
            </a:r>
            <a:endParaRPr lang="en-US" sz="1600" dirty="0"/>
          </a:p>
          <a:p>
            <a:r>
              <a:rPr lang="en-US" sz="1600" dirty="0" err="1"/>
              <a:t>Carciofo</a:t>
            </a:r>
            <a:endParaRPr lang="en-US" sz="1600" dirty="0"/>
          </a:p>
          <a:p>
            <a:r>
              <a:rPr lang="en-US" sz="1600" dirty="0" err="1"/>
              <a:t>Cavolfiore</a:t>
            </a:r>
            <a:endParaRPr lang="en-US" sz="1600" dirty="0"/>
          </a:p>
          <a:p>
            <a:r>
              <a:rPr lang="en-US" sz="1600" dirty="0"/>
              <a:t>Cavolo</a:t>
            </a:r>
          </a:p>
          <a:p>
            <a:r>
              <a:rPr lang="en-US" sz="1600" dirty="0" err="1"/>
              <a:t>Spinaci</a:t>
            </a:r>
            <a:endParaRPr lang="en-US" sz="1600" dirty="0"/>
          </a:p>
          <a:p>
            <a:r>
              <a:rPr lang="en-US" sz="1600" dirty="0"/>
              <a:t>Peperone</a:t>
            </a:r>
          </a:p>
          <a:p>
            <a:r>
              <a:rPr lang="en-US" sz="1600" dirty="0" err="1"/>
              <a:t>Melanzana</a:t>
            </a:r>
            <a:endParaRPr lang="en-US" sz="1600" dirty="0"/>
          </a:p>
          <a:p>
            <a:r>
              <a:rPr lang="en-US" sz="1600" dirty="0" err="1"/>
              <a:t>Insalata</a:t>
            </a:r>
            <a:endParaRPr lang="en-US" sz="1600" dirty="0"/>
          </a:p>
          <a:p>
            <a:r>
              <a:rPr lang="en-US" sz="1600" dirty="0" err="1"/>
              <a:t>Asparagi</a:t>
            </a:r>
            <a:endParaRPr lang="en-US" sz="1600" dirty="0"/>
          </a:p>
          <a:p>
            <a:r>
              <a:rPr lang="en-US" sz="1600" dirty="0" err="1"/>
              <a:t>Patata</a:t>
            </a:r>
            <a:endParaRPr lang="en-US" sz="1600" dirty="0"/>
          </a:p>
          <a:p>
            <a:r>
              <a:rPr lang="en-US" sz="1600" dirty="0" err="1"/>
              <a:t>Patata</a:t>
            </a:r>
            <a:r>
              <a:rPr lang="en-US" sz="1600" dirty="0"/>
              <a:t> dolce</a:t>
            </a:r>
          </a:p>
          <a:p>
            <a:r>
              <a:rPr lang="en-US" sz="1600" dirty="0" err="1"/>
              <a:t>Ravanello</a:t>
            </a:r>
            <a:endParaRPr lang="en-US" sz="1600" dirty="0"/>
          </a:p>
          <a:p>
            <a:r>
              <a:rPr lang="en-US" sz="1600" dirty="0" err="1"/>
              <a:t>Fagiolini</a:t>
            </a:r>
            <a:endParaRPr lang="en-US" sz="1600" dirty="0"/>
          </a:p>
          <a:p>
            <a:r>
              <a:rPr lang="en-US" sz="1600" dirty="0" err="1"/>
              <a:t>Funghi</a:t>
            </a:r>
            <a:endParaRPr lang="en-US" sz="1600" dirty="0"/>
          </a:p>
          <a:p>
            <a:r>
              <a:rPr lang="en-US" sz="1600" dirty="0" err="1"/>
              <a:t>Piselli</a:t>
            </a:r>
            <a:endParaRPr lang="en-US" sz="1600" dirty="0"/>
          </a:p>
          <a:p>
            <a:r>
              <a:rPr lang="en-US" sz="1600" dirty="0" err="1"/>
              <a:t>Zucca</a:t>
            </a:r>
            <a:endParaRPr lang="en-US" sz="1600" dirty="0"/>
          </a:p>
          <a:p>
            <a:r>
              <a:rPr lang="en-US" sz="1600" dirty="0" err="1"/>
              <a:t>Zucchino</a:t>
            </a:r>
            <a:endParaRPr lang="en-US" sz="1600" dirty="0"/>
          </a:p>
          <a:p>
            <a:r>
              <a:rPr lang="en-US" sz="1600" dirty="0"/>
              <a:t>Rucola</a:t>
            </a:r>
            <a:endParaRPr lang="el-GR" sz="1600" dirty="0"/>
          </a:p>
          <a:p>
            <a:r>
              <a:rPr lang="it-IT" sz="1600" dirty="0"/>
              <a:t>Centriolo</a:t>
            </a:r>
            <a:endParaRPr lang="en-US" sz="1600" dirty="0"/>
          </a:p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6" name="Title 1"/>
          <p:cNvSpPr txBox="1"/>
          <p:nvPr/>
        </p:nvSpPr>
        <p:spPr>
          <a:xfrm>
            <a:off x="8480882" y="177153"/>
            <a:ext cx="3213469" cy="6503693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u="sng" dirty="0" err="1"/>
              <a:t>Frutta</a:t>
            </a:r>
            <a:r>
              <a:rPr lang="en-US" sz="1800" dirty="0"/>
              <a:t>:</a:t>
            </a:r>
          </a:p>
          <a:p>
            <a:r>
              <a:rPr lang="en-US" sz="1800" dirty="0"/>
              <a:t>Mela</a:t>
            </a:r>
          </a:p>
          <a:p>
            <a:r>
              <a:rPr lang="en-US" sz="1800" dirty="0" err="1"/>
              <a:t>Pera</a:t>
            </a:r>
            <a:endParaRPr lang="en-US" sz="1800" dirty="0"/>
          </a:p>
          <a:p>
            <a:r>
              <a:rPr lang="en-US" sz="1800" dirty="0" err="1"/>
              <a:t>Ciliegia</a:t>
            </a:r>
            <a:endParaRPr lang="en-US" sz="1800" dirty="0"/>
          </a:p>
          <a:p>
            <a:r>
              <a:rPr lang="en-US" sz="1800" dirty="0"/>
              <a:t>Mora</a:t>
            </a:r>
          </a:p>
          <a:p>
            <a:r>
              <a:rPr lang="en-US" sz="1800" dirty="0" err="1"/>
              <a:t>Pesca</a:t>
            </a:r>
            <a:endParaRPr lang="en-US" sz="1800" dirty="0"/>
          </a:p>
          <a:p>
            <a:r>
              <a:rPr lang="en-US" sz="1800" dirty="0" err="1"/>
              <a:t>Nettarina</a:t>
            </a:r>
            <a:endParaRPr lang="en-US" sz="1800" dirty="0"/>
          </a:p>
          <a:p>
            <a:r>
              <a:rPr lang="en-US" sz="1800" dirty="0" err="1"/>
              <a:t>Anguria</a:t>
            </a:r>
            <a:r>
              <a:rPr lang="en-US" sz="1800" dirty="0"/>
              <a:t>/ </a:t>
            </a:r>
            <a:r>
              <a:rPr lang="en-US" sz="1800" dirty="0" err="1"/>
              <a:t>cocomero</a:t>
            </a:r>
            <a:endParaRPr lang="en-US" sz="1800" dirty="0"/>
          </a:p>
          <a:p>
            <a:r>
              <a:rPr lang="en-US" sz="1800" dirty="0" err="1"/>
              <a:t>Melone</a:t>
            </a:r>
            <a:endParaRPr lang="en-US" sz="1800" dirty="0"/>
          </a:p>
          <a:p>
            <a:r>
              <a:rPr lang="en-US" sz="1800" dirty="0" err="1"/>
              <a:t>Fragola</a:t>
            </a:r>
            <a:endParaRPr lang="en-US" sz="1800" dirty="0"/>
          </a:p>
          <a:p>
            <a:r>
              <a:rPr lang="en-US" sz="1800" dirty="0" err="1"/>
              <a:t>Cachi</a:t>
            </a:r>
            <a:r>
              <a:rPr lang="en-US" sz="1800" dirty="0"/>
              <a:t> </a:t>
            </a:r>
            <a:r>
              <a:rPr lang="en-US" sz="1800" dirty="0" err="1"/>
              <a:t>frutto</a:t>
            </a:r>
            <a:endParaRPr lang="en-US" sz="1800" dirty="0"/>
          </a:p>
          <a:p>
            <a:r>
              <a:rPr lang="en-US" sz="1800" dirty="0" err="1"/>
              <a:t>Uva</a:t>
            </a:r>
            <a:endParaRPr lang="en-US" sz="1800" dirty="0"/>
          </a:p>
          <a:p>
            <a:r>
              <a:rPr lang="en-US" sz="1800" dirty="0"/>
              <a:t>Fico</a:t>
            </a:r>
          </a:p>
          <a:p>
            <a:r>
              <a:rPr lang="en-US" sz="1800" dirty="0" err="1"/>
              <a:t>Mandarino</a:t>
            </a:r>
            <a:r>
              <a:rPr lang="en-US" sz="1800" dirty="0"/>
              <a:t>/</a:t>
            </a:r>
          </a:p>
          <a:p>
            <a:r>
              <a:rPr lang="en-US" sz="1800" dirty="0" err="1"/>
              <a:t>Mandarancio</a:t>
            </a:r>
            <a:endParaRPr lang="en-US" sz="1800" dirty="0"/>
          </a:p>
          <a:p>
            <a:r>
              <a:rPr lang="en-US" sz="1800" dirty="0" err="1"/>
              <a:t>Arancia</a:t>
            </a:r>
            <a:endParaRPr lang="en-US" sz="1800" dirty="0"/>
          </a:p>
          <a:p>
            <a:r>
              <a:rPr lang="en-US" sz="1800" dirty="0" err="1"/>
              <a:t>Pompelmo</a:t>
            </a:r>
            <a:endParaRPr lang="en-US" sz="1800" dirty="0"/>
          </a:p>
          <a:p>
            <a:r>
              <a:rPr lang="en-US" sz="1800" dirty="0"/>
              <a:t>Mango</a:t>
            </a:r>
          </a:p>
          <a:p>
            <a:r>
              <a:rPr lang="en-US" sz="1800" dirty="0"/>
              <a:t>Avocado</a:t>
            </a:r>
          </a:p>
          <a:p>
            <a:r>
              <a:rPr lang="en-US" sz="1800" dirty="0" err="1"/>
              <a:t>Ananas</a:t>
            </a:r>
            <a:endParaRPr lang="en-US" sz="1800" dirty="0"/>
          </a:p>
          <a:p>
            <a:r>
              <a:rPr lang="en-US" sz="1800" dirty="0"/>
              <a:t>Banana</a:t>
            </a:r>
          </a:p>
          <a:p>
            <a:r>
              <a:rPr lang="en-US" sz="1800" dirty="0"/>
              <a:t>Kiwi</a:t>
            </a:r>
          </a:p>
          <a:p>
            <a:r>
              <a:rPr lang="en-US" sz="1800" dirty="0" err="1"/>
              <a:t>Melograno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(Limone)</a:t>
            </a:r>
          </a:p>
          <a:p>
            <a:r>
              <a:rPr lang="it-IT" sz="1800" dirty="0"/>
              <a:t>(Castagna)</a:t>
            </a:r>
          </a:p>
          <a:p>
            <a:r>
              <a:rPr lang="it-IT" sz="1800" dirty="0"/>
              <a:t>(Pomodoro)</a:t>
            </a:r>
            <a:endParaRPr lang="en-US" sz="1800" dirty="0"/>
          </a:p>
        </p:txBody>
      </p:sp>
      <p:sp>
        <p:nvSpPr>
          <p:cNvPr id="7" name="Title 1"/>
          <p:cNvSpPr txBox="1"/>
          <p:nvPr/>
        </p:nvSpPr>
        <p:spPr>
          <a:xfrm>
            <a:off x="229845" y="1741124"/>
            <a:ext cx="2954391" cy="242930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/>
              <a:t>la </a:t>
            </a:r>
            <a:r>
              <a:rPr lang="en-US" sz="2400" b="1" u="sng" dirty="0" err="1"/>
              <a:t>frutta</a:t>
            </a:r>
            <a:r>
              <a:rPr lang="en-US" sz="2400" b="1" u="sng" dirty="0"/>
              <a:t>: </a:t>
            </a:r>
            <a:r>
              <a:rPr lang="en-US" sz="2400" b="1" u="sng" dirty="0" err="1"/>
              <a:t>indispensabile</a:t>
            </a:r>
            <a:r>
              <a:rPr lang="en-US" sz="2400" b="1" u="sng" dirty="0"/>
              <a:t> all’ </a:t>
            </a:r>
            <a:r>
              <a:rPr lang="en-US" sz="2400" b="1" u="sng" dirty="0" err="1"/>
              <a:t>organismo</a:t>
            </a:r>
            <a:r>
              <a:rPr lang="en-US" sz="2400" b="1" u="sng" dirty="0"/>
              <a:t> = </a:t>
            </a:r>
            <a:r>
              <a:rPr lang="en-US" sz="2400" b="1" u="sng" dirty="0" err="1"/>
              <a:t>fornisce</a:t>
            </a:r>
            <a:r>
              <a:rPr lang="en-US" sz="2400" b="1" u="sng" dirty="0"/>
              <a:t> </a:t>
            </a:r>
            <a:r>
              <a:rPr lang="en-US" sz="2400" b="1" u="sng" dirty="0" err="1"/>
              <a:t>vitamine</a:t>
            </a:r>
            <a:r>
              <a:rPr lang="en-US" sz="2400" b="1" u="sng" dirty="0"/>
              <a:t>, </a:t>
            </a:r>
            <a:r>
              <a:rPr lang="en-US" sz="2400" b="1" u="sng" dirty="0" err="1"/>
              <a:t>sali</a:t>
            </a:r>
            <a:r>
              <a:rPr lang="en-US" sz="2400" b="1" u="sng" dirty="0"/>
              <a:t> </a:t>
            </a:r>
            <a:r>
              <a:rPr lang="en-US" sz="2400" b="1" u="sng" dirty="0" err="1"/>
              <a:t>minerali</a:t>
            </a:r>
            <a:r>
              <a:rPr lang="en-US" sz="2400" b="1" u="sng" dirty="0"/>
              <a:t> e la </a:t>
            </a:r>
            <a:r>
              <a:rPr lang="en-US" sz="2400" b="1" u="sng" dirty="0" err="1"/>
              <a:t>cellulosa</a:t>
            </a:r>
            <a:r>
              <a:rPr lang="en-US" sz="2400" b="1" u="sng" dirty="0"/>
              <a:t>, </a:t>
            </a:r>
            <a:r>
              <a:rPr lang="en-US" sz="2400" b="1" u="sng" dirty="0" err="1"/>
              <a:t>scarsa</a:t>
            </a:r>
            <a:r>
              <a:rPr lang="en-US" sz="2400" b="1" u="sng" dirty="0"/>
              <a:t> di </a:t>
            </a:r>
            <a:r>
              <a:rPr lang="en-US" sz="2400" b="1" u="sng" dirty="0" err="1"/>
              <a:t>proteine</a:t>
            </a:r>
            <a:r>
              <a:rPr lang="en-US" sz="2400" b="1" u="sng" dirty="0"/>
              <a:t> </a:t>
            </a:r>
            <a:r>
              <a:rPr lang="en-US" sz="2400" b="1" u="sng" dirty="0" err="1"/>
              <a:t>disintossica</a:t>
            </a:r>
            <a:r>
              <a:rPr lang="en-US" sz="2400" b="1" u="sng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615" y="3110230"/>
            <a:ext cx="1850390" cy="1442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68" y="4306310"/>
            <a:ext cx="2857500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58D40-0063-CDBE-5419-D772F3468736}"/>
              </a:ext>
            </a:extLst>
          </p:cNvPr>
          <p:cNvSpPr txBox="1"/>
          <p:nvPr/>
        </p:nvSpPr>
        <p:spPr>
          <a:xfrm>
            <a:off x="10087616" y="5126477"/>
            <a:ext cx="184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ceci</a:t>
            </a:r>
          </a:p>
          <a:p>
            <a:r>
              <a:rPr lang="en-US" spc="-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lenticchie</a:t>
            </a:r>
            <a:endParaRPr lang="en-US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pc="-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legumi</a:t>
            </a:r>
            <a:endParaRPr lang="en-US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grano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172" y="262646"/>
            <a:ext cx="7315200" cy="578355"/>
          </a:xfrm>
        </p:spPr>
        <p:txBody>
          <a:bodyPr>
            <a:noAutofit/>
          </a:bodyPr>
          <a:lstStyle/>
          <a:p>
            <a:r>
              <a:rPr lang="en-US" sz="4400" dirty="0" err="1"/>
              <a:t>Nella</a:t>
            </a:r>
            <a:r>
              <a:rPr lang="en-US" sz="4400" dirty="0"/>
              <a:t> </a:t>
            </a:r>
            <a:r>
              <a:rPr lang="en-US" sz="4400" dirty="0" err="1"/>
              <a:t>cucina</a:t>
            </a:r>
            <a:r>
              <a:rPr lang="en-US" sz="4400" dirty="0"/>
              <a:t>…</a:t>
            </a:r>
            <a:r>
              <a:rPr lang="en-US" sz="4400" dirty="0" err="1"/>
              <a:t>che</a:t>
            </a:r>
            <a:r>
              <a:rPr lang="en-US" sz="4400" dirty="0"/>
              <a:t> </a:t>
            </a:r>
            <a:r>
              <a:rPr lang="en-US" sz="4400" dirty="0" err="1"/>
              <a:t>si</a:t>
            </a:r>
            <a:r>
              <a:rPr lang="en-US" sz="4400" dirty="0"/>
              <a:t> </a:t>
            </a:r>
            <a:r>
              <a:rPr lang="it-IT" sz="4400" dirty="0"/>
              <a:t>può</a:t>
            </a:r>
            <a:r>
              <a:rPr lang="en-US" sz="4400" dirty="0"/>
              <a:t> fare?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3269" y="1024142"/>
            <a:ext cx="2717800" cy="518261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Tagliare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Bollire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Arrostire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Assaggiare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Friggere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Mescolare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Cuocere al forno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Grattugiare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Affettare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Pelare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/>
              <a:t>Sbucciare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45415"/>
            <a:ext cx="3618230" cy="671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Alcuni cibi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Riso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Tacchino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Burro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Salumi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Formaggio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Pane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Pesce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Biscotti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Uova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Legumi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Verdura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Zucchero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Sale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Pepe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(la)pasta/ (</a:t>
            </a:r>
            <a:r>
              <a:rPr lang="en-US" dirty="0" err="1">
                <a:solidFill>
                  <a:srgbClr val="002060"/>
                </a:solidFill>
              </a:rPr>
              <a:t>gli</a:t>
            </a:r>
            <a:r>
              <a:rPr lang="en-US" dirty="0">
                <a:solidFill>
                  <a:srgbClr val="002060"/>
                </a:solidFill>
              </a:rPr>
              <a:t>) spaghetti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Latte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Caff</a:t>
            </a:r>
            <a:r>
              <a:rPr lang="it-IT" dirty="0">
                <a:solidFill>
                  <a:srgbClr val="002060"/>
                </a:solidFill>
              </a:rPr>
              <a:t>è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Tè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Aceto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Vino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Birra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Liquore</a:t>
            </a:r>
            <a:r>
              <a:rPr lang="en-US" dirty="0">
                <a:solidFill>
                  <a:srgbClr val="002060"/>
                </a:solidFill>
              </a:rPr>
              <a:t>/ drink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Torta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Gelato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Grano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Yogurt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Minestra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Pizza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Cornetto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024041" y="1278966"/>
            <a:ext cx="3449881" cy="3540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Spuntino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un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pasto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molto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leggero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che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consuma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soprattutto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I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pasti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a me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tà mattina, tra la colazione e il pranzo o nel pomeriggio, tra il pranzo e la cena.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232" y="52578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911" y="593387"/>
            <a:ext cx="4489279" cy="21519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it-IT" sz="3600" dirty="0"/>
              <a:t>Antipasto</a:t>
            </a:r>
            <a:br>
              <a:rPr lang="it-IT" sz="3600" dirty="0"/>
            </a:br>
            <a:r>
              <a:rPr lang="it-IT" sz="3600" dirty="0"/>
              <a:t>Primo Piatto</a:t>
            </a:r>
            <a:br>
              <a:rPr lang="it-IT" sz="3600" dirty="0"/>
            </a:br>
            <a:r>
              <a:rPr lang="it-IT" sz="3600" dirty="0"/>
              <a:t>Secondo Piatto</a:t>
            </a:r>
            <a:br>
              <a:rPr lang="it-IT" sz="3600" dirty="0"/>
            </a:br>
            <a:r>
              <a:rPr lang="it-IT" sz="3600" dirty="0"/>
              <a:t>Dolce- Dessert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70" y="2142034"/>
            <a:ext cx="2889079" cy="2685147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Prima colazione</a:t>
            </a:r>
          </a:p>
          <a:p>
            <a:r>
              <a:rPr lang="it-IT" sz="2400" dirty="0">
                <a:solidFill>
                  <a:srgbClr val="002060"/>
                </a:solidFill>
              </a:rPr>
              <a:t>Merenda</a:t>
            </a:r>
          </a:p>
          <a:p>
            <a:r>
              <a:rPr lang="it-IT" sz="2400" dirty="0">
                <a:solidFill>
                  <a:srgbClr val="002060"/>
                </a:solidFill>
              </a:rPr>
              <a:t>Pranzo</a:t>
            </a:r>
          </a:p>
          <a:p>
            <a:r>
              <a:rPr lang="it-IT" sz="2400" dirty="0">
                <a:solidFill>
                  <a:srgbClr val="002060"/>
                </a:solidFill>
              </a:rPr>
              <a:t>Cena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58083" y="3429000"/>
            <a:ext cx="3413814" cy="31380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La </a:t>
            </a:r>
            <a:r>
              <a:rPr lang="en-US" dirty="0" err="1">
                <a:solidFill>
                  <a:srgbClr val="002060"/>
                </a:solidFill>
              </a:rPr>
              <a:t>pentola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La </a:t>
            </a:r>
            <a:r>
              <a:rPr lang="en-US" dirty="0" err="1">
                <a:solidFill>
                  <a:srgbClr val="002060"/>
                </a:solidFill>
              </a:rPr>
              <a:t>padella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La </a:t>
            </a:r>
            <a:r>
              <a:rPr lang="en-US" dirty="0" err="1">
                <a:solidFill>
                  <a:srgbClr val="002060"/>
                </a:solidFill>
              </a:rPr>
              <a:t>pentola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pressione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Il </a:t>
            </a:r>
            <a:r>
              <a:rPr lang="en-US" dirty="0" err="1">
                <a:solidFill>
                  <a:srgbClr val="002060"/>
                </a:solidFill>
              </a:rPr>
              <a:t>cavatappi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Il </a:t>
            </a:r>
            <a:r>
              <a:rPr lang="en-US" dirty="0" err="1">
                <a:solidFill>
                  <a:srgbClr val="002060"/>
                </a:solidFill>
              </a:rPr>
              <a:t>mestolo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Il </a:t>
            </a:r>
            <a:r>
              <a:rPr lang="en-US" dirty="0" err="1">
                <a:solidFill>
                  <a:srgbClr val="002060"/>
                </a:solidFill>
              </a:rPr>
              <a:t>tagliere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Il </a:t>
            </a:r>
            <a:r>
              <a:rPr lang="en-US" dirty="0" err="1">
                <a:solidFill>
                  <a:srgbClr val="002060"/>
                </a:solidFill>
              </a:rPr>
              <a:t>matterello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Il </a:t>
            </a:r>
            <a:r>
              <a:rPr lang="en-US" dirty="0" err="1">
                <a:solidFill>
                  <a:srgbClr val="002060"/>
                </a:solidFill>
              </a:rPr>
              <a:t>colapasta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l-G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</a:rPr>
              <a:t>Posate</a:t>
            </a:r>
            <a:r>
              <a:rPr lang="el-GR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cucchiaio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forchetta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coltello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405090" y="114652"/>
            <a:ext cx="3509819" cy="4054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piace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 pasta al 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cucina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italiana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Mangiare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fuori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Provare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qualcosa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nuovo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Saltare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primo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piatto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Oval 5"/>
          <p:cNvSpPr/>
          <p:nvPr/>
        </p:nvSpPr>
        <p:spPr>
          <a:xfrm>
            <a:off x="8033918" y="3689928"/>
            <a:ext cx="4047245" cy="287712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Vorrei</a:t>
            </a:r>
            <a:endParaRPr lang="en-US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7030A0"/>
                </a:solidFill>
              </a:rPr>
              <a:t>Una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bistecca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7030A0"/>
                </a:solidFill>
              </a:rPr>
              <a:t>Qualche</a:t>
            </a:r>
            <a:r>
              <a:rPr lang="en-US" dirty="0">
                <a:solidFill>
                  <a:srgbClr val="7030A0"/>
                </a:solidFill>
              </a:rPr>
              <a:t> antipasto </a:t>
            </a:r>
            <a:r>
              <a:rPr lang="en-US" dirty="0" err="1">
                <a:solidFill>
                  <a:srgbClr val="7030A0"/>
                </a:solidFill>
              </a:rPr>
              <a:t>freddo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7030A0"/>
                </a:solidFill>
              </a:rPr>
              <a:t>Mangiare</a:t>
            </a:r>
            <a:r>
              <a:rPr lang="en-US" dirty="0">
                <a:solidFill>
                  <a:srgbClr val="7030A0"/>
                </a:solidFill>
              </a:rPr>
              <a:t> un dolce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7030A0"/>
                </a:solidFill>
              </a:rPr>
              <a:t>Provare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una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specialit</a:t>
            </a:r>
            <a:r>
              <a:rPr lang="it-IT" dirty="0">
                <a:solidFill>
                  <a:srgbClr val="7030A0"/>
                </a:solidFill>
              </a:rPr>
              <a:t>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7030A0"/>
                </a:solidFill>
              </a:rPr>
              <a:t>Bere un vino bianco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61" y="229343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48" y="4663787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5293"/>
            <a:ext cx="10538691" cy="588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sz="2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99" y="3678347"/>
            <a:ext cx="3400699" cy="1266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22" y="3678238"/>
            <a:ext cx="2593861" cy="1452562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30885" y="613410"/>
            <a:ext cx="260540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sym typeface="+mn-ea"/>
              </a:rPr>
              <a:t>-</a:t>
            </a:r>
            <a:r>
              <a:rPr lang="en-US" b="1" dirty="0" err="1">
                <a:solidFill>
                  <a:srgbClr val="002060"/>
                </a:solidFill>
                <a:sym typeface="+mn-ea"/>
              </a:rPr>
              <a:t>specialit</a:t>
            </a:r>
            <a:r>
              <a:rPr lang="it-IT" b="1" dirty="0">
                <a:solidFill>
                  <a:srgbClr val="002060"/>
                </a:solidFill>
                <a:sym typeface="+mn-ea"/>
              </a:rPr>
              <a:t>à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-sapore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-ristorante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-trattoria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-pizzeria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-vitamina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-calorie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-dimagrire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-ingrassare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-ricetta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-il mio piatto preferito è....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-un piatto squisito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-fare la dieta- stare a dieta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-fare colazione-merenda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-ha molte calorie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-mantenere la linea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-mangiare sano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3756025" y="748665"/>
            <a:ext cx="53905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sym typeface="+mn-ea"/>
              </a:rPr>
              <a:t>-una ricetta tradizionale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-un piatto che fa bruciare la lingua è ...piccante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-un piatto con molto sale è... salato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-parliamo di una porzione abbodante -quando il piatto è pieno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-a molti la bistecca piace ben cotta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-di solito il vino bianco si beve freddo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r>
              <a:rPr lang="it-IT" b="1" dirty="0">
                <a:solidFill>
                  <a:srgbClr val="002060"/>
                </a:solidFill>
                <a:sym typeface="+mn-ea"/>
              </a:rPr>
              <a:t>-un piatto che piace molto</a:t>
            </a:r>
            <a:r>
              <a:rPr lang="en-US" b="1" dirty="0">
                <a:solidFill>
                  <a:srgbClr val="002060"/>
                </a:solidFill>
                <a:sym typeface="+mn-ea"/>
              </a:rPr>
              <a:t>: </a:t>
            </a:r>
            <a:r>
              <a:rPr lang="en-US" b="1" dirty="0" err="1">
                <a:solidFill>
                  <a:srgbClr val="002060"/>
                </a:solidFill>
                <a:sym typeface="+mn-ea"/>
              </a:rPr>
              <a:t>squisito</a:t>
            </a:r>
            <a:r>
              <a:rPr lang="en-US" b="1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b="1" dirty="0" err="1">
                <a:solidFill>
                  <a:srgbClr val="002060"/>
                </a:solidFill>
                <a:sym typeface="+mn-ea"/>
              </a:rPr>
              <a:t>saporito</a:t>
            </a:r>
            <a:r>
              <a:rPr lang="en-US" b="1" dirty="0">
                <a:solidFill>
                  <a:srgbClr val="002060"/>
                </a:solidFill>
                <a:sym typeface="+mn-ea"/>
              </a:rPr>
              <a:t>, </a:t>
            </a:r>
            <a:r>
              <a:rPr lang="en-US" b="1" dirty="0" err="1">
                <a:solidFill>
                  <a:srgbClr val="002060"/>
                </a:solidFill>
                <a:sym typeface="+mn-ea"/>
              </a:rPr>
              <a:t>buono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sym typeface="+mn-ea"/>
              </a:rPr>
              <a:t>Sono </a:t>
            </a:r>
            <a:r>
              <a:rPr lang="en-US" b="1" dirty="0" err="1">
                <a:solidFill>
                  <a:srgbClr val="002060"/>
                </a:solidFill>
                <a:sym typeface="+mn-ea"/>
              </a:rPr>
              <a:t>sazio</a:t>
            </a:r>
            <a:r>
              <a:rPr lang="el-GR" b="1" dirty="0">
                <a:solidFill>
                  <a:srgbClr val="002060"/>
                </a:solidFill>
                <a:sym typeface="+mn-ea"/>
              </a:rPr>
              <a:t>-</a:t>
            </a:r>
            <a:r>
              <a:rPr lang="en-US" b="1" dirty="0" err="1">
                <a:solidFill>
                  <a:srgbClr val="002060"/>
                </a:solidFill>
                <a:sym typeface="+mn-ea"/>
              </a:rPr>
              <a:t>sono</a:t>
            </a:r>
            <a:r>
              <a:rPr lang="en-US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sym typeface="+mn-ea"/>
              </a:rPr>
              <a:t>pieno</a:t>
            </a:r>
            <a:br>
              <a:rPr lang="it-IT" b="1" dirty="0">
                <a:solidFill>
                  <a:srgbClr val="002060"/>
                </a:solidFill>
                <a:sym typeface="+mn-ea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0"/>
            <a:ext cx="9947564" cy="74606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4" y="302490"/>
            <a:ext cx="9310255" cy="69826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21" y="2456873"/>
            <a:ext cx="2218852" cy="988292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caff</a:t>
            </a:r>
            <a:r>
              <a:rPr lang="it-IT" dirty="0"/>
              <a:t>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6817" y="0"/>
            <a:ext cx="7315200" cy="345338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Macchiato</a:t>
            </a:r>
            <a:r>
              <a:rPr lang="en-US" dirty="0"/>
              <a:t>: espresso con un </a:t>
            </a:r>
            <a:r>
              <a:rPr lang="en-US" dirty="0" err="1"/>
              <a:t>po</a:t>
            </a:r>
            <a:r>
              <a:rPr lang="en-US" dirty="0"/>
              <a:t>’ di latte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Lungo</a:t>
            </a:r>
            <a:r>
              <a:rPr lang="en-US" dirty="0"/>
              <a:t>: </a:t>
            </a:r>
            <a:r>
              <a:rPr lang="en-US" dirty="0" err="1"/>
              <a:t>tazzina</a:t>
            </a:r>
            <a:r>
              <a:rPr lang="en-US" dirty="0"/>
              <a:t> quasi </a:t>
            </a:r>
            <a:r>
              <a:rPr lang="en-US" dirty="0" err="1"/>
              <a:t>piena</a:t>
            </a:r>
            <a:r>
              <a:rPr lang="en-US" dirty="0"/>
              <a:t>; molto forte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Ristretto</a:t>
            </a:r>
            <a:r>
              <a:rPr lang="en-US" dirty="0"/>
              <a:t>: </a:t>
            </a:r>
            <a:r>
              <a:rPr lang="en-US" dirty="0" err="1"/>
              <a:t>tazzina</a:t>
            </a:r>
            <a:r>
              <a:rPr lang="en-US" dirty="0"/>
              <a:t> quasi a met</a:t>
            </a:r>
            <a:r>
              <a:rPr lang="it-IT" dirty="0"/>
              <a:t>à</a:t>
            </a:r>
            <a:r>
              <a:rPr lang="en-US" dirty="0"/>
              <a:t>; pi</a:t>
            </a:r>
            <a:r>
              <a:rPr lang="it-IT" dirty="0"/>
              <a:t>ù forte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Freddo</a:t>
            </a:r>
            <a:r>
              <a:rPr lang="en-US" dirty="0"/>
              <a:t>: espresso dal </a:t>
            </a:r>
            <a:r>
              <a:rPr lang="en-US" dirty="0" err="1"/>
              <a:t>frigorifero</a:t>
            </a:r>
            <a:r>
              <a:rPr lang="en-US" dirty="0"/>
              <a:t>, </a:t>
            </a:r>
            <a:r>
              <a:rPr lang="en-US" dirty="0" err="1"/>
              <a:t>soprattutto</a:t>
            </a:r>
            <a:r>
              <a:rPr lang="en-US" dirty="0"/>
              <a:t> d’ estate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Caffelatte</a:t>
            </a:r>
            <a:r>
              <a:rPr lang="en-US" dirty="0"/>
              <a:t>: latte con </a:t>
            </a:r>
            <a:r>
              <a:rPr lang="en-US" dirty="0" err="1"/>
              <a:t>caff</a:t>
            </a:r>
            <a:r>
              <a:rPr lang="it-IT" dirty="0"/>
              <a:t>è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Corretto</a:t>
            </a:r>
            <a:r>
              <a:rPr lang="en-US" dirty="0"/>
              <a:t>: con un </a:t>
            </a:r>
            <a:r>
              <a:rPr lang="en-US" dirty="0" err="1"/>
              <a:t>po</a:t>
            </a:r>
            <a:r>
              <a:rPr lang="en-US" dirty="0"/>
              <a:t>’ di </a:t>
            </a:r>
            <a:r>
              <a:rPr lang="en-US" dirty="0" err="1"/>
              <a:t>liquore</a:t>
            </a:r>
            <a:r>
              <a:rPr lang="en-US" dirty="0"/>
              <a:t>, di </a:t>
            </a:r>
            <a:r>
              <a:rPr lang="en-US" dirty="0" err="1"/>
              <a:t>solito</a:t>
            </a:r>
            <a:r>
              <a:rPr lang="en-US" dirty="0"/>
              <a:t> brandy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62" y="3669434"/>
            <a:ext cx="150495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17" y="2808144"/>
            <a:ext cx="6234545" cy="41401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53</TotalTime>
  <Words>524</Words>
  <Application>Microsoft Office PowerPoint</Application>
  <PresentationFormat>Widescreen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Corbel</vt:lpstr>
      <vt:lpstr>Wingdings</vt:lpstr>
      <vt:lpstr>Wingdings 2</vt:lpstr>
      <vt:lpstr>Frame</vt:lpstr>
      <vt:lpstr>Alimenti</vt:lpstr>
      <vt:lpstr>Carne: vitello tacchino pollo fagiano oca maiale/suino pernice caprina bovino/ bufalino equino/ di cavallo ovino cervo anatra carne trittata cotoletta bistecca </vt:lpstr>
      <vt:lpstr>Nella cucina…che si può fare?</vt:lpstr>
      <vt:lpstr>Antipasto Primo Piatto Secondo Piatto Dolce- Dessert</vt:lpstr>
      <vt:lpstr>PowerPoint Presentation</vt:lpstr>
      <vt:lpstr>PowerPoint Presentation</vt:lpstr>
      <vt:lpstr>PowerPoint Presentation</vt:lpstr>
      <vt:lpstr>PowerPoint Presentation</vt:lpstr>
      <vt:lpstr>Il caffè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Alimenti</dc:title>
  <dc:creator>Ioanna</dc:creator>
  <cp:lastModifiedBy>Ioanna Tyrou</cp:lastModifiedBy>
  <cp:revision>26</cp:revision>
  <dcterms:created xsi:type="dcterms:W3CDTF">2018-01-10T14:37:00Z</dcterms:created>
  <dcterms:modified xsi:type="dcterms:W3CDTF">2024-11-26T12:07:26Z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0892C509CF5044E194257EF82F63D7C4</vt:lpwstr>
  </property>
  <property fmtid="{D5CDD505-2E9C-101B-9397-08002B2CF9AE}" pid="3" name="KSOProductBuildVer">
    <vt:lpwstr>1033-11.2.0.11380</vt:lpwstr>
  </property>
</Properties>
</file>