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49"/>
  </p:notesMasterIdLst>
  <p:sldIdLst>
    <p:sldId id="256" r:id="rId2"/>
    <p:sldId id="341" r:id="rId3"/>
    <p:sldId id="340" r:id="rId4"/>
    <p:sldId id="299" r:id="rId5"/>
    <p:sldId id="344" r:id="rId6"/>
    <p:sldId id="357" r:id="rId7"/>
    <p:sldId id="358" r:id="rId8"/>
    <p:sldId id="359" r:id="rId9"/>
    <p:sldId id="365" r:id="rId10"/>
    <p:sldId id="367" r:id="rId11"/>
    <p:sldId id="345" r:id="rId12"/>
    <p:sldId id="361" r:id="rId13"/>
    <p:sldId id="346" r:id="rId14"/>
    <p:sldId id="362" r:id="rId15"/>
    <p:sldId id="329" r:id="rId16"/>
    <p:sldId id="349" r:id="rId17"/>
    <p:sldId id="368" r:id="rId18"/>
    <p:sldId id="350" r:id="rId19"/>
    <p:sldId id="369" r:id="rId20"/>
    <p:sldId id="351" r:id="rId21"/>
    <p:sldId id="393" r:id="rId22"/>
    <p:sldId id="373" r:id="rId23"/>
    <p:sldId id="374" r:id="rId24"/>
    <p:sldId id="376" r:id="rId25"/>
    <p:sldId id="377" r:id="rId26"/>
    <p:sldId id="378" r:id="rId27"/>
    <p:sldId id="399" r:id="rId28"/>
    <p:sldId id="379" r:id="rId29"/>
    <p:sldId id="380" r:id="rId30"/>
    <p:sldId id="381" r:id="rId31"/>
    <p:sldId id="382" r:id="rId32"/>
    <p:sldId id="383" r:id="rId33"/>
    <p:sldId id="384" r:id="rId34"/>
    <p:sldId id="385" r:id="rId35"/>
    <p:sldId id="386" r:id="rId36"/>
    <p:sldId id="387" r:id="rId37"/>
    <p:sldId id="388" r:id="rId38"/>
    <p:sldId id="389" r:id="rId39"/>
    <p:sldId id="390" r:id="rId40"/>
    <p:sldId id="391" r:id="rId41"/>
    <p:sldId id="392" r:id="rId42"/>
    <p:sldId id="331" r:id="rId43"/>
    <p:sldId id="371" r:id="rId44"/>
    <p:sldId id="395" r:id="rId45"/>
    <p:sldId id="397" r:id="rId46"/>
    <p:sldId id="307" r:id="rId47"/>
    <p:sldId id="398" r:id="rId4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ιστοπούλου Κατερίνα" initials="ΧΚ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Φωτεινό στυλ 1 - Έμφαση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Μεσαίο στυλ 4 - Έμφασ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Φωτεινό στυλ 3 - Έμφαση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18"/>
  </p:normalViewPr>
  <p:slideViewPr>
    <p:cSldViewPr snapToGrid="0" snapToObjects="1">
      <p:cViewPr>
        <p:scale>
          <a:sx n="92" d="100"/>
          <a:sy n="92" d="100"/>
        </p:scale>
        <p:origin x="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commentAuthors" Target="commentAuthors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5D683-BDA7-44CB-8D78-D75C85D40E83}" type="datetimeFigureOut">
              <a:rPr lang="el-GR" smtClean="0"/>
              <a:t>18/12/20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B3B33-7560-4AD6-B982-37336D0AF9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4409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B3B33-7560-4AD6-B982-37336D0AF92B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047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Θέση εικόνας διαφάνειας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Θέση σημειώσεων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l-GR" altLang="en-US"/>
              <a:t> </a:t>
            </a:r>
          </a:p>
        </p:txBody>
      </p:sp>
      <p:sp>
        <p:nvSpPr>
          <p:cNvPr id="4" name="Θέση αριθμού διαφάνειας 3">
            <a:extLst/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3E7175-8C38-E543-AB09-461BA0BA8B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FA27-D2C2-4BCC-A654-9C601FB3BF15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0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AF17-8F99-4439-ACB9-01F7136FFA84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7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5C84-0E6B-49C9-A699-827EE2BF9DFD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6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1" y="3022674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74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17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17" y="3022674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3F4A-AF31-944C-A17A-53D506FD240D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Μορφολογία: 2η Παράδοση, 11/10/2016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9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F46EA-7A23-44C9-8E1B-A493DCFAB592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2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07A0-7040-4152-A430-4213EAA432EF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76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B913-059C-4C0F-B00B-1829B2E835B6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0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192D-1866-4F86-B725-002C96ADE40F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9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8101-397D-4852-ACF9-2A99F746BA07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B9DE-3108-487C-9CF9-7DEC972731AF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54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9E9E533-4295-40CF-A104-6333BEFA4978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DD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886C9C-DC18-4195-8FD5-A50AA931D419}" type="slidenum">
              <a:rPr lang="en-US" smtClean="0">
                <a:solidFill>
                  <a:srgbClr val="ECEDD1"/>
                </a:solidFill>
              </a:rPr>
              <a:pPr/>
              <a:t>‹#›</a:t>
            </a:fld>
            <a:endParaRPr lang="en-US" dirty="0">
              <a:solidFill>
                <a:srgbClr val="ECED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2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BC031F-8E56-4F88-937E-53A25DB6BCC6}" type="datetime1">
              <a:rPr lang="en-US" smtClean="0">
                <a:solidFill>
                  <a:srgbClr val="ECEDD1"/>
                </a:solidFill>
              </a:rPr>
              <a:pPr/>
              <a:t>12/18/20</a:t>
            </a:fld>
            <a:endParaRPr lang="en-US" dirty="0">
              <a:solidFill>
                <a:srgbClr val="ECEDD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DD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886C9C-DC18-4195-8FD5-A50AA931D419}" type="slidenum">
              <a:rPr lang="en-US" smtClean="0">
                <a:solidFill>
                  <a:srgbClr val="ECEDD1"/>
                </a:solidFill>
              </a:rPr>
              <a:pPr/>
              <a:t>‹#›</a:t>
            </a:fld>
            <a:endParaRPr lang="en-US" dirty="0">
              <a:solidFill>
                <a:srgbClr val="ECED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98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2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CE9A5CC-FF23-4666-96FC-0313E1559B3F}" type="datetime1">
              <a:rPr lang="en-US" smtClean="0"/>
              <a:pPr/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8107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reek-language.gr/digitalResources/modern_greek/tools/lexica/glossology_edu/lemma.html?id=104#colabbr02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reek-language.gr/digitalResources/modern_greek/tools/lexica/glossology_edu/lemma.html?id=79&amp;ur=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81168" y="4453128"/>
            <a:ext cx="6391183" cy="1490531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el-GR" altLang="el-GR" sz="1600" b="1" spc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charset="-95"/>
                <a:ea typeface="+mn-ea"/>
                <a:cs typeface="+mn-cs"/>
              </a:rPr>
              <a:t>Τμήμα Ιταλικής γλώσσας και φιλολογίας, Πανεπιστήμιο Αθηνών</a:t>
            </a:r>
            <a:br>
              <a:rPr lang="el-GR" altLang="el-GR" sz="1600" b="1" spc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charset="-95"/>
                <a:ea typeface="+mn-ea"/>
                <a:cs typeface="+mn-cs"/>
              </a:rPr>
            </a:br>
            <a:r>
              <a:rPr lang="el-GR" altLang="el-GR" sz="1600" b="1" spc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charset="-95"/>
                <a:ea typeface="+mn-ea"/>
                <a:cs typeface="+mn-cs"/>
              </a:rPr>
              <a:t> </a:t>
            </a:r>
            <a:r>
              <a:rPr lang="en-US" altLang="el-GR" sz="1600" b="1" spc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charset="-95"/>
                <a:ea typeface="+mn-ea"/>
                <a:cs typeface="+mn-cs"/>
              </a:rPr>
              <a:t/>
            </a:r>
            <a:br>
              <a:rPr lang="en-US" altLang="el-GR" sz="1600" b="1" spc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charset="-95"/>
                <a:ea typeface="+mn-ea"/>
                <a:cs typeface="+mn-cs"/>
              </a:rPr>
            </a:br>
            <a:r>
              <a:rPr lang="el-GR" altLang="el-GR" sz="1600" spc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charset="-95"/>
                <a:ea typeface="+mn-ea"/>
                <a:cs typeface="+mn-cs"/>
              </a:rPr>
              <a:t>Κατερίνα Χριστοπούλου </a:t>
            </a:r>
            <a:r>
              <a:rPr lang="el-GR" altLang="el-GR" sz="1600" spc="0" dirty="0">
                <a:solidFill>
                  <a:prstClr val="black"/>
                </a:solidFill>
                <a:latin typeface="Calibri" charset="-95"/>
                <a:ea typeface="+mn-ea"/>
                <a:cs typeface="+mn-cs"/>
              </a:rPr>
              <a:t/>
            </a:r>
            <a:br>
              <a:rPr lang="el-GR" altLang="el-GR" sz="1600" spc="0" dirty="0">
                <a:solidFill>
                  <a:prstClr val="black"/>
                </a:solidFill>
                <a:latin typeface="Calibri" charset="-95"/>
                <a:ea typeface="+mn-ea"/>
                <a:cs typeface="+mn-cs"/>
              </a:rPr>
            </a:br>
            <a:r>
              <a:rPr lang="en-US" altLang="el-GR" sz="1600" spc="0" dirty="0">
                <a:solidFill>
                  <a:srgbClr val="00B0F0"/>
                </a:solidFill>
                <a:latin typeface="Calibri" charset="-95"/>
                <a:ea typeface="+mn-ea"/>
                <a:cs typeface="+mn-cs"/>
              </a:rPr>
              <a:t>kxristopoulou@gmail.com</a:t>
            </a:r>
            <a:r>
              <a:rPr lang="en-US" sz="2800" b="1" dirty="0">
                <a:solidFill>
                  <a:schemeClr val="tx1"/>
                </a:solidFill>
                <a:latin typeface="Calibri"/>
                <a:cs typeface="Calibri"/>
              </a:rPr>
              <a:t/>
            </a:r>
            <a:br>
              <a:rPr lang="en-US" sz="2800" b="1" dirty="0">
                <a:solidFill>
                  <a:schemeClr val="tx1"/>
                </a:solidFill>
                <a:latin typeface="Calibri"/>
                <a:cs typeface="Calibri"/>
              </a:rPr>
            </a:br>
            <a:endParaRPr lang="el-GR" sz="28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77641" y="2036537"/>
            <a:ext cx="8218887" cy="1828800"/>
          </a:xfrm>
        </p:spPr>
        <p:txBody>
          <a:bodyPr>
            <a:normAutofit/>
          </a:bodyPr>
          <a:lstStyle/>
          <a:p>
            <a:pPr algn="ctr"/>
            <a:r>
              <a:rPr lang="el-GR" sz="2800" b="1" cap="none" dirty="0">
                <a:solidFill>
                  <a:schemeClr val="accent1"/>
                </a:solidFill>
                <a:latin typeface="Calibri"/>
                <a:cs typeface="Calibri"/>
              </a:rPr>
              <a:t>Μορφολογία της Ιταλικής Γλώσσας</a:t>
            </a:r>
            <a:endParaRPr lang="en-US" sz="2800" b="1" cap="none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algn="ctr"/>
            <a:endParaRPr lang="en-US" cap="none" dirty="0">
              <a:solidFill>
                <a:schemeClr val="accent2"/>
              </a:solidFill>
              <a:latin typeface="Calibri"/>
              <a:cs typeface="Calibri"/>
            </a:endParaRPr>
          </a:p>
          <a:p>
            <a:pPr algn="ctr"/>
            <a:r>
              <a:rPr lang="el-GR" b="1" u="sng" cap="none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Μάθημα </a:t>
            </a:r>
            <a:r>
              <a:rPr lang="en-US" b="1" u="sng" cap="none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10 &amp; 11</a:t>
            </a:r>
            <a:r>
              <a:rPr lang="el-GR" b="1" cap="none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:</a:t>
            </a:r>
            <a:r>
              <a:rPr lang="en-US" b="1" cap="none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l-GR" b="1" cap="none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Σύνθεση και Κλίση  </a:t>
            </a:r>
            <a:endParaRPr lang="el-GR" b="1" cap="none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algn="ctr"/>
            <a:endParaRPr lang="en-US" b="1" cap="none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4BED418-6A2F-4164-BD15-78500D4D373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62"/>
          <a:stretch/>
        </p:blipFill>
        <p:spPr bwMode="auto">
          <a:xfrm>
            <a:off x="7172351" y="269718"/>
            <a:ext cx="1624177" cy="59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12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Κεφαλή συνθέτων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762241" cy="4023360"/>
          </a:xfrm>
        </p:spPr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u="sng" dirty="0" smtClean="0"/>
              <a:t>Ελληνικά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l-GR" dirty="0" smtClean="0"/>
              <a:t>Η κεφαλή βρίσκεται συνήθως στα</a:t>
            </a:r>
            <a:r>
              <a:rPr lang="en-US" dirty="0" smtClean="0"/>
              <a:t> </a:t>
            </a:r>
            <a:r>
              <a:rPr lang="el-GR" dirty="0" smtClean="0"/>
              <a:t>δεξιά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i="1" dirty="0" smtClean="0"/>
              <a:t>     </a:t>
            </a:r>
            <a:r>
              <a:rPr lang="el-GR" i="1" dirty="0" err="1" smtClean="0"/>
              <a:t>γραφ</a:t>
            </a:r>
            <a:r>
              <a:rPr lang="el-GR" i="1" dirty="0" smtClean="0"/>
              <a:t>-ο-</a:t>
            </a:r>
            <a:r>
              <a:rPr lang="el-GR" i="1" dirty="0" err="1" smtClean="0"/>
              <a:t>μηχανή</a:t>
            </a:r>
            <a:r>
              <a:rPr lang="el-GR" baseline="-25000" dirty="0" err="1" smtClean="0"/>
              <a:t>Κ</a:t>
            </a:r>
            <a:r>
              <a:rPr lang="el-GR" dirty="0" smtClean="0"/>
              <a:t>, </a:t>
            </a:r>
            <a:r>
              <a:rPr lang="el-GR" i="1" dirty="0" err="1" smtClean="0"/>
              <a:t>κοτ-ό-σουπα</a:t>
            </a:r>
            <a:r>
              <a:rPr lang="el-GR" baseline="-25000" dirty="0" err="1" smtClean="0"/>
              <a:t>Κ</a:t>
            </a:r>
            <a:r>
              <a:rPr lang="el-GR" dirty="0" smtClean="0"/>
              <a:t>, </a:t>
            </a:r>
            <a:r>
              <a:rPr lang="el-GR" i="1" dirty="0" err="1" smtClean="0"/>
              <a:t>αγρι</a:t>
            </a:r>
            <a:r>
              <a:rPr lang="el-GR" i="1" dirty="0" smtClean="0"/>
              <a:t>-ο-</a:t>
            </a:r>
            <a:r>
              <a:rPr lang="el-GR" i="1" dirty="0" err="1" smtClean="0"/>
              <a:t>γούρουνο</a:t>
            </a:r>
            <a:r>
              <a:rPr lang="el-GR" baseline="-25000" dirty="0" err="1" smtClean="0"/>
              <a:t>Κ</a:t>
            </a:r>
            <a:r>
              <a:rPr lang="el-GR" baseline="-25000" dirty="0" smtClean="0"/>
              <a:t> </a:t>
            </a:r>
            <a:endParaRPr lang="el-GR" dirty="0" smtClean="0"/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u="sng" dirty="0" smtClean="0"/>
              <a:t>Ιταλικά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l-GR" dirty="0"/>
              <a:t>Η κεφαλή βρίσκεται συνήθως στα </a:t>
            </a:r>
            <a:r>
              <a:rPr lang="el-GR" dirty="0" smtClean="0"/>
              <a:t>αριστερά </a:t>
            </a:r>
            <a:endParaRPr lang="el-GR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l-GR" i="1" dirty="0"/>
              <a:t> </a:t>
            </a:r>
            <a:r>
              <a:rPr lang="el-GR" i="1" dirty="0" smtClean="0"/>
              <a:t>    </a:t>
            </a:r>
            <a:r>
              <a:rPr lang="it-IT" i="1" dirty="0" smtClean="0"/>
              <a:t>pesce</a:t>
            </a:r>
            <a:r>
              <a:rPr lang="el-GR" baseline="-25000" dirty="0" smtClean="0"/>
              <a:t>Κ</a:t>
            </a:r>
            <a:r>
              <a:rPr lang="el-GR" i="1" dirty="0" smtClean="0"/>
              <a:t>-</a:t>
            </a:r>
            <a:r>
              <a:rPr lang="it-IT" i="1" dirty="0" smtClean="0"/>
              <a:t>cane </a:t>
            </a:r>
            <a:r>
              <a:rPr lang="el-GR" i="1" dirty="0" smtClean="0"/>
              <a:t>«</a:t>
            </a:r>
            <a:r>
              <a:rPr lang="it-IT" dirty="0" err="1" smtClean="0"/>
              <a:t>σκυλόψ</a:t>
            </a:r>
            <a:r>
              <a:rPr lang="it-IT" dirty="0" smtClean="0"/>
              <a:t>α</a:t>
            </a:r>
            <a:r>
              <a:rPr lang="it-IT" dirty="0" err="1" smtClean="0"/>
              <a:t>ρο</a:t>
            </a:r>
            <a:r>
              <a:rPr lang="el-GR" dirty="0" smtClean="0"/>
              <a:t>», </a:t>
            </a:r>
            <a:r>
              <a:rPr lang="en-US" i="1" dirty="0" err="1" smtClean="0"/>
              <a:t>campo</a:t>
            </a:r>
            <a:r>
              <a:rPr lang="en-US" baseline="-25000" dirty="0" err="1" smtClean="0"/>
              <a:t>K</a:t>
            </a:r>
            <a:r>
              <a:rPr lang="en-US" dirty="0" err="1" smtClean="0"/>
              <a:t>-</a:t>
            </a:r>
            <a:r>
              <a:rPr lang="en-US" i="1" dirty="0" err="1" smtClean="0"/>
              <a:t>santo</a:t>
            </a:r>
            <a:r>
              <a:rPr lang="en-US" i="1" dirty="0" smtClean="0"/>
              <a:t> </a:t>
            </a:r>
            <a:r>
              <a:rPr lang="el-GR" dirty="0" smtClean="0"/>
              <a:t>«χωράφι άγιο, νεκροταφείο»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l-GR" i="1" dirty="0"/>
              <a:t> </a:t>
            </a:r>
            <a:r>
              <a:rPr lang="el-GR" i="1" dirty="0" smtClean="0"/>
              <a:t> </a:t>
            </a:r>
            <a:r>
              <a:rPr lang="el-GR" dirty="0" smtClean="0"/>
              <a:t>ΑΛΛΑ ΚΑΙ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l-GR" i="1" dirty="0"/>
              <a:t> </a:t>
            </a:r>
            <a:r>
              <a:rPr lang="el-GR" i="1" dirty="0" smtClean="0"/>
              <a:t>   </a:t>
            </a:r>
            <a:r>
              <a:rPr lang="en-US" i="1" dirty="0" err="1" smtClean="0"/>
              <a:t>gentil-uomo</a:t>
            </a:r>
            <a:r>
              <a:rPr lang="el-GR" baseline="-25000" dirty="0"/>
              <a:t>Κ</a:t>
            </a:r>
            <a:r>
              <a:rPr lang="en-US" i="1" dirty="0" smtClean="0"/>
              <a:t> </a:t>
            </a:r>
            <a:r>
              <a:rPr lang="el-GR" dirty="0" smtClean="0"/>
              <a:t>«ευγενής άντρας, αριστοκράτης»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l-GR" dirty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86142" y="5608135"/>
            <a:ext cx="2670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l-GR" sz="1400" dirty="0"/>
              <a:t>(</a:t>
            </a:r>
            <a:r>
              <a:rPr lang="el-GR" sz="1400" dirty="0" smtClean="0"/>
              <a:t>Ράλλη, 2005: 173-3, </a:t>
            </a:r>
            <a:r>
              <a:rPr lang="el-GR" sz="1400" dirty="0"/>
              <a:t>2007: 86-87)</a:t>
            </a:r>
          </a:p>
        </p:txBody>
      </p:sp>
    </p:spTree>
    <p:extLst>
      <p:ext uri="{BB962C8B-B14F-4D97-AF65-F5344CB8AC3E}">
        <p14:creationId xmlns:p14="http://schemas.microsoft.com/office/powerpoint/2010/main" val="201001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xmlns="" id="{B8281B9B-505F-4848-B281-D72319FCA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Συνδετικό φωνήεν 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xmlns="" id="{B3D57442-362D-46A6-9670-E467750011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22960" y="1868189"/>
            <a:ext cx="7868603" cy="401713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50000"/>
              </a:lnSpc>
            </a:pPr>
            <a:r>
              <a:rPr lang="el-GR" altLang="el-GR" dirty="0">
                <a:effectLst/>
              </a:rPr>
              <a:t>Θεματικό/συνδετικό φωνήεν </a:t>
            </a:r>
            <a:r>
              <a:rPr lang="el-GR" dirty="0"/>
              <a:t>ή δείκτης σύνθεσης </a:t>
            </a:r>
            <a:r>
              <a:rPr lang="el-GR" altLang="el-GR" b="1" dirty="0" smtClean="0">
                <a:solidFill>
                  <a:schemeClr val="tx2"/>
                </a:solidFill>
                <a:effectLst/>
              </a:rPr>
              <a:t>(-</a:t>
            </a:r>
            <a:r>
              <a:rPr lang="el-GR" altLang="el-GR" b="1" dirty="0">
                <a:solidFill>
                  <a:schemeClr val="tx2"/>
                </a:solidFill>
                <a:effectLst/>
              </a:rPr>
              <a:t>ο-</a:t>
            </a:r>
            <a:r>
              <a:rPr lang="el-GR" altLang="el-GR" b="1" dirty="0" smtClean="0">
                <a:solidFill>
                  <a:schemeClr val="tx2"/>
                </a:solidFill>
                <a:effectLst/>
              </a:rPr>
              <a:t>)</a:t>
            </a:r>
            <a:endParaRPr lang="en-US" altLang="el-GR" b="1" i="1" dirty="0">
              <a:solidFill>
                <a:schemeClr val="tx2"/>
              </a:solidFill>
            </a:endParaRPr>
          </a:p>
          <a:p>
            <a:pPr lvl="1" algn="just">
              <a:buFont typeface="Wingdings" charset="2"/>
              <a:buChar char="§"/>
            </a:pPr>
            <a:r>
              <a:rPr lang="el-GR" dirty="0" smtClean="0"/>
              <a:t> </a:t>
            </a:r>
            <a:r>
              <a:rPr lang="el-GR" sz="2000" dirty="0"/>
              <a:t>Εξέλιξη του θεματικού φωνήεντος της αρχαίας ελληνικής </a:t>
            </a:r>
            <a:endParaRPr lang="el-GR" sz="2000" dirty="0" smtClean="0"/>
          </a:p>
          <a:p>
            <a:pPr lvl="1" algn="just">
              <a:buFont typeface="Wingdings" charset="2"/>
              <a:buChar char="§"/>
            </a:pPr>
            <a:r>
              <a:rPr lang="el-GR" sz="2000" dirty="0" smtClean="0"/>
              <a:t> Βρίσκεται ανάμεσα </a:t>
            </a:r>
            <a:r>
              <a:rPr lang="el-GR" sz="2000" dirty="0"/>
              <a:t>στα δύο συστατικά μέρη </a:t>
            </a:r>
            <a:r>
              <a:rPr lang="el-GR" sz="2000" dirty="0" smtClean="0"/>
              <a:t> </a:t>
            </a:r>
          </a:p>
          <a:p>
            <a:pPr lvl="1" algn="just">
              <a:buFont typeface="Wingdings" charset="2"/>
              <a:buChar char="§"/>
            </a:pPr>
            <a:r>
              <a:rPr lang="el-GR" sz="2000" dirty="0" smtClean="0"/>
              <a:t> Είναι κενό μορφολογικού </a:t>
            </a:r>
            <a:r>
              <a:rPr lang="el-GR" sz="2000" dirty="0"/>
              <a:t>και σημασιολογικού περιεχομένου και διαχωρίζεται από τα κλιτικά </a:t>
            </a:r>
            <a:r>
              <a:rPr lang="el-GR" sz="2000" dirty="0" smtClean="0"/>
              <a:t>επιθήματα ακόμα </a:t>
            </a:r>
            <a:r>
              <a:rPr lang="el-GR" sz="2000" dirty="0"/>
              <a:t>και στην περίπτωση που συμπίπτει με την μορφή του α΄ συνθετικού </a:t>
            </a:r>
            <a:endParaRPr lang="el-GR" sz="2000" dirty="0" smtClean="0"/>
          </a:p>
          <a:p>
            <a:pPr marL="201168" lvl="1" indent="0" algn="ctr">
              <a:buNone/>
            </a:pPr>
            <a:r>
              <a:rPr lang="el-GR" sz="2000" dirty="0" smtClean="0"/>
              <a:t>π.χ</a:t>
            </a:r>
            <a:r>
              <a:rPr lang="el-GR" sz="2000" dirty="0"/>
              <a:t>. </a:t>
            </a:r>
            <a:r>
              <a:rPr lang="en-US" sz="2000" i="1" dirty="0" smtClean="0"/>
              <a:t>a</a:t>
            </a:r>
            <a:r>
              <a:rPr lang="el-GR" sz="2000" i="1" dirty="0" err="1" smtClean="0"/>
              <a:t>νθρωπ</a:t>
            </a:r>
            <a:r>
              <a:rPr lang="en-US" sz="2000" i="1" dirty="0" smtClean="0"/>
              <a:t>-</a:t>
            </a:r>
            <a:r>
              <a:rPr lang="el-GR" sz="2000" b="1" i="1" dirty="0" smtClean="0"/>
              <a:t>ο</a:t>
            </a:r>
            <a:r>
              <a:rPr lang="en-US" sz="2000" b="1" i="1" dirty="0" smtClean="0"/>
              <a:t>-</a:t>
            </a:r>
            <a:r>
              <a:rPr lang="el-GR" sz="2000" i="1" dirty="0" smtClean="0"/>
              <a:t>κυνηγητό</a:t>
            </a:r>
            <a:r>
              <a:rPr lang="el-GR" sz="2000" dirty="0" smtClean="0"/>
              <a:t> </a:t>
            </a:r>
          </a:p>
          <a:p>
            <a:pPr lvl="1" algn="just">
              <a:buFont typeface="Wingdings" charset="2"/>
              <a:buChar char="§"/>
            </a:pPr>
            <a:r>
              <a:rPr lang="el-GR" sz="2000" dirty="0" smtClean="0"/>
              <a:t> Παραμένει  </a:t>
            </a:r>
            <a:r>
              <a:rPr lang="el-GR" sz="2000" dirty="0"/>
              <a:t>σταθερό σε όλο το κλιτικό παράδειγμα του σύνθετου και δεν μεταβάλλεται με την αλλαγή αριθμού και </a:t>
            </a:r>
            <a:r>
              <a:rPr lang="el-GR" sz="2000" dirty="0" smtClean="0"/>
              <a:t>πτώσης</a:t>
            </a:r>
          </a:p>
        </p:txBody>
      </p:sp>
      <p:sp>
        <p:nvSpPr>
          <p:cNvPr id="2" name="Rectangle 1"/>
          <p:cNvSpPr/>
          <p:nvPr/>
        </p:nvSpPr>
        <p:spPr>
          <a:xfrm>
            <a:off x="6907943" y="5731431"/>
            <a:ext cx="16975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/>
              <a:t>(Ράλλη 2007: </a:t>
            </a:r>
            <a:r>
              <a:rPr lang="el-GR" sz="1400" dirty="0" smtClean="0"/>
              <a:t>31, 33)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9177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xmlns="" id="{B8281B9B-505F-4848-B281-D72319FCA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Συνδετικό φωνήεν 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xmlns="" id="{B3D57442-362D-46A6-9670-E467750011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22959" y="2083633"/>
            <a:ext cx="7868603" cy="401713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201168" lvl="1" indent="0" algn="just">
              <a:buNone/>
            </a:pPr>
            <a:r>
              <a:rPr lang="el-GR" sz="2000" dirty="0" smtClean="0"/>
              <a:t>Δεν εμφανίζεται ΜΟΝΟ λόγω φωνολογικών κανόνων </a:t>
            </a:r>
          </a:p>
          <a:p>
            <a:pPr marL="201168" lvl="1" indent="0" algn="just">
              <a:buNone/>
            </a:pPr>
            <a:endParaRPr lang="el-GR" sz="2000" dirty="0"/>
          </a:p>
          <a:p>
            <a:pPr marL="201168" lvl="1" indent="0" algn="just">
              <a:lnSpc>
                <a:spcPct val="150000"/>
              </a:lnSpc>
              <a:buNone/>
            </a:pPr>
            <a:r>
              <a:rPr lang="el-GR" sz="2000" i="1" dirty="0" smtClean="0"/>
              <a:t>  </a:t>
            </a:r>
            <a:r>
              <a:rPr lang="el-GR" sz="2000" i="1" dirty="0" err="1" smtClean="0"/>
              <a:t>βορει</a:t>
            </a:r>
            <a:r>
              <a:rPr lang="el-GR" sz="2000" i="1" dirty="0" smtClean="0"/>
              <a:t>-ανατολικός</a:t>
            </a:r>
          </a:p>
          <a:p>
            <a:pPr marL="201168" lvl="1" indent="0" algn="just">
              <a:lnSpc>
                <a:spcPct val="150000"/>
              </a:lnSpc>
              <a:buNone/>
            </a:pPr>
            <a:r>
              <a:rPr lang="el-GR" sz="2000" i="1" dirty="0" smtClean="0"/>
              <a:t>  </a:t>
            </a:r>
            <a:r>
              <a:rPr lang="el-GR" sz="2000" i="1" dirty="0" err="1" smtClean="0"/>
              <a:t>παλι</a:t>
            </a:r>
            <a:r>
              <a:rPr lang="el-GR" sz="2000" i="1" dirty="0" smtClean="0"/>
              <a:t>-άνθρωπος </a:t>
            </a:r>
          </a:p>
          <a:p>
            <a:pPr marL="201168" lvl="1" indent="0" algn="just">
              <a:lnSpc>
                <a:spcPct val="150000"/>
              </a:lnSpc>
              <a:buNone/>
            </a:pPr>
            <a:r>
              <a:rPr lang="el-GR" sz="2000" i="1" dirty="0" smtClean="0"/>
              <a:t>  </a:t>
            </a:r>
            <a:r>
              <a:rPr lang="el-GR" sz="2000" i="1" dirty="0" err="1" smtClean="0"/>
              <a:t>αγρι-άγκαθο</a:t>
            </a:r>
            <a:endParaRPr lang="el-GR" sz="2000" i="1" dirty="0"/>
          </a:p>
        </p:txBody>
      </p:sp>
      <p:sp>
        <p:nvSpPr>
          <p:cNvPr id="2" name="Rectangle 1"/>
          <p:cNvSpPr/>
          <p:nvPr/>
        </p:nvSpPr>
        <p:spPr>
          <a:xfrm>
            <a:off x="6907943" y="5731431"/>
            <a:ext cx="16975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/>
              <a:t>(Ράλλη 2007: </a:t>
            </a:r>
            <a:r>
              <a:rPr lang="el-GR" sz="1400" dirty="0" smtClean="0"/>
              <a:t>31, 33)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5628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xmlns="" id="{C54BDB76-3986-4088-94B1-740129864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Δομές συνθέτων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xmlns="" id="{4EC88F13-DDB3-4BB0-8E7F-FAEC3F2232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29389" y="2008683"/>
            <a:ext cx="7616917" cy="3792042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eaLnBrk="1" hangingPunct="1">
              <a:buSzPct val="50000"/>
              <a:buNone/>
            </a:pPr>
            <a:r>
              <a:rPr lang="en-US" altLang="el-GR" dirty="0" smtClean="0">
                <a:effectLst/>
              </a:rPr>
              <a:t> </a:t>
            </a:r>
            <a:r>
              <a:rPr lang="el-GR" altLang="el-GR" dirty="0" smtClean="0"/>
              <a:t>δυαδική δομή:</a:t>
            </a:r>
            <a:endParaRPr lang="en-US" altLang="el-GR" dirty="0" smtClean="0">
              <a:effectLst/>
            </a:endParaRPr>
          </a:p>
          <a:p>
            <a:pPr eaLnBrk="1" hangingPunct="1">
              <a:buSzPct val="50000"/>
              <a:buFont typeface="Wingdings" panose="05000000000000000000" pitchFamily="2" charset="2"/>
              <a:buChar char=""/>
            </a:pPr>
            <a:r>
              <a:rPr lang="en-US" altLang="el-GR" dirty="0"/>
              <a:t> </a:t>
            </a:r>
            <a:r>
              <a:rPr lang="el-GR" altLang="el-GR" dirty="0" smtClean="0">
                <a:effectLst/>
              </a:rPr>
              <a:t>[</a:t>
            </a:r>
            <a:r>
              <a:rPr lang="el-GR" altLang="el-GR" dirty="0">
                <a:effectLst/>
              </a:rPr>
              <a:t>Θ Θ] </a:t>
            </a:r>
            <a:r>
              <a:rPr lang="el-GR" altLang="el-GR" dirty="0">
                <a:effectLst/>
                <a:sym typeface="Wingdings" panose="05000000000000000000" pitchFamily="2" charset="2"/>
              </a:rPr>
              <a:t> </a:t>
            </a:r>
            <a:r>
              <a:rPr lang="el-GR" altLang="el-GR" i="1" dirty="0" err="1" smtClean="0">
                <a:effectLst/>
              </a:rPr>
              <a:t>ριζ-ό-γαλο</a:t>
            </a:r>
            <a:r>
              <a:rPr lang="el-GR" altLang="el-GR" i="1" dirty="0">
                <a:effectLst/>
              </a:rPr>
              <a:t>, </a:t>
            </a:r>
            <a:r>
              <a:rPr lang="el-GR" altLang="el-GR" i="1" dirty="0" err="1" smtClean="0">
                <a:effectLst/>
              </a:rPr>
              <a:t>αργ</a:t>
            </a:r>
            <a:r>
              <a:rPr lang="el-GR" altLang="el-GR" i="1" dirty="0" smtClean="0">
                <a:effectLst/>
              </a:rPr>
              <a:t>-ο-</a:t>
            </a:r>
            <a:r>
              <a:rPr lang="el-GR" altLang="el-GR" i="1" dirty="0" err="1" smtClean="0">
                <a:effectLst/>
              </a:rPr>
              <a:t>κίνητος</a:t>
            </a:r>
            <a:r>
              <a:rPr lang="el-GR" altLang="el-GR" i="1" dirty="0" smtClean="0">
                <a:effectLst/>
              </a:rPr>
              <a:t> </a:t>
            </a:r>
            <a:endParaRPr lang="el-GR" altLang="el-GR" i="1" dirty="0">
              <a:effectLst/>
            </a:endParaRPr>
          </a:p>
          <a:p>
            <a:pPr eaLnBrk="1" hangingPunct="1">
              <a:buSzPct val="50000"/>
              <a:buFont typeface="Wingdings" panose="05000000000000000000" pitchFamily="2" charset="2"/>
              <a:buChar char=""/>
            </a:pPr>
            <a:r>
              <a:rPr lang="en-US" altLang="el-GR" dirty="0" smtClean="0">
                <a:effectLst/>
              </a:rPr>
              <a:t> </a:t>
            </a:r>
            <a:r>
              <a:rPr lang="el-GR" altLang="el-GR" dirty="0" smtClean="0">
                <a:effectLst/>
              </a:rPr>
              <a:t>[</a:t>
            </a:r>
            <a:r>
              <a:rPr lang="el-GR" altLang="el-GR" dirty="0">
                <a:effectLst/>
              </a:rPr>
              <a:t>Θ Λ] </a:t>
            </a:r>
            <a:r>
              <a:rPr lang="el-GR" altLang="el-GR" dirty="0">
                <a:effectLst/>
                <a:sym typeface="Wingdings" panose="05000000000000000000" pitchFamily="2" charset="2"/>
              </a:rPr>
              <a:t> </a:t>
            </a:r>
            <a:r>
              <a:rPr lang="el-GR" altLang="el-GR" i="1" dirty="0" err="1" smtClean="0">
                <a:effectLst/>
              </a:rPr>
              <a:t>γραφ</a:t>
            </a:r>
            <a:r>
              <a:rPr lang="el-GR" altLang="el-GR" i="1" dirty="0" smtClean="0">
                <a:effectLst/>
              </a:rPr>
              <a:t>-ο-μηχανή</a:t>
            </a:r>
            <a:endParaRPr lang="el-GR" altLang="el-GR" i="1" dirty="0">
              <a:effectLst/>
            </a:endParaRPr>
          </a:p>
          <a:p>
            <a:pPr eaLnBrk="1" hangingPunct="1">
              <a:buSzPct val="50000"/>
              <a:buFont typeface="Wingdings" panose="05000000000000000000" pitchFamily="2" charset="2"/>
              <a:buChar char=""/>
            </a:pPr>
            <a:r>
              <a:rPr lang="en-US" altLang="el-GR" dirty="0" smtClean="0">
                <a:effectLst/>
              </a:rPr>
              <a:t> </a:t>
            </a:r>
            <a:r>
              <a:rPr lang="el-GR" altLang="el-GR" dirty="0" smtClean="0">
                <a:effectLst/>
              </a:rPr>
              <a:t>[</a:t>
            </a:r>
            <a:r>
              <a:rPr lang="el-GR" altLang="el-GR" dirty="0">
                <a:effectLst/>
              </a:rPr>
              <a:t>Λ Θ] </a:t>
            </a:r>
            <a:r>
              <a:rPr lang="el-GR" altLang="el-GR" dirty="0">
                <a:effectLst/>
                <a:sym typeface="Wingdings" panose="05000000000000000000" pitchFamily="2" charset="2"/>
              </a:rPr>
              <a:t> </a:t>
            </a:r>
            <a:r>
              <a:rPr lang="el-GR" altLang="el-GR" i="1" dirty="0" err="1" smtClean="0">
                <a:effectLst/>
              </a:rPr>
              <a:t>εξώ-φυλλο</a:t>
            </a:r>
            <a:r>
              <a:rPr lang="en-US" altLang="el-GR" i="1" dirty="0" smtClean="0">
                <a:effectLst/>
              </a:rPr>
              <a:t>, </a:t>
            </a:r>
            <a:r>
              <a:rPr lang="el-GR" altLang="el-GR" i="1" dirty="0" err="1" smtClean="0">
                <a:effectLst/>
              </a:rPr>
              <a:t>πανω-φόρι</a:t>
            </a:r>
            <a:r>
              <a:rPr lang="el-GR" altLang="el-GR" i="1" dirty="0" smtClean="0">
                <a:effectLst/>
              </a:rPr>
              <a:t>, </a:t>
            </a:r>
            <a:r>
              <a:rPr lang="el-GR" altLang="el-GR" i="1" dirty="0" err="1" smtClean="0">
                <a:effectLst/>
              </a:rPr>
              <a:t>κατω-σέντονο</a:t>
            </a:r>
            <a:r>
              <a:rPr lang="el-GR" altLang="el-GR" i="1" dirty="0" smtClean="0">
                <a:effectLst/>
              </a:rPr>
              <a:t> </a:t>
            </a:r>
            <a:endParaRPr lang="el-GR" altLang="el-GR" i="1" dirty="0">
              <a:effectLst/>
            </a:endParaRPr>
          </a:p>
          <a:p>
            <a:pPr eaLnBrk="1" hangingPunct="1">
              <a:buSzPct val="50000"/>
              <a:buFont typeface="Wingdings" panose="05000000000000000000" pitchFamily="2" charset="2"/>
              <a:buChar char=""/>
            </a:pPr>
            <a:r>
              <a:rPr lang="en-US" altLang="el-GR" dirty="0" smtClean="0">
                <a:effectLst/>
              </a:rPr>
              <a:t> </a:t>
            </a:r>
            <a:r>
              <a:rPr lang="el-GR" altLang="el-GR" dirty="0" smtClean="0">
                <a:effectLst/>
              </a:rPr>
              <a:t>[</a:t>
            </a:r>
            <a:r>
              <a:rPr lang="el-GR" altLang="el-GR" dirty="0">
                <a:effectLst/>
              </a:rPr>
              <a:t>Λ Λ] </a:t>
            </a:r>
            <a:r>
              <a:rPr lang="el-GR" altLang="el-GR" dirty="0">
                <a:effectLst/>
                <a:sym typeface="Wingdings" panose="05000000000000000000" pitchFamily="2" charset="2"/>
              </a:rPr>
              <a:t> </a:t>
            </a:r>
            <a:r>
              <a:rPr lang="el-GR" altLang="el-GR" i="1" dirty="0" err="1" smtClean="0">
                <a:effectLst/>
              </a:rPr>
              <a:t>ξανα</a:t>
            </a:r>
            <a:r>
              <a:rPr lang="el-GR" altLang="el-GR" i="1" dirty="0" smtClean="0">
                <a:effectLst/>
              </a:rPr>
              <a:t>-γράφω, </a:t>
            </a:r>
            <a:r>
              <a:rPr lang="el-GR" altLang="el-GR" i="1" dirty="0" err="1" smtClean="0">
                <a:effectLst/>
              </a:rPr>
              <a:t>πισω</a:t>
            </a:r>
            <a:r>
              <a:rPr lang="el-GR" altLang="el-GR" i="1" dirty="0" smtClean="0">
                <a:effectLst/>
              </a:rPr>
              <a:t>-γυρίζω  </a:t>
            </a:r>
            <a:endParaRPr lang="el-GR" altLang="el-GR" i="1" dirty="0">
              <a:effectLst/>
            </a:endParaRPr>
          </a:p>
          <a:p>
            <a:pPr eaLnBrk="1" hangingPunct="1">
              <a:buSzPct val="50000"/>
              <a:buFont typeface="Wingdings" panose="05000000000000000000" pitchFamily="2" charset="2"/>
              <a:buChar char=""/>
            </a:pPr>
            <a:endParaRPr lang="el-GR" altLang="el-GR" dirty="0">
              <a:effectLst/>
            </a:endParaRPr>
          </a:p>
          <a:p>
            <a:pPr algn="just"/>
            <a:r>
              <a:rPr lang="el-GR" altLang="el-GR" dirty="0" smtClean="0">
                <a:solidFill>
                  <a:schemeClr val="tx2"/>
                </a:solidFill>
                <a:effectLst/>
              </a:rPr>
              <a:t>Η δομή [ΘΘ] </a:t>
            </a:r>
            <a:r>
              <a:rPr lang="el-GR" dirty="0">
                <a:solidFill>
                  <a:schemeClr val="tx2"/>
                </a:solidFill>
              </a:rPr>
              <a:t>θεωρείται </a:t>
            </a:r>
            <a:r>
              <a:rPr lang="el-GR" dirty="0" smtClean="0">
                <a:solidFill>
                  <a:schemeClr val="tx2"/>
                </a:solidFill>
              </a:rPr>
              <a:t>η πιο αμαρκάριστη και γι</a:t>
            </a:r>
            <a:r>
              <a:rPr lang="el-GR" dirty="0">
                <a:solidFill>
                  <a:schemeClr val="tx2"/>
                </a:solidFill>
              </a:rPr>
              <a:t>’ αυτό </a:t>
            </a:r>
            <a:r>
              <a:rPr lang="el-GR" dirty="0" smtClean="0">
                <a:solidFill>
                  <a:schemeClr val="tx2"/>
                </a:solidFill>
              </a:rPr>
              <a:t>η πιο παραγωγική</a:t>
            </a:r>
            <a:endParaRPr lang="en-US" altLang="el-GR" dirty="0"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644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xmlns="" id="{C54BDB76-3986-4088-94B1-740129864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Δομές συνθέτων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xmlns="" id="{4EC88F13-DDB3-4BB0-8E7F-FAEC3F2232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29389" y="2008683"/>
            <a:ext cx="7616917" cy="3792042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 eaLnBrk="1" hangingPunct="1">
              <a:buSzPct val="50000"/>
              <a:buNone/>
            </a:pPr>
            <a:r>
              <a:rPr lang="el-GR" altLang="el-GR" dirty="0" smtClean="0"/>
              <a:t>Το κλιτικό επίθημα του συνθέτου μπορεί να ταυτίζεται με το β’ συστατικό (α), μπορεί και όχι (β)</a:t>
            </a:r>
          </a:p>
          <a:p>
            <a:pPr marL="0" indent="0" algn="just" eaLnBrk="1" hangingPunct="1">
              <a:buSzPct val="50000"/>
              <a:buNone/>
            </a:pPr>
            <a:endParaRPr lang="el-GR" altLang="el-GR" dirty="0">
              <a:solidFill>
                <a:schemeClr val="accent3"/>
              </a:solidFill>
              <a:effectLst/>
            </a:endParaRPr>
          </a:p>
          <a:p>
            <a:pPr marL="0" indent="0" algn="ctr" eaLnBrk="1" hangingPunct="1">
              <a:buSzPct val="50000"/>
              <a:buNone/>
            </a:pPr>
            <a:r>
              <a:rPr lang="el-GR" altLang="el-GR" dirty="0" smtClean="0">
                <a:solidFill>
                  <a:schemeClr val="tx1"/>
                </a:solidFill>
              </a:rPr>
              <a:t>(α)</a:t>
            </a:r>
            <a:r>
              <a:rPr lang="el-GR" altLang="el-GR" i="1" dirty="0" smtClean="0">
                <a:solidFill>
                  <a:schemeClr val="tx1"/>
                </a:solidFill>
              </a:rPr>
              <a:t> </a:t>
            </a:r>
            <a:r>
              <a:rPr lang="el-GR" altLang="el-GR" i="1" dirty="0" err="1" smtClean="0">
                <a:solidFill>
                  <a:schemeClr val="tx1"/>
                </a:solidFill>
              </a:rPr>
              <a:t>τυρ-ό-πιτα</a:t>
            </a:r>
            <a:r>
              <a:rPr lang="el-GR" altLang="el-GR" i="1" dirty="0" smtClean="0">
                <a:solidFill>
                  <a:schemeClr val="tx1"/>
                </a:solidFill>
              </a:rPr>
              <a:t>, </a:t>
            </a:r>
            <a:r>
              <a:rPr lang="el-GR" altLang="el-GR" i="1" dirty="0" err="1" smtClean="0">
                <a:solidFill>
                  <a:schemeClr val="tx1"/>
                </a:solidFill>
              </a:rPr>
              <a:t>πατατ</a:t>
            </a:r>
            <a:r>
              <a:rPr lang="el-GR" altLang="el-GR" i="1" dirty="0" smtClean="0">
                <a:solidFill>
                  <a:schemeClr val="tx1"/>
                </a:solidFill>
              </a:rPr>
              <a:t>-ο-σαλάτα, ζω-</a:t>
            </a:r>
            <a:r>
              <a:rPr lang="el-GR" altLang="el-GR" i="1" dirty="0" err="1" smtClean="0">
                <a:solidFill>
                  <a:schemeClr val="tx1"/>
                </a:solidFill>
              </a:rPr>
              <a:t>ό</a:t>
            </a:r>
            <a:r>
              <a:rPr lang="el-GR" altLang="el-GR" i="1" dirty="0" smtClean="0">
                <a:solidFill>
                  <a:schemeClr val="tx1"/>
                </a:solidFill>
              </a:rPr>
              <a:t>-</a:t>
            </a:r>
            <a:r>
              <a:rPr lang="el-GR" altLang="el-GR" i="1" dirty="0" err="1" smtClean="0">
                <a:solidFill>
                  <a:schemeClr val="tx1"/>
                </a:solidFill>
              </a:rPr>
              <a:t>φιλος</a:t>
            </a:r>
            <a:endParaRPr lang="el-GR" altLang="el-GR" i="1" dirty="0" smtClean="0">
              <a:solidFill>
                <a:schemeClr val="tx1"/>
              </a:solidFill>
            </a:endParaRPr>
          </a:p>
          <a:p>
            <a:pPr marL="0" indent="0" algn="ctr" eaLnBrk="1" hangingPunct="1">
              <a:buSzPct val="50000"/>
              <a:buNone/>
            </a:pPr>
            <a:r>
              <a:rPr lang="el-GR" altLang="el-GR" dirty="0" smtClean="0">
                <a:solidFill>
                  <a:schemeClr val="tx1"/>
                </a:solidFill>
              </a:rPr>
              <a:t>(β) </a:t>
            </a:r>
            <a:r>
              <a:rPr lang="el-GR" altLang="el-GR" i="1" dirty="0" err="1" smtClean="0">
                <a:solidFill>
                  <a:schemeClr val="tx1"/>
                </a:solidFill>
              </a:rPr>
              <a:t>ανθ</a:t>
            </a:r>
            <a:r>
              <a:rPr lang="el-GR" altLang="el-GR" i="1" dirty="0" smtClean="0">
                <a:solidFill>
                  <a:schemeClr val="tx1"/>
                </a:solidFill>
              </a:rPr>
              <a:t>-</a:t>
            </a:r>
            <a:r>
              <a:rPr lang="el-GR" altLang="el-GR" i="1" dirty="0" err="1" smtClean="0">
                <a:solidFill>
                  <a:schemeClr val="tx1"/>
                </a:solidFill>
              </a:rPr>
              <a:t>ό</a:t>
            </a:r>
            <a:r>
              <a:rPr lang="el-GR" altLang="el-GR" i="1" dirty="0" smtClean="0">
                <a:solidFill>
                  <a:schemeClr val="tx1"/>
                </a:solidFill>
              </a:rPr>
              <a:t>-</a:t>
            </a:r>
            <a:r>
              <a:rPr lang="el-GR" altLang="el-GR" i="1" dirty="0" err="1" smtClean="0">
                <a:solidFill>
                  <a:schemeClr val="tx1"/>
                </a:solidFill>
              </a:rPr>
              <a:t>τυρ</a:t>
            </a:r>
            <a:r>
              <a:rPr lang="el-GR" altLang="el-GR" i="1" dirty="0" smtClean="0">
                <a:solidFill>
                  <a:schemeClr val="tx1"/>
                </a:solidFill>
              </a:rPr>
              <a:t>-ο, </a:t>
            </a:r>
            <a:r>
              <a:rPr lang="el-GR" altLang="el-GR" i="1" dirty="0" err="1" smtClean="0">
                <a:solidFill>
                  <a:schemeClr val="tx1"/>
                </a:solidFill>
              </a:rPr>
              <a:t>αφρ</a:t>
            </a:r>
            <a:r>
              <a:rPr lang="el-GR" altLang="el-GR" i="1" dirty="0" smtClean="0">
                <a:solidFill>
                  <a:schemeClr val="tx1"/>
                </a:solidFill>
              </a:rPr>
              <a:t>-</a:t>
            </a:r>
            <a:r>
              <a:rPr lang="el-GR" altLang="el-GR" i="1" dirty="0" err="1" smtClean="0">
                <a:solidFill>
                  <a:schemeClr val="tx1"/>
                </a:solidFill>
              </a:rPr>
              <a:t>ό</a:t>
            </a:r>
            <a:r>
              <a:rPr lang="el-GR" altLang="el-GR" i="1" dirty="0" smtClean="0">
                <a:solidFill>
                  <a:schemeClr val="tx1"/>
                </a:solidFill>
              </a:rPr>
              <a:t>-</a:t>
            </a:r>
            <a:r>
              <a:rPr lang="el-GR" altLang="el-GR" i="1" dirty="0" err="1" smtClean="0">
                <a:solidFill>
                  <a:schemeClr val="tx1"/>
                </a:solidFill>
              </a:rPr>
              <a:t>γαλ</a:t>
            </a:r>
            <a:r>
              <a:rPr lang="el-GR" altLang="el-GR" i="1" dirty="0" smtClean="0">
                <a:solidFill>
                  <a:schemeClr val="tx1"/>
                </a:solidFill>
              </a:rPr>
              <a:t>-ο, </a:t>
            </a:r>
            <a:r>
              <a:rPr lang="el-GR" altLang="el-GR" i="1" dirty="0" err="1" smtClean="0">
                <a:solidFill>
                  <a:schemeClr val="tx1"/>
                </a:solidFill>
              </a:rPr>
              <a:t>αλατ</a:t>
            </a:r>
            <a:r>
              <a:rPr lang="el-GR" altLang="el-GR" i="1" dirty="0" smtClean="0">
                <a:solidFill>
                  <a:schemeClr val="tx1"/>
                </a:solidFill>
              </a:rPr>
              <a:t>-ο-</a:t>
            </a:r>
            <a:r>
              <a:rPr lang="el-GR" altLang="el-GR" i="1" dirty="0" err="1" smtClean="0">
                <a:solidFill>
                  <a:schemeClr val="tx1"/>
                </a:solidFill>
              </a:rPr>
              <a:t>πίπερ</a:t>
            </a:r>
            <a:r>
              <a:rPr lang="el-GR" altLang="el-GR" i="1" dirty="0" smtClean="0">
                <a:solidFill>
                  <a:schemeClr val="tx1"/>
                </a:solidFill>
              </a:rPr>
              <a:t>-ο</a:t>
            </a:r>
          </a:p>
          <a:p>
            <a:pPr marL="0" indent="0" algn="just" eaLnBrk="1" hangingPunct="1">
              <a:buSzPct val="50000"/>
              <a:buNone/>
            </a:pPr>
            <a:endParaRPr lang="en-US" altLang="el-GR" i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70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D4D4E39-5DDD-4FE6-BC6E-072D21D20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Παρασύνθετα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9E10B61-A3BB-4AFA-9A76-F101972E8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Παρασύνθετες ονομάζονται οι λέξεις που </a:t>
            </a:r>
            <a:r>
              <a:rPr lang="el-GR" dirty="0" smtClean="0"/>
              <a:t>παράγονται από </a:t>
            </a:r>
            <a:r>
              <a:rPr lang="el-GR" dirty="0"/>
              <a:t>σύνθετες </a:t>
            </a:r>
            <a:r>
              <a:rPr lang="el-GR" dirty="0" smtClean="0"/>
              <a:t>λέξεις</a:t>
            </a:r>
          </a:p>
          <a:p>
            <a:endParaRPr lang="el-GR" dirty="0"/>
          </a:p>
          <a:p>
            <a:r>
              <a:rPr lang="el-GR" dirty="0" smtClean="0"/>
              <a:t>π.χ</a:t>
            </a:r>
            <a:r>
              <a:rPr lang="el-GR" dirty="0"/>
              <a:t>. </a:t>
            </a:r>
            <a:r>
              <a:rPr lang="el-GR" i="1" dirty="0"/>
              <a:t>βιβλιοθηκάριος </a:t>
            </a:r>
            <a:r>
              <a:rPr lang="el-GR" i="1" dirty="0" smtClean="0"/>
              <a:t>&lt; </a:t>
            </a:r>
            <a:r>
              <a:rPr lang="el-GR" i="1" dirty="0" err="1" smtClean="0"/>
              <a:t>βιβλίο+θήκη</a:t>
            </a:r>
            <a:r>
              <a:rPr lang="el-GR" i="1" dirty="0" smtClean="0"/>
              <a:t> + -</a:t>
            </a:r>
            <a:r>
              <a:rPr lang="el-GR" i="1" dirty="0" err="1"/>
              <a:t>α</a:t>
            </a:r>
            <a:r>
              <a:rPr lang="el-GR" i="1" dirty="0" err="1" smtClean="0"/>
              <a:t>ριος</a:t>
            </a:r>
            <a:endParaRPr lang="el-GR" i="1" dirty="0" smtClean="0"/>
          </a:p>
          <a:p>
            <a:r>
              <a:rPr lang="el-GR" i="1" dirty="0"/>
              <a:t> </a:t>
            </a:r>
            <a:r>
              <a:rPr lang="el-GR" i="1" dirty="0" smtClean="0"/>
              <a:t>       καλωσόρισμα &lt; </a:t>
            </a:r>
            <a:r>
              <a:rPr lang="el-GR" i="1" dirty="0" err="1" smtClean="0"/>
              <a:t>καλώς+ορίζω</a:t>
            </a:r>
            <a:r>
              <a:rPr lang="el-GR" i="1" dirty="0" smtClean="0"/>
              <a:t> + -</a:t>
            </a:r>
            <a:r>
              <a:rPr lang="el-GR" i="1" dirty="0" err="1" smtClean="0"/>
              <a:t>ισμα</a:t>
            </a:r>
            <a:r>
              <a:rPr lang="el-GR" i="1" dirty="0" smtClean="0"/>
              <a:t> </a:t>
            </a:r>
          </a:p>
          <a:p>
            <a:r>
              <a:rPr lang="el-GR" i="1" dirty="0"/>
              <a:t> </a:t>
            </a:r>
            <a:r>
              <a:rPr lang="el-GR" i="1" dirty="0" smtClean="0"/>
              <a:t>       χασομέρης &lt; </a:t>
            </a:r>
            <a:r>
              <a:rPr lang="el-GR" i="1" dirty="0" err="1" smtClean="0"/>
              <a:t>χάνω+μέρος</a:t>
            </a:r>
            <a:r>
              <a:rPr lang="el-GR" i="1" dirty="0" smtClean="0"/>
              <a:t> (χασομερώ) + -ης </a:t>
            </a:r>
            <a:endParaRPr lang="el-GR" i="1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8259863B-B42D-4755-B286-E21B8BC46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41A875BD-E303-44C6-8851-D8CBD356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886C9C-DC18-4195-8FD5-A50AA931D41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647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Φραστικά σύνθετα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  <a:buFont typeface="Wingdings" panose="05000000000000000000" pitchFamily="2" charset="2"/>
              <a:buChar char=""/>
            </a:pPr>
            <a:r>
              <a:rPr lang="el-GR" altLang="el-GR" dirty="0" smtClean="0"/>
              <a:t> Χαλαρά </a:t>
            </a:r>
            <a:r>
              <a:rPr lang="el-GR" altLang="el-GR" dirty="0"/>
              <a:t>(</a:t>
            </a:r>
            <a:r>
              <a:rPr lang="el-GR" altLang="el-GR" dirty="0" err="1"/>
              <a:t>πολυλεκτικά</a:t>
            </a:r>
            <a:r>
              <a:rPr lang="el-GR" altLang="el-GR" dirty="0"/>
              <a:t>) σύνθετα: </a:t>
            </a:r>
            <a:endParaRPr lang="el-GR" altLang="el-GR" dirty="0" smtClean="0"/>
          </a:p>
          <a:p>
            <a:pPr marL="0" indent="0" algn="ctr">
              <a:buSzPct val="50000"/>
              <a:buNone/>
            </a:pPr>
            <a:r>
              <a:rPr lang="el-GR" altLang="el-GR" i="1" dirty="0" err="1" smtClean="0"/>
              <a:t>παιδική</a:t>
            </a:r>
            <a:r>
              <a:rPr lang="el-GR" altLang="el-GR" i="1" baseline="-25000" dirty="0" err="1" smtClean="0"/>
              <a:t>Ε</a:t>
            </a:r>
            <a:r>
              <a:rPr lang="el-GR" altLang="el-GR" i="1" dirty="0" smtClean="0"/>
              <a:t> </a:t>
            </a:r>
            <a:r>
              <a:rPr lang="el-GR" altLang="el-GR" i="1" dirty="0" err="1" smtClean="0"/>
              <a:t>χαρά</a:t>
            </a:r>
            <a:r>
              <a:rPr lang="el-GR" altLang="el-GR" i="1" baseline="-25000" dirty="0" err="1" smtClean="0"/>
              <a:t>Ο</a:t>
            </a:r>
            <a:endParaRPr lang="el-GR" altLang="el-GR" i="1" baseline="-25000" dirty="0" smtClean="0"/>
          </a:p>
          <a:p>
            <a:pPr marL="0" indent="0" algn="ctr">
              <a:buSzPct val="50000"/>
              <a:buNone/>
            </a:pPr>
            <a:r>
              <a:rPr lang="el-GR" altLang="el-GR" dirty="0" err="1" smtClean="0"/>
              <a:t>νόμος</a:t>
            </a:r>
            <a:r>
              <a:rPr lang="el-GR" altLang="el-GR" i="1" baseline="-25000" dirty="0" err="1" smtClean="0"/>
              <a:t>Ο</a:t>
            </a:r>
            <a:r>
              <a:rPr lang="el-GR" altLang="el-GR" i="1" baseline="-25000" dirty="0" smtClean="0"/>
              <a:t> </a:t>
            </a:r>
            <a:r>
              <a:rPr lang="el-GR" altLang="el-GR" i="1" dirty="0" err="1" smtClean="0"/>
              <a:t>πλαίσιο</a:t>
            </a:r>
            <a:r>
              <a:rPr lang="el-GR" altLang="el-GR" i="1" baseline="-25000" dirty="0" err="1" smtClean="0"/>
              <a:t>Ο</a:t>
            </a:r>
            <a:r>
              <a:rPr lang="el-GR" altLang="el-GR" dirty="0" smtClean="0"/>
              <a:t> </a:t>
            </a:r>
            <a:endParaRPr lang="en-US" altLang="el-GR" dirty="0"/>
          </a:p>
          <a:p>
            <a:pPr marL="0" indent="0" algn="ctr">
              <a:buSzPct val="50000"/>
              <a:buNone/>
            </a:pPr>
            <a:r>
              <a:rPr lang="el-GR" altLang="el-GR" i="1" dirty="0" err="1" smtClean="0"/>
              <a:t>κρέμα</a:t>
            </a:r>
            <a:r>
              <a:rPr lang="el-GR" altLang="el-GR" i="1" baseline="-25000" dirty="0" err="1" smtClean="0"/>
              <a:t>Ο</a:t>
            </a:r>
            <a:r>
              <a:rPr lang="el-GR" altLang="el-GR" i="1" dirty="0" smtClean="0"/>
              <a:t> </a:t>
            </a:r>
            <a:r>
              <a:rPr lang="el-GR" altLang="el-GR" i="1" dirty="0" err="1"/>
              <a:t>γάλακτος</a:t>
            </a:r>
            <a:r>
              <a:rPr lang="el-GR" altLang="el-GR" i="1" baseline="-25000" dirty="0" err="1"/>
              <a:t>Ο</a:t>
            </a:r>
            <a:r>
              <a:rPr lang="el-GR" altLang="el-GR" i="1" baseline="-25000" dirty="0"/>
              <a:t> </a:t>
            </a:r>
            <a:r>
              <a:rPr lang="el-GR" altLang="el-GR" i="1" baseline="-25000" dirty="0" smtClean="0"/>
              <a:t>ΓΕΝ </a:t>
            </a:r>
            <a:endParaRPr lang="en-US" altLang="el-GR" i="1" baseline="-25000" dirty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Τα μορφολογικά χαρακτηριστικά των συστατικών των δομών αυτών δεν είναι ορατά για τους συντακτικούς κανόνες της γραμματικής </a:t>
            </a:r>
            <a:r>
              <a:rPr lang="el-GR" dirty="0" smtClean="0">
                <a:sym typeface="Wingdings"/>
              </a:rPr>
              <a:t> ΛΕΞΙΚΟΠΟΙΗΣΗ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5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Φραστικά σύνθετα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charset="0"/>
              <a:buChar char="•"/>
            </a:pPr>
            <a:r>
              <a:rPr lang="el-GR" dirty="0" smtClean="0"/>
              <a:t>  Η </a:t>
            </a:r>
            <a:r>
              <a:rPr lang="el-GR" dirty="0"/>
              <a:t>σχέση των συστατικών στις δομές [</a:t>
            </a:r>
            <a:r>
              <a:rPr lang="el-GR" dirty="0" smtClean="0"/>
              <a:t>ΕΟ</a:t>
            </a:r>
            <a:r>
              <a:rPr lang="el-GR" dirty="0"/>
              <a:t>] και [</a:t>
            </a:r>
            <a:r>
              <a:rPr lang="el-GR" dirty="0" smtClean="0"/>
              <a:t>ΟΟ</a:t>
            </a:r>
            <a:r>
              <a:rPr lang="el-GR" baseline="-25000" dirty="0" smtClean="0"/>
              <a:t>ΓΕΝ</a:t>
            </a:r>
            <a:r>
              <a:rPr lang="el-GR" dirty="0" smtClean="0"/>
              <a:t>] </a:t>
            </a:r>
            <a:r>
              <a:rPr lang="el-GR" dirty="0"/>
              <a:t>χαρακτηρίζεται ως σχέση </a:t>
            </a:r>
            <a:r>
              <a:rPr lang="el-GR" dirty="0" smtClean="0"/>
              <a:t>εξάρτησης</a:t>
            </a:r>
          </a:p>
          <a:p>
            <a:pPr marL="201168" lvl="1" indent="0" algn="just">
              <a:buNone/>
            </a:pPr>
            <a:endParaRPr lang="el-GR" i="1" dirty="0"/>
          </a:p>
          <a:p>
            <a:pPr marL="201168" lvl="1" indent="0" algn="just">
              <a:buNone/>
            </a:pPr>
            <a:r>
              <a:rPr lang="el-GR" sz="2000" i="1" dirty="0" smtClean="0"/>
              <a:t>ουράνιο τόξο, λαϊκή αγορά, στεγνό καθάρισμα, κρέμα γάλακτος, οίκος ανοχής, πόλεμος νεύρων </a:t>
            </a:r>
            <a:endParaRPr lang="el-GR" sz="2000" i="1" dirty="0"/>
          </a:p>
          <a:p>
            <a:pPr algn="just">
              <a:buFont typeface="Arial" charset="0"/>
              <a:buChar char="•"/>
            </a:pPr>
            <a:r>
              <a:rPr lang="el-GR" dirty="0" smtClean="0"/>
              <a:t>  Τα </a:t>
            </a:r>
            <a:r>
              <a:rPr lang="el-GR" dirty="0"/>
              <a:t>συστατικά των δομών [Ο+Ο ομοιόπτωτο] μπορούν να βρίσκονται σε σχέση εξάρτησης </a:t>
            </a:r>
            <a:r>
              <a:rPr lang="el-GR" dirty="0" smtClean="0"/>
              <a:t>και σπανιότερα παράταξης</a:t>
            </a:r>
          </a:p>
          <a:p>
            <a:pPr marL="274320" lvl="2" indent="-91440" algn="just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l-GR" sz="2000" i="1" dirty="0" smtClean="0"/>
              <a:t>λέξη κλειδί, ταξίδι αστραπή, μεταφραστής διερμηνέας, σκηνοθέτης παραγωγός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1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Φραστικά σύνθετα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Σε κάποια φραστικά σύνθετα της μορφής ΟΟ</a:t>
            </a:r>
            <a:r>
              <a:rPr lang="el-GR" altLang="el-GR" baseline="-25000" dirty="0" smtClean="0"/>
              <a:t>ΓΕΝ</a:t>
            </a:r>
            <a:r>
              <a:rPr lang="el-GR" altLang="el-GR" dirty="0" smtClean="0"/>
              <a:t> το β’ συστατικό μπορεί να προσδιορίζεται και από το άρθρο </a:t>
            </a:r>
          </a:p>
          <a:p>
            <a:r>
              <a:rPr lang="el-GR" altLang="el-GR" i="1" dirty="0" smtClean="0"/>
              <a:t>   παιδί του σωλήνα</a:t>
            </a:r>
          </a:p>
          <a:p>
            <a:r>
              <a:rPr lang="el-GR" altLang="el-GR" i="1" dirty="0" smtClean="0"/>
              <a:t>   φαγητό της ώρας</a:t>
            </a:r>
          </a:p>
          <a:p>
            <a:r>
              <a:rPr lang="el-GR" altLang="el-GR" i="1" dirty="0" smtClean="0"/>
              <a:t>   λόγια του αέρα</a:t>
            </a:r>
            <a:endParaRPr lang="el-GR" altLang="el-GR" i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1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l-GR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Φραστικά σύνθετα</a:t>
            </a:r>
            <a:r>
              <a:rPr lang="mr-IN" altLang="el-GR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l-GR" altLang="el-GR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κριτήρια εντοπισμού 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α) </a:t>
            </a:r>
            <a:r>
              <a:rPr lang="el-GR" dirty="0" smtClean="0"/>
              <a:t> δεν επιτρέπεται κάποιο προσδιοριστικό στοιχείο [*</a:t>
            </a:r>
            <a:r>
              <a:rPr lang="el-GR" i="1" dirty="0"/>
              <a:t>πολύ </a:t>
            </a:r>
            <a:r>
              <a:rPr lang="el-GR" i="1" dirty="0" smtClean="0"/>
              <a:t>ψυχρός</a:t>
            </a:r>
            <a:r>
              <a:rPr lang="el-GR" i="1" dirty="0"/>
              <a:t> </a:t>
            </a:r>
            <a:r>
              <a:rPr lang="el-GR" i="1" dirty="0" smtClean="0"/>
              <a:t>πόλεμος</a:t>
            </a:r>
            <a:r>
              <a:rPr lang="el-GR" dirty="0" smtClean="0"/>
              <a:t>]</a:t>
            </a:r>
          </a:p>
          <a:p>
            <a:pPr algn="just"/>
            <a:r>
              <a:rPr lang="el-GR" dirty="0"/>
              <a:t>β) </a:t>
            </a:r>
            <a:r>
              <a:rPr lang="el-GR" dirty="0" smtClean="0"/>
              <a:t>δεν επιτρέπεται κάποιο γλωσσικό στοιχείο </a:t>
            </a:r>
            <a:r>
              <a:rPr lang="el-GR" dirty="0"/>
              <a:t>στο εσωτερικό </a:t>
            </a:r>
            <a:r>
              <a:rPr lang="el-GR" dirty="0" smtClean="0"/>
              <a:t>των δομών [*</a:t>
            </a:r>
            <a:r>
              <a:rPr lang="el-GR" i="1" dirty="0"/>
              <a:t>ψυχρός μεγάλος πόλεμος</a:t>
            </a:r>
            <a:r>
              <a:rPr lang="el-GR" dirty="0" smtClean="0"/>
              <a:t>]</a:t>
            </a:r>
          </a:p>
          <a:p>
            <a:pPr algn="just"/>
            <a:r>
              <a:rPr lang="el-GR" dirty="0" smtClean="0"/>
              <a:t>γ) χωρίς αντιστροφή στη </a:t>
            </a:r>
            <a:r>
              <a:rPr lang="el-GR" dirty="0"/>
              <a:t>σειρά των συστατικών </a:t>
            </a:r>
            <a:r>
              <a:rPr lang="el-GR" dirty="0" smtClean="0"/>
              <a:t>[*</a:t>
            </a:r>
            <a:r>
              <a:rPr lang="el-GR" i="1" dirty="0" smtClean="0"/>
              <a:t>πόλεμος ψυχρός</a:t>
            </a:r>
            <a:r>
              <a:rPr lang="el-GR" dirty="0" smtClean="0"/>
              <a:t>]</a:t>
            </a:r>
            <a:endParaRPr lang="el-GR" dirty="0"/>
          </a:p>
          <a:p>
            <a:r>
              <a:rPr lang="el-GR" dirty="0" smtClean="0"/>
              <a:t>δ) χωρίς επανάληψη του άρθρου [*</a:t>
            </a:r>
            <a:r>
              <a:rPr lang="el-GR" i="1" dirty="0" smtClean="0"/>
              <a:t>ο </a:t>
            </a:r>
            <a:r>
              <a:rPr lang="el-GR" i="1" dirty="0"/>
              <a:t>ψυχρός ο </a:t>
            </a:r>
            <a:r>
              <a:rPr lang="el-GR" i="1" dirty="0" smtClean="0"/>
              <a:t>πόλεμος</a:t>
            </a:r>
            <a:r>
              <a:rPr lang="el-GR" dirty="0" smtClean="0"/>
              <a:t>]</a:t>
            </a:r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r>
              <a:rPr lang="el-GR" dirty="0"/>
              <a:t/>
            </a:r>
            <a:br>
              <a:rPr lang="el-GR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3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E18F8EA-8236-4A28-A7E3-70E6E90EE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Σύνδεση με τα προηγούμενα…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B1877BB-BA29-4A1B-ADF5-1E9DAFF22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00" indent="-306388">
              <a:buFont typeface="+mj-lt"/>
              <a:buAutoNum type="arabicPeriod"/>
            </a:pPr>
            <a:r>
              <a:rPr lang="el-GR" dirty="0" smtClean="0"/>
              <a:t>Τα παραγωγικά μορφήματα εμφανίζονται ελεύθερα στον λόγο; </a:t>
            </a:r>
          </a:p>
          <a:p>
            <a:pPr marL="317500" indent="-306388">
              <a:buFont typeface="+mj-lt"/>
              <a:buAutoNum type="arabicPeriod"/>
            </a:pPr>
            <a:r>
              <a:rPr lang="el-GR" dirty="0" smtClean="0"/>
              <a:t>Είναι γραμματικά ή λεξικά μορφήματα; </a:t>
            </a:r>
          </a:p>
          <a:p>
            <a:pPr marL="317500" indent="-306388">
              <a:buFont typeface="+mj-lt"/>
              <a:buAutoNum type="arabicPeriod"/>
            </a:pPr>
            <a:r>
              <a:rPr lang="el-GR" dirty="0" smtClean="0"/>
              <a:t>Ποια η βασική διαφορά παραγωγικού και κλιτικού μορφήματος;</a:t>
            </a:r>
          </a:p>
          <a:p>
            <a:pPr marL="317500" indent="-306388" algn="just">
              <a:buFont typeface="+mj-lt"/>
              <a:buAutoNum type="arabicPeriod"/>
            </a:pPr>
            <a:r>
              <a:rPr lang="el-GR" dirty="0" smtClean="0"/>
              <a:t>Η μεγέθυνση και ο υποκορισμός αποτελεί διαδικασία κλίσης, παραγωγής ή σύνθεσης και γιατί;</a:t>
            </a:r>
          </a:p>
          <a:p>
            <a:pPr marL="317500" indent="-306388" algn="just">
              <a:buFont typeface="+mj-lt"/>
              <a:buAutoNum type="arabicPeriod"/>
            </a:pPr>
            <a:r>
              <a:rPr lang="el-GR" dirty="0" smtClean="0"/>
              <a:t>Χρησιμοποιώντας ως βάση το ουσιαστικό όργανο δημιουργήστε παράγωγες λέξεων όλων των κατηγοριών </a:t>
            </a:r>
          </a:p>
          <a:p>
            <a:pPr marL="317500" indent="-306388" algn="just">
              <a:buFont typeface="+mj-lt"/>
              <a:buAutoNum type="arabicPeriod"/>
            </a:pPr>
            <a:r>
              <a:rPr lang="el-GR" dirty="0"/>
              <a:t>Στις λέξεις </a:t>
            </a:r>
            <a:r>
              <a:rPr lang="el-GR" i="1" dirty="0"/>
              <a:t>τζαμπατζής</a:t>
            </a:r>
            <a:r>
              <a:rPr lang="el-GR" dirty="0"/>
              <a:t> και </a:t>
            </a:r>
            <a:r>
              <a:rPr lang="el-GR" i="1" dirty="0"/>
              <a:t>παγωτατζής</a:t>
            </a:r>
            <a:r>
              <a:rPr lang="el-GR" dirty="0"/>
              <a:t> ποιο είναι το θέμα και ποιο το παραγωγικό επίθημα; </a:t>
            </a:r>
          </a:p>
          <a:p>
            <a:pPr marL="317500" indent="-306388" algn="just">
              <a:buFont typeface="+mj-lt"/>
              <a:buAutoNum type="arabicPeriod"/>
            </a:pPr>
            <a:endParaRPr lang="el-GR" dirty="0" smtClean="0"/>
          </a:p>
          <a:p>
            <a:pPr marL="317500" indent="-306388" algn="just">
              <a:buFont typeface="+mj-lt"/>
              <a:buAutoNum type="arabicPeriod"/>
            </a:pPr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1B084147-5503-47F8-BD56-64714A9D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886C9C-DC18-4195-8FD5-A50AA931D41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67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Φραστικά σύνθετα της ιταλικής 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1559" y="2086893"/>
            <a:ext cx="7543801" cy="4023360"/>
          </a:xfrm>
        </p:spPr>
        <p:txBody>
          <a:bodyPr/>
          <a:lstStyle/>
          <a:p>
            <a:r>
              <a:rPr lang="en-US" i="1" dirty="0" err="1" smtClean="0"/>
              <a:t>viaggio</a:t>
            </a:r>
            <a:r>
              <a:rPr lang="en-US" i="1" dirty="0" smtClean="0"/>
              <a:t> </a:t>
            </a:r>
            <a:r>
              <a:rPr lang="en-US" i="1" dirty="0" err="1" smtClean="0"/>
              <a:t>lampo</a:t>
            </a:r>
            <a:r>
              <a:rPr lang="en-US" i="1" dirty="0" smtClean="0"/>
              <a:t> </a:t>
            </a:r>
            <a:r>
              <a:rPr lang="el-GR" dirty="0" smtClean="0"/>
              <a:t>«ταξίδι αστραπή» </a:t>
            </a:r>
          </a:p>
          <a:p>
            <a:r>
              <a:rPr lang="en-US" i="1" dirty="0" smtClean="0"/>
              <a:t>fine </a:t>
            </a:r>
            <a:r>
              <a:rPr lang="en-US" i="1" dirty="0" err="1" smtClean="0"/>
              <a:t>settimana</a:t>
            </a:r>
            <a:r>
              <a:rPr lang="en-US" i="1" dirty="0" smtClean="0"/>
              <a:t> </a:t>
            </a:r>
            <a:r>
              <a:rPr lang="el-GR" dirty="0" smtClean="0"/>
              <a:t>«Σαββατοκύριακο»</a:t>
            </a:r>
          </a:p>
          <a:p>
            <a:r>
              <a:rPr lang="en-US" i="1" dirty="0" err="1" smtClean="0"/>
              <a:t>elaborazione</a:t>
            </a:r>
            <a:r>
              <a:rPr lang="en-US" i="1" dirty="0" smtClean="0"/>
              <a:t> </a:t>
            </a:r>
            <a:r>
              <a:rPr lang="en-US" i="1" dirty="0" err="1" smtClean="0"/>
              <a:t>dati</a:t>
            </a:r>
            <a:r>
              <a:rPr lang="en-US" i="1" dirty="0" smtClean="0"/>
              <a:t> </a:t>
            </a:r>
            <a:r>
              <a:rPr lang="el-GR" dirty="0" smtClean="0"/>
              <a:t>«επεξεργασία δεδομένων»</a:t>
            </a:r>
          </a:p>
          <a:p>
            <a:r>
              <a:rPr lang="en-US" i="1" dirty="0" err="1" smtClean="0"/>
              <a:t>trasporto</a:t>
            </a:r>
            <a:r>
              <a:rPr lang="en-US" i="1" dirty="0" smtClean="0"/>
              <a:t> merci </a:t>
            </a:r>
            <a:r>
              <a:rPr lang="el-GR" dirty="0" smtClean="0"/>
              <a:t>«μεταφορά αγαθών»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2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67029" y="2967335"/>
            <a:ext cx="26099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Κλίση </a:t>
            </a:r>
            <a:endParaRPr lang="en-US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466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xmlns="" id="{4304972F-AB8E-42B7-8465-4B359FE0C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Κλίση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A2A077-9113-45B9-8860-7E40ACB1E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2189720"/>
            <a:ext cx="7543800" cy="324564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203597" indent="0" algn="just">
              <a:buNone/>
              <a:defRPr/>
            </a:pPr>
            <a:r>
              <a:rPr lang="el-GR" dirty="0"/>
              <a:t>Ο σχηματισμός διαφορετικών μορφών του ίδιου λεξήματος/θέματος</a:t>
            </a:r>
            <a:endParaRPr lang="el-GR" dirty="0">
              <a:effectLst/>
            </a:endParaRPr>
          </a:p>
          <a:p>
            <a:pPr marL="203597" indent="0" algn="just">
              <a:buNone/>
              <a:defRPr/>
            </a:pPr>
            <a:r>
              <a:rPr lang="is-IS" dirty="0">
                <a:effectLst/>
              </a:rPr>
              <a:t>…</a:t>
            </a:r>
            <a:r>
              <a:rPr lang="el-GR" dirty="0">
                <a:effectLst/>
              </a:rPr>
              <a:t> αφορά το σχηματισμό </a:t>
            </a:r>
            <a:r>
              <a:rPr lang="el-GR" b="1" dirty="0">
                <a:effectLst/>
              </a:rPr>
              <a:t>διαφορετικών γραμματικών τύπων </a:t>
            </a:r>
            <a:r>
              <a:rPr lang="el-GR" dirty="0">
                <a:effectLst/>
              </a:rPr>
              <a:t>μιας λέξης με το συνδυασμό θέματος και κατάλληλων προσφυμάτων</a:t>
            </a:r>
          </a:p>
          <a:p>
            <a:pPr marL="203597" indent="0" algn="r">
              <a:buNone/>
              <a:defRPr/>
            </a:pPr>
            <a:endParaRPr lang="el-GR" sz="1200" dirty="0"/>
          </a:p>
          <a:p>
            <a:pPr marL="203597" indent="0" algn="r">
              <a:buNone/>
              <a:defRPr/>
            </a:pPr>
            <a:endParaRPr lang="el-GR" sz="1200" dirty="0"/>
          </a:p>
          <a:p>
            <a:pPr marL="203597" indent="0" algn="r">
              <a:buNone/>
              <a:defRPr/>
            </a:pPr>
            <a:endParaRPr lang="el-GR" sz="1200" dirty="0"/>
          </a:p>
          <a:p>
            <a:pPr marL="203597" indent="0" algn="r">
              <a:buNone/>
              <a:defRPr/>
            </a:pPr>
            <a:r>
              <a:rPr lang="el-GR" sz="1200" dirty="0"/>
              <a:t>Ράλλη (2005: 106)</a:t>
            </a:r>
            <a:endParaRPr lang="en-US" sz="1200" dirty="0"/>
          </a:p>
          <a:p>
            <a:pPr marL="203597" indent="0">
              <a:buFont typeface="Arial" charset="-95"/>
              <a:buChar char="•"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804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xmlns="" id="{4304972F-AB8E-42B7-8465-4B359FE0C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Κλιτικά μορφήματα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A2A077-9113-45B9-8860-7E40ACB1E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2189720"/>
            <a:ext cx="7543800" cy="324564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660400" indent="-342900" algn="just">
              <a:buFont typeface="Arial" charset="0"/>
              <a:buChar char="•"/>
            </a:pPr>
            <a:r>
              <a:rPr lang="el-GR" dirty="0">
                <a:effectLst/>
              </a:rPr>
              <a:t>φορείς γραμματικών πληροφοριών, κωδικοποιούν γραμματικά χαρακτηριστικά</a:t>
            </a:r>
            <a:r>
              <a:rPr lang="el-GR" dirty="0"/>
              <a:t> </a:t>
            </a:r>
          </a:p>
          <a:p>
            <a:pPr marL="660400" indent="-342900" algn="just">
              <a:buFont typeface="Arial" charset="0"/>
              <a:buChar char="•"/>
            </a:pPr>
            <a:r>
              <a:rPr lang="el-GR" dirty="0"/>
              <a:t>διαφέρουν από γλώσσα σε γλώσσα και ως προς τις τιμές και ως προς το είδος του μορφήματος μέσω του οποίου πραγματώνονται</a:t>
            </a:r>
            <a:endParaRPr lang="el-GR" dirty="0">
              <a:effectLst/>
            </a:endParaRPr>
          </a:p>
          <a:p>
            <a:pPr marL="203597" indent="0" algn="just">
              <a:buNone/>
              <a:defRPr/>
            </a:pPr>
            <a:r>
              <a:rPr lang="el-GR" dirty="0">
                <a:effectLst/>
              </a:rPr>
              <a:t> </a:t>
            </a:r>
          </a:p>
          <a:p>
            <a:pPr marL="203597" indent="0" algn="r">
              <a:buNone/>
              <a:defRPr/>
            </a:pPr>
            <a:endParaRPr lang="el-GR" sz="1575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03597" indent="0" algn="r">
              <a:buNone/>
              <a:defRPr/>
            </a:pPr>
            <a:r>
              <a:rPr lang="el-GR" sz="1200" dirty="0"/>
              <a:t>Ράλλη (2005: 106)</a:t>
            </a:r>
            <a:endParaRPr lang="en-US" sz="1200" dirty="0"/>
          </a:p>
          <a:p>
            <a:pPr marL="203597" indent="0">
              <a:buFont typeface="Arial" charset="-95"/>
              <a:buChar char="•"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010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xmlns="" id="{6DC0FEEF-9008-47A8-9AF2-400F855D1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Κλιτικό παράδειγμα </a:t>
            </a:r>
            <a:endParaRPr lang="en-US" altLang="en-US" sz="32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881A54-82FF-4641-9B8E-02480F6CA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2114550"/>
            <a:ext cx="7579326" cy="356955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  <a:defRPr/>
            </a:pPr>
            <a:r>
              <a:rPr lang="en-US" dirty="0">
                <a:effectLst/>
              </a:rPr>
              <a:t>…</a:t>
            </a:r>
            <a:r>
              <a:rPr lang="el-GR" dirty="0">
                <a:effectLst/>
              </a:rPr>
              <a:t>γραμματικοί ή κλιτοί τύποι μιας λέξης, που προκύπτουν από την εφαρμογή της κλίσης</a:t>
            </a:r>
          </a:p>
          <a:p>
            <a:pPr marL="0" indent="0" algn="just">
              <a:buNone/>
              <a:defRPr/>
            </a:pPr>
            <a:r>
              <a:rPr lang="en-US" dirty="0">
                <a:effectLst/>
              </a:rPr>
              <a:t> </a:t>
            </a:r>
            <a:endParaRPr lang="el-GR" dirty="0">
              <a:effectLst/>
            </a:endParaRPr>
          </a:p>
          <a:p>
            <a:pPr marL="0" indent="0" algn="just">
              <a:buNone/>
              <a:defRPr/>
            </a:pPr>
            <a:r>
              <a:rPr lang="el-GR" dirty="0">
                <a:effectLst/>
              </a:rPr>
              <a:t>(α) συνέπεια και σταθερότητα στα </a:t>
            </a:r>
            <a:r>
              <a:rPr lang="el-GR" dirty="0" err="1">
                <a:effectLst/>
              </a:rPr>
              <a:t>μορφοσυντακτικά</a:t>
            </a:r>
            <a:r>
              <a:rPr lang="el-GR" dirty="0">
                <a:effectLst/>
              </a:rPr>
              <a:t> χαρακτηριστικά</a:t>
            </a:r>
          </a:p>
          <a:p>
            <a:pPr marL="231775" indent="0" algn="just">
              <a:buNone/>
              <a:defRPr/>
            </a:pPr>
            <a:r>
              <a:rPr lang="el-GR" i="1" dirty="0"/>
              <a:t>των </a:t>
            </a:r>
            <a:r>
              <a:rPr lang="el-GR" i="1" dirty="0" err="1"/>
              <a:t>ανθρώπ</a:t>
            </a:r>
            <a:r>
              <a:rPr lang="el-GR" i="1" dirty="0"/>
              <a:t>-ων, των </a:t>
            </a:r>
            <a:r>
              <a:rPr lang="el-GR" i="1" dirty="0" err="1"/>
              <a:t>παιδι-ών</a:t>
            </a:r>
            <a:r>
              <a:rPr lang="el-GR" i="1" dirty="0"/>
              <a:t>, των </a:t>
            </a:r>
            <a:r>
              <a:rPr lang="el-GR" i="1" dirty="0" err="1"/>
              <a:t>γυναικ-ών</a:t>
            </a:r>
            <a:r>
              <a:rPr lang="el-GR" i="1" dirty="0">
                <a:effectLst/>
              </a:rPr>
              <a:t> </a:t>
            </a:r>
          </a:p>
          <a:p>
            <a:pPr marL="231775" indent="0" algn="just">
              <a:buNone/>
              <a:defRPr/>
            </a:pPr>
            <a:r>
              <a:rPr lang="el-GR" i="1" dirty="0" err="1"/>
              <a:t>λυν</a:t>
            </a:r>
            <a:r>
              <a:rPr lang="el-GR" i="1" dirty="0"/>
              <a:t>- &lt; </a:t>
            </a:r>
            <a:r>
              <a:rPr lang="el-GR" i="1" dirty="0" err="1"/>
              <a:t>έ</a:t>
            </a:r>
            <a:r>
              <a:rPr lang="el-GR" i="1" dirty="0"/>
              <a:t>-</a:t>
            </a:r>
            <a:r>
              <a:rPr lang="el-GR" i="1" dirty="0" err="1"/>
              <a:t>λυσ</a:t>
            </a:r>
            <a:r>
              <a:rPr lang="el-GR" i="1" dirty="0"/>
              <a:t>-α </a:t>
            </a:r>
            <a:r>
              <a:rPr lang="el-GR" dirty="0"/>
              <a:t>ΑΛΛΑ</a:t>
            </a:r>
            <a:r>
              <a:rPr lang="el-GR" i="1" dirty="0"/>
              <a:t> </a:t>
            </a:r>
            <a:r>
              <a:rPr lang="el-GR" i="1" dirty="0" err="1"/>
              <a:t>τρεχ</a:t>
            </a:r>
            <a:r>
              <a:rPr lang="el-GR" i="1" dirty="0"/>
              <a:t>- &lt; -</a:t>
            </a:r>
            <a:r>
              <a:rPr lang="el-GR" i="1" dirty="0" err="1"/>
              <a:t>έτρεξ</a:t>
            </a:r>
            <a:r>
              <a:rPr lang="el-GR" i="1" dirty="0"/>
              <a:t>-α *</a:t>
            </a:r>
            <a:r>
              <a:rPr lang="el-GR" i="1" dirty="0" err="1"/>
              <a:t>έτρεγσα</a:t>
            </a:r>
            <a:r>
              <a:rPr lang="el-GR" i="1" dirty="0"/>
              <a:t> </a:t>
            </a:r>
            <a:endParaRPr lang="el-GR" i="1" dirty="0">
              <a:effectLst/>
            </a:endParaRPr>
          </a:p>
          <a:p>
            <a:pPr marL="0" indent="0" algn="just">
              <a:buNone/>
              <a:defRPr/>
            </a:pPr>
            <a:r>
              <a:rPr lang="el-GR" dirty="0">
                <a:effectLst/>
              </a:rPr>
              <a:t>(β) συγκρητισμός (ταύτιση δυο γραμματικών τύπων της ίδιας λέξης), </a:t>
            </a:r>
            <a:r>
              <a:rPr lang="el-GR" dirty="0"/>
              <a:t>ονομαστική και αιτιατική στα ουδέτερα</a:t>
            </a:r>
            <a:endParaRPr lang="el-GR" dirty="0">
              <a:effectLst/>
            </a:endParaRPr>
          </a:p>
          <a:p>
            <a:pPr marL="0" indent="0">
              <a:buFont typeface="Arial" charset="-95"/>
              <a:buChar char="•"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183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xmlns="" id="{6DC0FEEF-9008-47A8-9AF2-400F855D1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Κλιτικό παράδειγμα: Ελληνικά 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143601" y="2307058"/>
          <a:ext cx="2847631" cy="21945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153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2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δρόμ-ος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ταμία-ς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δρόμ-ου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>
                          <a:effectLst/>
                        </a:rPr>
                        <a:t>ταμία-Ø </a:t>
                      </a:r>
                      <a:endParaRPr lang="el-GR" sz="320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l-GR" sz="1800">
                          <a:effectLst/>
                        </a:rPr>
                        <a:t>δρόμ-ο </a:t>
                      </a:r>
                      <a:endParaRPr lang="el-GR" sz="320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ταμία-Ø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l-GR" sz="1800">
                          <a:effectLst/>
                        </a:rPr>
                        <a:t>δρόμ-οι </a:t>
                      </a:r>
                      <a:endParaRPr lang="el-GR" sz="320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ταμί-ες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l-GR" sz="1800">
                          <a:effectLst/>
                        </a:rPr>
                        <a:t>δρόμ-ων </a:t>
                      </a:r>
                      <a:endParaRPr lang="el-GR" sz="320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ταμι-ών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δρόμ-ους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ταμί-ες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843849" y="2307058"/>
          <a:ext cx="3756454" cy="21945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48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γράφ</a:t>
                      </a:r>
                      <a:r>
                        <a:rPr lang="el-GR" sz="1800" dirty="0">
                          <a:effectLst/>
                        </a:rPr>
                        <a:t>-ω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οδηγ</a:t>
                      </a:r>
                      <a:r>
                        <a:rPr lang="el-GR" sz="1800" dirty="0">
                          <a:effectLst/>
                        </a:rPr>
                        <a:t>(α)-</a:t>
                      </a:r>
                      <a:r>
                        <a:rPr lang="el-GR" sz="1800" dirty="0" err="1">
                          <a:effectLst/>
                        </a:rPr>
                        <a:t>ώ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γράφ</a:t>
                      </a:r>
                      <a:r>
                        <a:rPr lang="el-GR" sz="1800" dirty="0">
                          <a:effectLst/>
                        </a:rPr>
                        <a:t>-εις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οδηγά</a:t>
                      </a:r>
                      <a:r>
                        <a:rPr lang="el-GR" sz="1800" dirty="0">
                          <a:effectLst/>
                        </a:rPr>
                        <a:t>-ς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err="1">
                          <a:effectLst/>
                        </a:rPr>
                        <a:t>γράφ</a:t>
                      </a:r>
                      <a:r>
                        <a:rPr lang="el-GR" sz="1800" dirty="0">
                          <a:effectLst/>
                        </a:rPr>
                        <a:t>-ει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οδηγά-Ø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err="1">
                          <a:effectLst/>
                        </a:rPr>
                        <a:t>γράφ-ουμε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err="1">
                          <a:effectLst/>
                        </a:rPr>
                        <a:t>οδηγ-ο</a:t>
                      </a:r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ύμε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οδηγά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-με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err="1">
                          <a:effectLst/>
                        </a:rPr>
                        <a:t>γράφ-ετε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οδηγά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-τε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l-GR" sz="1800" dirty="0" err="1">
                          <a:effectLst/>
                        </a:rPr>
                        <a:t>γράφ-ουν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οδηγ-ούν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οδηγά-νε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31292" y="4701983"/>
            <a:ext cx="1205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el-GR" b="1" dirty="0">
                <a:solidFill>
                  <a:srgbClr val="FFC000"/>
                </a:solidFill>
              </a:rPr>
              <a:t>ΟΝΟΜΑΤΑ</a:t>
            </a:r>
          </a:p>
        </p:txBody>
      </p:sp>
      <p:sp>
        <p:nvSpPr>
          <p:cNvPr id="6" name="Rectangle 5"/>
          <p:cNvSpPr/>
          <p:nvPr/>
        </p:nvSpPr>
        <p:spPr>
          <a:xfrm>
            <a:off x="5958708" y="4701983"/>
            <a:ext cx="1011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el-GR" b="1" dirty="0">
                <a:solidFill>
                  <a:srgbClr val="FFC000"/>
                </a:solidFill>
              </a:rPr>
              <a:t>ΡΗΜΑΤΑ</a:t>
            </a:r>
          </a:p>
        </p:txBody>
      </p:sp>
    </p:spTree>
    <p:extLst>
      <p:ext uri="{BB962C8B-B14F-4D97-AF65-F5344CB8AC3E}">
        <p14:creationId xmlns:p14="http://schemas.microsoft.com/office/powerpoint/2010/main" val="11670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xmlns="" id="{6DC0FEEF-9008-47A8-9AF2-400F855D1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Κλιτικό παράδειγμα: Ιταλικά 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020033" y="2307058"/>
          <a:ext cx="2452215" cy="7315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30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2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libr</a:t>
                      </a:r>
                      <a:r>
                        <a:rPr lang="el-GR" sz="1800" dirty="0">
                          <a:effectLst/>
                        </a:rPr>
                        <a:t>-</a:t>
                      </a:r>
                      <a:r>
                        <a:rPr lang="en-US" sz="1800" dirty="0">
                          <a:effectLst/>
                        </a:rPr>
                        <a:t>o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parol</a:t>
                      </a:r>
                      <a:r>
                        <a:rPr lang="en-US" sz="1800" dirty="0">
                          <a:effectLst/>
                        </a:rPr>
                        <a:t>-a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libr</a:t>
                      </a:r>
                      <a:r>
                        <a:rPr lang="el-GR" sz="1800" dirty="0">
                          <a:effectLst/>
                        </a:rPr>
                        <a:t>-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parol</a:t>
                      </a:r>
                      <a:r>
                        <a:rPr lang="en-US" sz="1800" dirty="0">
                          <a:effectLst/>
                        </a:rPr>
                        <a:t>-e</a:t>
                      </a:r>
                      <a:endParaRPr lang="el-GR" sz="32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609069" y="2307058"/>
          <a:ext cx="3744099" cy="21945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986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8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74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84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-o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iamo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iamo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iamo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ite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ono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020033" y="3849181"/>
          <a:ext cx="2452215" cy="7315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30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2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b="0" dirty="0" err="1"/>
                        <a:t>piccol</a:t>
                      </a:r>
                      <a:r>
                        <a:rPr lang="it-IT" b="0" dirty="0"/>
                        <a:t>-o</a:t>
                      </a:r>
                      <a:endParaRPr lang="el-GR" sz="3200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0" dirty="0" err="1"/>
                        <a:t>piccol</a:t>
                      </a:r>
                      <a:r>
                        <a:rPr lang="it-IT" b="0" dirty="0"/>
                        <a:t>-a</a:t>
                      </a:r>
                      <a:endParaRPr lang="el-GR" sz="3200" b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b="0" dirty="0" err="1"/>
                        <a:t>piccol</a:t>
                      </a:r>
                      <a:r>
                        <a:rPr lang="it-IT" b="0" dirty="0"/>
                        <a:t>-i</a:t>
                      </a:r>
                      <a:endParaRPr lang="el-GR" sz="3200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0" dirty="0" err="1"/>
                        <a:t>piccol</a:t>
                      </a:r>
                      <a:r>
                        <a:rPr lang="it-IT" b="0" dirty="0"/>
                        <a:t>-e</a:t>
                      </a:r>
                      <a:endParaRPr lang="el-GR" sz="3200" b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020032" y="5025544"/>
          <a:ext cx="2452215" cy="7315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30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2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grand-e</a:t>
                      </a:r>
                      <a:endParaRPr lang="el-GR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grand-e</a:t>
                      </a:r>
                      <a:endParaRPr lang="el-GR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grand-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l-GR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grand-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l-GR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73206" y="3217886"/>
            <a:ext cx="1205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el-GR" b="1" dirty="0">
                <a:solidFill>
                  <a:srgbClr val="FFC000"/>
                </a:solidFill>
              </a:rPr>
              <a:t>ΟΝΟΜΑΤΑ</a:t>
            </a:r>
          </a:p>
        </p:txBody>
      </p:sp>
      <p:sp>
        <p:nvSpPr>
          <p:cNvPr id="9" name="Rectangle 8"/>
          <p:cNvSpPr/>
          <p:nvPr/>
        </p:nvSpPr>
        <p:spPr>
          <a:xfrm>
            <a:off x="1473206" y="5890018"/>
            <a:ext cx="1205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el-GR" b="1" dirty="0">
                <a:solidFill>
                  <a:srgbClr val="FFC000"/>
                </a:solidFill>
              </a:rPr>
              <a:t>ΟΝΟΜΑΤΑ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40406" y="4656212"/>
            <a:ext cx="1011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el-GR" b="1" dirty="0">
                <a:solidFill>
                  <a:srgbClr val="FFC000"/>
                </a:solidFill>
              </a:rPr>
              <a:t>ΡΗΜΑΤΑ</a:t>
            </a:r>
          </a:p>
        </p:txBody>
      </p:sp>
    </p:spTree>
    <p:extLst>
      <p:ext uri="{BB962C8B-B14F-4D97-AF65-F5344CB8AC3E}">
        <p14:creationId xmlns:p14="http://schemas.microsoft.com/office/powerpoint/2010/main" val="150716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929154" cy="1450757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Ονοματικά και ρηματικά χαρακτηριστικά κλίσης  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9779" y="2248828"/>
            <a:ext cx="3523766" cy="519851"/>
          </a:xfrm>
        </p:spPr>
        <p:txBody>
          <a:bodyPr/>
          <a:lstStyle/>
          <a:p>
            <a:r>
              <a:rPr lang="el-GR" cap="none" dirty="0"/>
              <a:t>Ονοματικά χαρακτηριστικά</a:t>
            </a:r>
          </a:p>
          <a:p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060704" y="2582334"/>
            <a:ext cx="3703320" cy="3378200"/>
          </a:xfrm>
        </p:spPr>
        <p:txBody>
          <a:bodyPr/>
          <a:lstStyle/>
          <a:p>
            <a:r>
              <a:rPr lang="el-GR" dirty="0"/>
              <a:t>γένος</a:t>
            </a:r>
          </a:p>
          <a:p>
            <a:r>
              <a:rPr lang="el-GR" dirty="0"/>
              <a:t>αριθμός</a:t>
            </a:r>
          </a:p>
          <a:p>
            <a:r>
              <a:rPr lang="el-GR" dirty="0"/>
              <a:t>πτώση</a:t>
            </a:r>
          </a:p>
          <a:p>
            <a:r>
              <a:rPr lang="el-GR" dirty="0"/>
              <a:t>κλιτική τάξη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322620" y="2249622"/>
            <a:ext cx="3525044" cy="519057"/>
          </a:xfrm>
        </p:spPr>
        <p:txBody>
          <a:bodyPr/>
          <a:lstStyle/>
          <a:p>
            <a:r>
              <a:rPr lang="el-GR" cap="none" dirty="0"/>
              <a:t>Ρηματικά χαρακτηριστικά</a:t>
            </a:r>
          </a:p>
          <a:p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572000" y="2536840"/>
            <a:ext cx="3703320" cy="33782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πρόσωπο</a:t>
            </a:r>
          </a:p>
          <a:p>
            <a:r>
              <a:rPr lang="el-GR" dirty="0"/>
              <a:t>αριθμός</a:t>
            </a:r>
          </a:p>
          <a:p>
            <a:r>
              <a:rPr lang="el-GR" dirty="0"/>
              <a:t>χρόνος</a:t>
            </a:r>
          </a:p>
          <a:p>
            <a:r>
              <a:rPr lang="el-GR" dirty="0"/>
              <a:t>όψη</a:t>
            </a:r>
          </a:p>
          <a:p>
            <a:r>
              <a:rPr lang="el-GR" dirty="0"/>
              <a:t>φωνή</a:t>
            </a:r>
          </a:p>
          <a:p>
            <a:r>
              <a:rPr lang="el-GR" dirty="0"/>
              <a:t>έγκλιση</a:t>
            </a:r>
            <a:r>
              <a:rPr lang="en-US" dirty="0"/>
              <a:t> </a:t>
            </a:r>
          </a:p>
          <a:p>
            <a:r>
              <a:rPr lang="el-GR" dirty="0"/>
              <a:t>διάθεση (χωρίς πραγμάτωση)</a:t>
            </a:r>
          </a:p>
          <a:p>
            <a:r>
              <a:rPr lang="el-GR" dirty="0"/>
              <a:t>κλιτική τάξη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02111984F56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63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8" grpId="0" build="p"/>
      <p:bldP spid="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xmlns="" id="{3BD929CC-0979-4A7F-9E60-4095E083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Ονοματικά κλιτικά επιθήματα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xmlns="" id="{76B79B20-99A1-4CD8-A0BD-7F7C56DEF6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71550" y="2114551"/>
            <a:ext cx="7395210" cy="3194448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just" eaLnBrk="1" hangingPunct="1"/>
            <a:r>
              <a:rPr lang="el-GR" altLang="el-GR" b="1" dirty="0">
                <a:solidFill>
                  <a:srgbClr val="FFC000"/>
                </a:solidFill>
                <a:effectLst/>
              </a:rPr>
              <a:t>Γένος</a:t>
            </a:r>
            <a:r>
              <a:rPr lang="el-GR" altLang="el-GR" dirty="0">
                <a:effectLst/>
              </a:rPr>
              <a:t>: αρσενικό - θηλυκό - ουδέτερο, συμμετέχει στην κλίση, λεξικό και όχι γραμματικό χαρακτηριστικό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el-GR" altLang="el-GR" dirty="0">
              <a:effectLst/>
            </a:endParaRPr>
          </a:p>
          <a:p>
            <a:pPr algn="just" eaLnBrk="1" hangingPunct="1"/>
            <a:r>
              <a:rPr lang="el-GR" altLang="el-GR" b="1" dirty="0">
                <a:solidFill>
                  <a:srgbClr val="FFC000"/>
                </a:solidFill>
                <a:effectLst/>
              </a:rPr>
              <a:t>Αριθμός</a:t>
            </a:r>
            <a:r>
              <a:rPr lang="el-GR" altLang="el-GR" dirty="0">
                <a:effectLst/>
              </a:rPr>
              <a:t>: ενικός - πληθυντικός, αντιστοίχιση πλήθους οντοτήτων με τον ανάλογο τύπο [εξαίρεση: περιληπτικά ονόματα και διάκριση </a:t>
            </a:r>
            <a:r>
              <a:rPr lang="el-GR" altLang="el-GR" dirty="0">
                <a:effectLst/>
                <a:sym typeface="Symbol" panose="05050102010706020507" pitchFamily="18" charset="2"/>
              </a:rPr>
              <a:t></a:t>
            </a:r>
            <a:r>
              <a:rPr lang="el-GR" altLang="el-GR" dirty="0">
                <a:effectLst/>
              </a:rPr>
              <a:t> αριθμήσιμων ονομάτων (</a:t>
            </a:r>
            <a:r>
              <a:rPr lang="el-GR" altLang="el-GR" i="1" dirty="0">
                <a:effectLst/>
              </a:rPr>
              <a:t>ευτυχία, κάλαντα, άμφια, πολλά γέλια</a:t>
            </a:r>
            <a:r>
              <a:rPr lang="el-GR" altLang="el-GR" dirty="0">
                <a:effectLst/>
              </a:rPr>
              <a:t>)]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el-GR" altLang="el-GR" dirty="0">
              <a:effectLst/>
            </a:endParaRPr>
          </a:p>
          <a:p>
            <a:pPr algn="just" eaLnBrk="1" hangingPunct="1"/>
            <a:r>
              <a:rPr lang="el-GR" altLang="el-GR" b="1" dirty="0">
                <a:solidFill>
                  <a:srgbClr val="FFC000"/>
                </a:solidFill>
                <a:effectLst/>
              </a:rPr>
              <a:t>Πτώση</a:t>
            </a:r>
            <a:r>
              <a:rPr lang="el-GR" altLang="el-GR" dirty="0">
                <a:effectLst/>
              </a:rPr>
              <a:t>: συντακτική σχέση κατηγορήματος και ορισμάτων, ονομαστική, γενική, αιτιατική, κλητική</a:t>
            </a:r>
            <a:endParaRPr lang="en-US" altLang="el-G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142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xmlns="" id="{D0BB77BA-0738-4DB3-8BB4-9F5260D1B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Ρηματικά κλιτικά επιθήματα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xmlns="" id="{480E89E4-151C-4062-A6E0-F81675BC24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71538" y="2100264"/>
            <a:ext cx="7729538" cy="3671886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eaLnBrk="1" hangingPunct="1"/>
            <a:r>
              <a:rPr lang="el-GR" altLang="el-GR" b="1" dirty="0">
                <a:solidFill>
                  <a:srgbClr val="FFC000"/>
                </a:solidFill>
                <a:effectLst/>
              </a:rPr>
              <a:t>Χρόνος</a:t>
            </a:r>
            <a:r>
              <a:rPr lang="el-GR" altLang="el-GR" dirty="0">
                <a:effectLst/>
              </a:rPr>
              <a:t>: παρελθοντικός, παροντικός, μελλοντικός, </a:t>
            </a:r>
            <a:r>
              <a:rPr lang="el-GR" altLang="el-GR" dirty="0">
                <a:effectLst/>
                <a:sym typeface="Symbol" panose="05050102010706020507" pitchFamily="18" charset="2"/>
              </a:rPr>
              <a:t></a:t>
            </a:r>
            <a:r>
              <a:rPr lang="el-GR" altLang="el-GR" dirty="0">
                <a:effectLst/>
              </a:rPr>
              <a:t> παρελθοντικός, σχετική αντιστοιχία μορφολογίας και χρονικής ερμηνείας (π.χ. </a:t>
            </a:r>
            <a:r>
              <a:rPr lang="el-GR" altLang="el-GR" i="1" dirty="0">
                <a:effectLst/>
              </a:rPr>
              <a:t>έ</a:t>
            </a:r>
            <a:r>
              <a:rPr lang="el-GR" altLang="el-GR" b="1" i="1" dirty="0">
                <a:effectLst/>
              </a:rPr>
              <a:t>φυγ</a:t>
            </a:r>
            <a:r>
              <a:rPr lang="el-GR" altLang="el-GR" i="1" dirty="0">
                <a:effectLst/>
              </a:rPr>
              <a:t>α</a:t>
            </a:r>
            <a:r>
              <a:rPr lang="el-GR" altLang="el-GR" dirty="0">
                <a:effectLst/>
              </a:rPr>
              <a:t>, </a:t>
            </a:r>
            <a:r>
              <a:rPr lang="el-GR" altLang="el-GR" b="1" i="1" dirty="0">
                <a:effectLst/>
              </a:rPr>
              <a:t>φεύγ</a:t>
            </a:r>
            <a:r>
              <a:rPr lang="el-GR" altLang="el-GR" i="1" dirty="0">
                <a:effectLst/>
              </a:rPr>
              <a:t>ω</a:t>
            </a:r>
            <a:r>
              <a:rPr lang="el-GR" altLang="el-GR" dirty="0">
                <a:effectLst/>
              </a:rPr>
              <a:t>)</a:t>
            </a:r>
          </a:p>
          <a:p>
            <a:pPr algn="just" eaLnBrk="1" hangingPunct="1"/>
            <a:endParaRPr lang="el-GR" altLang="el-GR" dirty="0">
              <a:effectLst/>
            </a:endParaRPr>
          </a:p>
          <a:p>
            <a:pPr algn="just" eaLnBrk="1" hangingPunct="1"/>
            <a:r>
              <a:rPr lang="el-GR" altLang="el-GR" b="1" dirty="0">
                <a:solidFill>
                  <a:srgbClr val="FFC000"/>
                </a:solidFill>
                <a:effectLst/>
              </a:rPr>
              <a:t>Άποψη</a:t>
            </a:r>
            <a:r>
              <a:rPr lang="el-GR" altLang="el-GR" dirty="0">
                <a:effectLst/>
              </a:rPr>
              <a:t>: συνοπτικό, μη συνοπτικό, συντελεσμένο</a:t>
            </a:r>
          </a:p>
          <a:p>
            <a:pPr algn="just" eaLnBrk="1" hangingPunct="1"/>
            <a:r>
              <a:rPr lang="el-GR" altLang="el-GR" b="1" dirty="0">
                <a:solidFill>
                  <a:srgbClr val="FFC000"/>
                </a:solidFill>
                <a:effectLst/>
              </a:rPr>
              <a:t>Φωνή</a:t>
            </a:r>
            <a:r>
              <a:rPr lang="el-GR" altLang="el-GR" dirty="0">
                <a:effectLst/>
              </a:rPr>
              <a:t>: ενεργητική, </a:t>
            </a:r>
            <a:r>
              <a:rPr lang="el-GR" altLang="el-GR" dirty="0" err="1">
                <a:effectLst/>
              </a:rPr>
              <a:t>μεσοπαθητική</a:t>
            </a:r>
            <a:r>
              <a:rPr lang="el-GR" altLang="el-GR" dirty="0">
                <a:effectLst/>
              </a:rPr>
              <a:t>, σχέση με διάθεση</a:t>
            </a:r>
          </a:p>
          <a:p>
            <a:pPr algn="just" eaLnBrk="1" hangingPunct="1"/>
            <a:r>
              <a:rPr lang="el-GR" altLang="el-GR" b="1" dirty="0">
                <a:solidFill>
                  <a:srgbClr val="FFC000"/>
                </a:solidFill>
                <a:effectLst/>
              </a:rPr>
              <a:t>Έγκλιση</a:t>
            </a:r>
            <a:r>
              <a:rPr lang="el-GR" altLang="el-GR" dirty="0">
                <a:effectLst/>
              </a:rPr>
              <a:t>: οριστική, υποτακτική, προστακτική, τροπικά ρήματα</a:t>
            </a:r>
            <a:endParaRPr lang="en-US" altLang="el-G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703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E18F8EA-8236-4A28-A7E3-70E6E90EE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Ενδεικτικές απαντήσεις…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B1877BB-BA29-4A1B-ADF5-1E9DAFF22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00" indent="-306388" algn="just">
              <a:buFont typeface="+mj-lt"/>
              <a:buAutoNum type="arabicPeriod"/>
            </a:pPr>
            <a:r>
              <a:rPr lang="el-GR" dirty="0" smtClean="0"/>
              <a:t>Όχι  </a:t>
            </a:r>
          </a:p>
          <a:p>
            <a:pPr marL="317500" indent="-306388" algn="just">
              <a:buFont typeface="+mj-lt"/>
              <a:buAutoNum type="arabicPeriod"/>
            </a:pPr>
            <a:r>
              <a:rPr lang="el-GR" dirty="0" smtClean="0"/>
              <a:t>Είναι γραμματικά μορφήματα </a:t>
            </a:r>
          </a:p>
          <a:p>
            <a:pPr marL="317500" indent="-306388" algn="just">
              <a:buFont typeface="+mj-lt"/>
              <a:buAutoNum type="arabicPeriod"/>
            </a:pPr>
            <a:r>
              <a:rPr lang="el-GR" dirty="0"/>
              <a:t>Τ</a:t>
            </a:r>
            <a:r>
              <a:rPr lang="el-GR" dirty="0" smtClean="0"/>
              <a:t>α </a:t>
            </a:r>
            <a:r>
              <a:rPr lang="el-GR" dirty="0"/>
              <a:t>παραγωγικά </a:t>
            </a:r>
            <a:r>
              <a:rPr lang="el-GR" dirty="0" smtClean="0"/>
              <a:t>μορφήματα παράγουν </a:t>
            </a:r>
            <a:r>
              <a:rPr lang="el-GR" dirty="0"/>
              <a:t>νέα λεξήματα, ενώ τα κλιτικά παράγουν νέους τύπους λεξημάτων </a:t>
            </a:r>
          </a:p>
          <a:p>
            <a:pPr marL="317500" indent="-306388" algn="just">
              <a:buFont typeface="+mj-lt"/>
              <a:buAutoNum type="arabicPeriod"/>
            </a:pPr>
            <a:r>
              <a:rPr lang="el-GR" dirty="0" smtClean="0"/>
              <a:t>Διαδικασία παραγωγής γιατί παράγεται </a:t>
            </a:r>
            <a:r>
              <a:rPr lang="el-GR" dirty="0"/>
              <a:t>νέο λέξημα</a:t>
            </a:r>
            <a:endParaRPr lang="el-GR" dirty="0" smtClean="0"/>
          </a:p>
          <a:p>
            <a:pPr marL="317500" indent="-306388" algn="just">
              <a:buFont typeface="+mj-lt"/>
              <a:buAutoNum type="arabicPeriod"/>
            </a:pPr>
            <a:r>
              <a:rPr lang="el-GR" dirty="0" err="1" smtClean="0"/>
              <a:t>όργαν</a:t>
            </a:r>
            <a:r>
              <a:rPr lang="el-GR" dirty="0" smtClean="0"/>
              <a:t>(ο)</a:t>
            </a:r>
            <a:r>
              <a:rPr lang="el-GR" baseline="-25000" dirty="0" smtClean="0"/>
              <a:t>ΟΥΣ</a:t>
            </a:r>
            <a:r>
              <a:rPr lang="el-GR" dirty="0" smtClean="0"/>
              <a:t> </a:t>
            </a:r>
            <a:r>
              <a:rPr lang="el-GR" dirty="0" err="1" smtClean="0"/>
              <a:t>οργαν-ών</a:t>
            </a:r>
            <a:r>
              <a:rPr lang="el-GR" dirty="0" smtClean="0"/>
              <a:t>(ω)</a:t>
            </a:r>
            <a:r>
              <a:rPr lang="el-GR" baseline="-25000" dirty="0" smtClean="0"/>
              <a:t>Ρ</a:t>
            </a:r>
            <a:r>
              <a:rPr lang="el-GR" dirty="0" smtClean="0"/>
              <a:t> </a:t>
            </a:r>
            <a:r>
              <a:rPr lang="el-GR" dirty="0" err="1" smtClean="0"/>
              <a:t>οργανω</a:t>
            </a:r>
            <a:r>
              <a:rPr lang="el-GR" dirty="0" smtClean="0"/>
              <a:t>-τη(ς)</a:t>
            </a:r>
            <a:r>
              <a:rPr lang="el-GR" baseline="-25000" dirty="0" smtClean="0"/>
              <a:t>ΟΥΣ</a:t>
            </a:r>
            <a:r>
              <a:rPr lang="el-GR" dirty="0" smtClean="0"/>
              <a:t> </a:t>
            </a:r>
            <a:r>
              <a:rPr lang="el-GR" dirty="0" err="1" smtClean="0"/>
              <a:t>οργαν-ισμ</a:t>
            </a:r>
            <a:r>
              <a:rPr lang="el-GR" dirty="0" smtClean="0"/>
              <a:t>(</a:t>
            </a:r>
            <a:r>
              <a:rPr lang="el-GR" dirty="0" err="1" smtClean="0"/>
              <a:t>ος</a:t>
            </a:r>
            <a:r>
              <a:rPr lang="el-GR" dirty="0" smtClean="0"/>
              <a:t>)</a:t>
            </a:r>
            <a:r>
              <a:rPr lang="el-GR" baseline="-25000" dirty="0" smtClean="0"/>
              <a:t>ΟΥΣ</a:t>
            </a:r>
            <a:r>
              <a:rPr lang="el-GR" dirty="0" smtClean="0"/>
              <a:t> </a:t>
            </a:r>
            <a:r>
              <a:rPr lang="el-GR" dirty="0" err="1" smtClean="0"/>
              <a:t>οργανωτ-ικο</a:t>
            </a:r>
            <a:r>
              <a:rPr lang="el-GR" dirty="0" smtClean="0"/>
              <a:t>́(ς)</a:t>
            </a:r>
            <a:r>
              <a:rPr lang="el-GR" baseline="-25000" dirty="0" smtClean="0"/>
              <a:t>ΕΠΙΘ</a:t>
            </a:r>
            <a:r>
              <a:rPr lang="el-GR" dirty="0" smtClean="0"/>
              <a:t> </a:t>
            </a:r>
            <a:r>
              <a:rPr lang="el-GR" dirty="0" err="1" smtClean="0"/>
              <a:t>οργανωτικ-ά</a:t>
            </a:r>
            <a:r>
              <a:rPr lang="el-GR" baseline="-25000" dirty="0" err="1" smtClean="0"/>
              <a:t>ΕΠΙΡ</a:t>
            </a:r>
            <a:r>
              <a:rPr lang="el-GR" dirty="0" smtClean="0"/>
              <a:t>  </a:t>
            </a:r>
          </a:p>
          <a:p>
            <a:pPr marL="317500" indent="-306388" algn="just">
              <a:buFont typeface="+mj-lt"/>
              <a:buAutoNum type="arabicPeriod"/>
            </a:pPr>
            <a:r>
              <a:rPr lang="el-GR" i="1" dirty="0" err="1" smtClean="0"/>
              <a:t>τζαμπα</a:t>
            </a:r>
            <a:r>
              <a:rPr lang="el-GR" baseline="-25000" dirty="0" err="1" smtClean="0"/>
              <a:t>ΕΠΙΡ</a:t>
            </a:r>
            <a:r>
              <a:rPr lang="el-GR" i="1" dirty="0" err="1" smtClean="0"/>
              <a:t>-τζής</a:t>
            </a:r>
            <a:r>
              <a:rPr lang="el-GR" dirty="0" smtClean="0"/>
              <a:t> </a:t>
            </a:r>
            <a:r>
              <a:rPr lang="el-GR" dirty="0"/>
              <a:t>[τουρκ. </a:t>
            </a:r>
            <a:r>
              <a:rPr lang="el-GR"/>
              <a:t>caba] και </a:t>
            </a:r>
            <a:r>
              <a:rPr lang="el-GR" i="1" dirty="0" err="1" smtClean="0"/>
              <a:t>παγωτ</a:t>
            </a:r>
            <a:r>
              <a:rPr lang="el-GR" baseline="-25000" dirty="0" err="1" smtClean="0"/>
              <a:t>ΟΥΣ</a:t>
            </a:r>
            <a:r>
              <a:rPr lang="el-GR" i="1" dirty="0" smtClean="0"/>
              <a:t>-α-</a:t>
            </a:r>
            <a:r>
              <a:rPr lang="el-GR" i="1" dirty="0" err="1" smtClean="0"/>
              <a:t>τζής</a:t>
            </a:r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1B084147-5503-47F8-BD56-64714A9D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886C9C-DC18-4195-8FD5-A50AA931D41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692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Ταξινόμηση των ουσιαστικών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3"/>
            <a:ext cx="8057805" cy="4345001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dirty="0"/>
              <a:t>Διονύσιος ο </a:t>
            </a:r>
            <a:r>
              <a:rPr lang="el-GR" dirty="0" err="1"/>
              <a:t>Θραξ</a:t>
            </a:r>
            <a:r>
              <a:rPr lang="el-GR" dirty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el-GR" b="1" dirty="0"/>
          </a:p>
          <a:p>
            <a:pPr lvl="1"/>
            <a:r>
              <a:rPr lang="el-GR" sz="2000" dirty="0"/>
              <a:t>3 κλίσεις</a:t>
            </a:r>
            <a:r>
              <a:rPr lang="en-US" sz="2000" dirty="0"/>
              <a:t>  </a:t>
            </a:r>
            <a:r>
              <a:rPr lang="el-GR" sz="2000" dirty="0"/>
              <a:t>με βάση την ύπαρξη </a:t>
            </a:r>
            <a:r>
              <a:rPr lang="el-GR" sz="2000" b="1" dirty="0">
                <a:solidFill>
                  <a:schemeClr val="tx2"/>
                </a:solidFill>
              </a:rPr>
              <a:t>θεματικού φωνήεντος</a:t>
            </a:r>
            <a:r>
              <a:rPr lang="el-GR" sz="2000" dirty="0"/>
              <a:t>: </a:t>
            </a:r>
          </a:p>
          <a:p>
            <a:pPr marL="755650" lvl="2" indent="-195263">
              <a:buFont typeface="Arial" charset="0"/>
              <a:buChar char="•"/>
            </a:pPr>
            <a:r>
              <a:rPr lang="el-GR" sz="1900" dirty="0"/>
              <a:t>(1</a:t>
            </a:r>
            <a:r>
              <a:rPr lang="el-GR" sz="1900" baseline="30000" dirty="0"/>
              <a:t>η</a:t>
            </a:r>
            <a:r>
              <a:rPr lang="el-GR" sz="1900" dirty="0"/>
              <a:t>) ομαλά αρσενικά </a:t>
            </a:r>
            <a:r>
              <a:rPr lang="el-GR" sz="1900" dirty="0" smtClean="0"/>
              <a:t>σε -ας/-ης και θηλυκά σε </a:t>
            </a:r>
            <a:r>
              <a:rPr lang="el-GR" sz="1900" dirty="0"/>
              <a:t>-α/η </a:t>
            </a:r>
            <a:r>
              <a:rPr lang="el-GR" sz="1900" i="1" dirty="0"/>
              <a:t>ταμίας, μαθητής, </a:t>
            </a:r>
            <a:r>
              <a:rPr lang="el-GR" sz="1900" i="1" dirty="0" smtClean="0"/>
              <a:t>χαρά, τιμή </a:t>
            </a:r>
            <a:endParaRPr lang="el-GR" sz="1900" dirty="0"/>
          </a:p>
          <a:p>
            <a:pPr marL="755650" lvl="2" indent="-195263">
              <a:buFont typeface="Arial" charset="0"/>
              <a:buChar char="•"/>
            </a:pPr>
            <a:r>
              <a:rPr lang="el-GR" sz="1900" dirty="0"/>
              <a:t>(2</a:t>
            </a:r>
            <a:r>
              <a:rPr lang="el-GR" sz="1900" baseline="30000" dirty="0"/>
              <a:t>η</a:t>
            </a:r>
            <a:r>
              <a:rPr lang="el-GR" sz="1900" dirty="0"/>
              <a:t>) θεματικά </a:t>
            </a:r>
            <a:r>
              <a:rPr lang="el-GR" sz="1900" i="1" dirty="0"/>
              <a:t>άνθρωπος, νήσος,</a:t>
            </a:r>
            <a:r>
              <a:rPr lang="en-US" sz="1900" i="1" dirty="0"/>
              <a:t> </a:t>
            </a:r>
            <a:r>
              <a:rPr lang="el-GR" sz="1900" i="1" dirty="0" err="1"/>
              <a:t>δώρον</a:t>
            </a:r>
            <a:endParaRPr lang="el-GR" sz="1900" dirty="0"/>
          </a:p>
          <a:p>
            <a:pPr marL="755650" lvl="2" indent="-195263">
              <a:buFont typeface="Arial" charset="0"/>
              <a:buChar char="•"/>
            </a:pPr>
            <a:r>
              <a:rPr lang="el-GR" sz="1900" dirty="0"/>
              <a:t>(3</a:t>
            </a:r>
            <a:r>
              <a:rPr lang="el-GR" sz="1900" baseline="30000" dirty="0"/>
              <a:t>η</a:t>
            </a:r>
            <a:r>
              <a:rPr lang="el-GR" sz="1900" dirty="0"/>
              <a:t>) ανώμαλα </a:t>
            </a:r>
            <a:r>
              <a:rPr lang="el-GR" sz="1900" i="1" dirty="0"/>
              <a:t>πατήρ, μήτηρ, σώμα, </a:t>
            </a:r>
            <a:r>
              <a:rPr lang="el-GR" sz="1900" i="1" dirty="0" err="1"/>
              <a:t>κέρας</a:t>
            </a:r>
            <a:endParaRPr lang="el-GR" sz="1900" i="1" dirty="0"/>
          </a:p>
          <a:p>
            <a:pPr marL="985838" lvl="2" indent="-300038">
              <a:buFont typeface="Arial" charset="0"/>
              <a:buChar char="•"/>
            </a:pPr>
            <a:endParaRPr lang="el-GR" sz="1800" i="1" dirty="0"/>
          </a:p>
          <a:p>
            <a:pPr marL="342900" lvl="1" indent="-342900">
              <a:spcBef>
                <a:spcPts val="750"/>
              </a:spcBef>
              <a:buFont typeface="+mj-lt"/>
              <a:buAutoNum type="arabicPeriod" startAt="2"/>
            </a:pPr>
            <a:r>
              <a:rPr lang="el-GR" sz="2000" dirty="0"/>
              <a:t>Τριανταφυλλίδης (1941)</a:t>
            </a:r>
          </a:p>
          <a:p>
            <a:pPr marL="744538" lvl="1" indent="-207963">
              <a:spcBef>
                <a:spcPts val="750"/>
              </a:spcBef>
              <a:buFont typeface="Arial" charset="0"/>
              <a:buChar char="•"/>
            </a:pPr>
            <a:r>
              <a:rPr lang="el-GR" sz="1900" dirty="0"/>
              <a:t>Ταξινόμηση με βάση το </a:t>
            </a:r>
            <a:r>
              <a:rPr lang="el-GR" sz="2100" b="1" dirty="0">
                <a:solidFill>
                  <a:schemeClr val="tx2"/>
                </a:solidFill>
              </a:rPr>
              <a:t>γένος</a:t>
            </a:r>
            <a:r>
              <a:rPr lang="el-GR" sz="1900" dirty="0"/>
              <a:t>: αρσενικά, θηλυκά, ουδέτερα </a:t>
            </a:r>
            <a:endParaRPr lang="en-US" sz="1900" b="1" dirty="0"/>
          </a:p>
          <a:p>
            <a:pPr marL="685800" lvl="2" indent="0">
              <a:buNone/>
            </a:pPr>
            <a:endParaRPr lang="el-GR" sz="1800" i="1" dirty="0"/>
          </a:p>
          <a:p>
            <a:pPr marL="457200" indent="-457200">
              <a:buFont typeface="+mj-lt"/>
              <a:buAutoNum type="arabicPeriod" startAt="3"/>
            </a:pPr>
            <a:r>
              <a:rPr lang="el-GR" dirty="0" err="1"/>
              <a:t>Τσοπανάκης</a:t>
            </a:r>
            <a:r>
              <a:rPr lang="el-GR" dirty="0"/>
              <a:t> (1948)</a:t>
            </a:r>
          </a:p>
          <a:p>
            <a:pPr marL="0" indent="0">
              <a:buNone/>
            </a:pPr>
            <a:endParaRPr lang="el-GR" dirty="0"/>
          </a:p>
          <a:p>
            <a:pPr marL="755650" lvl="1" indent="-219075" algn="just">
              <a:buFont typeface="Arial" charset="0"/>
              <a:buChar char="•"/>
            </a:pPr>
            <a:r>
              <a:rPr lang="el-GR" sz="1900" dirty="0"/>
              <a:t>Ταξινόμηση με βάση τον </a:t>
            </a:r>
            <a:r>
              <a:rPr lang="el-GR" sz="2100" b="1" dirty="0">
                <a:solidFill>
                  <a:schemeClr val="tx2"/>
                </a:solidFill>
              </a:rPr>
              <a:t>αριθμό των συλλαβών</a:t>
            </a:r>
            <a:r>
              <a:rPr lang="el-GR" sz="1900" dirty="0"/>
              <a:t>: ισοσύλλαβα και ανισοσύλλαβα, </a:t>
            </a:r>
            <a:r>
              <a:rPr lang="el-GR" sz="1900" i="1" dirty="0"/>
              <a:t>δώρο-δώρα</a:t>
            </a:r>
            <a:r>
              <a:rPr lang="el-GR" sz="1900" dirty="0"/>
              <a:t> </a:t>
            </a:r>
            <a:r>
              <a:rPr lang="en-US" sz="1900" dirty="0"/>
              <a:t>vs</a:t>
            </a:r>
            <a:r>
              <a:rPr lang="el-GR" sz="1900" dirty="0"/>
              <a:t> </a:t>
            </a:r>
            <a:r>
              <a:rPr lang="el-GR" sz="1900" i="1" dirty="0"/>
              <a:t>σώμα-σώματα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05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Ταξινόμηση των ουσιαστικών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3"/>
            <a:ext cx="7789700" cy="434500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is-IS" dirty="0"/>
              <a:t>Ralli (2000)</a:t>
            </a:r>
            <a:r>
              <a:rPr lang="el-GR" dirty="0"/>
              <a:t> </a:t>
            </a:r>
          </a:p>
          <a:p>
            <a:r>
              <a:rPr lang="el-GR" dirty="0"/>
              <a:t>Ταξινόμηση με βάση:</a:t>
            </a:r>
          </a:p>
          <a:p>
            <a:endParaRPr lang="el-GR" dirty="0"/>
          </a:p>
          <a:p>
            <a:pPr marL="728663" lvl="1" indent="-385763">
              <a:buFont typeface="Arial" charset="0"/>
              <a:buChar char="•"/>
            </a:pPr>
            <a:r>
              <a:rPr lang="el-GR" dirty="0"/>
              <a:t>τη μορφή των κλιτικών επιθημάτων ΚΑΙ</a:t>
            </a:r>
          </a:p>
          <a:p>
            <a:pPr marL="728663" lvl="1" indent="-385763">
              <a:buFont typeface="Arial" charset="0"/>
              <a:buChar char="•"/>
            </a:pPr>
            <a:r>
              <a:rPr lang="el-GR" dirty="0"/>
              <a:t>τη θεματική </a:t>
            </a:r>
            <a:r>
              <a:rPr lang="el-GR" dirty="0" err="1"/>
              <a:t>αλλομορφία</a:t>
            </a:r>
            <a:endParaRPr lang="el-GR" dirty="0"/>
          </a:p>
          <a:p>
            <a:pPr marL="728663" lvl="1" indent="-385763">
              <a:buFont typeface="+mj-lt"/>
              <a:buAutoNum type="romanLcPeriod"/>
            </a:pPr>
            <a:endParaRPr lang="el-GR" dirty="0"/>
          </a:p>
          <a:p>
            <a:pPr marL="231775" indent="-220663" algn="just">
              <a:buFont typeface="Wingdings" charset="2"/>
              <a:buChar char="Ø"/>
            </a:pPr>
            <a:r>
              <a:rPr lang="el-GR" dirty="0"/>
              <a:t>Ο χωρισμός σε κλιτικές τάξεις είναι συνάρτηση πολλών χαρακτηριστικών</a:t>
            </a:r>
          </a:p>
          <a:p>
            <a:pPr marL="231775" indent="-220663" algn="just">
              <a:buFont typeface="Wingdings" charset="2"/>
              <a:buChar char="Ø"/>
            </a:pPr>
            <a:r>
              <a:rPr lang="el-GR" dirty="0"/>
              <a:t>Προσπάθεια για αποφυγή επικάλυψης </a:t>
            </a:r>
          </a:p>
          <a:p>
            <a:pPr algn="just"/>
            <a:endParaRPr lang="el-GR" dirty="0"/>
          </a:p>
          <a:p>
            <a:pPr marL="342900" indent="-342900">
              <a:buFont typeface="+mj-lt"/>
              <a:buAutoNum type="arabicPeriod" startAt="4"/>
            </a:pPr>
            <a:endParaRPr lang="el-GR" b="1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2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Κλιτική τάξη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b="1" dirty="0"/>
              <a:t>Κλιτική τάξη (</a:t>
            </a:r>
            <a:r>
              <a:rPr lang="en-US" b="1" dirty="0"/>
              <a:t>inflectional class</a:t>
            </a:r>
            <a:r>
              <a:rPr lang="el-GR" b="1" dirty="0"/>
              <a:t>): </a:t>
            </a:r>
            <a:r>
              <a:rPr lang="el-GR" dirty="0"/>
              <a:t>ταξινόμηση με βάση τη διαφορά της μορφής του κλιτικού παραδείγματος</a:t>
            </a:r>
          </a:p>
          <a:p>
            <a:pPr marL="452438" indent="0" algn="just">
              <a:buNone/>
            </a:pPr>
            <a:r>
              <a:rPr lang="el-GR" dirty="0">
                <a:solidFill>
                  <a:srgbClr val="FFFF00"/>
                </a:solidFill>
              </a:rPr>
              <a:t>Δεν είναι προβλέψιμη</a:t>
            </a:r>
          </a:p>
          <a:p>
            <a:pPr marL="452438" indent="0" algn="just">
              <a:buNone/>
            </a:pPr>
            <a:r>
              <a:rPr lang="el-GR" dirty="0"/>
              <a:t>Είναι </a:t>
            </a:r>
            <a:r>
              <a:rPr lang="el-GR" dirty="0">
                <a:solidFill>
                  <a:srgbClr val="FFFF00"/>
                </a:solidFill>
              </a:rPr>
              <a:t>λεξικά καταχωρημένο </a:t>
            </a:r>
            <a:r>
              <a:rPr lang="el-GR" dirty="0"/>
              <a:t>χαρακτηριστικό</a:t>
            </a:r>
            <a:endParaRPr lang="en-US" b="1" dirty="0">
              <a:solidFill>
                <a:srgbClr val="FFFF00"/>
              </a:solidFill>
            </a:endParaRPr>
          </a:p>
          <a:p>
            <a:pPr marL="465535" indent="0">
              <a:buNone/>
            </a:pPr>
            <a:r>
              <a:rPr lang="el-GR" dirty="0"/>
              <a:t>Καθαρά </a:t>
            </a:r>
            <a:r>
              <a:rPr lang="el-GR" dirty="0">
                <a:solidFill>
                  <a:srgbClr val="FFFF00"/>
                </a:solidFill>
              </a:rPr>
              <a:t>μορφολογικό χαρακτηριστικό</a:t>
            </a:r>
            <a:r>
              <a:rPr lang="el-GR" dirty="0"/>
              <a:t>, το οποίο:</a:t>
            </a:r>
          </a:p>
          <a:p>
            <a:pPr marL="808435" indent="-342900">
              <a:buFont typeface="+mj-lt"/>
              <a:buAutoNum type="arabicPeriod"/>
            </a:pPr>
            <a:endParaRPr lang="en-US" sz="2400" dirty="0"/>
          </a:p>
          <a:p>
            <a:pPr marL="989013" lvl="1" indent="-269875">
              <a:lnSpc>
                <a:spcPct val="150000"/>
              </a:lnSpc>
              <a:buFont typeface="Wingdings" charset="2"/>
              <a:buChar char="Ø"/>
            </a:pPr>
            <a:r>
              <a:rPr lang="el-GR" sz="2000" dirty="0"/>
              <a:t>διασφαλίζει το σωστό συνδυασμό θέματος και επιθήματος</a:t>
            </a:r>
          </a:p>
          <a:p>
            <a:pPr marL="989013" lvl="1" indent="-269875" algn="just">
              <a:lnSpc>
                <a:spcPct val="150000"/>
              </a:lnSpc>
              <a:buFont typeface="Wingdings" charset="2"/>
              <a:buChar char="Ø"/>
            </a:pPr>
            <a:r>
              <a:rPr lang="el-GR" sz="2000" dirty="0"/>
              <a:t>χαρακτηρίζει το θέμα και το κλιτικό επίθημα </a:t>
            </a:r>
          </a:p>
          <a:p>
            <a:pPr marL="989013" lvl="1" indent="-269875" algn="just">
              <a:lnSpc>
                <a:spcPct val="150000"/>
              </a:lnSpc>
              <a:buFont typeface="Wingdings" charset="2"/>
              <a:buChar char="Ø"/>
            </a:pPr>
            <a:r>
              <a:rPr lang="el-GR" sz="2000" dirty="0"/>
              <a:t>είναι υπεύθυνη για τη διαφορά στη μορφή των κλιτικών επιθημάτων </a:t>
            </a:r>
            <a:endParaRPr lang="en-US" sz="2000" dirty="0"/>
          </a:p>
          <a:p>
            <a:pPr>
              <a:lnSpc>
                <a:spcPct val="150000"/>
              </a:lnSpc>
              <a:buFont typeface="Wingdings" charset="2"/>
              <a:buChar char="Ø"/>
            </a:pPr>
            <a:endParaRPr lang="el-GR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6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xmlns="" id="{28805531-CC6B-48D0-AEF5-741E2512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Κλιτικές τάξεις ονομάτων 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xmlns="" id="{C3653463-C866-47D3-B083-9F74D8BD3F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22960" y="1964724"/>
            <a:ext cx="7839126" cy="4044521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201168" lvl="1" indent="0" algn="just">
              <a:buNone/>
            </a:pPr>
            <a:r>
              <a:rPr lang="el-GR" altLang="el-GR" b="1" dirty="0">
                <a:solidFill>
                  <a:schemeClr val="tx2"/>
                </a:solidFill>
                <a:effectLst/>
              </a:rPr>
              <a:t>ΚΤ1</a:t>
            </a:r>
            <a:r>
              <a:rPr lang="el-GR" altLang="el-GR" dirty="0">
                <a:effectLst/>
              </a:rPr>
              <a:t>: </a:t>
            </a:r>
            <a:r>
              <a:rPr lang="el-GR" dirty="0"/>
              <a:t>(α) αρσενικά και θηλυκά (β) κλιτικό επίθημα </a:t>
            </a:r>
            <a:r>
              <a:rPr lang="el-GR" i="1" dirty="0"/>
              <a:t>-</a:t>
            </a:r>
            <a:r>
              <a:rPr lang="el-GR" i="1" dirty="0" err="1"/>
              <a:t>ος</a:t>
            </a:r>
            <a:r>
              <a:rPr lang="en-US" i="1" dirty="0"/>
              <a:t> </a:t>
            </a:r>
            <a:r>
              <a:rPr lang="el-GR" dirty="0"/>
              <a:t>(γ) απουσία </a:t>
            </a:r>
            <a:r>
              <a:rPr lang="el-GR" dirty="0" err="1"/>
              <a:t>αλλομορφίας</a:t>
            </a:r>
            <a:r>
              <a:rPr lang="el-GR" dirty="0"/>
              <a:t> </a:t>
            </a:r>
          </a:p>
          <a:p>
            <a:pPr marL="201168" lvl="1" indent="0" algn="ctr">
              <a:buNone/>
            </a:pPr>
            <a:r>
              <a:rPr lang="el-GR" dirty="0">
                <a:solidFill>
                  <a:srgbClr val="FFFF00"/>
                </a:solidFill>
              </a:rPr>
              <a:t>(π.χ. </a:t>
            </a:r>
            <a:r>
              <a:rPr lang="el-GR" altLang="el-GR" i="1" dirty="0">
                <a:solidFill>
                  <a:srgbClr val="FFFF00"/>
                </a:solidFill>
                <a:effectLst/>
              </a:rPr>
              <a:t>άνθρωπος, οδός</a:t>
            </a:r>
            <a:r>
              <a:rPr lang="el-GR" altLang="el-GR" dirty="0">
                <a:solidFill>
                  <a:srgbClr val="FFFF00"/>
                </a:solidFill>
                <a:effectLst/>
              </a:rPr>
              <a:t>)</a:t>
            </a:r>
            <a:r>
              <a:rPr lang="el-GR" altLang="el-GR" i="1" dirty="0">
                <a:solidFill>
                  <a:srgbClr val="FFFF00"/>
                </a:solidFill>
                <a:effectLst/>
              </a:rPr>
              <a:t> </a:t>
            </a:r>
          </a:p>
          <a:p>
            <a:pPr marL="201168" lvl="1" indent="0" algn="just">
              <a:buNone/>
            </a:pPr>
            <a:endParaRPr lang="el-GR" altLang="el-GR" b="1" dirty="0">
              <a:solidFill>
                <a:srgbClr val="FFC000"/>
              </a:solidFill>
              <a:effectLst/>
            </a:endParaRPr>
          </a:p>
          <a:p>
            <a:pPr marL="201168" lvl="1" indent="0" algn="just">
              <a:buNone/>
            </a:pPr>
            <a:r>
              <a:rPr lang="el-GR" altLang="el-GR" b="1" dirty="0">
                <a:solidFill>
                  <a:schemeClr val="tx2"/>
                </a:solidFill>
                <a:effectLst/>
              </a:rPr>
              <a:t>ΚΤ2</a:t>
            </a:r>
            <a:r>
              <a:rPr lang="el-GR" altLang="el-GR" dirty="0">
                <a:effectLst/>
              </a:rPr>
              <a:t>: </a:t>
            </a:r>
            <a:r>
              <a:rPr lang="el-GR" dirty="0"/>
              <a:t>(α) αρσενικά (β) κλιτικό επίθημα </a:t>
            </a:r>
            <a:r>
              <a:rPr lang="el-GR" i="1" dirty="0"/>
              <a:t>-ς </a:t>
            </a:r>
            <a:r>
              <a:rPr lang="el-GR" dirty="0"/>
              <a:t>(γ) με την ίδια </a:t>
            </a:r>
            <a:r>
              <a:rPr lang="el-GR" dirty="0" err="1"/>
              <a:t>αλλομορφία</a:t>
            </a:r>
            <a:r>
              <a:rPr lang="el-GR" dirty="0"/>
              <a:t> ανάλογα με τον αριθμό </a:t>
            </a:r>
          </a:p>
          <a:p>
            <a:pPr marL="201168" lvl="1" indent="0" algn="ctr">
              <a:buNone/>
            </a:pPr>
            <a:r>
              <a:rPr lang="el-GR" dirty="0">
                <a:solidFill>
                  <a:srgbClr val="FFFF00"/>
                </a:solidFill>
              </a:rPr>
              <a:t>(π.χ. </a:t>
            </a:r>
            <a:r>
              <a:rPr lang="el-GR" i="1" dirty="0">
                <a:solidFill>
                  <a:srgbClr val="FFFF00"/>
                </a:solidFill>
              </a:rPr>
              <a:t>μανάβης, μαθητής, ταμίας, καφές &lt; </a:t>
            </a:r>
            <a:r>
              <a:rPr lang="el-GR" i="1" dirty="0" err="1">
                <a:solidFill>
                  <a:srgbClr val="FFFF00"/>
                </a:solidFill>
              </a:rPr>
              <a:t>μαναβη</a:t>
            </a:r>
            <a:r>
              <a:rPr lang="el-GR" i="1" dirty="0">
                <a:solidFill>
                  <a:srgbClr val="FFFF00"/>
                </a:solidFill>
              </a:rPr>
              <a:t>-</a:t>
            </a:r>
            <a:r>
              <a:rPr lang="en-US" i="1" dirty="0">
                <a:solidFill>
                  <a:srgbClr val="FFFF00"/>
                </a:solidFill>
              </a:rPr>
              <a:t>~</a:t>
            </a:r>
            <a:r>
              <a:rPr lang="el-GR" i="1" dirty="0" err="1">
                <a:solidFill>
                  <a:srgbClr val="FFFF00"/>
                </a:solidFill>
              </a:rPr>
              <a:t>μαναβηδ</a:t>
            </a:r>
            <a:r>
              <a:rPr lang="el-GR" i="1" dirty="0">
                <a:solidFill>
                  <a:srgbClr val="FFFF00"/>
                </a:solidFill>
              </a:rPr>
              <a:t>-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l-GR" i="1" dirty="0" err="1">
                <a:solidFill>
                  <a:srgbClr val="FFFF00"/>
                </a:solidFill>
              </a:rPr>
              <a:t>μαθητη</a:t>
            </a:r>
            <a:r>
              <a:rPr lang="el-GR" i="1" dirty="0">
                <a:solidFill>
                  <a:srgbClr val="FFFF00"/>
                </a:solidFill>
              </a:rPr>
              <a:t>-</a:t>
            </a:r>
            <a:r>
              <a:rPr lang="en-US" i="1" dirty="0">
                <a:solidFill>
                  <a:srgbClr val="FFFF00"/>
                </a:solidFill>
              </a:rPr>
              <a:t>~</a:t>
            </a:r>
            <a:r>
              <a:rPr lang="el-GR" i="1" dirty="0" err="1">
                <a:solidFill>
                  <a:srgbClr val="FFFF00"/>
                </a:solidFill>
              </a:rPr>
              <a:t>μαθητ</a:t>
            </a:r>
            <a:r>
              <a:rPr lang="el-GR" i="1" dirty="0">
                <a:solidFill>
                  <a:srgbClr val="FFFF00"/>
                </a:solidFill>
              </a:rPr>
              <a:t>-</a:t>
            </a:r>
            <a:r>
              <a:rPr lang="el-GR" dirty="0">
                <a:solidFill>
                  <a:srgbClr val="FFFF00"/>
                </a:solidFill>
              </a:rPr>
              <a:t>) </a:t>
            </a:r>
          </a:p>
          <a:p>
            <a:pPr marL="201168" lvl="1" indent="0" algn="just">
              <a:buNone/>
            </a:pPr>
            <a:endParaRPr lang="el-GR" altLang="el-GR" b="1" dirty="0">
              <a:solidFill>
                <a:srgbClr val="FFFF00"/>
              </a:solidFill>
              <a:effectLst/>
            </a:endParaRPr>
          </a:p>
          <a:p>
            <a:pPr marL="201168" lvl="1" indent="0" algn="just">
              <a:buNone/>
            </a:pPr>
            <a:r>
              <a:rPr lang="el-GR" altLang="el-GR" b="1" dirty="0">
                <a:solidFill>
                  <a:schemeClr val="tx2"/>
                </a:solidFill>
                <a:effectLst/>
              </a:rPr>
              <a:t>ΚΤ3</a:t>
            </a:r>
            <a:r>
              <a:rPr lang="el-GR" altLang="el-GR" dirty="0">
                <a:effectLst/>
              </a:rPr>
              <a:t>: </a:t>
            </a:r>
            <a:r>
              <a:rPr lang="el-GR" dirty="0"/>
              <a:t>(α) θηλυκά (β) κλιτικό επίθημα </a:t>
            </a:r>
            <a:r>
              <a:rPr lang="el-GR" i="1" dirty="0"/>
              <a:t>-∅, -</a:t>
            </a:r>
            <a:r>
              <a:rPr lang="en-US" i="1" dirty="0"/>
              <a:t>s</a:t>
            </a:r>
            <a:r>
              <a:rPr lang="el-GR" baseline="-25000" dirty="0"/>
              <a:t>ΓΕΝ</a:t>
            </a:r>
            <a:r>
              <a:rPr lang="el-GR" i="1" dirty="0"/>
              <a:t> </a:t>
            </a:r>
            <a:r>
              <a:rPr lang="el-GR" dirty="0"/>
              <a:t>(γ) με την ίδια </a:t>
            </a:r>
            <a:r>
              <a:rPr lang="el-GR" dirty="0" err="1"/>
              <a:t>αλλομορφία</a:t>
            </a:r>
            <a:r>
              <a:rPr lang="el-GR" dirty="0"/>
              <a:t> ανάλογα με τον αριθμό</a:t>
            </a:r>
          </a:p>
          <a:p>
            <a:pPr marL="201168" lvl="1" indent="0" algn="ctr">
              <a:buNone/>
            </a:pPr>
            <a:r>
              <a:rPr lang="el-GR" dirty="0">
                <a:solidFill>
                  <a:srgbClr val="FFFF00"/>
                </a:solidFill>
              </a:rPr>
              <a:t>(π.χ. </a:t>
            </a:r>
            <a:r>
              <a:rPr lang="el-GR" altLang="el-GR" i="1" dirty="0">
                <a:solidFill>
                  <a:srgbClr val="FFFF00"/>
                </a:solidFill>
              </a:rPr>
              <a:t>μέρα, αλεπού, γιορτή &lt; </a:t>
            </a:r>
            <a:r>
              <a:rPr lang="el-GR" i="1" dirty="0" err="1">
                <a:solidFill>
                  <a:srgbClr val="FFFF00"/>
                </a:solidFill>
              </a:rPr>
              <a:t>μερα</a:t>
            </a:r>
            <a:r>
              <a:rPr lang="el-GR" i="1" dirty="0">
                <a:solidFill>
                  <a:srgbClr val="FFFF00"/>
                </a:solidFill>
              </a:rPr>
              <a:t>-</a:t>
            </a:r>
            <a:r>
              <a:rPr lang="en-US" i="1" dirty="0">
                <a:solidFill>
                  <a:srgbClr val="FFFF00"/>
                </a:solidFill>
              </a:rPr>
              <a:t>~</a:t>
            </a:r>
            <a:r>
              <a:rPr lang="el-GR" i="1" dirty="0" err="1">
                <a:solidFill>
                  <a:srgbClr val="FFFF00"/>
                </a:solidFill>
              </a:rPr>
              <a:t>μερ</a:t>
            </a:r>
            <a:r>
              <a:rPr lang="el-GR" i="1" dirty="0">
                <a:solidFill>
                  <a:srgbClr val="FFFF00"/>
                </a:solidFill>
              </a:rPr>
              <a:t>-</a:t>
            </a:r>
            <a:r>
              <a:rPr lang="en-US" i="1" dirty="0">
                <a:solidFill>
                  <a:srgbClr val="FFFF00"/>
                </a:solidFill>
              </a:rPr>
              <a:t>, </a:t>
            </a:r>
            <a:r>
              <a:rPr lang="el-GR" i="1" dirty="0" err="1">
                <a:solidFill>
                  <a:srgbClr val="FFFF00"/>
                </a:solidFill>
              </a:rPr>
              <a:t>αλεπου</a:t>
            </a:r>
            <a:r>
              <a:rPr lang="el-GR" i="1" dirty="0">
                <a:solidFill>
                  <a:srgbClr val="FFFF00"/>
                </a:solidFill>
              </a:rPr>
              <a:t>-</a:t>
            </a:r>
            <a:r>
              <a:rPr lang="en-US" i="1" dirty="0">
                <a:solidFill>
                  <a:srgbClr val="FFFF00"/>
                </a:solidFill>
              </a:rPr>
              <a:t>~</a:t>
            </a:r>
            <a:r>
              <a:rPr lang="el-GR" i="1" dirty="0" err="1">
                <a:solidFill>
                  <a:srgbClr val="FFFF00"/>
                </a:solidFill>
              </a:rPr>
              <a:t>αλεπουδ</a:t>
            </a:r>
            <a:r>
              <a:rPr lang="el-GR" i="1" dirty="0">
                <a:solidFill>
                  <a:srgbClr val="FFFF00"/>
                </a:solidFill>
              </a:rPr>
              <a:t>-</a:t>
            </a:r>
            <a:r>
              <a:rPr lang="el-GR" dirty="0">
                <a:solidFill>
                  <a:srgbClr val="FFFF00"/>
                </a:solidFill>
              </a:rPr>
              <a:t>)</a:t>
            </a:r>
            <a:endParaRPr lang="el-GR" altLang="el-GR" i="1" dirty="0">
              <a:solidFill>
                <a:srgbClr val="FFFF00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3791" y="286604"/>
            <a:ext cx="2890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mtClean="0">
                <a:solidFill>
                  <a:srgbClr val="C00000"/>
                </a:solidFill>
              </a:rPr>
              <a:t>* Εκτός </a:t>
            </a:r>
            <a:r>
              <a:rPr lang="el-GR" altLang="el-GR" dirty="0" smtClean="0">
                <a:solidFill>
                  <a:srgbClr val="C00000"/>
                </a:solidFill>
              </a:rPr>
              <a:t>εξεταστέας ύλης </a:t>
            </a:r>
          </a:p>
          <a:p>
            <a:r>
              <a:rPr lang="el-GR" altLang="el-GR" dirty="0" smtClean="0">
                <a:solidFill>
                  <a:srgbClr val="C00000"/>
                </a:solidFill>
              </a:rPr>
              <a:t>η διάκριση σε κλιτικές τάξεις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xmlns="" id="{28805531-CC6B-48D0-AEF5-741E2512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Κλιτικές τάξεις ονομάτων 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xmlns="" id="{C3653463-C866-47D3-B083-9F74D8BD3F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5468" y="1885821"/>
            <a:ext cx="7568910" cy="430491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201168" lvl="1" indent="0" algn="just">
              <a:buNone/>
            </a:pPr>
            <a:r>
              <a:rPr lang="el-GR" altLang="el-GR" b="1" dirty="0">
                <a:solidFill>
                  <a:schemeClr val="tx2"/>
                </a:solidFill>
              </a:rPr>
              <a:t>ΚΤ4</a:t>
            </a:r>
            <a:r>
              <a:rPr lang="el-GR" altLang="el-GR" dirty="0"/>
              <a:t>: </a:t>
            </a:r>
            <a:r>
              <a:rPr lang="el-GR" dirty="0"/>
              <a:t>(α) θηλυκά αρχαιοπρεπή με γενική σε -ς/-ως (β) κλιτικό επίθημα </a:t>
            </a:r>
            <a:r>
              <a:rPr lang="el-GR" i="1" dirty="0"/>
              <a:t>-∅ </a:t>
            </a:r>
            <a:r>
              <a:rPr lang="el-GR" dirty="0"/>
              <a:t>(γ) θεματική </a:t>
            </a:r>
            <a:r>
              <a:rPr lang="el-GR" dirty="0" err="1"/>
              <a:t>αλλομορφία</a:t>
            </a:r>
            <a:r>
              <a:rPr lang="el-GR" dirty="0"/>
              <a:t> </a:t>
            </a:r>
          </a:p>
          <a:p>
            <a:pPr marL="201168" lvl="1" indent="0" algn="ctr">
              <a:buNone/>
            </a:pPr>
            <a:r>
              <a:rPr lang="el-GR" dirty="0">
                <a:solidFill>
                  <a:srgbClr val="FFFF00"/>
                </a:solidFill>
              </a:rPr>
              <a:t>(π.χ. </a:t>
            </a:r>
            <a:r>
              <a:rPr lang="el-GR" altLang="el-GR" i="1" dirty="0">
                <a:solidFill>
                  <a:srgbClr val="FFFF00"/>
                </a:solidFill>
              </a:rPr>
              <a:t>φύση &lt; </a:t>
            </a:r>
            <a:r>
              <a:rPr lang="el-GR" altLang="el-GR" i="1" dirty="0" err="1">
                <a:solidFill>
                  <a:srgbClr val="FFFF00"/>
                </a:solidFill>
              </a:rPr>
              <a:t>φυσε</a:t>
            </a:r>
            <a:r>
              <a:rPr lang="el-GR" altLang="el-GR" i="1" dirty="0">
                <a:solidFill>
                  <a:srgbClr val="FFFF00"/>
                </a:solidFill>
              </a:rPr>
              <a:t>-</a:t>
            </a:r>
            <a:r>
              <a:rPr lang="en-US" i="1" dirty="0">
                <a:solidFill>
                  <a:srgbClr val="FFFF00"/>
                </a:solidFill>
              </a:rPr>
              <a:t>~</a:t>
            </a:r>
            <a:r>
              <a:rPr lang="el-GR" altLang="el-GR" i="1" dirty="0" err="1">
                <a:solidFill>
                  <a:srgbClr val="FFFF00"/>
                </a:solidFill>
              </a:rPr>
              <a:t>φυσ</a:t>
            </a:r>
            <a:r>
              <a:rPr lang="el-GR" altLang="el-GR" i="1" dirty="0">
                <a:solidFill>
                  <a:srgbClr val="FFFF00"/>
                </a:solidFill>
              </a:rPr>
              <a:t>-</a:t>
            </a:r>
            <a:r>
              <a:rPr lang="en-US" i="1" dirty="0">
                <a:solidFill>
                  <a:srgbClr val="FFFF00"/>
                </a:solidFill>
              </a:rPr>
              <a:t>~</a:t>
            </a:r>
            <a:r>
              <a:rPr lang="el-GR" altLang="el-GR" i="1" dirty="0" err="1">
                <a:solidFill>
                  <a:srgbClr val="FFFF00"/>
                </a:solidFill>
              </a:rPr>
              <a:t>φυση</a:t>
            </a:r>
            <a:r>
              <a:rPr lang="el-GR" altLang="el-GR" i="1" dirty="0">
                <a:solidFill>
                  <a:srgbClr val="FFFF00"/>
                </a:solidFill>
              </a:rPr>
              <a:t>-</a:t>
            </a:r>
            <a:r>
              <a:rPr lang="el-GR" dirty="0">
                <a:solidFill>
                  <a:srgbClr val="FFFF00"/>
                </a:solidFill>
              </a:rPr>
              <a:t>)</a:t>
            </a:r>
            <a:endParaRPr lang="el-GR" altLang="el-GR" dirty="0">
              <a:solidFill>
                <a:srgbClr val="FFFF00"/>
              </a:solidFill>
              <a:effectLst/>
            </a:endParaRPr>
          </a:p>
          <a:p>
            <a:pPr marL="201168" lvl="1" indent="0" algn="just">
              <a:buNone/>
            </a:pPr>
            <a:endParaRPr lang="el-GR" altLang="el-GR" b="1" dirty="0">
              <a:solidFill>
                <a:srgbClr val="FFC000"/>
              </a:solidFill>
              <a:effectLst/>
            </a:endParaRPr>
          </a:p>
          <a:p>
            <a:pPr marL="201168" lvl="1" indent="0" algn="just">
              <a:buNone/>
            </a:pPr>
            <a:r>
              <a:rPr lang="el-GR" altLang="el-GR" b="1" dirty="0">
                <a:solidFill>
                  <a:schemeClr val="tx2"/>
                </a:solidFill>
                <a:effectLst/>
              </a:rPr>
              <a:t>ΚΤ5</a:t>
            </a:r>
            <a:r>
              <a:rPr lang="el-GR" altLang="el-GR" dirty="0">
                <a:effectLst/>
              </a:rPr>
              <a:t>: </a:t>
            </a:r>
            <a:r>
              <a:rPr lang="el-GR" dirty="0"/>
              <a:t>(α) ουδέτερα (β) κλιτικό επίθημα </a:t>
            </a:r>
            <a:r>
              <a:rPr lang="el-GR" i="1" dirty="0"/>
              <a:t>-</a:t>
            </a:r>
            <a:r>
              <a:rPr lang="en-US" i="1" dirty="0"/>
              <a:t>o</a:t>
            </a:r>
            <a:r>
              <a:rPr lang="el-GR" i="1" dirty="0"/>
              <a:t>, </a:t>
            </a:r>
            <a:r>
              <a:rPr lang="el-GR" dirty="0"/>
              <a:t>(γ) απουσία θεματικής </a:t>
            </a:r>
            <a:r>
              <a:rPr lang="el-GR" dirty="0" err="1"/>
              <a:t>αλλομορφίας</a:t>
            </a:r>
            <a:r>
              <a:rPr lang="el-GR" dirty="0"/>
              <a:t> </a:t>
            </a:r>
          </a:p>
          <a:p>
            <a:pPr marL="201168" lvl="1" indent="0" algn="ctr">
              <a:buNone/>
            </a:pPr>
            <a:r>
              <a:rPr lang="el-GR" dirty="0">
                <a:solidFill>
                  <a:srgbClr val="FFFF00"/>
                </a:solidFill>
              </a:rPr>
              <a:t>(π.χ. </a:t>
            </a:r>
            <a:r>
              <a:rPr lang="el-GR" altLang="el-GR" i="1" dirty="0">
                <a:solidFill>
                  <a:srgbClr val="FFFF00"/>
                </a:solidFill>
              </a:rPr>
              <a:t>ποτό, βουνό, γλυκό</a:t>
            </a:r>
            <a:r>
              <a:rPr lang="el-GR" dirty="0">
                <a:solidFill>
                  <a:srgbClr val="FFFF00"/>
                </a:solidFill>
              </a:rPr>
              <a:t>)</a:t>
            </a:r>
            <a:endParaRPr lang="el-GR" altLang="el-GR" i="1" dirty="0">
              <a:solidFill>
                <a:srgbClr val="FFFF00"/>
              </a:solidFill>
              <a:effectLst/>
            </a:endParaRPr>
          </a:p>
          <a:p>
            <a:pPr marL="201168" lvl="1" indent="0" algn="just">
              <a:buNone/>
            </a:pPr>
            <a:endParaRPr lang="el-GR" altLang="el-GR" b="1" dirty="0">
              <a:solidFill>
                <a:srgbClr val="FFC000"/>
              </a:solidFill>
              <a:effectLst/>
            </a:endParaRPr>
          </a:p>
          <a:p>
            <a:pPr marL="201168" lvl="1" indent="0" algn="just">
              <a:buNone/>
            </a:pPr>
            <a:r>
              <a:rPr lang="el-GR" altLang="el-GR" b="1" dirty="0">
                <a:solidFill>
                  <a:schemeClr val="tx2"/>
                </a:solidFill>
                <a:effectLst/>
              </a:rPr>
              <a:t>ΚΤ6</a:t>
            </a:r>
            <a:r>
              <a:rPr lang="el-GR" altLang="el-GR" dirty="0">
                <a:effectLst/>
              </a:rPr>
              <a:t>: </a:t>
            </a:r>
            <a:r>
              <a:rPr lang="el-GR" dirty="0"/>
              <a:t>(α) ουδέτερα (β) κλιτικό επίθημα </a:t>
            </a:r>
            <a:r>
              <a:rPr lang="el-GR" i="1" dirty="0"/>
              <a:t>-∅</a:t>
            </a:r>
            <a:r>
              <a:rPr lang="en-US" i="1" dirty="0"/>
              <a:t> </a:t>
            </a:r>
            <a:r>
              <a:rPr lang="el-GR" i="1" dirty="0"/>
              <a:t> </a:t>
            </a:r>
            <a:r>
              <a:rPr lang="el-GR" dirty="0"/>
              <a:t>(γ) απουσία θεματικής </a:t>
            </a:r>
            <a:r>
              <a:rPr lang="el-GR" dirty="0" err="1"/>
              <a:t>αλλομορφίας</a:t>
            </a:r>
            <a:r>
              <a:rPr lang="el-GR" dirty="0"/>
              <a:t> </a:t>
            </a:r>
          </a:p>
          <a:p>
            <a:pPr marL="201168" lvl="1" indent="0" algn="ctr">
              <a:buNone/>
            </a:pPr>
            <a:r>
              <a:rPr lang="el-GR" dirty="0">
                <a:solidFill>
                  <a:srgbClr val="FFFF00"/>
                </a:solidFill>
              </a:rPr>
              <a:t>(π.χ. </a:t>
            </a:r>
            <a:r>
              <a:rPr lang="el-GR" altLang="el-GR" i="1" dirty="0">
                <a:solidFill>
                  <a:srgbClr val="FFFF00"/>
                </a:solidFill>
              </a:rPr>
              <a:t>παιδί, σπίτι, φιλί</a:t>
            </a:r>
            <a:r>
              <a:rPr lang="el-GR" dirty="0">
                <a:solidFill>
                  <a:srgbClr val="FFFF00"/>
                </a:solidFill>
              </a:rPr>
              <a:t>)</a:t>
            </a:r>
            <a:endParaRPr lang="el-GR" altLang="el-GR" i="1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916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xmlns="" id="{28805531-CC6B-48D0-AEF5-741E2512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Κλιτικές τάξεις ονομάτων 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xmlns="" id="{C3653463-C866-47D3-B083-9F74D8BD3F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5468" y="1885821"/>
            <a:ext cx="7471291" cy="430491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201168" lvl="1" indent="0" algn="just">
              <a:buNone/>
            </a:pPr>
            <a:r>
              <a:rPr lang="el-GR" altLang="el-GR" b="1" dirty="0">
                <a:solidFill>
                  <a:schemeClr val="tx2"/>
                </a:solidFill>
                <a:effectLst/>
              </a:rPr>
              <a:t>ΚΤ7</a:t>
            </a:r>
            <a:r>
              <a:rPr lang="el-GR" altLang="el-GR" dirty="0">
                <a:effectLst/>
              </a:rPr>
              <a:t>: </a:t>
            </a:r>
            <a:r>
              <a:rPr lang="el-GR" dirty="0"/>
              <a:t>(α) ουδέτερα αρχαιοπρεπή (β) κλιτικό επίθημα </a:t>
            </a:r>
            <a:r>
              <a:rPr lang="el-GR" i="1" dirty="0"/>
              <a:t>-</a:t>
            </a:r>
            <a:r>
              <a:rPr lang="el-GR" i="1" dirty="0" err="1"/>
              <a:t>ος</a:t>
            </a:r>
            <a:r>
              <a:rPr lang="en-US" i="1" dirty="0"/>
              <a:t> </a:t>
            </a:r>
            <a:r>
              <a:rPr lang="el-GR" dirty="0"/>
              <a:t>(γ) απουσία θεματικής </a:t>
            </a:r>
            <a:r>
              <a:rPr lang="el-GR" dirty="0" err="1"/>
              <a:t>αλλομορφίας</a:t>
            </a:r>
            <a:r>
              <a:rPr lang="el-GR" dirty="0"/>
              <a:t> </a:t>
            </a:r>
          </a:p>
          <a:p>
            <a:pPr marL="201168" lvl="1" indent="0" algn="ctr">
              <a:buNone/>
            </a:pPr>
            <a:r>
              <a:rPr lang="el-GR" dirty="0">
                <a:solidFill>
                  <a:srgbClr val="FFFF00"/>
                </a:solidFill>
              </a:rPr>
              <a:t>(π.χ. </a:t>
            </a:r>
            <a:r>
              <a:rPr lang="el-GR" altLang="el-GR" i="1" dirty="0">
                <a:solidFill>
                  <a:srgbClr val="FFFF00"/>
                </a:solidFill>
              </a:rPr>
              <a:t>κράτος, δάσος, πλάτος</a:t>
            </a:r>
            <a:r>
              <a:rPr lang="el-GR" dirty="0">
                <a:solidFill>
                  <a:srgbClr val="FFFF00"/>
                </a:solidFill>
              </a:rPr>
              <a:t>)</a:t>
            </a:r>
            <a:endParaRPr lang="el-GR" altLang="el-GR" i="1" dirty="0">
              <a:solidFill>
                <a:srgbClr val="FFFF00"/>
              </a:solidFill>
              <a:effectLst/>
            </a:endParaRPr>
          </a:p>
          <a:p>
            <a:pPr marL="201168" lvl="1" indent="0" algn="just">
              <a:buNone/>
            </a:pPr>
            <a:endParaRPr lang="el-GR" altLang="el-GR" b="1" dirty="0">
              <a:solidFill>
                <a:srgbClr val="FFC000"/>
              </a:solidFill>
              <a:effectLst/>
            </a:endParaRPr>
          </a:p>
          <a:p>
            <a:pPr marL="201168" lvl="1" indent="0" algn="just">
              <a:buNone/>
            </a:pPr>
            <a:r>
              <a:rPr lang="el-GR" altLang="el-GR" b="1" dirty="0">
                <a:solidFill>
                  <a:schemeClr val="tx2"/>
                </a:solidFill>
                <a:effectLst/>
              </a:rPr>
              <a:t>ΚΤ8</a:t>
            </a:r>
            <a:r>
              <a:rPr lang="el-GR" altLang="el-GR" dirty="0">
                <a:effectLst/>
              </a:rPr>
              <a:t>: (α) </a:t>
            </a:r>
            <a:r>
              <a:rPr lang="el-GR" dirty="0"/>
              <a:t>ουδέτερα (β) κλιτικό επίθημα </a:t>
            </a:r>
            <a:r>
              <a:rPr lang="el-GR" i="1" dirty="0"/>
              <a:t>-∅</a:t>
            </a:r>
            <a:r>
              <a:rPr lang="en-US" i="1" dirty="0"/>
              <a:t> </a:t>
            </a:r>
            <a:r>
              <a:rPr lang="el-GR" dirty="0"/>
              <a:t>(γ) με θεματική </a:t>
            </a:r>
            <a:r>
              <a:rPr lang="el-GR" dirty="0" err="1"/>
              <a:t>αλλομορφία</a:t>
            </a:r>
            <a:r>
              <a:rPr lang="el-GR" dirty="0"/>
              <a:t> </a:t>
            </a:r>
          </a:p>
          <a:p>
            <a:pPr marL="201168" lvl="1" indent="0" algn="ctr">
              <a:buNone/>
            </a:pPr>
            <a:r>
              <a:rPr lang="el-GR" dirty="0">
                <a:solidFill>
                  <a:srgbClr val="FFFF00"/>
                </a:solidFill>
              </a:rPr>
              <a:t>(</a:t>
            </a:r>
            <a:r>
              <a:rPr lang="el-GR" dirty="0" err="1">
                <a:solidFill>
                  <a:srgbClr val="FFFF00"/>
                </a:solidFill>
              </a:rPr>
              <a:t>π.χ</a:t>
            </a:r>
            <a:r>
              <a:rPr lang="en-US" dirty="0">
                <a:solidFill>
                  <a:srgbClr val="FFFF00"/>
                </a:solidFill>
              </a:rPr>
              <a:t>.</a:t>
            </a:r>
            <a:r>
              <a:rPr lang="el-GR" altLang="el-GR" i="1" dirty="0"/>
              <a:t> </a:t>
            </a:r>
            <a:r>
              <a:rPr lang="el-GR" altLang="el-GR" i="1" dirty="0">
                <a:solidFill>
                  <a:srgbClr val="FFFF00"/>
                </a:solidFill>
              </a:rPr>
              <a:t>άρμα, σώμα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l-GR" dirty="0">
                <a:solidFill>
                  <a:srgbClr val="FFFF00"/>
                </a:solidFill>
              </a:rPr>
              <a:t>&lt; </a:t>
            </a:r>
            <a:r>
              <a:rPr lang="el-GR" i="1" dirty="0" err="1">
                <a:solidFill>
                  <a:srgbClr val="FFFF00"/>
                </a:solidFill>
              </a:rPr>
              <a:t>αρμα</a:t>
            </a:r>
            <a:r>
              <a:rPr lang="el-GR" i="1" dirty="0">
                <a:solidFill>
                  <a:srgbClr val="FFFF00"/>
                </a:solidFill>
              </a:rPr>
              <a:t>-</a:t>
            </a:r>
            <a:r>
              <a:rPr lang="en-US" i="1" dirty="0">
                <a:solidFill>
                  <a:srgbClr val="FFFF00"/>
                </a:solidFill>
              </a:rPr>
              <a:t>~</a:t>
            </a:r>
            <a:r>
              <a:rPr lang="el-GR" i="1" dirty="0" err="1">
                <a:solidFill>
                  <a:srgbClr val="FFFF00"/>
                </a:solidFill>
              </a:rPr>
              <a:t>αρματ</a:t>
            </a:r>
            <a:r>
              <a:rPr lang="el-GR" dirty="0">
                <a:solidFill>
                  <a:srgbClr val="FFFF00"/>
                </a:solidFill>
              </a:rPr>
              <a:t>)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7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xmlns="" id="{28805531-CC6B-48D0-AEF5-741E2512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Κλιτικές τάξεις ονομάτων</a:t>
            </a:r>
            <a:r>
              <a:rPr lang="mr-IN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l-GR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παρατηρήσεις </a:t>
            </a:r>
            <a:endParaRPr lang="en-US" altLang="en-US" sz="32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xmlns="" id="{C3653463-C866-47D3-B083-9F74D8BD3F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5468" y="1885821"/>
            <a:ext cx="7471291" cy="430491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charset="2"/>
              <a:buChar char="ü"/>
            </a:pPr>
            <a:r>
              <a:rPr lang="el-GR" b="1" dirty="0"/>
              <a:t> </a:t>
            </a:r>
            <a:r>
              <a:rPr lang="el-GR" dirty="0"/>
              <a:t>Ένα κλιτικό επίθημα μπορεί να: </a:t>
            </a:r>
          </a:p>
          <a:p>
            <a:pPr marL="539750" lvl="1" indent="-182563">
              <a:buFont typeface="Arial" charset="0"/>
              <a:buChar char="•"/>
            </a:pPr>
            <a:r>
              <a:rPr lang="el-GR" dirty="0"/>
              <a:t>ανήκει σε διαφορετικές κλιτικές τάξεις [-</a:t>
            </a:r>
            <a:r>
              <a:rPr lang="el-GR" i="1" dirty="0" err="1"/>
              <a:t>ος</a:t>
            </a:r>
            <a:r>
              <a:rPr lang="el-GR" dirty="0"/>
              <a:t> ΚΤ 1 &amp; 7]</a:t>
            </a:r>
          </a:p>
          <a:p>
            <a:pPr marL="539750" lvl="1" indent="-182563">
              <a:buFont typeface="Arial" charset="0"/>
              <a:buChar char="•"/>
            </a:pPr>
            <a:r>
              <a:rPr lang="el-GR" dirty="0"/>
              <a:t>φέρει διαφορετικές τιμές πτώσης (συγκρητισμός) </a:t>
            </a:r>
          </a:p>
          <a:p>
            <a:pPr marL="804863" lvl="1" indent="-182563">
              <a:buNone/>
            </a:pPr>
            <a:r>
              <a:rPr lang="el-GR" sz="1800" dirty="0"/>
              <a:t>[-</a:t>
            </a:r>
            <a:r>
              <a:rPr lang="el-GR" sz="1800" i="1" dirty="0"/>
              <a:t>ο</a:t>
            </a:r>
            <a:r>
              <a:rPr lang="el-GR" sz="1800" b="1" i="1" dirty="0"/>
              <a:t> </a:t>
            </a:r>
            <a:r>
              <a:rPr lang="el-GR" sz="1800" dirty="0"/>
              <a:t>(ονομαστική/αιτιατική/κλητική) ΚΤ 5 &amp; 6]</a:t>
            </a:r>
          </a:p>
          <a:p>
            <a:pPr marL="755650" lvl="1" indent="-36513">
              <a:buNone/>
            </a:pPr>
            <a:endParaRPr lang="el-GR" sz="1800" dirty="0"/>
          </a:p>
          <a:p>
            <a:pPr>
              <a:buFont typeface="Wingdings" charset="2"/>
              <a:buChar char="ü"/>
            </a:pPr>
            <a:r>
              <a:rPr lang="el-GR" b="1" dirty="0"/>
              <a:t> </a:t>
            </a:r>
            <a:r>
              <a:rPr lang="el-GR" dirty="0"/>
              <a:t>Υπάρχουν ομώνυμα κλιτικά επιθήματα</a:t>
            </a:r>
          </a:p>
          <a:p>
            <a:pPr lvl="1"/>
            <a:r>
              <a:rPr lang="el-GR" dirty="0"/>
              <a:t>π.χ. </a:t>
            </a:r>
            <a:r>
              <a:rPr lang="el-GR" b="1" dirty="0"/>
              <a:t>-</a:t>
            </a:r>
            <a:r>
              <a:rPr lang="el-GR" b="1" i="1" dirty="0"/>
              <a:t>ς</a:t>
            </a:r>
            <a:r>
              <a:rPr lang="el-GR" dirty="0"/>
              <a:t>: </a:t>
            </a:r>
          </a:p>
          <a:p>
            <a:pPr lvl="2">
              <a:buFont typeface="Arial" charset="0"/>
              <a:buChar char="•"/>
            </a:pPr>
            <a:r>
              <a:rPr lang="el-GR" sz="1800" dirty="0"/>
              <a:t>ονομαστική, ενικός, ΚΤ2 </a:t>
            </a:r>
          </a:p>
          <a:p>
            <a:pPr lvl="2">
              <a:buFont typeface="Arial" charset="0"/>
              <a:buChar char="•"/>
            </a:pPr>
            <a:r>
              <a:rPr lang="el-GR" sz="1800" dirty="0"/>
              <a:t>γενική, ενικός, ΚΤ 3 &amp; 4 </a:t>
            </a:r>
          </a:p>
          <a:p>
            <a:pPr marL="11113" lvl="2" indent="0">
              <a:buNone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684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xmlns="" id="{15B1B3A4-79A2-4C16-8AC3-719D64814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>
                <a:latin typeface="LucidaGrande"/>
              </a:rPr>
              <a:t/>
            </a:r>
            <a:br>
              <a:rPr lang="el-GR" altLang="en-US" dirty="0">
                <a:latin typeface="LucidaGrande"/>
              </a:rPr>
            </a:br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Κλιτικές τάξεις </a:t>
            </a:r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επιθέτων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xmlns="" id="{6F2285DF-B269-4078-A4E2-1375AC4338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56905" y="2001794"/>
            <a:ext cx="7275909" cy="417658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eaLnBrk="1" hangingPunct="1"/>
            <a:r>
              <a:rPr lang="el-GR" altLang="el-GR" sz="2100" b="1" dirty="0">
                <a:solidFill>
                  <a:schemeClr val="tx2"/>
                </a:solidFill>
              </a:rPr>
              <a:t>ΚΤ1</a:t>
            </a:r>
            <a:r>
              <a:rPr lang="el-GR" altLang="el-GR" sz="2100" dirty="0"/>
              <a:t>: αρσενικοί τύποι</a:t>
            </a:r>
          </a:p>
          <a:p>
            <a:pPr algn="just" eaLnBrk="1" hangingPunct="1"/>
            <a:r>
              <a:rPr lang="el-GR" altLang="el-GR" sz="2100" b="1" dirty="0">
                <a:solidFill>
                  <a:schemeClr val="tx2"/>
                </a:solidFill>
              </a:rPr>
              <a:t>ΚΤ3</a:t>
            </a:r>
            <a:r>
              <a:rPr lang="el-GR" altLang="el-GR" sz="2100" dirty="0"/>
              <a:t>: θηλυκοί τύποι</a:t>
            </a:r>
          </a:p>
          <a:p>
            <a:pPr algn="just" eaLnBrk="1" hangingPunct="1"/>
            <a:r>
              <a:rPr lang="el-GR" altLang="el-GR" sz="2100" b="1" dirty="0">
                <a:solidFill>
                  <a:schemeClr val="tx2"/>
                </a:solidFill>
              </a:rPr>
              <a:t>ΚΤ5</a:t>
            </a:r>
            <a:r>
              <a:rPr lang="el-GR" altLang="el-GR" sz="2100" dirty="0"/>
              <a:t>: ουδέτεροι τύποι</a:t>
            </a:r>
          </a:p>
          <a:p>
            <a:pPr algn="just"/>
            <a:r>
              <a:rPr lang="el-GR" altLang="el-GR" sz="2100" b="1" dirty="0">
                <a:solidFill>
                  <a:schemeClr val="tx2"/>
                </a:solidFill>
              </a:rPr>
              <a:t>ΚΤ9</a:t>
            </a:r>
            <a:r>
              <a:rPr lang="el-GR" altLang="el-GR" sz="2100" dirty="0"/>
              <a:t>: </a:t>
            </a:r>
            <a:r>
              <a:rPr lang="el-GR" sz="2100" dirty="0"/>
              <a:t>(α)</a:t>
            </a:r>
            <a:r>
              <a:rPr lang="el-GR" sz="2400" dirty="0"/>
              <a:t> </a:t>
            </a:r>
            <a:r>
              <a:rPr lang="el-GR" altLang="el-GR" sz="2100" dirty="0"/>
              <a:t>αρσενικά, θηλυκά λόγιων επιθέτων (</a:t>
            </a:r>
            <a:r>
              <a:rPr lang="el-GR" altLang="el-GR" sz="2100" i="1" dirty="0"/>
              <a:t>ο/η ευφυής</a:t>
            </a:r>
            <a:r>
              <a:rPr lang="el-GR" altLang="el-GR" sz="2100" dirty="0"/>
              <a:t>) </a:t>
            </a:r>
            <a:r>
              <a:rPr lang="el-GR" dirty="0"/>
              <a:t>(β) κλιτικά επιθήματα </a:t>
            </a:r>
            <a:r>
              <a:rPr lang="el-GR" i="1" dirty="0"/>
              <a:t>-ης </a:t>
            </a:r>
            <a:r>
              <a:rPr lang="el-GR" dirty="0"/>
              <a:t>(γ) απουσία θεματικής </a:t>
            </a:r>
            <a:r>
              <a:rPr lang="el-GR" dirty="0" err="1"/>
              <a:t>αλλομορφίας</a:t>
            </a:r>
            <a:r>
              <a:rPr lang="el-GR" dirty="0"/>
              <a:t> </a:t>
            </a:r>
          </a:p>
          <a:p>
            <a:pPr algn="ctr"/>
            <a:r>
              <a:rPr lang="el-GR" dirty="0">
                <a:solidFill>
                  <a:srgbClr val="FFFF00"/>
                </a:solidFill>
              </a:rPr>
              <a:t>(</a:t>
            </a:r>
            <a:r>
              <a:rPr lang="el-GR" dirty="0" err="1">
                <a:solidFill>
                  <a:srgbClr val="FFFF00"/>
                </a:solidFill>
              </a:rPr>
              <a:t>π.χ</a:t>
            </a:r>
            <a:r>
              <a:rPr lang="en-US" dirty="0">
                <a:solidFill>
                  <a:srgbClr val="FFFF00"/>
                </a:solidFill>
              </a:rPr>
              <a:t>. </a:t>
            </a:r>
            <a:r>
              <a:rPr lang="el-GR" i="1" dirty="0" err="1">
                <a:solidFill>
                  <a:srgbClr val="FFFF00"/>
                </a:solidFill>
              </a:rPr>
              <a:t>συνήθ</a:t>
            </a:r>
            <a:r>
              <a:rPr lang="el-GR" i="1" dirty="0">
                <a:solidFill>
                  <a:srgbClr val="FFFF00"/>
                </a:solidFill>
              </a:rPr>
              <a:t>-ης</a:t>
            </a:r>
            <a:r>
              <a:rPr lang="el-GR" dirty="0">
                <a:solidFill>
                  <a:srgbClr val="FFFF00"/>
                </a:solidFill>
              </a:rPr>
              <a:t>)</a:t>
            </a:r>
            <a:endParaRPr lang="el-GR" sz="2100" dirty="0">
              <a:solidFill>
                <a:srgbClr val="FFFF00"/>
              </a:solidFill>
            </a:endParaRPr>
          </a:p>
          <a:p>
            <a:pPr algn="just"/>
            <a:r>
              <a:rPr lang="el-GR" altLang="el-GR" sz="2100" b="1" dirty="0">
                <a:solidFill>
                  <a:schemeClr val="tx2"/>
                </a:solidFill>
              </a:rPr>
              <a:t>ΚΤ10</a:t>
            </a:r>
            <a:r>
              <a:rPr lang="el-GR" altLang="el-GR" sz="2100" dirty="0"/>
              <a:t>: </a:t>
            </a:r>
            <a:r>
              <a:rPr lang="el-GR" dirty="0"/>
              <a:t>(α)</a:t>
            </a:r>
            <a:r>
              <a:rPr lang="el-GR" sz="2400" dirty="0"/>
              <a:t> </a:t>
            </a:r>
            <a:r>
              <a:rPr lang="el-GR" altLang="el-GR" sz="2100" dirty="0"/>
              <a:t>ουδέτερα λόγιων επιθέτων (</a:t>
            </a:r>
            <a:r>
              <a:rPr lang="el-GR" altLang="el-GR" sz="2100" i="1" dirty="0"/>
              <a:t>το ευφυές</a:t>
            </a:r>
            <a:r>
              <a:rPr lang="el-GR" altLang="el-GR" sz="2100" dirty="0"/>
              <a:t>) ΚΑΙ λόγια ονόματα (</a:t>
            </a:r>
            <a:r>
              <a:rPr lang="el-GR" altLang="el-GR" sz="2100" i="1" dirty="0"/>
              <a:t>βεληνεκές</a:t>
            </a:r>
            <a:r>
              <a:rPr lang="el-GR" altLang="el-GR" sz="2100" dirty="0"/>
              <a:t>) </a:t>
            </a:r>
            <a:r>
              <a:rPr lang="el-GR" dirty="0"/>
              <a:t>(β) κλιτικά επιθήματα </a:t>
            </a:r>
            <a:r>
              <a:rPr lang="el-GR" i="1" dirty="0"/>
              <a:t>-</a:t>
            </a:r>
            <a:r>
              <a:rPr lang="el-GR" i="1" dirty="0" err="1"/>
              <a:t>ες</a:t>
            </a:r>
            <a:r>
              <a:rPr lang="el-GR" i="1" dirty="0"/>
              <a:t> </a:t>
            </a:r>
            <a:r>
              <a:rPr lang="el-GR" dirty="0"/>
              <a:t>(γ) απουσία θεματικής </a:t>
            </a:r>
            <a:r>
              <a:rPr lang="el-GR" dirty="0" err="1"/>
              <a:t>αλλομορφίας</a:t>
            </a:r>
            <a:r>
              <a:rPr lang="el-GR" dirty="0"/>
              <a:t> </a:t>
            </a:r>
          </a:p>
          <a:p>
            <a:pPr algn="ctr"/>
            <a:r>
              <a:rPr lang="el-GR" dirty="0">
                <a:solidFill>
                  <a:srgbClr val="FFFF00"/>
                </a:solidFill>
              </a:rPr>
              <a:t>(</a:t>
            </a:r>
            <a:r>
              <a:rPr lang="el-GR" dirty="0" err="1">
                <a:solidFill>
                  <a:srgbClr val="FFFF00"/>
                </a:solidFill>
              </a:rPr>
              <a:t>π.χ</a:t>
            </a:r>
            <a:r>
              <a:rPr lang="en-US" dirty="0">
                <a:solidFill>
                  <a:srgbClr val="FFFF00"/>
                </a:solidFill>
              </a:rPr>
              <a:t>. </a:t>
            </a:r>
            <a:r>
              <a:rPr lang="el-GR" i="1" dirty="0" err="1">
                <a:solidFill>
                  <a:srgbClr val="FFFF00"/>
                </a:solidFill>
              </a:rPr>
              <a:t>σύνηθ-ες</a:t>
            </a:r>
            <a:r>
              <a:rPr lang="el-GR" dirty="0">
                <a:solidFill>
                  <a:srgbClr val="FFFF00"/>
                </a:solidFill>
              </a:rPr>
              <a:t>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3791" y="286604"/>
            <a:ext cx="2890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mtClean="0">
                <a:solidFill>
                  <a:srgbClr val="C00000"/>
                </a:solidFill>
              </a:rPr>
              <a:t>* Εκτός </a:t>
            </a:r>
            <a:r>
              <a:rPr lang="el-GR" altLang="el-GR" dirty="0" smtClean="0">
                <a:solidFill>
                  <a:srgbClr val="C00000"/>
                </a:solidFill>
              </a:rPr>
              <a:t>εξεταστέας ύλης </a:t>
            </a:r>
          </a:p>
          <a:p>
            <a:r>
              <a:rPr lang="el-GR" altLang="el-GR" dirty="0" smtClean="0">
                <a:solidFill>
                  <a:srgbClr val="C00000"/>
                </a:solidFill>
              </a:rPr>
              <a:t>η διάκριση σε κλιτικές τάξεις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0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xmlns="" id="{84358991-415A-454D-ACDC-8707DD2D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Κλιτικές τάξεις </a:t>
            </a:r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ρημάτων 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xmlns="" id="{A9107883-5F82-400E-B63B-0501442535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  <a:buSzPct val="80000"/>
              <a:buFont typeface="Wingdings" panose="05000000000000000000" pitchFamily="2" charset="2"/>
              <a:buChar char="s"/>
            </a:pPr>
            <a:r>
              <a:rPr lang="en-US" altLang="el-GR" sz="2250" dirty="0"/>
              <a:t> </a:t>
            </a:r>
            <a:r>
              <a:rPr lang="el-GR" altLang="el-GR" sz="2250" b="1" dirty="0">
                <a:solidFill>
                  <a:schemeClr val="tx2"/>
                </a:solidFill>
              </a:rPr>
              <a:t>ΚΤ1</a:t>
            </a:r>
            <a:r>
              <a:rPr lang="el-GR" altLang="el-GR" sz="2250" dirty="0"/>
              <a:t>: </a:t>
            </a:r>
            <a:r>
              <a:rPr lang="el-GR" altLang="el-GR" sz="2250" dirty="0">
                <a:solidFill>
                  <a:schemeClr val="tx2"/>
                </a:solidFill>
              </a:rPr>
              <a:t>-ω</a:t>
            </a:r>
            <a:r>
              <a:rPr lang="el-GR" altLang="el-GR" sz="2250" dirty="0"/>
              <a:t> (</a:t>
            </a:r>
            <a:r>
              <a:rPr lang="el-GR" altLang="el-GR" sz="2250" i="1" dirty="0"/>
              <a:t>λύνω, φεύγω, τρώω</a:t>
            </a:r>
            <a:r>
              <a:rPr lang="el-GR" altLang="el-GR" sz="2250" dirty="0"/>
              <a:t>)</a:t>
            </a:r>
            <a:endParaRPr lang="el-GR" altLang="el-GR" sz="2250" i="1" dirty="0"/>
          </a:p>
          <a:p>
            <a:pPr>
              <a:lnSpc>
                <a:spcPct val="150000"/>
              </a:lnSpc>
              <a:buSzPct val="80000"/>
              <a:buFont typeface="Wingdings" panose="05000000000000000000" pitchFamily="2" charset="2"/>
              <a:buChar char="s"/>
            </a:pPr>
            <a:r>
              <a:rPr lang="en-US" altLang="el-GR" sz="2250" dirty="0"/>
              <a:t> </a:t>
            </a:r>
            <a:r>
              <a:rPr lang="el-GR" altLang="el-GR" sz="2250" b="1" dirty="0">
                <a:solidFill>
                  <a:schemeClr val="tx2"/>
                </a:solidFill>
              </a:rPr>
              <a:t>ΚΤ2α</a:t>
            </a:r>
            <a:r>
              <a:rPr lang="el-GR" altLang="el-GR" sz="2250" dirty="0"/>
              <a:t>: </a:t>
            </a:r>
            <a:r>
              <a:rPr lang="el-GR" altLang="el-GR" sz="2250" dirty="0">
                <a:solidFill>
                  <a:schemeClr val="tx2"/>
                </a:solidFill>
              </a:rPr>
              <a:t>-</a:t>
            </a:r>
            <a:r>
              <a:rPr lang="el-GR" altLang="el-GR" sz="2250" dirty="0" err="1">
                <a:solidFill>
                  <a:schemeClr val="tx2"/>
                </a:solidFill>
              </a:rPr>
              <a:t>αω</a:t>
            </a:r>
            <a:r>
              <a:rPr lang="el-GR" altLang="el-GR" sz="2250" dirty="0">
                <a:solidFill>
                  <a:schemeClr val="tx2"/>
                </a:solidFill>
              </a:rPr>
              <a:t>/ω</a:t>
            </a:r>
            <a:r>
              <a:rPr lang="el-GR" altLang="el-GR" sz="2250" dirty="0"/>
              <a:t>, με </a:t>
            </a:r>
            <a:r>
              <a:rPr lang="el-GR" altLang="el-GR" sz="2250" dirty="0" err="1"/>
              <a:t>αλλομορφία</a:t>
            </a:r>
            <a:r>
              <a:rPr lang="el-GR" altLang="el-GR" sz="2250" dirty="0"/>
              <a:t> (</a:t>
            </a:r>
            <a:r>
              <a:rPr lang="el-GR" altLang="el-GR" sz="2250" i="1" dirty="0"/>
              <a:t>μιλάω, αγαπάω, γελάω</a:t>
            </a:r>
            <a:r>
              <a:rPr lang="el-GR" altLang="el-GR" sz="2250" dirty="0"/>
              <a:t>)</a:t>
            </a:r>
            <a:r>
              <a:rPr lang="el-GR" altLang="el-GR" sz="2250" i="1" dirty="0"/>
              <a:t> </a:t>
            </a:r>
          </a:p>
          <a:p>
            <a:pPr>
              <a:lnSpc>
                <a:spcPct val="150000"/>
              </a:lnSpc>
              <a:buSzPct val="80000"/>
              <a:buFont typeface="Wingdings" panose="05000000000000000000" pitchFamily="2" charset="2"/>
              <a:buChar char="s"/>
            </a:pPr>
            <a:r>
              <a:rPr lang="el-GR" altLang="el-GR" sz="2250" b="1" i="1" dirty="0">
                <a:solidFill>
                  <a:schemeClr val="accent5"/>
                </a:solidFill>
              </a:rPr>
              <a:t> </a:t>
            </a:r>
            <a:r>
              <a:rPr lang="el-GR" altLang="el-GR" sz="2250" b="1" dirty="0">
                <a:solidFill>
                  <a:schemeClr val="tx2"/>
                </a:solidFill>
              </a:rPr>
              <a:t>ΚΤ2β</a:t>
            </a:r>
            <a:r>
              <a:rPr lang="el-GR" altLang="el-GR" sz="2250" dirty="0"/>
              <a:t>: </a:t>
            </a:r>
            <a:r>
              <a:rPr lang="el-GR" altLang="el-GR" sz="2250" dirty="0">
                <a:solidFill>
                  <a:schemeClr val="tx2"/>
                </a:solidFill>
              </a:rPr>
              <a:t>-</a:t>
            </a:r>
            <a:r>
              <a:rPr lang="el-GR" altLang="el-GR" sz="2250" dirty="0" err="1">
                <a:solidFill>
                  <a:schemeClr val="tx2"/>
                </a:solidFill>
              </a:rPr>
              <a:t>ώ</a:t>
            </a:r>
            <a:r>
              <a:rPr lang="el-GR" altLang="el-GR" sz="2250" dirty="0"/>
              <a:t> (</a:t>
            </a:r>
            <a:r>
              <a:rPr lang="el-GR" altLang="el-GR" sz="2250" i="1" dirty="0"/>
              <a:t>θαρρώ, οδηγώ, διαιρώ</a:t>
            </a:r>
            <a:r>
              <a:rPr lang="el-GR" altLang="el-GR" sz="2250" dirty="0"/>
              <a:t>)</a:t>
            </a:r>
            <a:endParaRPr lang="en-US" altLang="el-GR" sz="2250" i="1" dirty="0"/>
          </a:p>
        </p:txBody>
      </p:sp>
    </p:spTree>
    <p:extLst>
      <p:ext uri="{BB962C8B-B14F-4D97-AF65-F5344CB8AC3E}">
        <p14:creationId xmlns:p14="http://schemas.microsoft.com/office/powerpoint/2010/main" val="145242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286604"/>
            <a:ext cx="7876903" cy="1450757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Διαφορά κλιτικής τάξης: ονόματα 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 </a:t>
            </a:r>
            <a:r>
              <a:rPr lang="el-GR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ρήματα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l-GR" dirty="0"/>
              <a:t>Στη </a:t>
            </a:r>
            <a:r>
              <a:rPr lang="el-GR" u="sng" dirty="0"/>
              <a:t>ρηματική κλίση</a:t>
            </a:r>
            <a:r>
              <a:rPr lang="el-GR" dirty="0"/>
              <a:t>, η κλιτική τάξη ΔΕΝ είναι λεξικά </a:t>
            </a:r>
            <a:r>
              <a:rPr lang="el-GR" dirty="0" smtClean="0"/>
              <a:t>καταχωρισμένο </a:t>
            </a:r>
            <a:r>
              <a:rPr lang="el-GR" dirty="0"/>
              <a:t>χαρακτηριστικό γιατί προβλέπεται από την ύπαρξη </a:t>
            </a:r>
            <a:r>
              <a:rPr lang="el-GR" b="1" dirty="0"/>
              <a:t>συστηματικής </a:t>
            </a:r>
            <a:r>
              <a:rPr lang="el-GR" b="1" dirty="0" err="1"/>
              <a:t>αλλομορφίας</a:t>
            </a:r>
            <a:r>
              <a:rPr lang="el-GR" b="1" dirty="0"/>
              <a:t> </a:t>
            </a:r>
            <a:r>
              <a:rPr lang="el-GR" dirty="0"/>
              <a:t>σε μεγάλη κατηγορία ρηματικών θεμάτων </a:t>
            </a:r>
          </a:p>
          <a:p>
            <a:pPr algn="just">
              <a:lnSpc>
                <a:spcPct val="150000"/>
              </a:lnSpc>
            </a:pPr>
            <a:endParaRPr lang="el-GR" dirty="0"/>
          </a:p>
          <a:p>
            <a:pPr algn="just">
              <a:lnSpc>
                <a:spcPct val="150000"/>
              </a:lnSpc>
            </a:pPr>
            <a:r>
              <a:rPr lang="el-GR" dirty="0"/>
              <a:t>Στην </a:t>
            </a:r>
            <a:r>
              <a:rPr lang="el-GR" u="sng" dirty="0"/>
              <a:t>ονοματική κλίση</a:t>
            </a:r>
            <a:r>
              <a:rPr lang="el-GR" dirty="0"/>
              <a:t>, η κλιτική τάξη είναι λεξικά </a:t>
            </a:r>
            <a:r>
              <a:rPr lang="el-GR" dirty="0" smtClean="0"/>
              <a:t>καταχωρισμένο </a:t>
            </a:r>
            <a:r>
              <a:rPr lang="el-GR" dirty="0"/>
              <a:t>χαρακτηριστικό γιατί δεν μπορεί να προβλεφθεί από την </a:t>
            </a:r>
            <a:r>
              <a:rPr lang="el-GR" dirty="0" err="1"/>
              <a:t>αλλομορφία</a:t>
            </a:r>
            <a:r>
              <a:rPr lang="el-GR" dirty="0"/>
              <a:t> των ονοματικών θεμάτων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8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Δομή μαθήματος  </a:t>
            </a:r>
          </a:p>
        </p:txBody>
      </p:sp>
      <p:sp>
        <p:nvSpPr>
          <p:cNvPr id="3" name="Θέση περιεχομένου 2">
            <a:extLst/>
          </p:cNvPr>
          <p:cNvSpPr>
            <a:spLocks noGrp="1"/>
          </p:cNvSpPr>
          <p:nvPr>
            <p:ph idx="1"/>
          </p:nvPr>
        </p:nvSpPr>
        <p:spPr>
          <a:xfrm>
            <a:off x="988060" y="2033164"/>
            <a:ext cx="7708392" cy="4337656"/>
          </a:xfrm>
        </p:spPr>
        <p:txBody>
          <a:bodyPr>
            <a:normAutofit/>
          </a:bodyPr>
          <a:lstStyle/>
          <a:p>
            <a:pPr marL="501650" indent="-285750">
              <a:spcAft>
                <a:spcPts val="0"/>
              </a:spcAft>
              <a:buFont typeface="Arial" charset="0"/>
              <a:buChar char="•"/>
              <a:defRPr/>
            </a:pPr>
            <a:r>
              <a:rPr lang="el-G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Σύνθεση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1408" lvl="1" indent="-34290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Χαρακτηριστικά συνθέτων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1408" lvl="1" indent="-34290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Κεφαλή </a:t>
            </a:r>
            <a:r>
              <a:rPr lang="el-G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συνθέτων  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1408" lvl="1" indent="-34290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Δομές συνθέτων</a:t>
            </a:r>
            <a:endParaRPr lang="en-US" alt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1408" lvl="1" indent="-34290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Είδη </a:t>
            </a:r>
            <a:r>
              <a:rPr lang="el-GR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συνθέτων</a:t>
            </a:r>
            <a:endParaRPr lang="en-US" alt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1408" lvl="1" indent="-34290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Παρασύνθετα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1408" lvl="1" indent="-34290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altLang="el-G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Φραστικά </a:t>
            </a:r>
            <a:r>
              <a:rPr lang="el-GR" altLang="el-G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σύνθετα </a:t>
            </a:r>
            <a:endParaRPr lang="en-US" altLang="el-G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01650" indent="-285750">
              <a:spcAft>
                <a:spcPts val="0"/>
              </a:spcAft>
              <a:buFont typeface="Arial" charset="0"/>
              <a:buChar char="•"/>
              <a:defRPr/>
            </a:pPr>
            <a:r>
              <a:rPr lang="el-GR" dirty="0" smtClean="0"/>
              <a:t>Κλίση </a:t>
            </a:r>
            <a:endParaRPr lang="en-US" dirty="0" smtClean="0"/>
          </a:p>
          <a:p>
            <a:pPr marL="794258" lvl="1" indent="-28575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/>
              <a:t>Κλιτικά </a:t>
            </a:r>
            <a:r>
              <a:rPr lang="el-GR" dirty="0"/>
              <a:t>μορφήματα </a:t>
            </a:r>
            <a:endParaRPr lang="en-US" dirty="0" smtClean="0"/>
          </a:p>
          <a:p>
            <a:pPr marL="794258" lvl="1" indent="-28575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/>
              <a:t>Κλιτικό παράδειγμα</a:t>
            </a:r>
            <a:endParaRPr lang="en-US" dirty="0" smtClean="0"/>
          </a:p>
          <a:p>
            <a:pPr marL="794258" lvl="1" indent="-28575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/>
              <a:t>Ταξινόμηση </a:t>
            </a:r>
            <a:r>
              <a:rPr lang="el-GR" dirty="0"/>
              <a:t>ονομάτων και ρημάτων </a:t>
            </a:r>
            <a:endParaRPr lang="en-US" dirty="0" smtClean="0"/>
          </a:p>
          <a:p>
            <a:pPr marL="794258" lvl="1" indent="-28575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/>
              <a:t>Κλιτικές </a:t>
            </a:r>
            <a:r>
              <a:rPr lang="el-GR" dirty="0"/>
              <a:t>τάξεις </a:t>
            </a:r>
            <a:endParaRPr lang="en-US" dirty="0" smtClean="0"/>
          </a:p>
          <a:p>
            <a:pPr marL="794258" lvl="1" indent="-285750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/>
              <a:t>Σύγκριση </a:t>
            </a:r>
            <a:r>
              <a:rPr lang="el-GR" dirty="0"/>
              <a:t>ελληνικών και ιταλικών σχηματισμών </a:t>
            </a:r>
          </a:p>
          <a:p>
            <a:pPr marL="699008" lvl="1" indent="0">
              <a:spcAft>
                <a:spcPts val="0"/>
              </a:spcAft>
              <a:buNone/>
              <a:defRPr/>
            </a:pPr>
            <a:endParaRPr lang="el-G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92608" lvl="1" indent="0">
              <a:spcAft>
                <a:spcPts val="0"/>
              </a:spcAft>
              <a:buNone/>
              <a:defRPr/>
            </a:pP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Κλιτικές τάξεις ονομάτων: ιταλική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b="1" dirty="0">
                <a:solidFill>
                  <a:schemeClr val="tx2"/>
                </a:solidFill>
              </a:rPr>
              <a:t>ΚΤ</a:t>
            </a:r>
            <a:r>
              <a:rPr lang="en-US" b="1" dirty="0">
                <a:solidFill>
                  <a:schemeClr val="tx2"/>
                </a:solidFill>
              </a:rPr>
              <a:t>1</a:t>
            </a:r>
            <a:r>
              <a:rPr lang="el-GR" dirty="0"/>
              <a:t>:</a:t>
            </a:r>
            <a:r>
              <a:rPr lang="en-US" dirty="0"/>
              <a:t> </a:t>
            </a:r>
            <a:r>
              <a:rPr lang="el-GR" dirty="0"/>
              <a:t>αρσενικά σε </a:t>
            </a:r>
            <a:r>
              <a:rPr lang="en-US" b="1" dirty="0"/>
              <a:t>-o/-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l-GR" dirty="0"/>
              <a:t>(</a:t>
            </a:r>
            <a:r>
              <a:rPr lang="en-US" i="1" dirty="0" err="1"/>
              <a:t>libro</a:t>
            </a:r>
            <a:r>
              <a:rPr lang="en-US" i="1" dirty="0"/>
              <a:t>/libri, mano/</a:t>
            </a:r>
            <a:r>
              <a:rPr lang="en-US" i="1" dirty="0" err="1"/>
              <a:t>mani</a:t>
            </a:r>
            <a:r>
              <a:rPr lang="el-GR" dirty="0"/>
              <a:t>)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l-GR" b="1" dirty="0">
                <a:solidFill>
                  <a:schemeClr val="tx2"/>
                </a:solidFill>
              </a:rPr>
              <a:t>ΚΤ</a:t>
            </a:r>
            <a:r>
              <a:rPr lang="en-US" b="1" dirty="0">
                <a:solidFill>
                  <a:schemeClr val="tx2"/>
                </a:solidFill>
              </a:rPr>
              <a:t>2</a:t>
            </a:r>
            <a:r>
              <a:rPr lang="el-GR" dirty="0"/>
              <a:t>:</a:t>
            </a:r>
            <a:r>
              <a:rPr lang="en-US" dirty="0"/>
              <a:t> </a:t>
            </a:r>
            <a:r>
              <a:rPr lang="el-GR" dirty="0"/>
              <a:t>θηλυκά σε </a:t>
            </a:r>
            <a:r>
              <a:rPr lang="en-US" b="1" dirty="0"/>
              <a:t>-a/-e </a:t>
            </a:r>
            <a:r>
              <a:rPr lang="el-GR" dirty="0"/>
              <a:t>(</a:t>
            </a:r>
            <a:r>
              <a:rPr lang="en-US" i="1" dirty="0"/>
              <a:t>casa/case</a:t>
            </a:r>
            <a:r>
              <a:rPr lang="el-GR" dirty="0"/>
              <a:t>)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l-GR" b="1" dirty="0">
                <a:solidFill>
                  <a:schemeClr val="tx2"/>
                </a:solidFill>
              </a:rPr>
              <a:t>ΚΤ</a:t>
            </a:r>
            <a:r>
              <a:rPr lang="en-US" b="1" dirty="0">
                <a:solidFill>
                  <a:schemeClr val="tx2"/>
                </a:solidFill>
              </a:rPr>
              <a:t>3</a:t>
            </a:r>
            <a:r>
              <a:rPr lang="el-GR" dirty="0"/>
              <a:t>:</a:t>
            </a:r>
            <a:r>
              <a:rPr lang="en-US" dirty="0"/>
              <a:t> </a:t>
            </a:r>
            <a:r>
              <a:rPr lang="el-GR" dirty="0"/>
              <a:t>θηλυκά σε </a:t>
            </a:r>
            <a:r>
              <a:rPr lang="en-US" b="1" dirty="0"/>
              <a:t>-e/-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l-GR" dirty="0"/>
              <a:t>(</a:t>
            </a:r>
            <a:r>
              <a:rPr lang="en-US" i="1" dirty="0" err="1"/>
              <a:t>fiore</a:t>
            </a:r>
            <a:r>
              <a:rPr lang="en-US" i="1" dirty="0"/>
              <a:t>/</a:t>
            </a:r>
            <a:r>
              <a:rPr lang="en-US" i="1" dirty="0" err="1"/>
              <a:t>fiori</a:t>
            </a:r>
            <a:r>
              <a:rPr lang="en-US" i="1" dirty="0"/>
              <a:t>, </a:t>
            </a:r>
            <a:r>
              <a:rPr lang="en-US" i="1" dirty="0" err="1"/>
              <a:t>siepe</a:t>
            </a:r>
            <a:r>
              <a:rPr lang="en-US" i="1" dirty="0"/>
              <a:t>/</a:t>
            </a:r>
            <a:r>
              <a:rPr lang="en-US" i="1" dirty="0" err="1"/>
              <a:t>siepi</a:t>
            </a:r>
            <a:r>
              <a:rPr lang="en-US" i="1" dirty="0" smtClean="0"/>
              <a:t>,</a:t>
            </a:r>
            <a:r>
              <a:rPr lang="el-GR" i="1" dirty="0" smtClean="0"/>
              <a:t> </a:t>
            </a:r>
            <a:r>
              <a:rPr lang="en-US" i="1" dirty="0" err="1" smtClean="0"/>
              <a:t>cantante</a:t>
            </a:r>
            <a:r>
              <a:rPr lang="en-US" i="1" dirty="0" smtClean="0"/>
              <a:t>/</a:t>
            </a:r>
            <a:r>
              <a:rPr lang="en-US" i="1" dirty="0" err="1" smtClean="0"/>
              <a:t>cantanti</a:t>
            </a:r>
            <a:r>
              <a:rPr lang="el-GR" dirty="0"/>
              <a:t>)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l-GR" b="1" dirty="0">
                <a:solidFill>
                  <a:schemeClr val="tx2"/>
                </a:solidFill>
              </a:rPr>
              <a:t>ΚΤ</a:t>
            </a:r>
            <a:r>
              <a:rPr lang="en-US" b="1" dirty="0">
                <a:solidFill>
                  <a:schemeClr val="tx2"/>
                </a:solidFill>
              </a:rPr>
              <a:t>4</a:t>
            </a:r>
            <a:r>
              <a:rPr lang="el-GR" dirty="0"/>
              <a:t>:</a:t>
            </a:r>
            <a:r>
              <a:rPr lang="en-US" dirty="0"/>
              <a:t> </a:t>
            </a:r>
            <a:r>
              <a:rPr lang="el-GR" dirty="0"/>
              <a:t>θηλυκά σε </a:t>
            </a:r>
            <a:r>
              <a:rPr lang="en-US" b="1" dirty="0"/>
              <a:t>-a/-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l-GR" dirty="0"/>
              <a:t>(</a:t>
            </a:r>
            <a:r>
              <a:rPr lang="en-US" i="1" dirty="0" err="1"/>
              <a:t>poeta</a:t>
            </a:r>
            <a:r>
              <a:rPr lang="en-US" i="1" dirty="0"/>
              <a:t>/</a:t>
            </a:r>
            <a:r>
              <a:rPr lang="en-US" i="1" dirty="0" err="1"/>
              <a:t>poeti</a:t>
            </a:r>
            <a:r>
              <a:rPr lang="en-US" i="1" dirty="0"/>
              <a:t>, ala/</a:t>
            </a:r>
            <a:r>
              <a:rPr lang="en-US" i="1" dirty="0" err="1"/>
              <a:t>ali</a:t>
            </a:r>
            <a:r>
              <a:rPr lang="en-US" i="1" dirty="0"/>
              <a:t>, </a:t>
            </a:r>
            <a:r>
              <a:rPr lang="en-US" i="1" dirty="0" err="1"/>
              <a:t>arma</a:t>
            </a:r>
            <a:r>
              <a:rPr lang="en-US" i="1" dirty="0"/>
              <a:t>/</a:t>
            </a:r>
            <a:r>
              <a:rPr lang="en-US" i="1" dirty="0" err="1"/>
              <a:t>armi</a:t>
            </a:r>
            <a:r>
              <a:rPr lang="el-GR" dirty="0"/>
              <a:t>)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l-GR" b="1" dirty="0">
                <a:solidFill>
                  <a:schemeClr val="tx2"/>
                </a:solidFill>
              </a:rPr>
              <a:t>ΚΤ</a:t>
            </a:r>
            <a:r>
              <a:rPr lang="en-US" b="1" dirty="0">
                <a:solidFill>
                  <a:schemeClr val="tx2"/>
                </a:solidFill>
              </a:rPr>
              <a:t>5</a:t>
            </a:r>
            <a:r>
              <a:rPr lang="el-GR" dirty="0"/>
              <a:t>:</a:t>
            </a:r>
            <a:r>
              <a:rPr lang="en-US" dirty="0"/>
              <a:t> </a:t>
            </a:r>
            <a:r>
              <a:rPr lang="el-GR" dirty="0"/>
              <a:t>θηλυκά σε </a:t>
            </a:r>
            <a:r>
              <a:rPr lang="en-US" b="1" dirty="0"/>
              <a:t>-o/-a </a:t>
            </a:r>
            <a:r>
              <a:rPr lang="el-GR" dirty="0"/>
              <a:t>(</a:t>
            </a:r>
            <a:r>
              <a:rPr lang="en-US" i="1" dirty="0" err="1"/>
              <a:t>uovo</a:t>
            </a:r>
            <a:r>
              <a:rPr lang="en-US" i="1" dirty="0"/>
              <a:t>/</a:t>
            </a:r>
            <a:r>
              <a:rPr lang="en-US" i="1" dirty="0" err="1"/>
              <a:t>uova</a:t>
            </a:r>
            <a:r>
              <a:rPr lang="el-GR" dirty="0"/>
              <a:t>)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l-GR" b="1" dirty="0">
                <a:solidFill>
                  <a:schemeClr val="tx2"/>
                </a:solidFill>
              </a:rPr>
              <a:t>ΚΤ</a:t>
            </a:r>
            <a:r>
              <a:rPr lang="en-US" b="1" dirty="0">
                <a:solidFill>
                  <a:schemeClr val="tx2"/>
                </a:solidFill>
              </a:rPr>
              <a:t>6</a:t>
            </a:r>
            <a:r>
              <a:rPr lang="el-GR" dirty="0"/>
              <a:t>:</a:t>
            </a:r>
            <a:r>
              <a:rPr lang="en-US" dirty="0"/>
              <a:t> </a:t>
            </a:r>
            <a:r>
              <a:rPr lang="el-GR" dirty="0"/>
              <a:t>(α) εμφανίζουν ποικιλία</a:t>
            </a:r>
            <a:r>
              <a:rPr lang="en-US" b="1" dirty="0"/>
              <a:t> </a:t>
            </a:r>
            <a:r>
              <a:rPr lang="el-GR" dirty="0"/>
              <a:t>(β) αμετάβλητα σε ενικό και πληθυντικό </a:t>
            </a:r>
            <a:r>
              <a:rPr lang="en-US" b="1" dirty="0"/>
              <a:t>re, </a:t>
            </a:r>
            <a:r>
              <a:rPr lang="en-US" b="1" dirty="0" err="1"/>
              <a:t>gru</a:t>
            </a:r>
            <a:r>
              <a:rPr lang="en-US" b="1" dirty="0"/>
              <a:t>, </a:t>
            </a:r>
            <a:r>
              <a:rPr lang="en-US" b="1" dirty="0" err="1" smtClean="0"/>
              <a:t>città</a:t>
            </a:r>
            <a:r>
              <a:rPr lang="en-US" b="1" dirty="0" smtClean="0"/>
              <a:t>, </a:t>
            </a:r>
            <a:r>
              <a:rPr lang="en-US" b="1" dirty="0"/>
              <a:t>specie, </a:t>
            </a:r>
            <a:r>
              <a:rPr lang="en-US" b="1" dirty="0" err="1"/>
              <a:t>crisi</a:t>
            </a:r>
            <a:r>
              <a:rPr lang="en-US" b="1" dirty="0"/>
              <a:t>, </a:t>
            </a:r>
            <a:r>
              <a:rPr lang="en-US" b="1" dirty="0" err="1"/>
              <a:t>foto</a:t>
            </a:r>
            <a:r>
              <a:rPr lang="en-US" b="1" dirty="0"/>
              <a:t>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40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40955" y="5222763"/>
            <a:ext cx="31913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dirty="0" smtClean="0">
                <a:solidFill>
                  <a:schemeClr val="tx2"/>
                </a:solidFill>
              </a:rPr>
              <a:t>Ουσιαστικά και επίθετα </a:t>
            </a:r>
          </a:p>
          <a:p>
            <a:r>
              <a:rPr lang="el-GR" altLang="el-GR" dirty="0" smtClean="0">
                <a:solidFill>
                  <a:schemeClr val="tx2"/>
                </a:solidFill>
              </a:rPr>
              <a:t>ανάλογα με το κλιτικό επίθημα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xmlns="" id="{84358991-415A-454D-ACDC-8707DD2D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Κλιτικές τάξεις </a:t>
            </a:r>
            <a:r>
              <a:rPr lang="el-GR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ρημάτων: ιταλική </a:t>
            </a:r>
            <a:endParaRPr lang="en-US" alt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xmlns="" id="{A9107883-5F82-400E-B63B-0501442535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22959" y="1845733"/>
            <a:ext cx="7543801" cy="4406785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>
              <a:buNone/>
            </a:pPr>
            <a:r>
              <a:rPr lang="el-GR" altLang="el-GR" b="1" dirty="0">
                <a:solidFill>
                  <a:schemeClr val="tx2"/>
                </a:solidFill>
              </a:rPr>
              <a:t>ΚΤ1</a:t>
            </a:r>
            <a:r>
              <a:rPr lang="el-GR" altLang="el-GR" dirty="0"/>
              <a:t>: (α) κατάλοιπα των λατινικών ρημάτων σε -</a:t>
            </a:r>
            <a:r>
              <a:rPr lang="en-US" altLang="el-GR" i="1" dirty="0"/>
              <a:t>are</a:t>
            </a:r>
            <a:r>
              <a:rPr lang="en-US" altLang="el-GR" dirty="0"/>
              <a:t> </a:t>
            </a:r>
            <a:r>
              <a:rPr lang="en-US" dirty="0"/>
              <a:t>(</a:t>
            </a:r>
            <a:r>
              <a:rPr lang="el-GR" dirty="0"/>
              <a:t>β</a:t>
            </a:r>
            <a:r>
              <a:rPr lang="en-US" dirty="0"/>
              <a:t>) </a:t>
            </a:r>
            <a:r>
              <a:rPr lang="en-US" i="1" dirty="0"/>
              <a:t>-</a:t>
            </a:r>
            <a:r>
              <a:rPr lang="en-US" i="1" dirty="0" err="1"/>
              <a:t>izz</a:t>
            </a:r>
            <a:r>
              <a:rPr lang="en-US" i="1" dirty="0"/>
              <a:t>-a-re</a:t>
            </a:r>
            <a:r>
              <a:rPr lang="en-US" dirty="0"/>
              <a:t>, </a:t>
            </a:r>
            <a:r>
              <a:rPr lang="en-US" i="1" dirty="0"/>
              <a:t>-</a:t>
            </a:r>
            <a:r>
              <a:rPr lang="en-US" i="1" dirty="0" err="1"/>
              <a:t>ific</a:t>
            </a:r>
            <a:r>
              <a:rPr lang="en-US" i="1" dirty="0"/>
              <a:t>-a-re</a:t>
            </a:r>
            <a:r>
              <a:rPr lang="en-US" dirty="0"/>
              <a:t>, </a:t>
            </a:r>
            <a:r>
              <a:rPr lang="en-US" i="1" dirty="0"/>
              <a:t>-</a:t>
            </a:r>
            <a:r>
              <a:rPr lang="en-US" i="1" dirty="0" err="1"/>
              <a:t>eggi</a:t>
            </a:r>
            <a:r>
              <a:rPr lang="en-US" i="1" dirty="0"/>
              <a:t>-a-re (</a:t>
            </a:r>
            <a:r>
              <a:rPr lang="en-US" i="1" dirty="0" err="1"/>
              <a:t>amare</a:t>
            </a:r>
            <a:r>
              <a:rPr lang="en-US" i="1" dirty="0"/>
              <a:t>, </a:t>
            </a:r>
            <a:r>
              <a:rPr lang="en-US" i="1" dirty="0" err="1"/>
              <a:t>aspettare</a:t>
            </a:r>
            <a:r>
              <a:rPr lang="en-US" i="1" dirty="0"/>
              <a:t>,</a:t>
            </a:r>
            <a:r>
              <a:rPr lang="en-US" dirty="0"/>
              <a:t> ‎</a:t>
            </a:r>
            <a:r>
              <a:rPr lang="en-US" i="1" dirty="0" err="1"/>
              <a:t>focalizzare</a:t>
            </a:r>
            <a:r>
              <a:rPr lang="en-US" i="1" dirty="0"/>
              <a:t>, </a:t>
            </a:r>
            <a:r>
              <a:rPr lang="en-US" i="1" dirty="0" err="1"/>
              <a:t>modificare</a:t>
            </a:r>
            <a:r>
              <a:rPr lang="en-US" i="1" dirty="0"/>
              <a:t>, </a:t>
            </a:r>
            <a:r>
              <a:rPr lang="en-US" i="1" dirty="0" err="1"/>
              <a:t>amoreggiare</a:t>
            </a:r>
            <a:r>
              <a:rPr lang="en-US" dirty="0"/>
              <a:t>)</a:t>
            </a:r>
            <a:r>
              <a:rPr lang="en-US" i="1" dirty="0"/>
              <a:t> </a:t>
            </a:r>
            <a:endParaRPr lang="el-GR" i="1" dirty="0"/>
          </a:p>
          <a:p>
            <a:pPr marL="0" indent="0" algn="just">
              <a:buNone/>
            </a:pPr>
            <a:r>
              <a:rPr lang="el-GR" altLang="el-GR" b="1" dirty="0">
                <a:solidFill>
                  <a:schemeClr val="tx2"/>
                </a:solidFill>
              </a:rPr>
              <a:t>ΚΤ2</a:t>
            </a:r>
            <a:r>
              <a:rPr lang="el-GR" altLang="el-GR" dirty="0"/>
              <a:t>: (α) κατάλοιπα των λατινικών ρημάτων σε </a:t>
            </a:r>
            <a:r>
              <a:rPr lang="el-GR" altLang="el-GR" i="1" dirty="0"/>
              <a:t>-</a:t>
            </a:r>
            <a:r>
              <a:rPr lang="en-US" altLang="el-GR" i="1" dirty="0"/>
              <a:t>ere </a:t>
            </a:r>
            <a:r>
              <a:rPr lang="en-US" dirty="0"/>
              <a:t> </a:t>
            </a:r>
            <a:r>
              <a:rPr lang="el-GR" dirty="0"/>
              <a:t>(</a:t>
            </a:r>
            <a:r>
              <a:rPr lang="en-US" i="1" dirty="0" err="1"/>
              <a:t>vedere</a:t>
            </a:r>
            <a:r>
              <a:rPr lang="en-US" i="1" dirty="0"/>
              <a:t>, </a:t>
            </a:r>
            <a:r>
              <a:rPr lang="en-US" i="1" dirty="0" err="1"/>
              <a:t>scrivere</a:t>
            </a:r>
            <a:r>
              <a:rPr lang="el-GR" dirty="0"/>
              <a:t>)</a:t>
            </a:r>
            <a:endParaRPr lang="el-GR" altLang="el-GR" dirty="0"/>
          </a:p>
          <a:p>
            <a:pPr marL="0" indent="0" algn="just">
              <a:lnSpc>
                <a:spcPct val="150000"/>
              </a:lnSpc>
              <a:buSzPct val="80000"/>
              <a:buNone/>
            </a:pPr>
            <a:r>
              <a:rPr lang="el-GR" altLang="el-GR" b="1" dirty="0">
                <a:solidFill>
                  <a:schemeClr val="tx2"/>
                </a:solidFill>
              </a:rPr>
              <a:t>ΚΤ3α</a:t>
            </a:r>
            <a:r>
              <a:rPr lang="el-GR" altLang="el-GR" dirty="0"/>
              <a:t>: (α) κατάλοιπα των λατινικών ρημάτων σε -</a:t>
            </a:r>
            <a:r>
              <a:rPr lang="en-US" altLang="el-GR" i="1" dirty="0"/>
              <a:t>ire</a:t>
            </a:r>
            <a:r>
              <a:rPr lang="en-US" altLang="el-GR" dirty="0"/>
              <a:t>  (</a:t>
            </a:r>
            <a:r>
              <a:rPr lang="el-GR" altLang="el-GR" dirty="0"/>
              <a:t>β</a:t>
            </a:r>
            <a:r>
              <a:rPr lang="en-US" altLang="el-GR" dirty="0"/>
              <a:t>)</a:t>
            </a:r>
            <a:r>
              <a:rPr lang="el-GR" altLang="el-GR" dirty="0"/>
              <a:t> απουσία του επιθήματος</a:t>
            </a:r>
            <a:r>
              <a:rPr lang="en-US" altLang="el-GR" dirty="0"/>
              <a:t> -</a:t>
            </a:r>
            <a:r>
              <a:rPr lang="en-US" altLang="el-GR" dirty="0" err="1"/>
              <a:t>isc</a:t>
            </a:r>
            <a:r>
              <a:rPr lang="en-US" altLang="el-GR" dirty="0"/>
              <a:t>-</a:t>
            </a:r>
            <a:r>
              <a:rPr lang="el-GR" altLang="el-GR" dirty="0"/>
              <a:t> </a:t>
            </a:r>
            <a:r>
              <a:rPr lang="en-US" altLang="el-GR" dirty="0"/>
              <a:t>(</a:t>
            </a:r>
            <a:r>
              <a:rPr lang="it-IT" i="1" dirty="0"/>
              <a:t>aprire, dormire, offrire</a:t>
            </a:r>
            <a:r>
              <a:rPr lang="en-US" altLang="el-GR" dirty="0"/>
              <a:t>)</a:t>
            </a:r>
            <a:endParaRPr lang="el-GR" altLang="el-GR" dirty="0"/>
          </a:p>
          <a:p>
            <a:pPr marL="0" indent="0" algn="just">
              <a:lnSpc>
                <a:spcPct val="150000"/>
              </a:lnSpc>
              <a:buSzPct val="80000"/>
              <a:buNone/>
            </a:pPr>
            <a:r>
              <a:rPr lang="el-GR" altLang="el-GR" b="1" dirty="0">
                <a:solidFill>
                  <a:schemeClr val="tx2"/>
                </a:solidFill>
              </a:rPr>
              <a:t>ΚΤ3β</a:t>
            </a:r>
            <a:r>
              <a:rPr lang="el-GR" altLang="el-GR" dirty="0"/>
              <a:t>:</a:t>
            </a:r>
            <a:r>
              <a:rPr lang="en-US" altLang="el-GR" dirty="0"/>
              <a:t> </a:t>
            </a:r>
            <a:r>
              <a:rPr lang="el-GR" altLang="el-GR" dirty="0"/>
              <a:t>(α) κατάλοιπα των λατινικών ρημάτων σε -</a:t>
            </a:r>
            <a:r>
              <a:rPr lang="en-US" altLang="el-GR" i="1" dirty="0"/>
              <a:t>ire</a:t>
            </a:r>
            <a:r>
              <a:rPr lang="en-US" altLang="el-GR" dirty="0"/>
              <a:t> </a:t>
            </a:r>
            <a:r>
              <a:rPr lang="el-GR" altLang="el-GR" dirty="0"/>
              <a:t>(β</a:t>
            </a:r>
            <a:r>
              <a:rPr lang="en-US" altLang="el-GR" dirty="0"/>
              <a:t>)</a:t>
            </a:r>
            <a:r>
              <a:rPr lang="el-GR" altLang="el-GR" dirty="0"/>
              <a:t> παρουσία επιθήματος </a:t>
            </a:r>
            <a:r>
              <a:rPr lang="en-US" altLang="el-GR" dirty="0"/>
              <a:t>-</a:t>
            </a:r>
            <a:r>
              <a:rPr lang="en-US" altLang="el-GR" dirty="0" err="1"/>
              <a:t>isc</a:t>
            </a:r>
            <a:r>
              <a:rPr lang="en-US" altLang="el-GR" dirty="0"/>
              <a:t>-</a:t>
            </a:r>
            <a:r>
              <a:rPr lang="el-GR" altLang="el-GR" dirty="0"/>
              <a:t> </a:t>
            </a:r>
            <a:r>
              <a:rPr lang="en-US" altLang="el-GR" dirty="0"/>
              <a:t>(</a:t>
            </a:r>
            <a:r>
              <a:rPr lang="en-US" altLang="el-GR" i="1" dirty="0" err="1"/>
              <a:t>pulire</a:t>
            </a:r>
            <a:r>
              <a:rPr lang="en-US" altLang="el-GR" i="1" dirty="0"/>
              <a:t>, </a:t>
            </a:r>
            <a:r>
              <a:rPr lang="en-US" altLang="el-GR" i="1" dirty="0" err="1"/>
              <a:t>costruire</a:t>
            </a:r>
            <a:r>
              <a:rPr lang="en-US" altLang="el-GR" i="1" dirty="0"/>
              <a:t>, </a:t>
            </a:r>
            <a:r>
              <a:rPr lang="en-US" altLang="el-GR" i="1" dirty="0" err="1"/>
              <a:t>capire</a:t>
            </a:r>
            <a:r>
              <a:rPr lang="en-US" altLang="el-GR" dirty="0"/>
              <a:t>)</a:t>
            </a:r>
            <a:endParaRPr lang="el-GR" altLang="el-GR" dirty="0"/>
          </a:p>
          <a:p>
            <a:pPr eaLnBrk="1" hangingPunct="1">
              <a:lnSpc>
                <a:spcPct val="150000"/>
              </a:lnSpc>
              <a:buSzPct val="80000"/>
              <a:buFont typeface="Wingdings" panose="05000000000000000000" pitchFamily="2" charset="2"/>
              <a:buChar char="s"/>
            </a:pPr>
            <a:endParaRPr lang="en-US" altLang="el-GR" sz="2250" i="1" dirty="0"/>
          </a:p>
        </p:txBody>
      </p:sp>
    </p:spTree>
    <p:extLst>
      <p:ext uri="{BB962C8B-B14F-4D97-AF65-F5344CB8AC3E}">
        <p14:creationId xmlns:p14="http://schemas.microsoft.com/office/powerpoint/2010/main" val="17656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E18F8EA-8236-4A28-A7E3-70E6E90EE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Ερωτήματα για σκέψη…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B1877BB-BA29-4A1B-ADF5-1E9DAFF22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 smtClean="0"/>
              <a:t>Ποια βασική διαφορά υπάρχει στα σύνθετα των ελληνικών και ιταλικών;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el-GR" dirty="0"/>
              <a:t>Πώς επιβεβαιώνεται ο ισχυρισμός ότι η ελληνική ανήκει στις διαχυτικές γλώσσες μέσα από την ονοματική και ρηματική κλίση;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el-GR" dirty="0"/>
              <a:t>Τα κλιτικά επιθήματα είναι γραμματικά ή λεξικά, δεσμευμένα ή ελεύθερα; 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el-GR" dirty="0"/>
              <a:t>Εντοπίστε τα κλιτικά επιθήματα στις παρακάτω λέξεις:</a:t>
            </a:r>
          </a:p>
          <a:p>
            <a:pPr marL="231775" indent="0" algn="just">
              <a:buNone/>
            </a:pPr>
            <a:r>
              <a:rPr lang="el-GR" i="1" dirty="0"/>
              <a:t>άνθρωπος, ζωή, φαγητό, γράμμα, γραμμάτων, λοχίας, παιδί, παιδιά, βέλος, γιαγιάδες </a:t>
            </a:r>
            <a:endParaRPr lang="en-US" i="1" dirty="0"/>
          </a:p>
          <a:p>
            <a:pPr marL="457200" indent="-457200">
              <a:buFont typeface="+mj-lt"/>
              <a:buAutoNum type="arabicPeriod"/>
            </a:pPr>
            <a:endParaRPr lang="el-GR" dirty="0" smtClean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1B084147-5503-47F8-BD56-64714A9D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886C9C-DC18-4195-8FD5-A50AA931D41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061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E18F8EA-8236-4A28-A7E3-70E6E90EE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Ενδεικτικές απαντήσεις…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B1877BB-BA29-4A1B-ADF5-1E9DAFF22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 smtClean="0"/>
              <a:t>Έχουν </a:t>
            </a:r>
            <a:r>
              <a:rPr lang="el-GR" i="1" dirty="0" smtClean="0"/>
              <a:t>εσωτερική κλίση </a:t>
            </a:r>
            <a:r>
              <a:rPr lang="el-GR" dirty="0" smtClean="0"/>
              <a:t>τα σύνθετα της ιταλικής. Τα σύνθετα της ελληνικής εμφανίζουν τον δείκτη σύνθεσης ανάμεσα στα συστατικά τους.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 smtClean="0"/>
              <a:t>Η </a:t>
            </a:r>
            <a:r>
              <a:rPr lang="el-GR" dirty="0"/>
              <a:t>ελληνική ανήκει στις διαχυτικές γλώσσες γιατί τα ονοματικά και ρηματικά κλιτικά επιθήματα φέρουν πολλές πληροφορίες, π.χ. πρόσωπο, γένος, αριθμό, πτώση, </a:t>
            </a:r>
            <a:r>
              <a:rPr lang="el-GR" dirty="0" smtClean="0"/>
              <a:t>φωνή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 smtClean="0"/>
              <a:t>Τα </a:t>
            </a:r>
            <a:r>
              <a:rPr lang="el-GR" dirty="0"/>
              <a:t>κλιτικά επιθήματα είναι γραμματικά και δεσμευμένα </a:t>
            </a:r>
            <a:endParaRPr lang="el-GR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l-GR" dirty="0" smtClean="0"/>
              <a:t>Εντοπίστε </a:t>
            </a:r>
            <a:r>
              <a:rPr lang="el-GR" dirty="0"/>
              <a:t>τα κλιτικά επιθήματα στις παρακάτω λέξεις:</a:t>
            </a:r>
          </a:p>
          <a:p>
            <a:pPr marL="323850" indent="0" algn="just">
              <a:buNone/>
            </a:pPr>
            <a:r>
              <a:rPr lang="el-GR" i="1" dirty="0" err="1"/>
              <a:t>άνθρωπ-ος</a:t>
            </a:r>
            <a:r>
              <a:rPr lang="el-GR" i="1" dirty="0"/>
              <a:t>, ζωή-∅, </a:t>
            </a:r>
            <a:r>
              <a:rPr lang="el-GR" i="1" dirty="0" err="1"/>
              <a:t>φαγητ-ό</a:t>
            </a:r>
            <a:r>
              <a:rPr lang="el-GR" i="1" dirty="0"/>
              <a:t>, γράμμα-∅, </a:t>
            </a:r>
            <a:r>
              <a:rPr lang="el-GR" i="1" dirty="0" err="1"/>
              <a:t>γραμμάτ</a:t>
            </a:r>
            <a:r>
              <a:rPr lang="el-GR" i="1" dirty="0"/>
              <a:t>-ων, λοχία-ς, παιδί-∅, </a:t>
            </a:r>
            <a:r>
              <a:rPr lang="el-GR" i="1" dirty="0" err="1"/>
              <a:t>παιδι-ά</a:t>
            </a:r>
            <a:r>
              <a:rPr lang="el-GR" i="1" dirty="0"/>
              <a:t>, </a:t>
            </a:r>
            <a:r>
              <a:rPr lang="el-GR" i="1" dirty="0" err="1"/>
              <a:t>βέλ-ος</a:t>
            </a:r>
            <a:r>
              <a:rPr lang="el-GR" i="1" dirty="0"/>
              <a:t>, </a:t>
            </a:r>
            <a:r>
              <a:rPr lang="el-GR" i="1" dirty="0" err="1"/>
              <a:t>γιαγιάδ-ες</a:t>
            </a:r>
            <a:r>
              <a:rPr lang="el-GR" i="1" dirty="0"/>
              <a:t>  </a:t>
            </a:r>
          </a:p>
          <a:p>
            <a:pPr marL="457200" indent="-457200" algn="just">
              <a:buFont typeface="+mj-lt"/>
              <a:buAutoNum type="arabicPeriod"/>
            </a:pPr>
            <a:endParaRPr lang="el-GR" dirty="0" smtClean="0"/>
          </a:p>
          <a:p>
            <a:pPr marL="457200" indent="-457200" algn="just">
              <a:buFont typeface="+mj-lt"/>
              <a:buAutoNum type="arabicPeriod"/>
            </a:pPr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1B084147-5503-47F8-BD56-64714A9D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86C9C-DC18-4195-8FD5-A50AA931D419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51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E18F8EA-8236-4A28-A7E3-70E6E90EE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Ερωτήματα για σκέψη…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B1877BB-BA29-4A1B-ADF5-1E9DAFF22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55281" cy="448975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el-GR" dirty="0"/>
              <a:t>Δίνονται οι παρακάτω τύποι από την γλώσσα Congo </a:t>
            </a:r>
            <a:r>
              <a:rPr lang="el-GR" dirty="0" err="1"/>
              <a:t>Swahili</a:t>
            </a:r>
            <a:r>
              <a:rPr lang="el-GR" dirty="0"/>
              <a:t>:</a:t>
            </a:r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sz="1800" dirty="0" err="1"/>
              <a:t>ninapika</a:t>
            </a:r>
            <a:r>
              <a:rPr lang="el-GR" sz="1800" dirty="0"/>
              <a:t> «χτυπώ» </a:t>
            </a:r>
            <a:r>
              <a:rPr lang="el-GR" sz="1800" dirty="0" err="1"/>
              <a:t>ninasoma</a:t>
            </a:r>
            <a:r>
              <a:rPr lang="el-GR" sz="1800" dirty="0"/>
              <a:t> «διαβάζω»</a:t>
            </a:r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/>
              <a:t>wunapika</a:t>
            </a:r>
            <a:r>
              <a:rPr lang="el-GR" sz="1800" dirty="0"/>
              <a:t> «χτυπάς» </a:t>
            </a:r>
            <a:r>
              <a:rPr lang="en-US" sz="1800" dirty="0" err="1"/>
              <a:t>wun</a:t>
            </a:r>
            <a:r>
              <a:rPr lang="el-GR" sz="1800" dirty="0" err="1"/>
              <a:t>asoma</a:t>
            </a:r>
            <a:r>
              <a:rPr lang="el-GR" sz="1800" dirty="0"/>
              <a:t> «διαβάζεις»</a:t>
            </a:r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/>
              <a:t>anapika</a:t>
            </a:r>
            <a:r>
              <a:rPr lang="el-GR" sz="1800" dirty="0"/>
              <a:t> «χτυπά» </a:t>
            </a:r>
            <a:r>
              <a:rPr lang="en-US" sz="1800" dirty="0"/>
              <a:t>an</a:t>
            </a:r>
            <a:r>
              <a:rPr lang="el-GR" sz="1800" dirty="0" err="1"/>
              <a:t>asoma</a:t>
            </a:r>
            <a:r>
              <a:rPr lang="el-GR" sz="1800" dirty="0"/>
              <a:t> «διαβάζει»</a:t>
            </a:r>
            <a:endParaRPr lang="en-US" sz="1800" dirty="0"/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el-GR" sz="1800" dirty="0"/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800" dirty="0"/>
              <a:t> </a:t>
            </a:r>
            <a:r>
              <a:rPr lang="el-GR" sz="1800" dirty="0" err="1"/>
              <a:t>ninamupika</a:t>
            </a:r>
            <a:r>
              <a:rPr lang="el-GR" sz="1800" dirty="0"/>
              <a:t> </a:t>
            </a:r>
            <a:r>
              <a:rPr lang="el-GR" sz="1800" b="1" dirty="0"/>
              <a:t>«</a:t>
            </a:r>
            <a:r>
              <a:rPr lang="el-GR" sz="1800" dirty="0"/>
              <a:t>τον χτυπώ» </a:t>
            </a:r>
            <a:r>
              <a:rPr lang="en-US" sz="1800" dirty="0" err="1"/>
              <a:t>ninakupika</a:t>
            </a:r>
            <a:r>
              <a:rPr lang="en-US" sz="1800" dirty="0"/>
              <a:t> </a:t>
            </a:r>
            <a:r>
              <a:rPr lang="el-GR" sz="1800" dirty="0"/>
              <a:t>«σε χτυπώ» </a:t>
            </a:r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/>
              <a:t>ni</a:t>
            </a:r>
            <a:r>
              <a:rPr lang="sw-KE" sz="1800" dirty="0" err="1"/>
              <a:t>limupika</a:t>
            </a:r>
            <a:r>
              <a:rPr lang="sw-KE" sz="1800" dirty="0"/>
              <a:t> </a:t>
            </a:r>
            <a:r>
              <a:rPr lang="el-GR" sz="1800" dirty="0"/>
              <a:t>«τον χτύπησα»</a:t>
            </a:r>
          </a:p>
          <a:p>
            <a:pPr marL="12700" indent="0" algn="just"/>
            <a:r>
              <a:rPr lang="el-GR" dirty="0"/>
              <a:t>Ποια διαφορά παρατηρείτε μεταξύ της Congo </a:t>
            </a:r>
            <a:r>
              <a:rPr lang="el-GR" dirty="0" err="1"/>
              <a:t>Swahili</a:t>
            </a:r>
            <a:r>
              <a:rPr lang="el-GR" dirty="0"/>
              <a:t> και της Ελληνικής ως προς τα κλιτικά μορφήματα;</a:t>
            </a:r>
          </a:p>
          <a:p>
            <a:pPr marL="12700" indent="0" algn="just"/>
            <a:endParaRPr lang="el-GR" i="1" dirty="0"/>
          </a:p>
          <a:p>
            <a:pPr marL="12700" indent="0" algn="just"/>
            <a:endParaRPr lang="el-GR" i="1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1B084147-5503-47F8-BD56-64714A9D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886C9C-DC18-4195-8FD5-A50AA931D41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2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Ενδεικτικές απαντήσεις… </a:t>
            </a:r>
            <a:endParaRPr lang="en-US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45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22959" y="1845734"/>
            <a:ext cx="7994470" cy="4023360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5"/>
            </a:pPr>
            <a:r>
              <a:rPr lang="el-GR" dirty="0"/>
              <a:t>Στη Congo </a:t>
            </a:r>
            <a:r>
              <a:rPr lang="el-GR" dirty="0" err="1"/>
              <a:t>Swahili</a:t>
            </a:r>
            <a:r>
              <a:rPr lang="el-GR" dirty="0"/>
              <a:t> τα κλιτικά μορφήματα εμφανίζονται πριν το θέμα, εν αντιθέσει με την ελληνική που εμφανίζονται μετά το θέμα. Κάθε μόρφημα φέρει ξεχωριστή πληροφορία, π.χ. χρόνο, πρόσωπο στα </a:t>
            </a:r>
            <a:r>
              <a:rPr lang="el-GR" dirty="0" err="1"/>
              <a:t>Swahili</a:t>
            </a:r>
            <a:r>
              <a:rPr lang="el-GR" dirty="0"/>
              <a:t> και όχι πολλές πληροφορίες, όπως στα ελληνικά. Τέλος, το αντικείμενο εμφανίζεται με μόρφημα. </a:t>
            </a:r>
            <a:endParaRPr lang="el-GR" i="1" dirty="0"/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err="1"/>
              <a:t>ni</a:t>
            </a:r>
            <a:r>
              <a:rPr lang="el-GR" baseline="-25000" dirty="0"/>
              <a:t>ΠΡΟΣ</a:t>
            </a:r>
            <a:r>
              <a:rPr lang="el-GR" dirty="0"/>
              <a:t>-</a:t>
            </a:r>
            <a:r>
              <a:rPr lang="en-US" dirty="0" err="1"/>
              <a:t>na</a:t>
            </a:r>
            <a:r>
              <a:rPr lang="el-GR" baseline="-25000" dirty="0"/>
              <a:t>ΕΝΕΣ</a:t>
            </a:r>
            <a:r>
              <a:rPr lang="el-GR" dirty="0"/>
              <a:t>-</a:t>
            </a:r>
            <a:r>
              <a:rPr lang="en-US" dirty="0" err="1"/>
              <a:t>pika</a:t>
            </a:r>
            <a:r>
              <a:rPr lang="el-GR" baseline="-25000" dirty="0"/>
              <a:t>Θ</a:t>
            </a:r>
            <a:r>
              <a:rPr lang="el-GR" dirty="0"/>
              <a:t> «χτυπώ» </a:t>
            </a:r>
            <a:r>
              <a:rPr lang="el-GR" dirty="0" err="1"/>
              <a:t>ni</a:t>
            </a:r>
            <a:r>
              <a:rPr lang="el-GR" baseline="-25000" dirty="0" err="1"/>
              <a:t>ΠΡΟΣ</a:t>
            </a:r>
            <a:r>
              <a:rPr lang="el-GR" dirty="0" err="1"/>
              <a:t>-na</a:t>
            </a:r>
            <a:r>
              <a:rPr lang="el-GR" baseline="-25000" dirty="0" err="1"/>
              <a:t>ΕΝΕΣ</a:t>
            </a:r>
            <a:r>
              <a:rPr lang="el-GR" dirty="0" err="1"/>
              <a:t>-soma</a:t>
            </a:r>
            <a:r>
              <a:rPr lang="el-GR" baseline="-25000" dirty="0" err="1"/>
              <a:t>Θ</a:t>
            </a:r>
            <a:r>
              <a:rPr lang="el-GR" dirty="0"/>
              <a:t> «διαβάζω»</a:t>
            </a:r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/>
              <a:t>wu</a:t>
            </a:r>
            <a:r>
              <a:rPr lang="el-GR" baseline="-25000" dirty="0"/>
              <a:t>ΠΡΟΣ</a:t>
            </a:r>
            <a:r>
              <a:rPr lang="el-GR" dirty="0"/>
              <a:t>-</a:t>
            </a:r>
            <a:r>
              <a:rPr lang="en-US" dirty="0" err="1"/>
              <a:t>na</a:t>
            </a:r>
            <a:r>
              <a:rPr lang="el-GR" baseline="-25000" dirty="0"/>
              <a:t>ΕΝΕΣ</a:t>
            </a:r>
            <a:r>
              <a:rPr lang="el-GR" dirty="0"/>
              <a:t>-</a:t>
            </a:r>
            <a:r>
              <a:rPr lang="en-US" dirty="0" err="1"/>
              <a:t>pika</a:t>
            </a:r>
            <a:r>
              <a:rPr lang="el-GR" baseline="-25000" dirty="0"/>
              <a:t>Θ</a:t>
            </a:r>
            <a:r>
              <a:rPr lang="el-GR" dirty="0"/>
              <a:t> «χτυπάς» </a:t>
            </a:r>
            <a:r>
              <a:rPr lang="en-US" dirty="0" err="1"/>
              <a:t>wu</a:t>
            </a:r>
            <a:r>
              <a:rPr lang="el-GR" baseline="-25000" dirty="0"/>
              <a:t>ΠΡΟΣ</a:t>
            </a:r>
            <a:r>
              <a:rPr lang="el-GR" dirty="0"/>
              <a:t>-</a:t>
            </a:r>
            <a:r>
              <a:rPr lang="en-US" dirty="0"/>
              <a:t>n</a:t>
            </a:r>
            <a:r>
              <a:rPr lang="el-GR" dirty="0" err="1"/>
              <a:t>a</a:t>
            </a:r>
            <a:r>
              <a:rPr lang="el-GR" baseline="-25000" dirty="0" err="1"/>
              <a:t>ΕΝΕΣ</a:t>
            </a:r>
            <a:r>
              <a:rPr lang="el-GR" dirty="0" err="1"/>
              <a:t>-soma</a:t>
            </a:r>
            <a:r>
              <a:rPr lang="el-GR" baseline="-25000" dirty="0" err="1"/>
              <a:t>Θ</a:t>
            </a:r>
            <a:r>
              <a:rPr lang="el-GR" dirty="0"/>
              <a:t> «διαβάζεις»</a:t>
            </a:r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</a:t>
            </a:r>
            <a:r>
              <a:rPr lang="el-GR" baseline="-25000" dirty="0"/>
              <a:t>ΠΡΟΣ</a:t>
            </a:r>
            <a:r>
              <a:rPr lang="el-GR" dirty="0"/>
              <a:t>-</a:t>
            </a:r>
            <a:r>
              <a:rPr lang="en-US" dirty="0" err="1"/>
              <a:t>na</a:t>
            </a:r>
            <a:r>
              <a:rPr lang="el-GR" baseline="-25000" dirty="0"/>
              <a:t>ΕΝΕΣ</a:t>
            </a:r>
            <a:r>
              <a:rPr lang="el-GR" dirty="0"/>
              <a:t>-</a:t>
            </a:r>
            <a:r>
              <a:rPr lang="en-US" dirty="0" err="1"/>
              <a:t>pika</a:t>
            </a:r>
            <a:r>
              <a:rPr lang="el-GR" baseline="-25000" dirty="0"/>
              <a:t>Θ</a:t>
            </a:r>
            <a:r>
              <a:rPr lang="el-GR" dirty="0"/>
              <a:t> «χτυπά» </a:t>
            </a:r>
            <a:r>
              <a:rPr lang="en-US" dirty="0"/>
              <a:t>a</a:t>
            </a:r>
            <a:r>
              <a:rPr lang="el-GR" baseline="-25000" dirty="0"/>
              <a:t>ΠΡΟΣ</a:t>
            </a:r>
            <a:r>
              <a:rPr lang="el-GR" dirty="0"/>
              <a:t>-</a:t>
            </a:r>
            <a:r>
              <a:rPr lang="en-US" dirty="0"/>
              <a:t>n</a:t>
            </a:r>
            <a:r>
              <a:rPr lang="el-GR" dirty="0" err="1"/>
              <a:t>a</a:t>
            </a:r>
            <a:r>
              <a:rPr lang="el-GR" baseline="-25000" dirty="0" err="1"/>
              <a:t>ΕΝΕΣ</a:t>
            </a:r>
            <a:r>
              <a:rPr lang="el-GR" dirty="0" err="1"/>
              <a:t>-soma</a:t>
            </a:r>
            <a:r>
              <a:rPr lang="el-GR" baseline="-25000" dirty="0" err="1"/>
              <a:t>Θ</a:t>
            </a:r>
            <a:r>
              <a:rPr lang="el-GR" dirty="0"/>
              <a:t> «διαβάζει»</a:t>
            </a:r>
            <a:endParaRPr lang="en-US" dirty="0"/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el-GR" dirty="0"/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dirty="0"/>
              <a:t> </a:t>
            </a:r>
            <a:r>
              <a:rPr lang="el-GR" dirty="0" err="1"/>
              <a:t>ni</a:t>
            </a:r>
            <a:r>
              <a:rPr lang="el-GR" baseline="-25000" dirty="0" err="1"/>
              <a:t>ΠΡΟΣ</a:t>
            </a:r>
            <a:r>
              <a:rPr lang="el-GR" dirty="0" err="1"/>
              <a:t>-na</a:t>
            </a:r>
            <a:r>
              <a:rPr lang="el-GR" baseline="-25000" dirty="0" err="1"/>
              <a:t>ΕΝΕΣ</a:t>
            </a:r>
            <a:r>
              <a:rPr lang="el-GR" dirty="0" err="1"/>
              <a:t>-mu</a:t>
            </a:r>
            <a:r>
              <a:rPr lang="el-GR" baseline="-25000" dirty="0" err="1"/>
              <a:t>ΑΝΤ</a:t>
            </a:r>
            <a:r>
              <a:rPr lang="el-GR" dirty="0" err="1"/>
              <a:t>-pika</a:t>
            </a:r>
            <a:r>
              <a:rPr lang="el-GR" baseline="-25000" dirty="0" err="1"/>
              <a:t>Θ</a:t>
            </a:r>
            <a:r>
              <a:rPr lang="el-GR" dirty="0"/>
              <a:t> </a:t>
            </a:r>
            <a:r>
              <a:rPr lang="el-GR" b="1" dirty="0"/>
              <a:t>«</a:t>
            </a:r>
            <a:r>
              <a:rPr lang="el-GR" dirty="0"/>
              <a:t>τον χτυπώ» </a:t>
            </a:r>
            <a:r>
              <a:rPr lang="en-US" dirty="0" err="1"/>
              <a:t>ni</a:t>
            </a:r>
            <a:r>
              <a:rPr lang="el-GR" baseline="-25000" dirty="0"/>
              <a:t>ΠΡΟΣ</a:t>
            </a:r>
            <a:r>
              <a:rPr lang="en-US" dirty="0"/>
              <a:t>-</a:t>
            </a:r>
            <a:r>
              <a:rPr lang="en-US" dirty="0" err="1"/>
              <a:t>na</a:t>
            </a:r>
            <a:r>
              <a:rPr lang="el-GR" baseline="-25000" dirty="0"/>
              <a:t>ΕΝΕΣ</a:t>
            </a:r>
            <a:r>
              <a:rPr lang="en-US" dirty="0"/>
              <a:t>-</a:t>
            </a:r>
            <a:r>
              <a:rPr lang="en-US" dirty="0" err="1"/>
              <a:t>ku</a:t>
            </a:r>
            <a:r>
              <a:rPr lang="el-GR" baseline="-25000" dirty="0"/>
              <a:t>ΑΝΤ</a:t>
            </a:r>
            <a:r>
              <a:rPr lang="en-US" dirty="0"/>
              <a:t>-</a:t>
            </a:r>
            <a:r>
              <a:rPr lang="en-US" dirty="0" err="1"/>
              <a:t>pika</a:t>
            </a:r>
            <a:r>
              <a:rPr lang="el-GR" baseline="-25000" dirty="0"/>
              <a:t>Θ</a:t>
            </a:r>
            <a:r>
              <a:rPr lang="en-US" dirty="0"/>
              <a:t> </a:t>
            </a:r>
            <a:r>
              <a:rPr lang="el-GR" dirty="0"/>
              <a:t>«σε χτυπώ» </a:t>
            </a:r>
          </a:p>
          <a:p>
            <a:pPr marL="90488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/>
              <a:t>ni</a:t>
            </a:r>
            <a:r>
              <a:rPr lang="el-GR" baseline="-25000" dirty="0"/>
              <a:t>ΠΡΟΣ</a:t>
            </a:r>
            <a:r>
              <a:rPr lang="sw-KE" dirty="0"/>
              <a:t>-li</a:t>
            </a:r>
            <a:r>
              <a:rPr lang="el-GR" baseline="-25000" dirty="0"/>
              <a:t>ΑΟΡ</a:t>
            </a:r>
            <a:r>
              <a:rPr lang="sw-KE" dirty="0"/>
              <a:t>-</a:t>
            </a:r>
            <a:r>
              <a:rPr lang="sw-KE" dirty="0" err="1"/>
              <a:t>mu</a:t>
            </a:r>
            <a:r>
              <a:rPr lang="el-GR" baseline="-25000" dirty="0"/>
              <a:t>ΑΝΤ</a:t>
            </a:r>
            <a:r>
              <a:rPr lang="sw-KE" dirty="0"/>
              <a:t>-pika</a:t>
            </a:r>
            <a:r>
              <a:rPr lang="el-GR" baseline="-25000" dirty="0"/>
              <a:t>Θ</a:t>
            </a:r>
            <a:r>
              <a:rPr lang="sw-KE" dirty="0"/>
              <a:t> </a:t>
            </a:r>
            <a:r>
              <a:rPr lang="el-GR" dirty="0"/>
              <a:t>«τον χτύπησα»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107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8F62ADE-B1A1-4660-9C32-706FFD441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Βιβλιογραφία</a:t>
            </a:r>
            <a:r>
              <a:rPr lang="el-GR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A977337-4070-49C8-8D8C-43D3E943A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695" y="1845734"/>
            <a:ext cx="8109679" cy="4480115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1400" dirty="0"/>
              <a:t> </a:t>
            </a:r>
            <a:r>
              <a:rPr lang="el-GR" sz="1400" dirty="0" smtClean="0"/>
              <a:t>Αναστασιάδη-Συμεωνίδη</a:t>
            </a:r>
            <a:r>
              <a:rPr lang="el-GR" sz="1400" dirty="0"/>
              <a:t>, Α. 1996. Η νεοελληνική σύνθεση. Στο </a:t>
            </a:r>
            <a:r>
              <a:rPr lang="el-GR" sz="1400" i="1" dirty="0"/>
              <a:t>Ζητήματα νεοελληνικής γλώσσας</a:t>
            </a:r>
            <a:r>
              <a:rPr lang="el-GR" sz="1400" dirty="0"/>
              <a:t>, </a:t>
            </a:r>
            <a:r>
              <a:rPr lang="el-GR" sz="1400" dirty="0" err="1"/>
              <a:t>επιμ</a:t>
            </a:r>
            <a:r>
              <a:rPr lang="el-GR" sz="1400" dirty="0"/>
              <a:t>. Γ. </a:t>
            </a:r>
            <a:r>
              <a:rPr lang="el-GR" sz="1400" dirty="0" err="1"/>
              <a:t>Κατσιμαλή</a:t>
            </a:r>
            <a:r>
              <a:rPr lang="el-GR" sz="1400" dirty="0"/>
              <a:t> &amp; Φ. </a:t>
            </a:r>
            <a:r>
              <a:rPr lang="el-GR" sz="1400" dirty="0" err="1"/>
              <a:t>Καβουκόπουλος</a:t>
            </a:r>
            <a:r>
              <a:rPr lang="el-GR" sz="1400" dirty="0"/>
              <a:t>, 97-120. Ρέθυμνο: Πανεπιστήμιο Κρήτης, Τμήμα Φιλολογίας, Τομέας Γλωσσολογίας.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1400" dirty="0"/>
              <a:t> </a:t>
            </a:r>
            <a:r>
              <a:rPr lang="el-GR" sz="1400" dirty="0" err="1" smtClean="0"/>
              <a:t>Γιαννουλοπούλου</a:t>
            </a:r>
            <a:r>
              <a:rPr lang="el-GR" sz="1400" dirty="0"/>
              <a:t>, Γ. «</a:t>
            </a:r>
            <a:r>
              <a:rPr lang="el-GR" sz="1400" u="sng" dirty="0">
                <a:hlinkClick r:id="rId2"/>
              </a:rPr>
              <a:t>Σύνθεση</a:t>
            </a:r>
            <a:r>
              <a:rPr lang="el-GR" sz="1400" dirty="0"/>
              <a:t>». </a:t>
            </a:r>
            <a:r>
              <a:rPr lang="el-GR" sz="1400" i="1" dirty="0"/>
              <a:t>Γλωσσάρι όρων γλωσσολογίας</a:t>
            </a:r>
            <a:r>
              <a:rPr lang="el-GR" sz="1400" dirty="0"/>
              <a:t>. Κέντρο Ελληνικής Γλώσσας.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1400" dirty="0"/>
              <a:t> </a:t>
            </a:r>
            <a:r>
              <a:rPr lang="el-GR" sz="1400" dirty="0" err="1" smtClean="0"/>
              <a:t>Γιαννουλοπούλου</a:t>
            </a:r>
            <a:r>
              <a:rPr lang="el-GR" sz="1400" dirty="0"/>
              <a:t>, Γ. 1999. </a:t>
            </a:r>
            <a:r>
              <a:rPr lang="el-GR" sz="1400" dirty="0" err="1"/>
              <a:t>Μορφοσημασιολογική</a:t>
            </a:r>
            <a:r>
              <a:rPr lang="el-GR" sz="1400" dirty="0"/>
              <a:t> σύγκριση </a:t>
            </a:r>
            <a:r>
              <a:rPr lang="el-GR" sz="1400" dirty="0" err="1"/>
              <a:t>παραθημάτων</a:t>
            </a:r>
            <a:r>
              <a:rPr lang="el-GR" sz="1400" dirty="0"/>
              <a:t> και </a:t>
            </a:r>
            <a:r>
              <a:rPr lang="el-GR" sz="1400" dirty="0" err="1"/>
              <a:t>συμφυμάτων</a:t>
            </a:r>
            <a:r>
              <a:rPr lang="el-GR" sz="1400" dirty="0"/>
              <a:t> στα νέα ελληνικά και στα ιταλικά. Διδακτορική διατριβή. Αριστοτέλειο Πανεπιστήμιο Θεσσαλονίκης (ΑΠΘ).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1400" dirty="0"/>
              <a:t> </a:t>
            </a:r>
            <a:r>
              <a:rPr lang="en-US" sz="1400" dirty="0" err="1" smtClean="0"/>
              <a:t>Fromkin</a:t>
            </a:r>
            <a:r>
              <a:rPr lang="el-GR" sz="1400" dirty="0"/>
              <a:t>, </a:t>
            </a:r>
            <a:r>
              <a:rPr lang="en-US" sz="1400" dirty="0"/>
              <a:t>V</a:t>
            </a:r>
            <a:r>
              <a:rPr lang="el-GR" sz="1400" dirty="0"/>
              <a:t>., </a:t>
            </a:r>
            <a:r>
              <a:rPr lang="en-US" sz="1400" dirty="0"/>
              <a:t>Rodman</a:t>
            </a:r>
            <a:r>
              <a:rPr lang="el-GR" sz="1400" dirty="0"/>
              <a:t>, </a:t>
            </a:r>
            <a:r>
              <a:rPr lang="en-US" sz="1400" dirty="0"/>
              <a:t>R</a:t>
            </a:r>
            <a:r>
              <a:rPr lang="el-GR" sz="1400" dirty="0"/>
              <a:t>.  &amp; </a:t>
            </a:r>
            <a:r>
              <a:rPr lang="en-US" sz="1400" dirty="0" err="1"/>
              <a:t>Hyams</a:t>
            </a:r>
            <a:r>
              <a:rPr lang="el-GR" sz="1400" dirty="0"/>
              <a:t>, </a:t>
            </a:r>
            <a:r>
              <a:rPr lang="en-US" sz="1400" dirty="0"/>
              <a:t>N</a:t>
            </a:r>
            <a:r>
              <a:rPr lang="el-GR" sz="1400" dirty="0"/>
              <a:t>. 2008. </a:t>
            </a:r>
            <a:r>
              <a:rPr lang="el-GR" sz="1400" i="1" dirty="0"/>
              <a:t>Εισαγωγή στη μελέτη της γλώσσας</a:t>
            </a:r>
            <a:r>
              <a:rPr lang="el-GR" sz="1400" dirty="0"/>
              <a:t> (</a:t>
            </a:r>
            <a:r>
              <a:rPr lang="el-GR" sz="1400" dirty="0" err="1"/>
              <a:t>Επιμ</a:t>
            </a:r>
            <a:r>
              <a:rPr lang="el-GR" sz="1400" dirty="0"/>
              <a:t>. Γ.Ι. </a:t>
            </a:r>
            <a:r>
              <a:rPr lang="el-GR" sz="1400" dirty="0" err="1"/>
              <a:t>Ξυδόπουλος</a:t>
            </a:r>
            <a:r>
              <a:rPr lang="el-GR" sz="1400" dirty="0"/>
              <a:t>). Αθήνα: Πατάκης, 140-144.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1400" dirty="0"/>
              <a:t> </a:t>
            </a:r>
            <a:r>
              <a:rPr lang="el-GR" sz="1400" dirty="0" smtClean="0"/>
              <a:t>Κλαίρης</a:t>
            </a:r>
            <a:r>
              <a:rPr lang="el-GR" sz="1400" dirty="0"/>
              <a:t>, Χ. &amp; Γ. </a:t>
            </a:r>
            <a:r>
              <a:rPr lang="el-GR" sz="1400" dirty="0" err="1"/>
              <a:t>Μπαμπινιώτης</a:t>
            </a:r>
            <a:r>
              <a:rPr lang="el-GR" sz="1400" dirty="0"/>
              <a:t> (σε συνεργασία με τους Α. </a:t>
            </a:r>
            <a:r>
              <a:rPr lang="el-GR" sz="1400" dirty="0" err="1"/>
              <a:t>Μόζερ</a:t>
            </a:r>
            <a:r>
              <a:rPr lang="el-GR" sz="1400" dirty="0"/>
              <a:t>, Α. Μπακάκου-Ορφανού, Σ. </a:t>
            </a:r>
            <a:r>
              <a:rPr lang="el-GR" sz="1400" dirty="0" err="1"/>
              <a:t>Σκοπετέα</a:t>
            </a:r>
            <a:r>
              <a:rPr lang="el-GR" sz="1400" dirty="0"/>
              <a:t>). 2005. </a:t>
            </a:r>
            <a:r>
              <a:rPr lang="el-GR" sz="1400" i="1" dirty="0"/>
              <a:t>Γραμματική της νέας ελληνικής: </a:t>
            </a:r>
            <a:r>
              <a:rPr lang="el-GR" sz="1400" i="1" dirty="0" err="1"/>
              <a:t>Δομολειτουργική</a:t>
            </a:r>
            <a:r>
              <a:rPr lang="el-GR" sz="1400" i="1" dirty="0"/>
              <a:t>-Επικοινωνιακή</a:t>
            </a:r>
            <a:r>
              <a:rPr lang="el-GR" sz="1400" dirty="0"/>
              <a:t>. Αθήνα: Ελληνικά Γράμματα, 95-102.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1400" dirty="0"/>
              <a:t> </a:t>
            </a:r>
            <a:r>
              <a:rPr lang="el-GR" sz="1400" dirty="0" smtClean="0"/>
              <a:t>Ράλλη</a:t>
            </a:r>
            <a:r>
              <a:rPr lang="el-GR" sz="1400" dirty="0"/>
              <a:t>, Α. 2005. </a:t>
            </a:r>
            <a:r>
              <a:rPr lang="el-GR" sz="1400" i="1" dirty="0"/>
              <a:t>Μορφολογία</a:t>
            </a:r>
            <a:r>
              <a:rPr lang="el-GR" sz="1400" dirty="0"/>
              <a:t>. Αθήνα: Πατάκης, 164-199.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1400" dirty="0"/>
              <a:t> </a:t>
            </a:r>
            <a:r>
              <a:rPr lang="el-GR" sz="1400" dirty="0" smtClean="0"/>
              <a:t>Ράλλη</a:t>
            </a:r>
            <a:r>
              <a:rPr lang="el-GR" sz="1400" dirty="0"/>
              <a:t>, Α. 2007. </a:t>
            </a:r>
            <a:r>
              <a:rPr lang="el-GR" sz="1400" i="1" dirty="0"/>
              <a:t>Η σύνθεση λέξεων. Διαγλωσσική μορφολογική προσέγγιση</a:t>
            </a:r>
            <a:r>
              <a:rPr lang="el-GR" sz="1400" dirty="0"/>
              <a:t>. </a:t>
            </a:r>
            <a:r>
              <a:rPr lang="en-US" sz="1400" dirty="0" err="1"/>
              <a:t>Αθήν</a:t>
            </a:r>
            <a:r>
              <a:rPr lang="en-US" sz="1400" dirty="0"/>
              <a:t>α: Πατάκης, 17-77, 107-125.</a:t>
            </a:r>
            <a:endParaRPr lang="el-GR" sz="1400" dirty="0"/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1400" dirty="0"/>
              <a:t> </a:t>
            </a:r>
            <a:r>
              <a:rPr lang="en-US" sz="1400" dirty="0" err="1" smtClean="0"/>
              <a:t>Scalise</a:t>
            </a:r>
            <a:r>
              <a:rPr lang="en-US" sz="1400" dirty="0"/>
              <a:t>, S. &amp; A. </a:t>
            </a:r>
            <a:r>
              <a:rPr lang="en-US" sz="1400" dirty="0" err="1"/>
              <a:t>Bisetto</a:t>
            </a:r>
            <a:r>
              <a:rPr lang="en-US" sz="1400" dirty="0"/>
              <a:t>. 2008. </a:t>
            </a:r>
            <a:r>
              <a:rPr lang="en-US" sz="1400" i="1" dirty="0"/>
              <a:t>La </a:t>
            </a:r>
            <a:r>
              <a:rPr lang="en-US" sz="1400" i="1" dirty="0" err="1"/>
              <a:t>struttura</a:t>
            </a:r>
            <a:r>
              <a:rPr lang="en-US" sz="1400" i="1" dirty="0"/>
              <a:t> </a:t>
            </a:r>
            <a:r>
              <a:rPr lang="en-US" sz="1400" i="1" dirty="0" err="1"/>
              <a:t>delle</a:t>
            </a:r>
            <a:r>
              <a:rPr lang="en-US" sz="1400" i="1" dirty="0"/>
              <a:t> parole</a:t>
            </a:r>
            <a:r>
              <a:rPr lang="en-US" sz="1400" dirty="0"/>
              <a:t>. </a:t>
            </a:r>
            <a:r>
              <a:rPr lang="el-GR" sz="1400" dirty="0" err="1"/>
              <a:t>Bologna</a:t>
            </a:r>
            <a:r>
              <a:rPr lang="el-GR" sz="1400" dirty="0"/>
              <a:t>: </a:t>
            </a:r>
            <a:r>
              <a:rPr lang="el-GR" sz="1400" dirty="0" err="1"/>
              <a:t>il</a:t>
            </a:r>
            <a:r>
              <a:rPr lang="el-GR" sz="1400" dirty="0"/>
              <a:t> </a:t>
            </a:r>
            <a:r>
              <a:rPr lang="el-GR" sz="1400" dirty="0" err="1"/>
              <a:t>Mulino</a:t>
            </a:r>
            <a:r>
              <a:rPr lang="el-GR" sz="1400" dirty="0"/>
              <a:t>, 117-143.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5D14A0CE-3770-4AAE-ABC5-0891CA5D3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8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8F62ADE-B1A1-4660-9C32-706FFD441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Βιβλιογραφία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A977337-4070-49C8-8D8C-43D3E943A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705" y="1845734"/>
            <a:ext cx="8244590" cy="4254620"/>
          </a:xfrm>
        </p:spPr>
        <p:txBody>
          <a:bodyPr>
            <a:normAutofit/>
          </a:bodyPr>
          <a:lstStyle/>
          <a:p>
            <a:pPr marL="263525" indent="-227525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400" dirty="0" err="1"/>
              <a:t>Γιαννουλοπούλου</a:t>
            </a:r>
            <a:r>
              <a:rPr lang="el-GR" sz="1400" dirty="0"/>
              <a:t>, Γ. «</a:t>
            </a:r>
            <a:r>
              <a:rPr lang="el-GR" sz="1400" u="sng" dirty="0">
                <a:hlinkClick r:id="rId2"/>
              </a:rPr>
              <a:t>Κλίση</a:t>
            </a:r>
            <a:r>
              <a:rPr lang="el-GR" sz="1400" dirty="0"/>
              <a:t>». </a:t>
            </a:r>
            <a:r>
              <a:rPr lang="el-GR" sz="1400" i="1" dirty="0"/>
              <a:t>Γλωσσάρι όρων γλωσσολογίας</a:t>
            </a:r>
            <a:r>
              <a:rPr lang="el-GR" sz="1400" dirty="0"/>
              <a:t>. Κέντρο Ελληνικής Γλώσσας.</a:t>
            </a:r>
            <a:endParaRPr lang="en-US" sz="1400" dirty="0"/>
          </a:p>
          <a:p>
            <a:pPr marL="263525" indent="-227525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400" dirty="0"/>
              <a:t>Κλαίρης, Χ. &amp; Γ. </a:t>
            </a:r>
            <a:r>
              <a:rPr lang="el-GR" sz="1400" dirty="0" err="1"/>
              <a:t>Μπαμπινιώτης</a:t>
            </a:r>
            <a:r>
              <a:rPr lang="el-GR" sz="1400" dirty="0"/>
              <a:t> (σε συνεργασία με τους Α. </a:t>
            </a:r>
            <a:r>
              <a:rPr lang="el-GR" sz="1400" dirty="0" err="1"/>
              <a:t>Μόζερ</a:t>
            </a:r>
            <a:r>
              <a:rPr lang="el-GR" sz="1400" dirty="0"/>
              <a:t>, Α. Μπακάκου-Ορφανού, Σ. </a:t>
            </a:r>
            <a:r>
              <a:rPr lang="el-GR" sz="1400" dirty="0" err="1"/>
              <a:t>Σκοπετέα</a:t>
            </a:r>
            <a:r>
              <a:rPr lang="el-GR" sz="1400" dirty="0"/>
              <a:t>). 2005. </a:t>
            </a:r>
            <a:r>
              <a:rPr lang="el-GR" sz="1400" i="1" dirty="0"/>
              <a:t>Γραμματική της νέας ελληνικής: </a:t>
            </a:r>
            <a:r>
              <a:rPr lang="el-GR" sz="1400" i="1" dirty="0" err="1"/>
              <a:t>Δομολειτουργική</a:t>
            </a:r>
            <a:r>
              <a:rPr lang="el-GR" sz="1400" i="1" dirty="0"/>
              <a:t>-Επικοινωνιακή</a:t>
            </a:r>
            <a:r>
              <a:rPr lang="el-GR" sz="1400" dirty="0"/>
              <a:t>. Αθήνα: Ελληνικά Γράμματα, 506-525.</a:t>
            </a:r>
          </a:p>
          <a:p>
            <a:pPr marL="263525" indent="-227525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/>
              <a:t>Fromkin</a:t>
            </a:r>
            <a:r>
              <a:rPr lang="el-GR" sz="1400" dirty="0"/>
              <a:t>, </a:t>
            </a:r>
            <a:r>
              <a:rPr lang="en-US" sz="1400" dirty="0"/>
              <a:t>V</a:t>
            </a:r>
            <a:r>
              <a:rPr lang="el-GR" sz="1400" dirty="0"/>
              <a:t>., </a:t>
            </a:r>
            <a:r>
              <a:rPr lang="en-US" sz="1400" dirty="0"/>
              <a:t>Rodman</a:t>
            </a:r>
            <a:r>
              <a:rPr lang="el-GR" sz="1400" dirty="0"/>
              <a:t>, </a:t>
            </a:r>
            <a:r>
              <a:rPr lang="en-US" sz="1400" dirty="0"/>
              <a:t>R</a:t>
            </a:r>
            <a:r>
              <a:rPr lang="el-GR" sz="1400" dirty="0"/>
              <a:t>.  &amp; </a:t>
            </a:r>
            <a:r>
              <a:rPr lang="en-US" sz="1400" dirty="0" err="1"/>
              <a:t>Hyams</a:t>
            </a:r>
            <a:r>
              <a:rPr lang="el-GR" sz="1400" dirty="0"/>
              <a:t>, </a:t>
            </a:r>
            <a:r>
              <a:rPr lang="en-US" sz="1400" dirty="0"/>
              <a:t>N</a:t>
            </a:r>
            <a:r>
              <a:rPr lang="el-GR" sz="1400" dirty="0"/>
              <a:t>. 2008. </a:t>
            </a:r>
            <a:r>
              <a:rPr lang="el-GR" sz="1400" i="1" dirty="0"/>
              <a:t>Εισαγωγή στη μελέτη της γλώσσας</a:t>
            </a:r>
            <a:r>
              <a:rPr lang="el-GR" sz="1400" dirty="0"/>
              <a:t> (</a:t>
            </a:r>
            <a:r>
              <a:rPr lang="el-GR" sz="1400" dirty="0" err="1"/>
              <a:t>Επιμ</a:t>
            </a:r>
            <a:r>
              <a:rPr lang="el-GR" sz="1400" dirty="0"/>
              <a:t>. Γ.Ι. </a:t>
            </a:r>
            <a:r>
              <a:rPr lang="el-GR" sz="1400" dirty="0" err="1"/>
              <a:t>Ξυδόπουλος</a:t>
            </a:r>
            <a:r>
              <a:rPr lang="el-GR" sz="1400" dirty="0"/>
              <a:t>). Αθήνα: Πατάκης, 140-144. </a:t>
            </a:r>
          </a:p>
          <a:p>
            <a:pPr marL="263525" indent="-227525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Thornton, A.M. 2005. </a:t>
            </a:r>
            <a:r>
              <a:rPr lang="en-US" sz="1400" i="1" dirty="0" err="1"/>
              <a:t>Morfologia</a:t>
            </a:r>
            <a:r>
              <a:rPr lang="en-US" sz="1400" dirty="0"/>
              <a:t>, Roma, </a:t>
            </a:r>
            <a:r>
              <a:rPr lang="en-US" sz="1400" dirty="0" err="1"/>
              <a:t>Carocci</a:t>
            </a:r>
            <a:r>
              <a:rPr lang="en-US" sz="1400" dirty="0"/>
              <a:t>, pp. 49-61.</a:t>
            </a:r>
            <a:endParaRPr lang="el-GR" sz="1400" dirty="0"/>
          </a:p>
          <a:p>
            <a:pPr marL="263525" indent="-227525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400" dirty="0"/>
              <a:t>Τριανταφυλλίδης, Μ. 1941. </a:t>
            </a:r>
            <a:r>
              <a:rPr lang="el-GR" sz="1400" i="1" dirty="0"/>
              <a:t>Νεοελληνική Γραμματική (της Δημοτικής)</a:t>
            </a:r>
            <a:r>
              <a:rPr lang="el-GR" sz="1400" dirty="0"/>
              <a:t>. ΟΕΣΒ. </a:t>
            </a:r>
          </a:p>
          <a:p>
            <a:pPr marL="263525" indent="-227525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400" dirty="0" err="1"/>
              <a:t>Τσοπανάκης</a:t>
            </a:r>
            <a:r>
              <a:rPr lang="el-GR" sz="1400" dirty="0"/>
              <a:t>, Α. 1948. Συμβολή στη ρύθμιση του νεοελληνικού κλιτικού συστήματος. </a:t>
            </a:r>
            <a:r>
              <a:rPr lang="el-GR" sz="1400" i="1" dirty="0"/>
              <a:t>Επιστημονική </a:t>
            </a:r>
            <a:r>
              <a:rPr lang="el-GR" sz="1400" i="1" dirty="0" err="1"/>
              <a:t>Επετηρίς</a:t>
            </a:r>
            <a:r>
              <a:rPr lang="el-GR" sz="1400" i="1" dirty="0"/>
              <a:t> Φιλοσοφικής Σχολής Πανεπιστημίου Θεσσαλονίκης</a:t>
            </a:r>
            <a:r>
              <a:rPr lang="el-GR" sz="1400" dirty="0"/>
              <a:t>, </a:t>
            </a:r>
            <a:r>
              <a:rPr lang="el-GR" sz="1400" i="1" dirty="0"/>
              <a:t>6</a:t>
            </a:r>
            <a:r>
              <a:rPr lang="el-GR" sz="1400" dirty="0"/>
              <a:t>, 243-280. </a:t>
            </a:r>
          </a:p>
          <a:p>
            <a:pPr marL="263525" indent="-227525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err="1"/>
              <a:t>Ralli</a:t>
            </a:r>
            <a:r>
              <a:rPr lang="en-US" sz="1400" dirty="0"/>
              <a:t>, A. A. 2000. Feature-based Analysis of Greek Nominal Inflection. </a:t>
            </a:r>
            <a:r>
              <a:rPr lang="en-US" sz="1400" i="1" dirty="0" err="1"/>
              <a:t>Γλωσσολογί</a:t>
            </a:r>
            <a:r>
              <a:rPr lang="en-US" sz="1400" i="1" dirty="0"/>
              <a:t>α, 11-12</a:t>
            </a:r>
            <a:r>
              <a:rPr lang="en-US" sz="1400" dirty="0"/>
              <a:t>, 201-228. </a:t>
            </a:r>
          </a:p>
          <a:p>
            <a:pPr marL="263525" indent="-227525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400" dirty="0"/>
              <a:t>Ράλλη, Α. 2005. </a:t>
            </a:r>
            <a:r>
              <a:rPr lang="el-GR" sz="1400" i="1" dirty="0"/>
              <a:t>Μορφολογία</a:t>
            </a:r>
            <a:r>
              <a:rPr lang="el-GR" sz="1400" dirty="0"/>
              <a:t>. Αθήνα: Πατάκης, 106-138.</a:t>
            </a:r>
            <a:endParaRPr lang="en-US" sz="1400" dirty="0"/>
          </a:p>
          <a:p>
            <a:pPr marL="263525" indent="-227525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Scalise</a:t>
            </a:r>
            <a:r>
              <a:rPr lang="el-GR" sz="1400" dirty="0"/>
              <a:t>, </a:t>
            </a:r>
            <a:r>
              <a:rPr lang="en-US" sz="1400" dirty="0"/>
              <a:t>S</a:t>
            </a:r>
            <a:r>
              <a:rPr lang="el-GR" sz="1400" dirty="0"/>
              <a:t>. &amp; </a:t>
            </a:r>
            <a:r>
              <a:rPr lang="en-US" sz="1400" dirty="0"/>
              <a:t>A</a:t>
            </a:r>
            <a:r>
              <a:rPr lang="el-GR" sz="1400" dirty="0"/>
              <a:t>. </a:t>
            </a:r>
            <a:r>
              <a:rPr lang="en-US" sz="1400" dirty="0" err="1"/>
              <a:t>Bisetto</a:t>
            </a:r>
            <a:r>
              <a:rPr lang="el-GR" sz="1400" dirty="0"/>
              <a:t>. </a:t>
            </a:r>
            <a:r>
              <a:rPr lang="en-US" sz="1400" dirty="0"/>
              <a:t>2008. </a:t>
            </a:r>
            <a:r>
              <a:rPr lang="en-US" sz="1400" i="1" dirty="0"/>
              <a:t>La </a:t>
            </a:r>
            <a:r>
              <a:rPr lang="en-US" sz="1400" i="1" dirty="0" err="1"/>
              <a:t>struttura</a:t>
            </a:r>
            <a:r>
              <a:rPr lang="en-US" sz="1400" i="1" dirty="0"/>
              <a:t> </a:t>
            </a:r>
            <a:r>
              <a:rPr lang="en-US" sz="1400" i="1" dirty="0" err="1"/>
              <a:t>delle</a:t>
            </a:r>
            <a:r>
              <a:rPr lang="en-US" sz="1400" i="1" dirty="0"/>
              <a:t> parole</a:t>
            </a:r>
            <a:r>
              <a:rPr lang="en-US" sz="1400" dirty="0"/>
              <a:t>. Bologna: </a:t>
            </a:r>
            <a:r>
              <a:rPr lang="en-US" sz="1400" dirty="0" err="1"/>
              <a:t>il</a:t>
            </a:r>
            <a:r>
              <a:rPr lang="en-US" sz="1400" dirty="0"/>
              <a:t> </a:t>
            </a:r>
            <a:r>
              <a:rPr lang="en-US" sz="1400" dirty="0" err="1"/>
              <a:t>Mulino</a:t>
            </a:r>
            <a:r>
              <a:rPr lang="en-US" sz="1400" dirty="0"/>
              <a:t>, 145-165.</a:t>
            </a:r>
            <a:endParaRPr lang="el-GR" sz="1400" dirty="0"/>
          </a:p>
          <a:p>
            <a:pPr marL="263525" indent="-263525" algn="just">
              <a:buFont typeface="Arial" panose="020B0604020202020204" pitchFamily="34" charset="0"/>
              <a:buChar char="•"/>
            </a:pPr>
            <a:endParaRPr lang="el-GR" sz="16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5D14A0CE-3770-4AAE-ABC5-0891CA5D3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2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DA9E3-F884-4B55-AE98-E2D86183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400" dirty="0">
                <a:latin typeface="LucidaGrande"/>
              </a:rPr>
              <a:t/>
            </a:r>
            <a:br>
              <a:rPr lang="el-GR" sz="2400" dirty="0">
                <a:latin typeface="LucidaGrande"/>
              </a:rPr>
            </a:br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Σύνθεση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4EF387-7F09-4619-9FDA-6EACE0328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950050"/>
            <a:ext cx="7550150" cy="4079276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 eaLnBrk="1" hangingPunct="1">
              <a:lnSpc>
                <a:spcPct val="150000"/>
              </a:lnSpc>
              <a:buNone/>
              <a:defRPr/>
            </a:pPr>
            <a:r>
              <a:rPr lang="el-GR" dirty="0" smtClean="0">
                <a:effectLst/>
              </a:rPr>
              <a:t>Σχηματισμός </a:t>
            </a:r>
            <a:r>
              <a:rPr lang="el-GR" dirty="0">
                <a:effectLst/>
              </a:rPr>
              <a:t>νέων λέξεων από το συνδυασμό δυο ή περισσότερων λέξεων ή θεμάτων </a:t>
            </a:r>
            <a:endParaRPr lang="el-GR" dirty="0"/>
          </a:p>
          <a:p>
            <a:pPr marL="0" indent="0" algn="ctr" eaLnBrk="1" hangingPunct="1">
              <a:lnSpc>
                <a:spcPct val="100000"/>
              </a:lnSpc>
              <a:buNone/>
              <a:defRPr/>
            </a:pPr>
            <a:r>
              <a:rPr lang="el-GR" i="1" dirty="0" err="1" smtClean="0"/>
              <a:t>κρυφ</a:t>
            </a:r>
            <a:r>
              <a:rPr lang="el-GR" i="1" dirty="0" smtClean="0"/>
              <a:t>-ο-κοιτάζω</a:t>
            </a:r>
          </a:p>
          <a:p>
            <a:pPr marL="0" indent="0" algn="ctr" eaLnBrk="1" hangingPunct="1">
              <a:lnSpc>
                <a:spcPct val="100000"/>
              </a:lnSpc>
              <a:buNone/>
              <a:defRPr/>
            </a:pPr>
            <a:r>
              <a:rPr lang="el-GR" i="1" dirty="0" err="1" smtClean="0"/>
              <a:t>χορτ</a:t>
            </a:r>
            <a:r>
              <a:rPr lang="el-GR" i="1" dirty="0" smtClean="0"/>
              <a:t>-ο-</a:t>
            </a:r>
            <a:r>
              <a:rPr lang="el-GR" i="1" dirty="0" err="1" smtClean="0"/>
              <a:t>φάγος</a:t>
            </a:r>
            <a:endParaRPr lang="el-GR" i="1" dirty="0" smtClean="0"/>
          </a:p>
          <a:p>
            <a:pPr marL="0" indent="0" algn="ctr" eaLnBrk="1" hangingPunct="1">
              <a:lnSpc>
                <a:spcPct val="100000"/>
              </a:lnSpc>
              <a:buNone/>
              <a:defRPr/>
            </a:pPr>
            <a:r>
              <a:rPr lang="el-GR" i="1" dirty="0" err="1" smtClean="0"/>
              <a:t>καλ-ό-καρδος</a:t>
            </a:r>
            <a:endParaRPr lang="el-GR" i="1" dirty="0" smtClean="0"/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el-GR" i="1" dirty="0" err="1"/>
              <a:t>σκουληκ</a:t>
            </a:r>
            <a:r>
              <a:rPr lang="el-GR" i="1" dirty="0"/>
              <a:t>-ο-</a:t>
            </a:r>
            <a:r>
              <a:rPr lang="el-GR" i="1" dirty="0" err="1"/>
              <a:t>μυρμηγκ</a:t>
            </a:r>
            <a:r>
              <a:rPr lang="el-GR" i="1" dirty="0"/>
              <a:t>-</a:t>
            </a:r>
            <a:r>
              <a:rPr lang="el-GR" i="1" dirty="0" err="1"/>
              <a:t>ό-τρυπα</a:t>
            </a:r>
            <a:endParaRPr lang="el-GR" i="1" dirty="0"/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el-GR" i="1" dirty="0" err="1" smtClean="0"/>
              <a:t>ωτ</a:t>
            </a:r>
            <a:r>
              <a:rPr lang="el-GR" i="1" dirty="0" smtClean="0"/>
              <a:t>-ο-</a:t>
            </a:r>
            <a:r>
              <a:rPr lang="el-GR" i="1" dirty="0" err="1" smtClean="0"/>
              <a:t>ριν</a:t>
            </a:r>
            <a:r>
              <a:rPr lang="el-GR" i="1" dirty="0" smtClean="0"/>
              <a:t>-ο-</a:t>
            </a:r>
            <a:r>
              <a:rPr lang="el-GR" i="1" dirty="0" err="1" smtClean="0"/>
              <a:t>λαρυγγ</a:t>
            </a:r>
            <a:r>
              <a:rPr lang="el-GR" i="1" dirty="0" smtClean="0"/>
              <a:t>-ο-λόγος</a:t>
            </a:r>
          </a:p>
          <a:p>
            <a:pPr marL="0" indent="0" algn="just" eaLnBrk="1" hangingPunct="1">
              <a:lnSpc>
                <a:spcPct val="150000"/>
              </a:lnSpc>
              <a:buNone/>
              <a:defRPr/>
            </a:pPr>
            <a:endParaRPr lang="en-US" dirty="0"/>
          </a:p>
          <a:p>
            <a:pPr marL="0" indent="0" algn="just" eaLnBrk="1" hangingPunct="1">
              <a:lnSpc>
                <a:spcPct val="150000"/>
              </a:lnSpc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364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DA9E3-F884-4B55-AE98-E2D86183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Χαρακτηριστικά συνθέτων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4EF387-7F09-4619-9FDA-6EACE0328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950050"/>
            <a:ext cx="7692390" cy="4079276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/>
            <a:r>
              <a:rPr lang="el-GR" dirty="0" smtClean="0"/>
              <a:t>Το σύνθετο έχει:</a:t>
            </a:r>
          </a:p>
          <a:p>
            <a:pPr algn="just"/>
            <a:r>
              <a:rPr lang="el-GR" dirty="0" smtClean="0"/>
              <a:t>α</a:t>
            </a:r>
            <a:r>
              <a:rPr lang="el-GR" b="1" dirty="0"/>
              <a:t>) </a:t>
            </a:r>
            <a:r>
              <a:rPr lang="el-GR" b="1" dirty="0" smtClean="0">
                <a:solidFill>
                  <a:schemeClr val="tx2"/>
                </a:solidFill>
              </a:rPr>
              <a:t>έναν </a:t>
            </a:r>
            <a:r>
              <a:rPr lang="el-GR" b="1" dirty="0">
                <a:solidFill>
                  <a:schemeClr val="tx2"/>
                </a:solidFill>
              </a:rPr>
              <a:t>τόνο</a:t>
            </a:r>
            <a:r>
              <a:rPr lang="el-GR" b="1" dirty="0"/>
              <a:t>, </a:t>
            </a:r>
            <a:r>
              <a:rPr lang="el-GR" dirty="0"/>
              <a:t>αποτελεί δηλαδή μία φωνολογική ενότητα (φωνολογική λέξη). Ο τόνος </a:t>
            </a:r>
            <a:r>
              <a:rPr lang="el-GR" dirty="0" smtClean="0"/>
              <a:t>του σύνθετου </a:t>
            </a:r>
            <a:r>
              <a:rPr lang="el-GR" dirty="0"/>
              <a:t>μπορεί να συμπίπτει με τον τόνο ενός από τα συστατικά του ή να διαφέρει </a:t>
            </a:r>
          </a:p>
          <a:p>
            <a:pPr algn="just"/>
            <a:r>
              <a:rPr lang="el-GR" dirty="0" smtClean="0"/>
              <a:t>π.χ</a:t>
            </a:r>
            <a:r>
              <a:rPr lang="el-GR" dirty="0"/>
              <a:t>. </a:t>
            </a:r>
            <a:r>
              <a:rPr lang="el-GR" i="1" dirty="0" err="1" smtClean="0"/>
              <a:t>ντο</a:t>
            </a:r>
            <a:r>
              <a:rPr lang="el-GR" i="1" dirty="0" err="1"/>
              <a:t>μ</a:t>
            </a:r>
            <a:r>
              <a:rPr lang="el-GR" i="1" dirty="0" err="1" smtClean="0"/>
              <a:t>ατοσαλάτα</a:t>
            </a:r>
            <a:r>
              <a:rPr lang="el-GR" i="1" dirty="0" smtClean="0"/>
              <a:t> </a:t>
            </a:r>
          </a:p>
          <a:p>
            <a:pPr algn="just"/>
            <a:r>
              <a:rPr lang="el-GR" i="1" dirty="0"/>
              <a:t> </a:t>
            </a:r>
            <a:r>
              <a:rPr lang="el-GR" i="1" dirty="0" smtClean="0"/>
              <a:t>       αλατοπίπερο</a:t>
            </a:r>
          </a:p>
          <a:p>
            <a:pPr algn="just"/>
            <a:r>
              <a:rPr lang="el-GR" i="1" dirty="0"/>
              <a:t> </a:t>
            </a:r>
            <a:r>
              <a:rPr lang="el-GR" i="1" dirty="0" smtClean="0"/>
              <a:t>       παλαιοβιβλιοπώλης </a:t>
            </a:r>
            <a:endParaRPr lang="el-GR" i="1" dirty="0"/>
          </a:p>
        </p:txBody>
      </p:sp>
      <p:sp>
        <p:nvSpPr>
          <p:cNvPr id="4" name="Rectangle 3"/>
          <p:cNvSpPr/>
          <p:nvPr/>
        </p:nvSpPr>
        <p:spPr>
          <a:xfrm>
            <a:off x="6572045" y="5444609"/>
            <a:ext cx="17071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/>
              <a:t>Ράλλη (2007: 22-28)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6875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DA9E3-F884-4B55-AE98-E2D86183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Χαρακτηριστικά συνθέτων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4EF387-7F09-4619-9FDA-6EACE0328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950050"/>
            <a:ext cx="7692390" cy="4079276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/>
            <a:r>
              <a:rPr lang="el-GR" dirty="0" smtClean="0"/>
              <a:t>Το σύνθετο έχει:</a:t>
            </a:r>
          </a:p>
          <a:p>
            <a:pPr algn="just"/>
            <a:r>
              <a:rPr lang="el-GR" dirty="0" smtClean="0"/>
              <a:t>β</a:t>
            </a:r>
            <a:r>
              <a:rPr lang="el-GR" dirty="0"/>
              <a:t>) </a:t>
            </a:r>
            <a:r>
              <a:rPr lang="el-GR" b="1" dirty="0" smtClean="0">
                <a:solidFill>
                  <a:schemeClr val="tx2"/>
                </a:solidFill>
              </a:rPr>
              <a:t>σημασιολογική </a:t>
            </a:r>
            <a:r>
              <a:rPr lang="el-GR" b="1" dirty="0">
                <a:solidFill>
                  <a:schemeClr val="tx2"/>
                </a:solidFill>
              </a:rPr>
              <a:t>αδιαφάνεια</a:t>
            </a:r>
            <a:r>
              <a:rPr lang="el-GR" dirty="0"/>
              <a:t>, </a:t>
            </a:r>
            <a:r>
              <a:rPr lang="el-GR" dirty="0" smtClean="0"/>
              <a:t>αφού η </a:t>
            </a:r>
            <a:r>
              <a:rPr lang="el-GR" dirty="0"/>
              <a:t>σημασία </a:t>
            </a:r>
            <a:r>
              <a:rPr lang="el-GR" dirty="0" smtClean="0"/>
              <a:t>κάποιων σύνθετων </a:t>
            </a:r>
            <a:r>
              <a:rPr lang="el-GR" dirty="0"/>
              <a:t>δεν </a:t>
            </a:r>
            <a:r>
              <a:rPr lang="el-GR" dirty="0" smtClean="0"/>
              <a:t>προκύπτει από </a:t>
            </a:r>
            <a:r>
              <a:rPr lang="el-GR" dirty="0"/>
              <a:t>τις σημασίες των επιμέρους συστατικών </a:t>
            </a:r>
            <a:endParaRPr lang="el-GR" dirty="0" smtClean="0"/>
          </a:p>
          <a:p>
            <a:pPr algn="just"/>
            <a:r>
              <a:rPr lang="el-GR" dirty="0" smtClean="0"/>
              <a:t>π.χ</a:t>
            </a:r>
            <a:r>
              <a:rPr lang="el-GR" dirty="0"/>
              <a:t>. </a:t>
            </a:r>
            <a:r>
              <a:rPr lang="el-GR" i="1" dirty="0" smtClean="0"/>
              <a:t>ανοικτόμυαλος, ελαφρόπετρα, αυγοκόβω </a:t>
            </a:r>
            <a:r>
              <a:rPr lang="el-GR" dirty="0" smtClean="0">
                <a:solidFill>
                  <a:schemeClr val="tx2"/>
                </a:solidFill>
              </a:rPr>
              <a:t>ΔΙΑΒΑΘΜΙΣΗ</a:t>
            </a:r>
            <a:endParaRPr lang="el-GR" dirty="0">
              <a:solidFill>
                <a:schemeClr val="tx2"/>
              </a:solidFill>
            </a:endParaRPr>
          </a:p>
          <a:p>
            <a:pPr algn="just"/>
            <a:r>
              <a:rPr lang="el-GR" dirty="0"/>
              <a:t>γ) </a:t>
            </a:r>
            <a:r>
              <a:rPr lang="el-GR" b="1" dirty="0" smtClean="0">
                <a:solidFill>
                  <a:schemeClr val="tx2"/>
                </a:solidFill>
              </a:rPr>
              <a:t>γραφική ενότητα</a:t>
            </a:r>
            <a:r>
              <a:rPr lang="el-GR" dirty="0" smtClean="0">
                <a:solidFill>
                  <a:schemeClr val="tx1"/>
                </a:solidFill>
              </a:rPr>
              <a:t>,</a:t>
            </a:r>
            <a:r>
              <a:rPr lang="el-GR" b="1" dirty="0" smtClean="0">
                <a:solidFill>
                  <a:schemeClr val="accent3"/>
                </a:solidFill>
              </a:rPr>
              <a:t> </a:t>
            </a:r>
            <a:r>
              <a:rPr lang="el-GR" dirty="0" smtClean="0"/>
              <a:t>γράφονται </a:t>
            </a:r>
            <a:r>
              <a:rPr lang="el-GR" dirty="0"/>
              <a:t>δηλαδή ως μία </a:t>
            </a:r>
            <a:r>
              <a:rPr lang="el-GR" dirty="0" smtClean="0"/>
              <a:t>λέξη</a:t>
            </a:r>
          </a:p>
          <a:p>
            <a:pPr algn="just"/>
            <a:r>
              <a:rPr lang="el-GR" dirty="0" smtClean="0"/>
              <a:t>π.χ. </a:t>
            </a:r>
            <a:r>
              <a:rPr lang="el-GR" i="1" dirty="0" smtClean="0"/>
              <a:t>κουκλόσπιτο, λεμονοστύφτης</a:t>
            </a:r>
          </a:p>
          <a:p>
            <a:pPr algn="just"/>
            <a:r>
              <a:rPr lang="el-GR" dirty="0" smtClean="0"/>
              <a:t>ΔΕΝ υπάρχει αντιστοιχία σε όλες τις γλώσσες</a:t>
            </a:r>
          </a:p>
          <a:p>
            <a:pPr algn="just"/>
            <a:r>
              <a:rPr lang="el-GR" dirty="0" smtClean="0"/>
              <a:t>π.χ. Ισπανικά </a:t>
            </a:r>
            <a:r>
              <a:rPr lang="el-GR" i="1" dirty="0" err="1" smtClean="0"/>
              <a:t>dulce</a:t>
            </a:r>
            <a:r>
              <a:rPr lang="el-GR" i="1" dirty="0" smtClean="0"/>
              <a:t> </a:t>
            </a:r>
            <a:r>
              <a:rPr lang="el-GR" i="1" dirty="0" err="1"/>
              <a:t>amargo</a:t>
            </a:r>
            <a:r>
              <a:rPr lang="el-GR" i="1" dirty="0"/>
              <a:t> </a:t>
            </a:r>
            <a:r>
              <a:rPr lang="el-GR" dirty="0" smtClean="0"/>
              <a:t>«γλυκόπικρος»</a:t>
            </a:r>
          </a:p>
          <a:p>
            <a:pPr algn="just"/>
            <a:r>
              <a:rPr lang="en-US" dirty="0" smtClean="0"/>
              <a:t>        </a:t>
            </a:r>
            <a:r>
              <a:rPr lang="el-GR" dirty="0" smtClean="0"/>
              <a:t>Αγγλικά </a:t>
            </a:r>
            <a:r>
              <a:rPr lang="el-GR" dirty="0" err="1" smtClean="0"/>
              <a:t>keyword</a:t>
            </a:r>
            <a:r>
              <a:rPr lang="el-GR" dirty="0" smtClean="0"/>
              <a:t> «λέξη-κλειδί»</a:t>
            </a:r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7201632" y="5934238"/>
            <a:ext cx="17071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/>
              <a:t>Ράλλη (2007: 22-28)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154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DA9E3-F884-4B55-AE98-E2D86183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Χαρακτηριστικά συνθέτων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4EF387-7F09-4619-9FDA-6EACE0328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950050"/>
            <a:ext cx="7692390" cy="4079276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/>
            <a:r>
              <a:rPr lang="el-GR" dirty="0" smtClean="0"/>
              <a:t>Το σύνθετο </a:t>
            </a:r>
            <a:r>
              <a:rPr lang="el-GR" b="1" u="sng" dirty="0" smtClean="0"/>
              <a:t>ΔΕΝ</a:t>
            </a:r>
            <a:r>
              <a:rPr lang="el-GR" dirty="0" smtClean="0"/>
              <a:t> έχει:</a:t>
            </a:r>
          </a:p>
          <a:p>
            <a:pPr algn="just"/>
            <a:r>
              <a:rPr lang="el-GR" dirty="0"/>
              <a:t>δ) </a:t>
            </a:r>
            <a:r>
              <a:rPr lang="el-GR" b="1" dirty="0" smtClean="0">
                <a:solidFill>
                  <a:schemeClr val="tx2"/>
                </a:solidFill>
              </a:rPr>
              <a:t>παραγωγικά </a:t>
            </a:r>
            <a:r>
              <a:rPr lang="el-GR" b="1" dirty="0">
                <a:solidFill>
                  <a:schemeClr val="tx2"/>
                </a:solidFill>
              </a:rPr>
              <a:t>ή </a:t>
            </a:r>
            <a:r>
              <a:rPr lang="el-GR" b="1" dirty="0" smtClean="0">
                <a:solidFill>
                  <a:schemeClr val="tx2"/>
                </a:solidFill>
              </a:rPr>
              <a:t>κλιτικά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επιθήματα </a:t>
            </a:r>
            <a:r>
              <a:rPr lang="el-GR" dirty="0"/>
              <a:t>στο </a:t>
            </a:r>
            <a:r>
              <a:rPr lang="el-GR" u="sng" dirty="0"/>
              <a:t>εσωτερικό</a:t>
            </a:r>
            <a:r>
              <a:rPr lang="el-GR" dirty="0"/>
              <a:t> </a:t>
            </a:r>
            <a:r>
              <a:rPr lang="el-GR" dirty="0" smtClean="0"/>
              <a:t>[Περιορισμός </a:t>
            </a:r>
            <a:r>
              <a:rPr lang="el-GR" dirty="0"/>
              <a:t>του Απογυμνωμένου Θέματος (</a:t>
            </a:r>
            <a:r>
              <a:rPr lang="el-GR" dirty="0" err="1"/>
              <a:t>Bare</a:t>
            </a:r>
            <a:r>
              <a:rPr lang="el-GR" dirty="0"/>
              <a:t> </a:t>
            </a:r>
            <a:r>
              <a:rPr lang="el-GR" dirty="0" err="1"/>
              <a:t>Stem</a:t>
            </a:r>
            <a:r>
              <a:rPr lang="el-GR" dirty="0"/>
              <a:t> </a:t>
            </a:r>
            <a:r>
              <a:rPr lang="el-GR" dirty="0" err="1"/>
              <a:t>Constraint</a:t>
            </a:r>
            <a:r>
              <a:rPr lang="el-GR" dirty="0" smtClean="0"/>
              <a:t>)]</a:t>
            </a:r>
          </a:p>
          <a:p>
            <a:pPr algn="just"/>
            <a:r>
              <a:rPr lang="el-GR" dirty="0" smtClean="0"/>
              <a:t>π.χ. </a:t>
            </a:r>
            <a:r>
              <a:rPr lang="el-GR" i="1" dirty="0" err="1" smtClean="0"/>
              <a:t>ντοματοσαλάτα</a:t>
            </a:r>
            <a:r>
              <a:rPr lang="el-GR" dirty="0" smtClean="0"/>
              <a:t> *</a:t>
            </a:r>
            <a:r>
              <a:rPr lang="el-GR" i="1" dirty="0" err="1" smtClean="0"/>
              <a:t>ντοματασαλάτα</a:t>
            </a:r>
            <a:endParaRPr lang="el-GR" i="1" dirty="0" smtClean="0"/>
          </a:p>
          <a:p>
            <a:pPr algn="just"/>
            <a:endParaRPr lang="el-GR" i="1" dirty="0" smtClean="0"/>
          </a:p>
          <a:p>
            <a:pPr algn="just"/>
            <a:r>
              <a:rPr lang="el-GR" dirty="0"/>
              <a:t>Όχι σε όλες τις </a:t>
            </a:r>
            <a:r>
              <a:rPr lang="el-GR" dirty="0" smtClean="0"/>
              <a:t>γλώσσες</a:t>
            </a:r>
          </a:p>
          <a:p>
            <a:pPr algn="just"/>
            <a:r>
              <a:rPr lang="el-GR" dirty="0" smtClean="0"/>
              <a:t>π.χ</a:t>
            </a:r>
            <a:r>
              <a:rPr lang="el-GR" dirty="0"/>
              <a:t>. </a:t>
            </a:r>
            <a:r>
              <a:rPr lang="el-GR" dirty="0" smtClean="0">
                <a:solidFill>
                  <a:schemeClr val="tx2"/>
                </a:solidFill>
              </a:rPr>
              <a:t>Ιταλικά </a:t>
            </a:r>
            <a:r>
              <a:rPr lang="en-US" i="1" dirty="0" err="1" smtClean="0"/>
              <a:t>terremoto</a:t>
            </a:r>
            <a:r>
              <a:rPr lang="en-US" dirty="0" smtClean="0"/>
              <a:t> </a:t>
            </a:r>
            <a:r>
              <a:rPr lang="el-GR" dirty="0" smtClean="0"/>
              <a:t>«σεισμός», </a:t>
            </a:r>
            <a:r>
              <a:rPr lang="en-US" i="1" dirty="0" err="1" smtClean="0"/>
              <a:t>capistazione</a:t>
            </a:r>
            <a:r>
              <a:rPr lang="el-GR" dirty="0" smtClean="0"/>
              <a:t> «σταθμάρχες»</a:t>
            </a:r>
            <a:r>
              <a:rPr lang="en-US" dirty="0" smtClean="0"/>
              <a:t>, </a:t>
            </a:r>
            <a:r>
              <a:rPr lang="en-US" i="1" dirty="0" err="1" smtClean="0"/>
              <a:t>testarossa</a:t>
            </a:r>
            <a:r>
              <a:rPr lang="en-US" dirty="0" smtClean="0"/>
              <a:t> </a:t>
            </a:r>
            <a:r>
              <a:rPr lang="el-GR" dirty="0" smtClean="0"/>
              <a:t>«κοκκινομάλλης», </a:t>
            </a:r>
            <a:r>
              <a:rPr lang="en-US" i="1" dirty="0" err="1" smtClean="0"/>
              <a:t>portalettere</a:t>
            </a:r>
            <a:r>
              <a:rPr lang="el-GR" dirty="0" smtClean="0"/>
              <a:t> «ταχυδρόμος» &lt; </a:t>
            </a:r>
            <a:r>
              <a:rPr lang="en-US" i="1" dirty="0" smtClean="0"/>
              <a:t>porta</a:t>
            </a:r>
            <a:r>
              <a:rPr lang="en-US" dirty="0" smtClean="0"/>
              <a:t> </a:t>
            </a:r>
            <a:r>
              <a:rPr lang="el-GR" dirty="0" smtClean="0"/>
              <a:t>«</a:t>
            </a:r>
            <a:r>
              <a:rPr lang="el-GR" dirty="0" err="1" smtClean="0"/>
              <a:t>φέρε</a:t>
            </a:r>
            <a:r>
              <a:rPr lang="el-GR" baseline="-25000" dirty="0" err="1" smtClean="0"/>
              <a:t>ΠΡΟΣΤ</a:t>
            </a:r>
            <a:r>
              <a:rPr lang="el-GR" dirty="0" smtClean="0"/>
              <a:t>»</a:t>
            </a:r>
          </a:p>
          <a:p>
            <a:pPr algn="just"/>
            <a:r>
              <a:rPr lang="el-GR" dirty="0" smtClean="0"/>
              <a:t>ΑΛΛΑ ΚΑΙ </a:t>
            </a:r>
            <a:r>
              <a:rPr lang="en-US" i="1" dirty="0" err="1" smtClean="0"/>
              <a:t>altopiano</a:t>
            </a:r>
            <a:r>
              <a:rPr lang="en-US" dirty="0" smtClean="0"/>
              <a:t> </a:t>
            </a:r>
            <a:r>
              <a:rPr lang="el-GR" dirty="0" smtClean="0"/>
              <a:t>«οροπέδιο»</a:t>
            </a:r>
            <a:r>
              <a:rPr lang="en-US" dirty="0"/>
              <a:t>, </a:t>
            </a:r>
            <a:r>
              <a:rPr lang="en-US" i="1" dirty="0" err="1" smtClean="0"/>
              <a:t>camposanto</a:t>
            </a:r>
            <a:r>
              <a:rPr lang="en-US" dirty="0" smtClean="0"/>
              <a:t> </a:t>
            </a:r>
            <a:r>
              <a:rPr lang="el-GR" dirty="0" smtClean="0"/>
              <a:t>«νεκροταφείο» </a:t>
            </a:r>
            <a:endParaRPr lang="el-GR" dirty="0"/>
          </a:p>
          <a:p>
            <a:pPr algn="just"/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6197395" y="5721549"/>
            <a:ext cx="26657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/>
              <a:t>Ράλλη (2007</a:t>
            </a:r>
            <a:r>
              <a:rPr lang="el-GR" sz="1400"/>
              <a:t>: </a:t>
            </a:r>
            <a:r>
              <a:rPr lang="el-GR" sz="1400" smtClean="0"/>
              <a:t>22-28, 2013: 133-4)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37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Κεφαλή συνθέτων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Σε έναν μορφολογικό σχηματισμό, </a:t>
            </a:r>
            <a:r>
              <a:rPr lang="el-GR" b="1" dirty="0">
                <a:solidFill>
                  <a:schemeClr val="tx2"/>
                </a:solidFill>
              </a:rPr>
              <a:t>κεφαλή</a:t>
            </a:r>
            <a:r>
              <a:rPr lang="el-GR" dirty="0">
                <a:solidFill>
                  <a:schemeClr val="tx2"/>
                </a:solidFill>
              </a:rPr>
              <a:t> </a:t>
            </a:r>
            <a:r>
              <a:rPr lang="el-GR" dirty="0"/>
              <a:t>είναι το </a:t>
            </a:r>
            <a:r>
              <a:rPr lang="el-GR" dirty="0" smtClean="0"/>
              <a:t>συστατικό που ευθύνεται για </a:t>
            </a:r>
            <a:r>
              <a:rPr lang="el-GR" dirty="0"/>
              <a:t>την γραμματική κατηγορία και εν μέρει για </a:t>
            </a:r>
            <a:r>
              <a:rPr lang="el-GR" dirty="0" smtClean="0"/>
              <a:t>τη</a:t>
            </a:r>
            <a:r>
              <a:rPr lang="en-US" dirty="0" smtClean="0"/>
              <a:t> </a:t>
            </a:r>
            <a:r>
              <a:rPr lang="el-GR" dirty="0" smtClean="0"/>
              <a:t>σημασία </a:t>
            </a:r>
            <a:r>
              <a:rPr lang="el-GR" dirty="0"/>
              <a:t>και τα </a:t>
            </a:r>
            <a:r>
              <a:rPr lang="el-GR" dirty="0" err="1"/>
              <a:t>μορφοσυντακτικά</a:t>
            </a:r>
            <a:r>
              <a:rPr lang="el-GR" dirty="0"/>
              <a:t> χαρακτηριστικά του σχηματισμού </a:t>
            </a:r>
            <a:endParaRPr lang="el-GR" dirty="0" smtClean="0"/>
          </a:p>
          <a:p>
            <a:pPr algn="just"/>
            <a:r>
              <a:rPr lang="el-GR" dirty="0" smtClean="0"/>
              <a:t>Στα </a:t>
            </a:r>
            <a:r>
              <a:rPr lang="el-GR" dirty="0"/>
              <a:t>σύνθετα, ένα από τα δύο συνθετικά μέρη φέρει τον ρόλο της κεφαλής, η </a:t>
            </a:r>
            <a:r>
              <a:rPr lang="el-GR" dirty="0" smtClean="0"/>
              <a:t>οποία</a:t>
            </a:r>
            <a:r>
              <a:rPr lang="en-US" dirty="0" smtClean="0"/>
              <a:t> </a:t>
            </a:r>
            <a:r>
              <a:rPr lang="el-GR" dirty="0" smtClean="0"/>
              <a:t>καθορίζει </a:t>
            </a:r>
            <a:r>
              <a:rPr lang="el-GR" dirty="0"/>
              <a:t>τη βασική σημασία και προσδίδει στο σύνθετο την γραμματική του κατηγορία και </a:t>
            </a:r>
            <a:r>
              <a:rPr lang="el-GR" dirty="0" smtClean="0"/>
              <a:t>τις</a:t>
            </a:r>
            <a:r>
              <a:rPr lang="en-US" dirty="0" smtClean="0"/>
              <a:t> </a:t>
            </a:r>
            <a:r>
              <a:rPr lang="el-GR" dirty="0" err="1" smtClean="0"/>
              <a:t>μορφοσυντακτικές</a:t>
            </a:r>
            <a:r>
              <a:rPr lang="el-GR" dirty="0" smtClean="0"/>
              <a:t> </a:t>
            </a:r>
            <a:r>
              <a:rPr lang="el-GR" dirty="0"/>
              <a:t>του </a:t>
            </a:r>
            <a:r>
              <a:rPr lang="el-GR" dirty="0" smtClean="0"/>
              <a:t>ιδιότητες</a:t>
            </a:r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87880" y="5608135"/>
            <a:ext cx="16671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l-GR" sz="1400" dirty="0"/>
              <a:t>(Ράλλη 2007: 86-87)</a:t>
            </a:r>
          </a:p>
        </p:txBody>
      </p:sp>
    </p:spTree>
    <p:extLst>
      <p:ext uri="{BB962C8B-B14F-4D97-AF65-F5344CB8AC3E}">
        <p14:creationId xmlns:p14="http://schemas.microsoft.com/office/powerpoint/2010/main" val="62496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Ανασκόπηση">
  <a:themeElements>
    <a:clrScheme name="Ανασκόπηση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2914</Words>
  <Application>Microsoft Macintosh PowerPoint</Application>
  <PresentationFormat>On-screen Show (4:3)</PresentationFormat>
  <Paragraphs>430</Paragraphs>
  <Slides>47</Slides>
  <Notes>2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Calibri</vt:lpstr>
      <vt:lpstr>LucidaGrande</vt:lpstr>
      <vt:lpstr>Mangal</vt:lpstr>
      <vt:lpstr>Symbol</vt:lpstr>
      <vt:lpstr>Wingdings</vt:lpstr>
      <vt:lpstr>Arial</vt:lpstr>
      <vt:lpstr>1_Ανασκόπηση</vt:lpstr>
      <vt:lpstr>Τμήμα Ιταλικής γλώσσας και φιλολογίας, Πανεπιστήμιο Αθηνών   Κατερίνα Χριστοπούλου  kxristopoulou@gmail.com </vt:lpstr>
      <vt:lpstr>Σύνδεση με τα προηγούμενα…</vt:lpstr>
      <vt:lpstr>Ενδεικτικές απαντήσεις… </vt:lpstr>
      <vt:lpstr>Δομή μαθήματος  </vt:lpstr>
      <vt:lpstr> Σύνθεση</vt:lpstr>
      <vt:lpstr>Χαρακτηριστικά συνθέτων </vt:lpstr>
      <vt:lpstr>Χαρακτηριστικά συνθέτων </vt:lpstr>
      <vt:lpstr>Χαρακτηριστικά συνθέτων </vt:lpstr>
      <vt:lpstr>Κεφαλή συνθέτων </vt:lpstr>
      <vt:lpstr>Κεφαλή συνθέτων </vt:lpstr>
      <vt:lpstr>Συνδετικό φωνήεν </vt:lpstr>
      <vt:lpstr>Συνδετικό φωνήεν </vt:lpstr>
      <vt:lpstr>Δομές συνθέτων</vt:lpstr>
      <vt:lpstr>Δομές συνθέτων</vt:lpstr>
      <vt:lpstr>Παρασύνθετα </vt:lpstr>
      <vt:lpstr>Φραστικά σύνθετα </vt:lpstr>
      <vt:lpstr>Φραστικά σύνθετα </vt:lpstr>
      <vt:lpstr>Φραστικά σύνθετα </vt:lpstr>
      <vt:lpstr>Φραστικά σύνθετα… κριτήρια εντοπισμού </vt:lpstr>
      <vt:lpstr>Φραστικά σύνθετα της ιταλικής  </vt:lpstr>
      <vt:lpstr>PowerPoint Presentation</vt:lpstr>
      <vt:lpstr>Κλίση</vt:lpstr>
      <vt:lpstr>Κλιτικά μορφήματα</vt:lpstr>
      <vt:lpstr>Κλιτικό παράδειγμα </vt:lpstr>
      <vt:lpstr>Κλιτικό παράδειγμα: Ελληνικά </vt:lpstr>
      <vt:lpstr>Κλιτικό παράδειγμα: Ιταλικά </vt:lpstr>
      <vt:lpstr>Ονοματικά και ρηματικά χαρακτηριστικά κλίσης  </vt:lpstr>
      <vt:lpstr>Ονοματικά κλιτικά επιθήματα</vt:lpstr>
      <vt:lpstr>Ρηματικά κλιτικά επιθήματα</vt:lpstr>
      <vt:lpstr>Ταξινόμηση των ουσιαστικών </vt:lpstr>
      <vt:lpstr>Ταξινόμηση των ουσιαστικών </vt:lpstr>
      <vt:lpstr>Κλιτική τάξη</vt:lpstr>
      <vt:lpstr>Κλιτικές τάξεις ονομάτων </vt:lpstr>
      <vt:lpstr>Κλιτικές τάξεις ονομάτων </vt:lpstr>
      <vt:lpstr>Κλιτικές τάξεις ονομάτων </vt:lpstr>
      <vt:lpstr>Κλιτικές τάξεις ονομάτων… παρατηρήσεις </vt:lpstr>
      <vt:lpstr> Κλιτικές τάξεις επιθέτων</vt:lpstr>
      <vt:lpstr>Κλιτικές τάξεις ρημάτων </vt:lpstr>
      <vt:lpstr>Διαφορά κλιτικής τάξης: ονόματα vs ρήματα</vt:lpstr>
      <vt:lpstr>Κλιτικές τάξεις ονομάτων: ιταλική </vt:lpstr>
      <vt:lpstr>Κλιτικές τάξεις ρημάτων: ιταλική </vt:lpstr>
      <vt:lpstr>Ερωτήματα για σκέψη… </vt:lpstr>
      <vt:lpstr>Ενδεικτικές απαντήσεις…</vt:lpstr>
      <vt:lpstr>Ερωτήματα για σκέψη… </vt:lpstr>
      <vt:lpstr>Ενδεικτικές απαντήσεις… </vt:lpstr>
      <vt:lpstr>Βιβλιογραφία </vt:lpstr>
      <vt:lpstr>Βιβλιογραφία 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Σχολή Ανθρωπιστικών Επιστημών  Πρόγραμμα Σπουδών: Σύγχρονες τάσεις στη γλωσσολογία για εκπαιδευτικούς  </dc:title>
  <dc:creator>Χριστοπούλου Κατερίνα</dc:creator>
  <cp:lastModifiedBy>Χριστοπούλου Αικατερίνη</cp:lastModifiedBy>
  <cp:revision>108</cp:revision>
  <dcterms:created xsi:type="dcterms:W3CDTF">2019-03-04T09:40:17Z</dcterms:created>
  <dcterms:modified xsi:type="dcterms:W3CDTF">2020-12-18T16:01:12Z</dcterms:modified>
</cp:coreProperties>
</file>