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gif" ContentType="image/gif"/>
  <Default Extension="jpg" ContentType="image/jpeg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41"/>
  </p:notesMasterIdLst>
  <p:sldIdLst>
    <p:sldId id="256" r:id="rId2"/>
    <p:sldId id="273" r:id="rId3"/>
    <p:sldId id="277" r:id="rId4"/>
    <p:sldId id="297" r:id="rId5"/>
    <p:sldId id="305" r:id="rId6"/>
    <p:sldId id="298" r:id="rId7"/>
    <p:sldId id="299" r:id="rId8"/>
    <p:sldId id="327" r:id="rId9"/>
    <p:sldId id="317" r:id="rId10"/>
    <p:sldId id="322" r:id="rId11"/>
    <p:sldId id="320" r:id="rId12"/>
    <p:sldId id="319" r:id="rId13"/>
    <p:sldId id="321" r:id="rId14"/>
    <p:sldId id="318" r:id="rId15"/>
    <p:sldId id="328" r:id="rId16"/>
    <p:sldId id="324" r:id="rId17"/>
    <p:sldId id="274" r:id="rId18"/>
    <p:sldId id="325" r:id="rId19"/>
    <p:sldId id="323" r:id="rId20"/>
    <p:sldId id="313" r:id="rId21"/>
    <p:sldId id="330" r:id="rId22"/>
    <p:sldId id="275" r:id="rId23"/>
    <p:sldId id="340" r:id="rId24"/>
    <p:sldId id="314" r:id="rId25"/>
    <p:sldId id="332" r:id="rId26"/>
    <p:sldId id="315" r:id="rId27"/>
    <p:sldId id="333" r:id="rId28"/>
    <p:sldId id="276" r:id="rId29"/>
    <p:sldId id="329" r:id="rId30"/>
    <p:sldId id="326" r:id="rId31"/>
    <p:sldId id="331" r:id="rId32"/>
    <p:sldId id="311" r:id="rId33"/>
    <p:sldId id="310" r:id="rId34"/>
    <p:sldId id="341" r:id="rId35"/>
    <p:sldId id="308" r:id="rId36"/>
    <p:sldId id="335" r:id="rId37"/>
    <p:sldId id="337" r:id="rId38"/>
    <p:sldId id="307" r:id="rId39"/>
    <p:sldId id="272" r:id="rId4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Χριστοπούλου Κατερίνα" initials="Χ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Μεσαίο στυλ 4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18"/>
  </p:normalViewPr>
  <p:slideViewPr>
    <p:cSldViewPr snapToGrid="0" snapToObjects="1">
      <p:cViewPr>
        <p:scale>
          <a:sx n="104" d="100"/>
          <a:sy n="104" d="100"/>
        </p:scale>
        <p:origin x="1248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5D683-BDA7-44CB-8D78-D75C85D40E83}" type="datetimeFigureOut">
              <a:rPr lang="el-GR" smtClean="0"/>
              <a:t>16/10/20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B3B33-7560-4AD6-B982-37336D0AF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440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3B33-7560-4AD6-B982-37336D0AF92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04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B81C9-9336-8C43-8A89-2DDAC497488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1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F4CB2-A03E-814C-9604-1A1C7470399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2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F4CB2-A03E-814C-9604-1A1C7470399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E7175-8C38-E543-AB09-461BA0BA8B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9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E7175-8C38-E543-AB09-461BA0BA8B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9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/>
              <a:t> </a:t>
            </a:r>
          </a:p>
        </p:txBody>
      </p:sp>
      <p:sp>
        <p:nvSpPr>
          <p:cNvPr id="8089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9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29325B-4481-9A43-913B-BEF2926FC094}" type="slidenum">
              <a:rPr lang="el-GR" alt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l-GR" altLang="el-GR"/>
          </a:p>
        </p:txBody>
      </p:sp>
      <p:sp>
        <p:nvSpPr>
          <p:cNvPr id="8090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9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/>
              <a:t>γδφυτγφωηωυγ</a:t>
            </a:r>
          </a:p>
        </p:txBody>
      </p:sp>
    </p:spTree>
    <p:extLst>
      <p:ext uri="{BB962C8B-B14F-4D97-AF65-F5344CB8AC3E}">
        <p14:creationId xmlns:p14="http://schemas.microsoft.com/office/powerpoint/2010/main" val="196708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FA27-D2C2-4BCC-A654-9C601FB3BF15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3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AF17-8F99-4439-ACB9-01F7136FFA84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9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C84-0E6B-49C9-A699-827EE2BF9DFD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3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46EA-7A23-44C9-8E1B-A493DCFAB592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07A0-7040-4152-A430-4213EAA432EF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3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B913-059C-4C0F-B00B-1829B2E835B6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8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192D-1866-4F86-B725-002C96ADE40F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7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8101-397D-4852-ACF9-2A99F746BA07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4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B9DE-3108-487C-9CF9-7DEC972731AF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7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9E9E533-4295-40CF-A104-6333BEFA4978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2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BC031F-8E56-4F88-937E-53A25DB6BCC6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E9A5CC-FF23-4666-96FC-0313E1559B3F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2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k.edu.gr/" TargetMode="External"/><Relationship Id="rId3" Type="http://schemas.openxmlformats.org/officeDocument/2006/relationships/hyperlink" Target="http://hnc.ilsp.gr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7.pn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microsoft.com/office/2007/relationships/hdphoto" Target="../media/hdphoto6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21.png"/><Relationship Id="rId5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ttp://www.greek-language.gr/greekLang/modern_greek/tools/lexica/glossology/show.html?id=627" TargetMode="External"/><Relationship Id="rId3" Type="http://schemas.openxmlformats.org/officeDocument/2006/relationships/hyperlink" Target="mailto:http://hdl.handle.net/11419/6509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81168" y="4453128"/>
            <a:ext cx="6391183" cy="1490531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l-GR" altLang="el-GR" sz="1600" b="1" spc="0" dirty="0">
                <a:solidFill>
                  <a:schemeClr val="bg2"/>
                </a:solidFill>
                <a:latin typeface="Calibri" charset="-95"/>
                <a:ea typeface="+mn-ea"/>
                <a:cs typeface="+mn-cs"/>
              </a:rPr>
              <a:t>Τμήμα Ιταλικής γλώσσας και φιλολογίας, Πανεπιστήμιο Αθηνών</a:t>
            </a:r>
            <a:br>
              <a:rPr lang="el-GR" altLang="el-GR" sz="1600" b="1" spc="0" dirty="0">
                <a:solidFill>
                  <a:schemeClr val="bg2"/>
                </a:solidFill>
                <a:latin typeface="Calibri" charset="-95"/>
                <a:ea typeface="+mn-ea"/>
                <a:cs typeface="+mn-cs"/>
              </a:rPr>
            </a:br>
            <a:r>
              <a:rPr lang="el-GR" altLang="el-GR" sz="1600" b="1" spc="0" dirty="0">
                <a:solidFill>
                  <a:schemeClr val="bg2"/>
                </a:solidFill>
                <a:latin typeface="Calibri" charset="-95"/>
                <a:ea typeface="+mn-ea"/>
                <a:cs typeface="+mn-cs"/>
              </a:rPr>
              <a:t> </a:t>
            </a:r>
            <a:r>
              <a:rPr lang="en-US" altLang="el-GR" sz="1600" b="1" spc="0" dirty="0">
                <a:solidFill>
                  <a:schemeClr val="bg2"/>
                </a:solidFill>
                <a:latin typeface="Calibri" charset="-95"/>
                <a:ea typeface="+mn-ea"/>
                <a:cs typeface="+mn-cs"/>
              </a:rPr>
              <a:t/>
            </a:r>
            <a:br>
              <a:rPr lang="en-US" altLang="el-GR" sz="1600" b="1" spc="0" dirty="0">
                <a:solidFill>
                  <a:schemeClr val="bg2"/>
                </a:solidFill>
                <a:latin typeface="Calibri" charset="-95"/>
                <a:ea typeface="+mn-ea"/>
                <a:cs typeface="+mn-cs"/>
              </a:rPr>
            </a:br>
            <a:r>
              <a:rPr lang="el-GR" altLang="el-GR" sz="1600" spc="0" dirty="0">
                <a:solidFill>
                  <a:schemeClr val="bg2"/>
                </a:solidFill>
                <a:latin typeface="Calibri" charset="-95"/>
                <a:ea typeface="+mn-ea"/>
                <a:cs typeface="+mn-cs"/>
              </a:rPr>
              <a:t>Κατερίνα Χριστοπούλου </a:t>
            </a:r>
            <a:r>
              <a:rPr lang="el-GR" altLang="el-GR" sz="1600" spc="0" dirty="0">
                <a:solidFill>
                  <a:prstClr val="black"/>
                </a:solidFill>
                <a:latin typeface="Calibri" charset="-95"/>
                <a:ea typeface="+mn-ea"/>
                <a:cs typeface="+mn-cs"/>
              </a:rPr>
              <a:t/>
            </a:r>
            <a:br>
              <a:rPr lang="el-GR" altLang="el-GR" sz="1600" spc="0" dirty="0">
                <a:solidFill>
                  <a:prstClr val="black"/>
                </a:solidFill>
                <a:latin typeface="Calibri" charset="-95"/>
                <a:ea typeface="+mn-ea"/>
                <a:cs typeface="+mn-cs"/>
              </a:rPr>
            </a:br>
            <a:r>
              <a:rPr lang="en-US" altLang="el-GR" sz="1600" spc="0" dirty="0">
                <a:solidFill>
                  <a:srgbClr val="00B0F0"/>
                </a:solidFill>
                <a:latin typeface="Calibri" charset="-95"/>
                <a:ea typeface="+mn-ea"/>
                <a:cs typeface="+mn-cs"/>
              </a:rPr>
              <a:t>kxristopoulou@gmail.com</a:t>
            </a:r>
            <a:r>
              <a:rPr lang="en-US" sz="2800" b="1" dirty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Calibri"/>
                <a:cs typeface="Calibri"/>
              </a:rPr>
            </a:br>
            <a:endParaRPr lang="el-GR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7641" y="2036537"/>
            <a:ext cx="8218887" cy="1828800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Μορφολογία της Ιταλικής Γλώσσας</a:t>
            </a:r>
            <a:endParaRPr lang="en-US" sz="2800" b="1" cap="none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endParaRPr lang="en-US" cap="none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algn="ctr"/>
            <a:r>
              <a:rPr lang="el-GR" b="1" u="sng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Μάθημα 1</a:t>
            </a:r>
            <a:r>
              <a:rPr lang="el-G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 Εισαγωγή σε βασικές έννοιες της μορφολογίας </a:t>
            </a:r>
            <a:endParaRPr lang="en-US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BED418-6A2F-4164-BD15-78500D4D37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/>
          <a:stretch/>
        </p:blipFill>
        <p:spPr bwMode="auto">
          <a:xfrm>
            <a:off x="7172351" y="269718"/>
            <a:ext cx="1624177" cy="59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5BCEFE07-A7FF-4D10-B51E-0EB93601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008170F5-7972-43D6-9AD8-00166864C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38850" cy="10287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1EB4BED7-04AD-4440-80EB-DD06E6A13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1228725"/>
            <a:ext cx="5381625" cy="10668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955494FF-8E12-4B7C-8A1E-D890F2F97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586037"/>
            <a:ext cx="5695950" cy="107632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21B2C110-5B60-4C8F-8A0B-F73CFE93F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037" y="3934741"/>
            <a:ext cx="5591175" cy="117157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B6680948-277E-4982-92C1-23D5E86BB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5431086"/>
            <a:ext cx="5657850" cy="1038225"/>
          </a:xfrm>
          <a:prstGeom prst="rect">
            <a:avLst/>
          </a:prstGeom>
        </p:spPr>
      </p:pic>
      <p:sp>
        <p:nvSpPr>
          <p:cNvPr id="14" name="Ορθογώνιο 13">
            <a:extLst>
              <a:ext uri="{FF2B5EF4-FFF2-40B4-BE49-F238E27FC236}">
                <a16:creationId xmlns="" xmlns:a16="http://schemas.microsoft.com/office/drawing/2014/main" id="{0F96073C-9083-4B26-A8B1-415A3790FFAE}"/>
              </a:ext>
            </a:extLst>
          </p:cNvPr>
          <p:cNvSpPr/>
          <p:nvPr/>
        </p:nvSpPr>
        <p:spPr>
          <a:xfrm>
            <a:off x="6633029" y="5431086"/>
            <a:ext cx="2306183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= μορφή συστήματος </a:t>
            </a:r>
          </a:p>
        </p:txBody>
      </p:sp>
    </p:spTree>
    <p:extLst>
      <p:ext uri="{BB962C8B-B14F-4D97-AF65-F5344CB8AC3E}">
        <p14:creationId xmlns:p14="http://schemas.microsoft.com/office/powerpoint/2010/main" val="16381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E1D8F1F-6A5F-4E6C-8032-537CF0AE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Δραστηριότητα 1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AC4928D-B8A5-4E09-93B1-CA3383B86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90600" indent="-990600" algn="just" defTabSz="361950"/>
            <a:endParaRPr lang="el-GR" sz="28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990600" indent="-990600" algn="just" defTabSz="361950"/>
            <a:endParaRPr lang="el-GR" sz="28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447675" indent="-447675" algn="just" defTabSz="361950"/>
            <a:r>
              <a:rPr lang="el-GR" sz="2800" dirty="0">
                <a:solidFill>
                  <a:schemeClr val="accent1"/>
                </a:solidFill>
                <a:sym typeface="Wingdings" panose="05000000000000000000" pitchFamily="2" charset="2"/>
              </a:rPr>
              <a:t> </a:t>
            </a:r>
            <a:r>
              <a:rPr lang="el-GR" dirty="0"/>
              <a:t>Βρείτε/Δημιουργήστε φράσεις ή προτάσεις με τη λέξη </a:t>
            </a:r>
            <a:r>
              <a:rPr lang="el-GR" i="1" dirty="0"/>
              <a:t>μορφολογία</a:t>
            </a:r>
            <a:r>
              <a:rPr lang="el-GR" dirty="0"/>
              <a:t>. 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9ABF4C2C-6597-47F7-92F1-CA7F224D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6" name="Φυσαλίδα ομιλίας: Ορθογώνιο 5">
            <a:extLst>
              <a:ext uri="{FF2B5EF4-FFF2-40B4-BE49-F238E27FC236}">
                <a16:creationId xmlns="" xmlns:a16="http://schemas.microsoft.com/office/drawing/2014/main" id="{668DFFCE-AF76-4D5B-BBD4-F20B3312BC1C}"/>
              </a:ext>
            </a:extLst>
          </p:cNvPr>
          <p:cNvSpPr/>
          <p:nvPr/>
        </p:nvSpPr>
        <p:spPr>
          <a:xfrm>
            <a:off x="5372100" y="4486275"/>
            <a:ext cx="3181350" cy="138281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bg1"/>
                </a:solidFill>
                <a:sym typeface="Wingdings" panose="05000000000000000000" pitchFamily="2" charset="2"/>
              </a:rPr>
              <a:t> </a:t>
            </a:r>
            <a:r>
              <a:rPr lang="el-GR" sz="1600" dirty="0"/>
              <a:t>Μπορώ να συμβουλευτώ λεξικά και σώματα κειμένων: (ΣΕΚ) </a:t>
            </a:r>
            <a:r>
              <a:rPr lang="en-US" sz="1600" dirty="0">
                <a:hlinkClick r:id="rId2"/>
              </a:rPr>
              <a:t>http://www.sek.edu.gr</a:t>
            </a:r>
            <a:r>
              <a:rPr lang="el-GR" sz="1600" dirty="0"/>
              <a:t>,</a:t>
            </a:r>
            <a:r>
              <a:rPr lang="en-US" sz="1600" dirty="0"/>
              <a:t> </a:t>
            </a:r>
            <a:r>
              <a:rPr lang="el-GR" sz="1600" dirty="0"/>
              <a:t>(ΕΘΕΓ)  </a:t>
            </a:r>
            <a:r>
              <a:rPr lang="en-US" sz="1600" dirty="0">
                <a:hlinkClick r:id="rId3"/>
              </a:rPr>
              <a:t>http://hnc.ilsp.gr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7755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C9499880-7497-4407-91A9-BEB7C5FC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8FE8222F-6AF9-43FE-AF2C-56B5B8B86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687"/>
            <a:ext cx="9144001" cy="46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C9499880-7497-4407-91A9-BEB7C5FC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DE702DE5-4EDC-4714-9BA6-BA56A46BB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25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6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="" xmlns:a16="http://schemas.microsoft.com/office/drawing/2014/main" id="{F15A9C3D-194F-41CF-B227-06C2F0DC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Μορφολογία… σημασία στο λεξικό  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="" xmlns:a16="http://schemas.microsoft.com/office/drawing/2014/main" id="{BB0D100A-EFEC-4285-A732-0C4EBF06D6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016" y="5161682"/>
            <a:ext cx="7383632" cy="1585128"/>
          </a:xfrm>
          <a:prstGeom prst="rect">
            <a:avLst/>
          </a:prstGeom>
        </p:spPr>
      </p:pic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5374F74-96CC-4A51-818F-328EFC2B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="" xmlns:a16="http://schemas.microsoft.com/office/drawing/2014/main" id="{A88F5328-6D2F-4417-A7BB-47CCFC2883BE}"/>
              </a:ext>
            </a:extLst>
          </p:cNvPr>
          <p:cNvSpPr/>
          <p:nvPr/>
        </p:nvSpPr>
        <p:spPr>
          <a:xfrm>
            <a:off x="6466314" y="3565182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(ΛΝΕΓ, 1998/2005)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="" xmlns:a16="http://schemas.microsoft.com/office/drawing/2014/main" id="{1596F6FC-F830-4414-8D8D-4CE2FB098268}"/>
              </a:ext>
            </a:extLst>
          </p:cNvPr>
          <p:cNvSpPr/>
          <p:nvPr/>
        </p:nvSpPr>
        <p:spPr>
          <a:xfrm>
            <a:off x="7606113" y="5546891"/>
            <a:ext cx="10550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(ΛΚΝ, 1998)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23A3EDB5-4831-4C70-9F5F-2E23F59EAE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66" t="2711" r="37467" b="3067"/>
          <a:stretch/>
        </p:blipFill>
        <p:spPr>
          <a:xfrm rot="5400000">
            <a:off x="2368296" y="1005840"/>
            <a:ext cx="2761488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1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="" xmlns:a16="http://schemas.microsoft.com/office/drawing/2014/main" id="{F15A9C3D-194F-41CF-B227-06C2F0DC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74" y="1397000"/>
            <a:ext cx="2829053" cy="2273300"/>
          </a:xfrm>
        </p:spPr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Μορφολογία… </a:t>
            </a:r>
            <a:r>
              <a:rPr lang="en-US" alt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alt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σημασία σε γλωσσολογικό </a:t>
            </a:r>
            <a:r>
              <a:rPr lang="en-US" alt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alt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λεξικό  </a:t>
            </a:r>
            <a:endParaRPr lang="el-G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5374F74-96CC-4A51-818F-328EFC2B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="" xmlns:a16="http://schemas.microsoft.com/office/drawing/2014/main" id="{2AD7F64E-2DA3-4B6B-AF79-3DCE5A7AC3F3}"/>
              </a:ext>
            </a:extLst>
          </p:cNvPr>
          <p:cNvSpPr/>
          <p:nvPr/>
        </p:nvSpPr>
        <p:spPr>
          <a:xfrm>
            <a:off x="1752601" y="5416396"/>
            <a:ext cx="1378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</a:t>
            </a:r>
            <a:r>
              <a:rPr lang="el-GR" sz="1400" dirty="0" err="1"/>
              <a:t>Κρύσταλ</a:t>
            </a:r>
            <a:r>
              <a:rPr lang="el-GR" sz="1400" dirty="0"/>
              <a:t>, 2005)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3333" r="4861" b="3148"/>
          <a:stretch/>
        </p:blipFill>
        <p:spPr>
          <a:xfrm rot="5400000">
            <a:off x="2908551" y="830763"/>
            <a:ext cx="665429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="" xmlns:a16="http://schemas.microsoft.com/office/drawing/2014/main" id="{920B2C9D-1625-4197-954D-2571A649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Μορφολογία… εξέλιξη του όρου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="" xmlns:a16="http://schemas.microsoft.com/office/drawing/2014/main" id="{4111C498-4252-4532-9FFC-182E0D816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August Schleicher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(1859):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morphologie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dirty="0"/>
              <a:t>Προέρχεται από τη λέξη «</a:t>
            </a:r>
            <a:r>
              <a:rPr lang="el-GR" b="1" dirty="0"/>
              <a:t>μορφή</a:t>
            </a:r>
            <a:r>
              <a:rPr lang="el-GR" dirty="0"/>
              <a:t>» που </a:t>
            </a:r>
            <a:r>
              <a:rPr lang="el-GR" dirty="0" err="1"/>
              <a:t>πρωτοχρησιμοποιήθηκε</a:t>
            </a:r>
            <a:r>
              <a:rPr lang="el-GR" dirty="0"/>
              <a:t> </a:t>
            </a:r>
            <a:r>
              <a:rPr lang="el-GR" dirty="0" smtClean="0"/>
              <a:t>στη </a:t>
            </a:r>
            <a:r>
              <a:rPr lang="el-GR" dirty="0"/>
              <a:t>Βιολογία για τη μελέτη </a:t>
            </a:r>
            <a:r>
              <a:rPr lang="el-GR" b="1" dirty="0"/>
              <a:t>σχημάτων και μορφών </a:t>
            </a:r>
          </a:p>
          <a:p>
            <a:pPr algn="just"/>
            <a:r>
              <a:rPr lang="el-GR" dirty="0"/>
              <a:t>Χρησιμοποιείται και σε άλλες επιστήμες (π.χ. ιατρική, γεωγραφία) για να δηλώσει το </a:t>
            </a:r>
            <a:r>
              <a:rPr lang="el-GR" b="1" dirty="0"/>
              <a:t>σύνολο των επιμέρους χαρακτηριστικών </a:t>
            </a:r>
            <a:r>
              <a:rPr lang="el-GR" b="1" dirty="0" smtClean="0"/>
              <a:t>μίας </a:t>
            </a:r>
            <a:r>
              <a:rPr lang="el-GR" b="1" dirty="0"/>
              <a:t>οντότητας και τη σχετική επιστημονική μελέτη τους</a:t>
            </a:r>
          </a:p>
          <a:p>
            <a:pPr algn="just"/>
            <a:endParaRPr lang="el-GR" dirty="0"/>
          </a:p>
          <a:p>
            <a:r>
              <a:rPr lang="el-GR" b="1" dirty="0">
                <a:solidFill>
                  <a:schemeClr val="tx2"/>
                </a:solidFill>
              </a:rPr>
              <a:t>19ος αι.</a:t>
            </a:r>
            <a:r>
              <a:rPr lang="el-GR" dirty="0"/>
              <a:t>: τομέας που μελετά τις αλλαγές στη μορφή των λέξεων </a:t>
            </a:r>
          </a:p>
          <a:p>
            <a:r>
              <a:rPr lang="el-GR" sz="2100" b="1" dirty="0">
                <a:solidFill>
                  <a:schemeClr val="tx2"/>
                </a:solidFill>
              </a:rPr>
              <a:t>20ος αι.</a:t>
            </a:r>
            <a:r>
              <a:rPr lang="el-GR" dirty="0"/>
              <a:t>: μελέτη της δομής των λέξεων και των συστατικών της </a:t>
            </a:r>
          </a:p>
          <a:p>
            <a:pPr algn="just"/>
            <a:r>
              <a:rPr lang="el-GR" sz="2100" b="1" dirty="0">
                <a:solidFill>
                  <a:schemeClr val="tx2"/>
                </a:solidFill>
              </a:rPr>
              <a:t>1980-σήµερα</a:t>
            </a:r>
            <a:r>
              <a:rPr lang="el-GR" dirty="0"/>
              <a:t>: μελετά </a:t>
            </a:r>
            <a:r>
              <a:rPr lang="el-GR" b="1" u="sng" dirty="0"/>
              <a:t>ΚΑΙ</a:t>
            </a:r>
            <a:r>
              <a:rPr lang="el-GR" dirty="0"/>
              <a:t> το σύνολο των αρχών και κανόνων που διέπουν τη μορφολογική δομή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59BFC6B0-F915-437B-8BE6-18231009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000B37A-32B6-4049-AD0A-2F7310C7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Θεωρητικά ερωτήματα…</a:t>
            </a:r>
            <a:endParaRPr lang="el-G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9423F5D-82AE-44FC-8FC0-4FE16C2F1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Clr>
                <a:srgbClr val="B5AE53"/>
              </a:buClr>
            </a:pPr>
            <a:r>
              <a:rPr lang="el-GR" sz="1900" dirty="0">
                <a:solidFill>
                  <a:prstClr val="white">
                    <a:lumMod val="75000"/>
                    <a:lumOff val="25000"/>
                  </a:prstClr>
                </a:solidFill>
              </a:rPr>
              <a:t>Τι είναι η μορφολογία; </a:t>
            </a:r>
          </a:p>
          <a:p>
            <a:pPr lvl="0" algn="just">
              <a:buClr>
                <a:srgbClr val="B5AE53"/>
              </a:buClr>
            </a:pPr>
            <a:r>
              <a:rPr lang="el-GR" sz="1900" dirty="0">
                <a:solidFill>
                  <a:prstClr val="white">
                    <a:lumMod val="75000"/>
                    <a:lumOff val="25000"/>
                  </a:prstClr>
                </a:solidFill>
              </a:rPr>
              <a:t>Ποιος είναι ο στόχος της; </a:t>
            </a:r>
          </a:p>
          <a:p>
            <a:pPr algn="just">
              <a:buClr>
                <a:srgbClr val="B5AE53"/>
              </a:buClr>
            </a:pPr>
            <a:r>
              <a:rPr lang="el-GR" sz="1800" dirty="0"/>
              <a:t>Ποια είναι τα όρια της λέξης στη μορφολογία; </a:t>
            </a:r>
            <a:endParaRPr lang="el-GR" sz="19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B5AE53"/>
              </a:buClr>
            </a:pPr>
            <a:r>
              <a:rPr lang="el-GR" sz="1900" dirty="0">
                <a:solidFill>
                  <a:prstClr val="white">
                    <a:lumMod val="75000"/>
                    <a:lumOff val="25000"/>
                  </a:prstClr>
                </a:solidFill>
              </a:rPr>
              <a:t>Ποια είναι η σχέση της μορφολογίας με τα άλλα επίπεδα γλωσσικής ανάλυσης; </a:t>
            </a:r>
          </a:p>
          <a:p>
            <a:pPr lvl="0" algn="just">
              <a:buClr>
                <a:srgbClr val="B5AE53"/>
              </a:buClr>
            </a:pPr>
            <a:r>
              <a:rPr lang="el-GR" sz="1900" dirty="0">
                <a:solidFill>
                  <a:prstClr val="white">
                    <a:lumMod val="75000"/>
                    <a:lumOff val="25000"/>
                  </a:prstClr>
                </a:solidFill>
              </a:rPr>
              <a:t>Σχετίζεται πιο στενά με κάποιον τομέα; </a:t>
            </a:r>
          </a:p>
          <a:p>
            <a:pPr marL="265113" lvl="0" indent="-265113" algn="just">
              <a:buClr>
                <a:srgbClr val="B5AE53"/>
              </a:buClr>
              <a:buFont typeface="Wingdings" panose="05000000000000000000" pitchFamily="2" charset="2"/>
              <a:buChar char="Ø"/>
            </a:pPr>
            <a:r>
              <a:rPr lang="el-GR" sz="1900" dirty="0">
                <a:solidFill>
                  <a:prstClr val="white">
                    <a:lumMod val="75000"/>
                    <a:lumOff val="25000"/>
                  </a:prstClr>
                </a:solidFill>
              </a:rPr>
              <a:t>Ποικίλες απαντήσεις ανάλογα με τη θεωρητική προσέγγιση που χρησιμοποιείται για την ανάλυση μορφολογικών δεδομένων</a:t>
            </a: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40E73E5-3845-4199-84A4-31DBCEE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AA0AF01F-409C-4D5B-924C-760BB084F3B7}"/>
              </a:ext>
            </a:extLst>
          </p:cNvPr>
          <p:cNvSpPr/>
          <p:nvPr/>
        </p:nvSpPr>
        <p:spPr>
          <a:xfrm>
            <a:off x="6917842" y="5143813"/>
            <a:ext cx="1284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</a:t>
            </a:r>
            <a:r>
              <a:rPr lang="en-US" sz="1400" dirty="0" err="1"/>
              <a:t>Ralli</a:t>
            </a:r>
            <a:r>
              <a:rPr lang="el-GR" sz="1400" dirty="0"/>
              <a:t>, 20</a:t>
            </a:r>
            <a:r>
              <a:rPr lang="en-US" sz="1400" dirty="0"/>
              <a:t>0</a:t>
            </a:r>
            <a:r>
              <a:rPr lang="el-GR" sz="1400" dirty="0"/>
              <a:t>3:77)</a:t>
            </a:r>
          </a:p>
        </p:txBody>
      </p:sp>
    </p:spTree>
    <p:extLst>
      <p:ext uri="{BB962C8B-B14F-4D97-AF65-F5344CB8AC3E}">
        <p14:creationId xmlns:p14="http://schemas.microsoft.com/office/powerpoint/2010/main" val="305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000B37A-32B6-4049-AD0A-2F7310C7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Μορφολογία… ορισμοί </a:t>
            </a:r>
            <a:endParaRPr lang="el-G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9423F5D-82AE-44FC-8FC0-4FE16C2F1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Clr>
                <a:srgbClr val="B5AE53"/>
              </a:buClr>
            </a:pPr>
            <a:r>
              <a:rPr lang="el-GR" sz="1900" dirty="0">
                <a:solidFill>
                  <a:prstClr val="white">
                    <a:lumMod val="75000"/>
                    <a:lumOff val="25000"/>
                  </a:prstClr>
                </a:solidFill>
              </a:rPr>
              <a:t>(α) η μελέτη των </a:t>
            </a:r>
            <a:r>
              <a:rPr lang="el-GR" sz="1900" b="1" dirty="0">
                <a:solidFill>
                  <a:prstClr val="white">
                    <a:lumMod val="75000"/>
                    <a:lumOff val="25000"/>
                  </a:prstClr>
                </a:solidFill>
              </a:rPr>
              <a:t>μορφών</a:t>
            </a:r>
            <a:r>
              <a:rPr lang="el-GR" sz="1900" dirty="0">
                <a:solidFill>
                  <a:prstClr val="white">
                    <a:lumMod val="75000"/>
                    <a:lumOff val="25000"/>
                  </a:prstClr>
                </a:solidFill>
              </a:rPr>
              <a:t>, η μελέτη των </a:t>
            </a:r>
            <a:r>
              <a:rPr lang="el-GR" sz="1900" b="1" dirty="0">
                <a:solidFill>
                  <a:prstClr val="white">
                    <a:lumMod val="75000"/>
                    <a:lumOff val="25000"/>
                  </a:prstClr>
                </a:solidFill>
              </a:rPr>
              <a:t>δομών λέξεων </a:t>
            </a:r>
            <a:r>
              <a:rPr lang="el-GR" sz="1900" dirty="0">
                <a:solidFill>
                  <a:prstClr val="white">
                    <a:lumMod val="75000"/>
                    <a:lumOff val="25000"/>
                  </a:prstClr>
                </a:solidFill>
              </a:rPr>
              <a:t>ή η μελέτη </a:t>
            </a:r>
            <a:r>
              <a:rPr lang="el-GR" sz="1900" b="1" dirty="0">
                <a:solidFill>
                  <a:prstClr val="white">
                    <a:lumMod val="75000"/>
                    <a:lumOff val="25000"/>
                  </a:prstClr>
                </a:solidFill>
              </a:rPr>
              <a:t>κανόνων και αρχών </a:t>
            </a:r>
            <a:r>
              <a:rPr lang="el-GR" sz="1900" dirty="0">
                <a:solidFill>
                  <a:prstClr val="white">
                    <a:lumMod val="75000"/>
                    <a:lumOff val="25000"/>
                  </a:prstClr>
                </a:solidFill>
              </a:rPr>
              <a:t>που διέπουν τις λέξεις [εσωτερική δομή]</a:t>
            </a:r>
          </a:p>
          <a:p>
            <a:pPr lvl="0" algn="just">
              <a:buClr>
                <a:srgbClr val="B5AE53"/>
              </a:buClr>
            </a:pPr>
            <a:r>
              <a:rPr lang="el-GR" sz="1900" dirty="0">
                <a:solidFill>
                  <a:prstClr val="white">
                    <a:lumMod val="75000"/>
                    <a:lumOff val="25000"/>
                  </a:prstClr>
                </a:solidFill>
              </a:rPr>
              <a:t>(β) το σύνολο των </a:t>
            </a:r>
            <a:r>
              <a:rPr lang="el-GR" sz="1900" b="1" dirty="0">
                <a:solidFill>
                  <a:prstClr val="white">
                    <a:lumMod val="75000"/>
                    <a:lumOff val="25000"/>
                  </a:prstClr>
                </a:solidFill>
              </a:rPr>
              <a:t>μεταβαλλόμενων</a:t>
            </a:r>
            <a:r>
              <a:rPr lang="el-GR" sz="1900" dirty="0">
                <a:solidFill>
                  <a:prstClr val="white">
                    <a:lumMod val="75000"/>
                    <a:lumOff val="25000"/>
                  </a:prstClr>
                </a:solidFill>
              </a:rPr>
              <a:t> τύπων μίας γλώσσας</a:t>
            </a:r>
          </a:p>
          <a:p>
            <a:pPr lvl="0" algn="just">
              <a:buClr>
                <a:srgbClr val="B5AE53"/>
              </a:buClr>
            </a:pPr>
            <a:r>
              <a:rPr lang="el-GR" sz="1900" dirty="0">
                <a:solidFill>
                  <a:prstClr val="white">
                    <a:lumMod val="75000"/>
                    <a:lumOff val="25000"/>
                  </a:prstClr>
                </a:solidFill>
              </a:rPr>
              <a:t>(γ) οι </a:t>
            </a:r>
            <a:r>
              <a:rPr lang="el-GR" sz="1900" b="1" dirty="0">
                <a:solidFill>
                  <a:prstClr val="white">
                    <a:lumMod val="75000"/>
                    <a:lumOff val="25000"/>
                  </a:prstClr>
                </a:solidFill>
              </a:rPr>
              <a:t>κανόνες</a:t>
            </a:r>
            <a:r>
              <a:rPr lang="el-GR" sz="1900" dirty="0">
                <a:solidFill>
                  <a:prstClr val="white">
                    <a:lumMod val="75000"/>
                    <a:lumOff val="25000"/>
                  </a:prstClr>
                </a:solidFill>
              </a:rPr>
              <a:t> με τους οποίους ερμηνεύονται οι μεταβολές των τύπων </a:t>
            </a:r>
          </a:p>
          <a:p>
            <a:pPr lvl="0" algn="just">
              <a:buClr>
                <a:srgbClr val="B5AE53"/>
              </a:buClr>
            </a:pPr>
            <a:r>
              <a:rPr lang="el-GR" sz="1900" dirty="0">
                <a:solidFill>
                  <a:prstClr val="white">
                    <a:lumMod val="75000"/>
                    <a:lumOff val="25000"/>
                  </a:prstClr>
                </a:solidFill>
              </a:rPr>
              <a:t>(δ) το πώς </a:t>
            </a:r>
            <a:r>
              <a:rPr lang="el-GR" sz="1900" b="1" dirty="0">
                <a:solidFill>
                  <a:prstClr val="white">
                    <a:lumMod val="75000"/>
                    <a:lumOff val="25000"/>
                  </a:prstClr>
                </a:solidFill>
              </a:rPr>
              <a:t>συνδυάζονται</a:t>
            </a:r>
            <a:r>
              <a:rPr lang="el-GR" sz="1900" dirty="0">
                <a:solidFill>
                  <a:prstClr val="white">
                    <a:lumMod val="75000"/>
                    <a:lumOff val="25000"/>
                  </a:prstClr>
                </a:solidFill>
              </a:rPr>
              <a:t> τα στοιχεία που απαρτίζουν τις λέξεις </a:t>
            </a: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40E73E5-3845-4199-84A4-31DBCEE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F08F3AE6-DDAA-4021-A5B9-8D0086BB5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261" y="450631"/>
            <a:ext cx="1472184" cy="828104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B972C6FB-C657-46FE-AB8E-E73811CE0D7B}"/>
              </a:ext>
            </a:extLst>
          </p:cNvPr>
          <p:cNvSpPr/>
          <p:nvPr/>
        </p:nvSpPr>
        <p:spPr>
          <a:xfrm>
            <a:off x="6077859" y="5561317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</a:t>
            </a:r>
            <a:r>
              <a:rPr lang="en-US" sz="1400" dirty="0" err="1"/>
              <a:t>Ralli</a:t>
            </a:r>
            <a:r>
              <a:rPr lang="el-GR" sz="1400" dirty="0"/>
              <a:t>, 20</a:t>
            </a:r>
            <a:r>
              <a:rPr lang="en-US" sz="1400" dirty="0"/>
              <a:t>0</a:t>
            </a:r>
            <a:r>
              <a:rPr lang="el-GR" sz="1400" dirty="0"/>
              <a:t>3:77,</a:t>
            </a:r>
          </a:p>
          <a:p>
            <a:r>
              <a:rPr lang="el-GR" sz="1400" dirty="0"/>
              <a:t> Μαγουλάς &amp; Μαγουλά, 2017:159)</a:t>
            </a:r>
          </a:p>
        </p:txBody>
      </p:sp>
    </p:spTree>
    <p:extLst>
      <p:ext uri="{BB962C8B-B14F-4D97-AF65-F5344CB8AC3E}">
        <p14:creationId xmlns:p14="http://schemas.microsoft.com/office/powerpoint/2010/main" val="7681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7924302-2402-4BCF-809D-3581A252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Μορφολογία… ορισμοί 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3B08933-B2B8-40FE-84CC-2D9BF7059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/>
              <a:t>(α) τομέας ανάλυσης της γλώσσας, (β) η επιστημονική ενασχόληση με τον συγκεκριμένο τομέα</a:t>
            </a:r>
          </a:p>
          <a:p>
            <a:pPr marL="357188" indent="-90488"/>
            <a:r>
              <a:rPr lang="el-GR" sz="1800" dirty="0"/>
              <a:t>(1α)   Η 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</a:rPr>
              <a:t>μορφολογία </a:t>
            </a:r>
            <a:r>
              <a:rPr lang="el-GR" sz="1800" dirty="0"/>
              <a:t>του ονόματος της νέας ελληνικής είναι πολύπλοκη</a:t>
            </a:r>
          </a:p>
          <a:p>
            <a:pPr marL="357188" indent="-90488"/>
            <a:r>
              <a:rPr lang="el-GR" sz="1800" dirty="0"/>
              <a:t>(1β)   Στο γ’ εξάμηνο διδασκόμαστε 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</a:rPr>
              <a:t>Μορφολογία </a:t>
            </a:r>
            <a:r>
              <a:rPr lang="el-GR" sz="1800" dirty="0"/>
              <a:t>στο Πανεπιστήμιο</a:t>
            </a:r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948640F2-FA21-4891-B044-5337C577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FB03D21F-6E85-42A2-A235-49C01E39CBA8}"/>
              </a:ext>
            </a:extLst>
          </p:cNvPr>
          <p:cNvSpPr/>
          <p:nvPr/>
        </p:nvSpPr>
        <p:spPr>
          <a:xfrm>
            <a:off x="6757506" y="5702774"/>
            <a:ext cx="2057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</a:t>
            </a:r>
            <a:r>
              <a:rPr lang="el-GR" sz="1400" dirty="0" err="1"/>
              <a:t>Γιαννουλοπούλου</a:t>
            </a:r>
            <a:r>
              <a:rPr lang="el-GR" sz="1400" dirty="0"/>
              <a:t>, 2012)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1368DF07-B195-4065-92B5-3B43DB0A9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261" y="450631"/>
            <a:ext cx="1472184" cy="828104"/>
          </a:xfrm>
          <a:prstGeom prst="rect">
            <a:avLst/>
          </a:prstGeom>
        </p:spPr>
      </p:pic>
      <p:cxnSp>
        <p:nvCxnSpPr>
          <p:cNvPr id="8" name="Ευθύγραμμο βέλος σύνδεσης 7">
            <a:extLst>
              <a:ext uri="{FF2B5EF4-FFF2-40B4-BE49-F238E27FC236}">
                <a16:creationId xmlns="" xmlns:a16="http://schemas.microsoft.com/office/drawing/2014/main" id="{7060D6A9-8149-42A1-A858-A86C28A8D723}"/>
              </a:ext>
            </a:extLst>
          </p:cNvPr>
          <p:cNvCxnSpPr/>
          <p:nvPr/>
        </p:nvCxnSpPr>
        <p:spPr>
          <a:xfrm>
            <a:off x="2267712" y="2852928"/>
            <a:ext cx="0" cy="1197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="" xmlns:a16="http://schemas.microsoft.com/office/drawing/2014/main" id="{109C4E90-A703-48D6-9F34-AD3F3CA5B73F}"/>
              </a:ext>
            </a:extLst>
          </p:cNvPr>
          <p:cNvCxnSpPr/>
          <p:nvPr/>
        </p:nvCxnSpPr>
        <p:spPr>
          <a:xfrm>
            <a:off x="5318760" y="3279648"/>
            <a:ext cx="0" cy="1197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Ορθογώνιο: Στρογγύλεμα γωνιών 9">
            <a:extLst>
              <a:ext uri="{FF2B5EF4-FFF2-40B4-BE49-F238E27FC236}">
                <a16:creationId xmlns="" xmlns:a16="http://schemas.microsoft.com/office/drawing/2014/main" id="{CF775E91-CA71-47AA-A21D-A10B7753E4E5}"/>
              </a:ext>
            </a:extLst>
          </p:cNvPr>
          <p:cNvSpPr/>
          <p:nvPr/>
        </p:nvSpPr>
        <p:spPr>
          <a:xfrm>
            <a:off x="1197781" y="4114800"/>
            <a:ext cx="1981287" cy="1682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sz="1600" dirty="0"/>
              <a:t>…τα μορφολογικά χαρακτηριστικά των λέξεων που είναι ονόματα στη νέα ελληνική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="" xmlns:a16="http://schemas.microsoft.com/office/drawing/2014/main" id="{87C9044F-B382-40BC-B57C-77ECDC83E1A5}"/>
              </a:ext>
            </a:extLst>
          </p:cNvPr>
          <p:cNvSpPr/>
          <p:nvPr/>
        </p:nvSpPr>
        <p:spPr>
          <a:xfrm>
            <a:off x="4340622" y="4584764"/>
            <a:ext cx="2279631" cy="1425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sz="1600" dirty="0"/>
              <a:t>…συγκεκριμένος κλάδος της γλωσσολογίας που ασχολείται με τη μελέτη της δομής των λέξεων</a:t>
            </a:r>
          </a:p>
        </p:txBody>
      </p:sp>
    </p:spTree>
    <p:extLst>
      <p:ext uri="{BB962C8B-B14F-4D97-AF65-F5344CB8AC3E}">
        <p14:creationId xmlns:p14="http://schemas.microsoft.com/office/powerpoint/2010/main" val="17193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B11688A-0078-4E55-A2CC-13DF9563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Σκοπός μαθήματος </a:t>
            </a:r>
            <a:endParaRPr lang="el-G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FBED94CE-F69F-48F3-BB23-B44D639E4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80377" cy="452763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l-GR" sz="1900" dirty="0">
                <a:solidFill>
                  <a:schemeClr val="tx2">
                    <a:lumMod val="90000"/>
                  </a:schemeClr>
                </a:solidFill>
              </a:rPr>
              <a:t>Με την ολοκλήρωση του μαθήματος  “Μορφολογία της Ιταλικής Γλώσσας”, αναμένεται να: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1900" dirty="0"/>
              <a:t>περιγράφετε το πεδίο της μορφολογίας και να ορίζετε την έννοια της μορφολογίας· 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1900" dirty="0"/>
              <a:t>έχετε κατανοήσει τις βασικές αρχές της θεωρίας της μορφολογίας και της συνάφειάς της με την ανάλυση άλλων γλωσσικών τομέων· 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1900" dirty="0"/>
              <a:t>έχετε εμβαθύνει στις σχέσεις και την αλληλεπίδραση της μορφολογίας με άλλους κλάδους της γλωσσολογίας (φωνολογία, σύνταξη, σημασιολογία)·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1900" dirty="0"/>
              <a:t>προσδιορίζετε τις βασικές έννοιες, αρχές και μεθόδους της μορφολογίας·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1900" dirty="0"/>
              <a:t>εξοικειωθείτε με βασικές έννοιες της μορφολογίας, όπως λέξη, μόρφημα, </a:t>
            </a:r>
            <a:r>
              <a:rPr lang="el-GR" sz="1900" dirty="0" err="1"/>
              <a:t>αλλομορφία</a:t>
            </a:r>
            <a:r>
              <a:rPr lang="el-GR" sz="1900" dirty="0"/>
              <a:t>·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1900" dirty="0"/>
              <a:t>αναγνωρίζετε τις βασικές μορφολογικές διαδικασίες, κλίση, παραγωγή, σύνθεση των λέξεων και να ανιχνεύετε τη μεταξύ τους αλληλεπίδραση· </a:t>
            </a:r>
            <a:endParaRPr lang="en-US" sz="1900" dirty="0"/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1900" dirty="0"/>
              <a:t>αναγνωρίζετε τον ρόλο των βασικών μορφολογικών διαδικασιών στη διαδικασία σχηματισμού λέξεων (</a:t>
            </a:r>
            <a:r>
              <a:rPr lang="el-GR" sz="1900" dirty="0" err="1"/>
              <a:t>word</a:t>
            </a:r>
            <a:r>
              <a:rPr lang="el-GR" sz="1900" dirty="0"/>
              <a:t> </a:t>
            </a:r>
            <a:r>
              <a:rPr lang="el-GR" sz="1900" dirty="0" err="1"/>
              <a:t>formation</a:t>
            </a:r>
            <a:r>
              <a:rPr lang="el-GR" sz="1900" dirty="0"/>
              <a:t>)·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1900" dirty="0"/>
              <a:t>έχετε κατανοήσει τις βασικές έννοιες και τα εργαλεία μορφολογικής ανάλυσης της νέας ελληνικής και της ιταλικής· 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77C8112-C7AA-4AAA-87EC-8FDAA676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000B37A-32B6-4049-AD0A-2F7310C7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Μορφολογία… ορισμοί  </a:t>
            </a:r>
            <a:endParaRPr lang="el-G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9423F5D-82AE-44FC-8FC0-4FE16C2F1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1800" dirty="0"/>
              <a:t>… ο κλάδος της γλωσσολογίας που μελετά τις μικρότερες μορφικές μονάδες της γλώσσας με σημασία, τα </a:t>
            </a:r>
            <a:r>
              <a:rPr lang="el-GR" sz="1800" b="1" u="sng" dirty="0"/>
              <a:t>μορφήματα</a:t>
            </a:r>
            <a:r>
              <a:rPr lang="el-GR" sz="1800" dirty="0"/>
              <a:t>, από τα οποία αποτελείται η λέξη</a:t>
            </a:r>
          </a:p>
          <a:p>
            <a:pPr algn="just"/>
            <a:r>
              <a:rPr lang="el-GR" sz="1800" dirty="0"/>
              <a:t>… η ίδια η </a:t>
            </a:r>
            <a:r>
              <a:rPr lang="el-GR" sz="1800" b="1" dirty="0"/>
              <a:t>σύσταση</a:t>
            </a:r>
            <a:r>
              <a:rPr lang="el-GR" sz="1800" dirty="0"/>
              <a:t> των λέξεων από μορφήματα, λεξικά και γραμματικά </a:t>
            </a:r>
          </a:p>
          <a:p>
            <a:pPr algn="just"/>
            <a:endParaRPr lang="el-GR" sz="1800" dirty="0"/>
          </a:p>
          <a:p>
            <a:pPr algn="just"/>
            <a:endParaRPr lang="el-GR" sz="1800" dirty="0"/>
          </a:p>
          <a:p>
            <a:pPr algn="just"/>
            <a:r>
              <a:rPr lang="el-GR" sz="1800" dirty="0"/>
              <a:t>… το τμήμα της γραμματικής που ασχολείται με τη μελέτη της </a:t>
            </a:r>
            <a:r>
              <a:rPr lang="el-GR" sz="1800" b="1" dirty="0"/>
              <a:t>ανάλυσης</a:t>
            </a:r>
            <a:r>
              <a:rPr lang="el-GR" sz="1800" dirty="0"/>
              <a:t> και του </a:t>
            </a:r>
            <a:r>
              <a:rPr lang="el-GR" sz="1800" b="1" dirty="0"/>
              <a:t>σχηματισμού</a:t>
            </a:r>
            <a:r>
              <a:rPr lang="el-GR" sz="1800" dirty="0"/>
              <a:t> των λέξεων· αναγνωρίζει και αναλύει τις </a:t>
            </a:r>
            <a:r>
              <a:rPr lang="el-GR" sz="1800" b="1" dirty="0"/>
              <a:t>υπαρκτές λέξεις</a:t>
            </a:r>
            <a:r>
              <a:rPr lang="el-GR" sz="1800" dirty="0"/>
              <a:t> και προσδιορίζει αυτές που είναι δυνατόν να σχηματισθούν (</a:t>
            </a:r>
            <a:r>
              <a:rPr lang="el-GR" sz="1800" b="1" dirty="0"/>
              <a:t>πιθανές λέξεις</a:t>
            </a:r>
            <a:r>
              <a:rPr lang="el-GR" sz="1800" dirty="0"/>
              <a:t>) σύμφωνα με τον μηχανισμό της γλώσσας (</a:t>
            </a:r>
            <a:r>
              <a:rPr lang="el-GR" sz="1600" dirty="0"/>
              <a:t>π.χ.</a:t>
            </a:r>
            <a:r>
              <a:rPr lang="el-GR" sz="1800" dirty="0"/>
              <a:t> </a:t>
            </a:r>
            <a:r>
              <a:rPr lang="el-GR" sz="1600" i="1" dirty="0"/>
              <a:t>τρέχω </a:t>
            </a:r>
            <a:r>
              <a:rPr lang="el-GR" sz="1600" i="1" dirty="0">
                <a:sym typeface="Wingdings" panose="05000000000000000000" pitchFamily="2" charset="2"/>
              </a:rPr>
              <a:t> </a:t>
            </a:r>
            <a:r>
              <a:rPr lang="el-GR" sz="1600" i="1" dirty="0" err="1">
                <a:sym typeface="Wingdings" panose="05000000000000000000" pitchFamily="2" charset="2"/>
              </a:rPr>
              <a:t>τρέξ-ιμο</a:t>
            </a:r>
            <a:r>
              <a:rPr lang="el-GR" sz="1600" i="1" dirty="0">
                <a:sym typeface="Wingdings" panose="05000000000000000000" pitchFamily="2" charset="2"/>
              </a:rPr>
              <a:t>, διαβάζω  *</a:t>
            </a:r>
            <a:r>
              <a:rPr lang="el-GR" sz="1600" i="1" dirty="0" err="1">
                <a:sym typeface="Wingdings" panose="05000000000000000000" pitchFamily="2" charset="2"/>
              </a:rPr>
              <a:t>διαβάσ-ιμο</a:t>
            </a:r>
            <a:r>
              <a:rPr lang="el-GR" sz="1800" dirty="0"/>
              <a:t>)</a:t>
            </a: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40E73E5-3845-4199-84A4-31DBCEE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4917E2B3-8755-44D6-A831-02EFE94B4CD5}"/>
              </a:ext>
            </a:extLst>
          </p:cNvPr>
          <p:cNvSpPr/>
          <p:nvPr/>
        </p:nvSpPr>
        <p:spPr>
          <a:xfrm>
            <a:off x="6396729" y="3076671"/>
            <a:ext cx="2057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</a:t>
            </a:r>
            <a:r>
              <a:rPr lang="el-GR" sz="1400" dirty="0" err="1"/>
              <a:t>Γιαννουλοπούλου</a:t>
            </a:r>
            <a:r>
              <a:rPr lang="el-GR" sz="1400" dirty="0"/>
              <a:t>, 2013)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E65C17E8-4F95-47F9-AE73-B3126CB61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261" y="450631"/>
            <a:ext cx="1472184" cy="828104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88C9BFEF-B942-4CF4-9376-A74B82D8F81F}"/>
              </a:ext>
            </a:extLst>
          </p:cNvPr>
          <p:cNvSpPr/>
          <p:nvPr/>
        </p:nvSpPr>
        <p:spPr>
          <a:xfrm>
            <a:off x="6662218" y="5416174"/>
            <a:ext cx="1526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(Ράλλη, 2008:141)</a:t>
            </a:r>
          </a:p>
        </p:txBody>
      </p:sp>
    </p:spTree>
    <p:extLst>
      <p:ext uri="{BB962C8B-B14F-4D97-AF65-F5344CB8AC3E}">
        <p14:creationId xmlns:p14="http://schemas.microsoft.com/office/powerpoint/2010/main" val="30204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000B37A-32B6-4049-AD0A-2F7310C7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Μορφολογία… ορισμοί  </a:t>
            </a:r>
            <a:endParaRPr lang="el-G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9423F5D-82AE-44FC-8FC0-4FE16C2F1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mr-IN" sz="1800" dirty="0"/>
              <a:t>…</a:t>
            </a:r>
            <a:r>
              <a:rPr lang="el-GR" sz="1800" dirty="0"/>
              <a:t>τομέας που μελετά τη </a:t>
            </a:r>
            <a:r>
              <a:rPr lang="el-GR" sz="1800" b="1" dirty="0"/>
              <a:t>λέξη</a:t>
            </a:r>
            <a:r>
              <a:rPr lang="el-GR" sz="1800" dirty="0"/>
              <a:t> και την </a:t>
            </a:r>
            <a:r>
              <a:rPr lang="el-GR" sz="1800" b="1" dirty="0"/>
              <a:t>εσωτερική της δομή</a:t>
            </a:r>
            <a:r>
              <a:rPr lang="el-GR" sz="1800" dirty="0"/>
              <a:t>˙ αποτελεί </a:t>
            </a:r>
            <a:r>
              <a:rPr lang="el-GR" sz="1800" dirty="0" err="1"/>
              <a:t>υποτομέα</a:t>
            </a:r>
            <a:r>
              <a:rPr lang="el-GR" sz="1800" dirty="0"/>
              <a:t> της </a:t>
            </a:r>
            <a:r>
              <a:rPr lang="el-GR" sz="1800" dirty="0" smtClean="0"/>
              <a:t>γραμματικής, συνυπάρχει </a:t>
            </a:r>
            <a:r>
              <a:rPr lang="el-GR" sz="1800" dirty="0"/>
              <a:t>με τους άλλους τομείς/επίπεδα της γραμματικής</a:t>
            </a:r>
          </a:p>
          <a:p>
            <a:pPr algn="just"/>
            <a:r>
              <a:rPr lang="el-GR" sz="1800" dirty="0"/>
              <a:t>Π.χ. </a:t>
            </a:r>
            <a:r>
              <a:rPr lang="en-US" sz="1800" i="1" dirty="0" err="1"/>
              <a:t>Indubitabilmente</a:t>
            </a:r>
            <a:r>
              <a:rPr lang="en-US" sz="1800" dirty="0"/>
              <a:t> </a:t>
            </a:r>
            <a:endParaRPr lang="el-GR" sz="1800" dirty="0"/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40E73E5-3845-4199-84A4-31DBCEE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4917E2B3-8755-44D6-A831-02EFE94B4CD5}"/>
              </a:ext>
            </a:extLst>
          </p:cNvPr>
          <p:cNvSpPr/>
          <p:nvPr/>
        </p:nvSpPr>
        <p:spPr>
          <a:xfrm>
            <a:off x="6179436" y="5562881"/>
            <a:ext cx="2852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</a:t>
            </a:r>
            <a:r>
              <a:rPr lang="en-US" sz="1400" dirty="0" err="1"/>
              <a:t>Scalise</a:t>
            </a:r>
            <a:r>
              <a:rPr lang="en-US" sz="1400" dirty="0"/>
              <a:t> &amp; </a:t>
            </a:r>
            <a:r>
              <a:rPr lang="en-US" sz="1400" dirty="0" err="1"/>
              <a:t>Bisetto</a:t>
            </a:r>
            <a:r>
              <a:rPr lang="en-US" sz="1400" dirty="0"/>
              <a:t>, 2008</a:t>
            </a:r>
            <a:r>
              <a:rPr lang="el-GR" sz="1400" dirty="0"/>
              <a:t>:13, 33, 40</a:t>
            </a:r>
            <a:r>
              <a:rPr lang="en-US" sz="1400" dirty="0"/>
              <a:t>-1</a:t>
            </a:r>
            <a:r>
              <a:rPr lang="el-GR" sz="1400" dirty="0"/>
              <a:t>)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E65C17E8-4F95-47F9-AE73-B3126CB61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261" y="450631"/>
            <a:ext cx="1472184" cy="828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77" t="2407" r="44236" b="11759"/>
          <a:stretch/>
        </p:blipFill>
        <p:spPr>
          <a:xfrm rot="5400000">
            <a:off x="3659794" y="1254039"/>
            <a:ext cx="16446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7924302-2402-4BCF-809D-3581A252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Μορφολογία… αντικείμενο μελέτης  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3B08933-B2B8-40FE-84CC-2D9BF7059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86404" cy="4023360"/>
          </a:xfrm>
        </p:spPr>
        <p:txBody>
          <a:bodyPr>
            <a:normAutofit/>
          </a:bodyPr>
          <a:lstStyle/>
          <a:p>
            <a:pPr marL="525463" indent="-342900" algn="just">
              <a:buFont typeface="Wingdings" panose="05000000000000000000" pitchFamily="2" charset="2"/>
              <a:buChar char="ü"/>
            </a:pPr>
            <a:r>
              <a:rPr lang="el-GR" dirty="0"/>
              <a:t>εξετάζει και μελετά την </a:t>
            </a:r>
            <a:r>
              <a:rPr lang="el-GR" b="1" dirty="0"/>
              <a:t>υφή και τα χαρακτηριστικά </a:t>
            </a:r>
            <a:r>
              <a:rPr lang="el-GR" dirty="0"/>
              <a:t>των μικρότερων μονάδων της γλώσσας που είναι </a:t>
            </a:r>
            <a:r>
              <a:rPr lang="el-GR" u="sng" dirty="0"/>
              <a:t>φορείς σημασίας</a:t>
            </a:r>
            <a:r>
              <a:rPr lang="el-GR" dirty="0"/>
              <a:t>, ερευνά ΚΑΙ τη δυνατότητα συνδυασμού μονάδων για τη δημιουργία λέξεων (</a:t>
            </a:r>
            <a:r>
              <a:rPr lang="en-US" i="1" dirty="0">
                <a:solidFill>
                  <a:schemeClr val="tx1"/>
                </a:solidFill>
              </a:rPr>
              <a:t>in</a:t>
            </a:r>
            <a:r>
              <a:rPr lang="el-GR" i="1" dirty="0">
                <a:solidFill>
                  <a:schemeClr val="tx1"/>
                </a:solidFill>
              </a:rPr>
              <a:t>-</a:t>
            </a:r>
            <a:r>
              <a:rPr lang="en-US" i="1" dirty="0">
                <a:solidFill>
                  <a:schemeClr val="tx1"/>
                </a:solidFill>
              </a:rPr>
              <a:t>utile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ΑΛΛΑ </a:t>
            </a:r>
            <a:r>
              <a:rPr lang="en-US" dirty="0">
                <a:solidFill>
                  <a:schemeClr val="tx1"/>
                </a:solidFill>
              </a:rPr>
              <a:t>*</a:t>
            </a:r>
            <a:r>
              <a:rPr lang="en-US" i="1" dirty="0">
                <a:solidFill>
                  <a:schemeClr val="tx1"/>
                </a:solidFill>
              </a:rPr>
              <a:t>in</a:t>
            </a:r>
            <a:r>
              <a:rPr lang="el-GR" i="1" dirty="0">
                <a:solidFill>
                  <a:schemeClr val="tx1"/>
                </a:solidFill>
              </a:rPr>
              <a:t>-</a:t>
            </a:r>
            <a:r>
              <a:rPr lang="en-US" i="1" dirty="0" err="1">
                <a:solidFill>
                  <a:schemeClr val="tx1"/>
                </a:solidFill>
              </a:rPr>
              <a:t>noto</a:t>
            </a:r>
            <a:r>
              <a:rPr lang="el-GR" dirty="0"/>
              <a:t>)</a:t>
            </a:r>
          </a:p>
          <a:p>
            <a:pPr marL="525463" indent="-342900" algn="just">
              <a:buFont typeface="Wingdings" panose="05000000000000000000" pitchFamily="2" charset="2"/>
              <a:buChar char="ü"/>
            </a:pPr>
            <a:r>
              <a:rPr lang="el-GR" dirty="0"/>
              <a:t>ασχολείται µε τις </a:t>
            </a:r>
            <a:r>
              <a:rPr lang="el-GR" b="1" u="sng" dirty="0"/>
              <a:t>μορφές</a:t>
            </a:r>
            <a:r>
              <a:rPr lang="el-GR" dirty="0"/>
              <a:t> που παίρνουν οι λέξεις:</a:t>
            </a:r>
          </a:p>
          <a:p>
            <a:pPr marL="749300" indent="-342900" algn="just">
              <a:buFont typeface="Arial" charset="0"/>
              <a:buChar char="•"/>
            </a:pPr>
            <a:r>
              <a:rPr lang="el-GR" sz="1800" u="sng" dirty="0"/>
              <a:t>κλίση</a:t>
            </a:r>
            <a:r>
              <a:rPr lang="el-GR" sz="1800" dirty="0"/>
              <a:t> (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</a:rPr>
              <a:t>flessione</a:t>
            </a:r>
            <a:r>
              <a:rPr lang="el-GR" sz="1800" dirty="0"/>
              <a:t>)</a:t>
            </a:r>
            <a:r>
              <a:rPr lang="en-US" sz="1800" dirty="0"/>
              <a:t> (</a:t>
            </a:r>
            <a:r>
              <a:rPr lang="en-US" sz="1800" i="1" dirty="0"/>
              <a:t>car</a:t>
            </a:r>
            <a:r>
              <a:rPr lang="el-GR" sz="1800" i="1" dirty="0"/>
              <a:t>-</a:t>
            </a:r>
            <a:r>
              <a:rPr lang="en-US" sz="1800" i="1" dirty="0"/>
              <a:t>o, bell</a:t>
            </a:r>
            <a:r>
              <a:rPr lang="el-GR" sz="1800" i="1" dirty="0"/>
              <a:t>-</a:t>
            </a:r>
            <a:r>
              <a:rPr lang="en-US" sz="1800" i="1" dirty="0"/>
              <a:t>o, </a:t>
            </a:r>
            <a:r>
              <a:rPr lang="el-GR" sz="1800" i="1" dirty="0" err="1"/>
              <a:t>τρέχ</a:t>
            </a:r>
            <a:r>
              <a:rPr lang="el-GR" sz="1800" i="1" dirty="0"/>
              <a:t>-ω, </a:t>
            </a:r>
            <a:r>
              <a:rPr lang="el-GR" sz="1800" i="1" dirty="0" err="1"/>
              <a:t>παιδ-ί</a:t>
            </a:r>
            <a:r>
              <a:rPr lang="en-US" sz="1800" dirty="0"/>
              <a:t>)</a:t>
            </a:r>
            <a:r>
              <a:rPr lang="el-GR" sz="1800" dirty="0"/>
              <a:t> </a:t>
            </a:r>
          </a:p>
          <a:p>
            <a:pPr marL="749300" indent="-342900" algn="just">
              <a:buFont typeface="Arial" charset="0"/>
              <a:buChar char="•"/>
            </a:pPr>
            <a:r>
              <a:rPr lang="el-GR" sz="1800" u="sng" dirty="0"/>
              <a:t>παραγωγή</a:t>
            </a:r>
            <a:r>
              <a:rPr lang="el-GR" sz="1800" dirty="0"/>
              <a:t> </a:t>
            </a:r>
            <a:r>
              <a:rPr lang="en-US" sz="1800" dirty="0"/>
              <a:t>(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</a:rPr>
              <a:t>derivazione</a:t>
            </a:r>
            <a:r>
              <a:rPr lang="en-US" sz="1800" dirty="0"/>
              <a:t>) (</a:t>
            </a:r>
            <a:r>
              <a:rPr lang="en-US" sz="1800" i="1" dirty="0">
                <a:solidFill>
                  <a:schemeClr val="tx1"/>
                </a:solidFill>
              </a:rPr>
              <a:t>dolce</a:t>
            </a:r>
            <a:r>
              <a:rPr lang="el-GR" sz="1800" i="1" dirty="0">
                <a:solidFill>
                  <a:schemeClr val="tx1"/>
                </a:solidFill>
              </a:rPr>
              <a:t>-</a:t>
            </a:r>
            <a:r>
              <a:rPr lang="en-US" sz="1800" i="1" dirty="0" err="1">
                <a:solidFill>
                  <a:schemeClr val="tx1"/>
                </a:solidFill>
              </a:rPr>
              <a:t>mente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l-GR" sz="1800" i="1" dirty="0" err="1">
                <a:solidFill>
                  <a:schemeClr val="tx1"/>
                </a:solidFill>
              </a:rPr>
              <a:t>μαλακ-ά</a:t>
            </a:r>
            <a:r>
              <a:rPr lang="en-US" sz="1800" dirty="0"/>
              <a:t>) </a:t>
            </a:r>
            <a:endParaRPr lang="el-GR" sz="1800" dirty="0"/>
          </a:p>
          <a:p>
            <a:pPr marL="749300" indent="-342900" algn="just">
              <a:buFont typeface="Arial" charset="0"/>
              <a:buChar char="•"/>
            </a:pPr>
            <a:r>
              <a:rPr lang="el-GR" sz="1800" u="sng" dirty="0"/>
              <a:t>σύνθεση</a:t>
            </a:r>
            <a:r>
              <a:rPr lang="en-US" sz="1800" dirty="0"/>
              <a:t> (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</a:rPr>
              <a:t>composizione</a:t>
            </a:r>
            <a:r>
              <a:rPr lang="en-US" sz="1800" dirty="0"/>
              <a:t>)</a:t>
            </a:r>
            <a:r>
              <a:rPr lang="el-GR" sz="1800" dirty="0"/>
              <a:t> (</a:t>
            </a:r>
            <a:r>
              <a:rPr lang="en-US" sz="1800" i="1" dirty="0"/>
              <a:t>capo</a:t>
            </a:r>
            <a:r>
              <a:rPr lang="el-GR" sz="1800" i="1" dirty="0"/>
              <a:t>-</a:t>
            </a:r>
            <a:r>
              <a:rPr lang="en-US" sz="1800" i="1" dirty="0" err="1"/>
              <a:t>stazione</a:t>
            </a:r>
            <a:r>
              <a:rPr lang="el-GR" sz="1800" i="1" dirty="0"/>
              <a:t>, </a:t>
            </a:r>
            <a:r>
              <a:rPr lang="el-GR" sz="1800" i="1" dirty="0" err="1"/>
              <a:t>σταθμ-άρχης</a:t>
            </a:r>
            <a:r>
              <a:rPr lang="el-GR" sz="1800" dirty="0"/>
              <a:t>)</a:t>
            </a:r>
          </a:p>
          <a:p>
            <a:pPr marL="182563" indent="0" algn="just">
              <a:buNone/>
            </a:pPr>
            <a:endParaRPr lang="el-GR" b="1" cap="all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948640F2-FA21-4891-B044-5337C577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22</a:t>
            </a:fld>
            <a:endParaRPr lang="en-US" dirty="0"/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FB03D21F-6E85-42A2-A235-49C01E39CBA8}"/>
              </a:ext>
            </a:extLst>
          </p:cNvPr>
          <p:cNvSpPr/>
          <p:nvPr/>
        </p:nvSpPr>
        <p:spPr>
          <a:xfrm>
            <a:off x="6160606" y="5715857"/>
            <a:ext cx="29286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</a:t>
            </a:r>
            <a:r>
              <a:rPr lang="en-US" sz="1400" dirty="0" err="1"/>
              <a:t>Scalise</a:t>
            </a:r>
            <a:r>
              <a:rPr lang="en-US" sz="1400" dirty="0"/>
              <a:t> &amp; </a:t>
            </a:r>
            <a:r>
              <a:rPr lang="en-US" sz="1400" dirty="0" err="1"/>
              <a:t>Bisetto</a:t>
            </a:r>
            <a:r>
              <a:rPr lang="en-US" sz="1400" dirty="0"/>
              <a:t>, 2008</a:t>
            </a:r>
            <a:r>
              <a:rPr lang="el-GR" sz="1400" dirty="0"/>
              <a:t>:81, 117, 145)</a:t>
            </a:r>
          </a:p>
        </p:txBody>
      </p:sp>
    </p:spTree>
    <p:extLst>
      <p:ext uri="{BB962C8B-B14F-4D97-AF65-F5344CB8AC3E}">
        <p14:creationId xmlns:p14="http://schemas.microsoft.com/office/powerpoint/2010/main" val="3132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7924302-2402-4BCF-809D-3581A252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Μορφολογία… αντικείμενο μελέτης  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3B08933-B2B8-40FE-84CC-2D9BF7059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86404" cy="4023360"/>
          </a:xfrm>
        </p:spPr>
        <p:txBody>
          <a:bodyPr>
            <a:normAutofit/>
          </a:bodyPr>
          <a:lstStyle/>
          <a:p>
            <a:pPr marL="182563" indent="0" algn="just">
              <a:buNone/>
            </a:pPr>
            <a:r>
              <a:rPr lang="el-GR" dirty="0"/>
              <a:t>Άρα, αντικείμενο μελέτης: </a:t>
            </a:r>
            <a:r>
              <a:rPr lang="el-GR" b="1" cap="all" dirty="0" err="1">
                <a:solidFill>
                  <a:schemeClr val="tx2">
                    <a:lumMod val="75000"/>
                  </a:schemeClr>
                </a:solidFill>
              </a:rPr>
              <a:t>μορφηματα</a:t>
            </a:r>
            <a:r>
              <a:rPr lang="el-GR" b="1" cap="al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/>
              <a:t>ως ελάχιστα τμήματα λόγου που έχουν σημασία ή γραμματική λειτουργία</a:t>
            </a:r>
          </a:p>
          <a:p>
            <a:pPr marL="182563" indent="0" algn="just">
              <a:buNone/>
            </a:pPr>
            <a:endParaRPr lang="el-GR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182563" indent="0" algn="just">
              <a:buNone/>
            </a:pPr>
            <a:r>
              <a:rPr lang="el-GR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Μορφήματα</a:t>
            </a:r>
            <a:r>
              <a:rPr lang="el-GR" dirty="0"/>
              <a:t>: </a:t>
            </a:r>
            <a:r>
              <a:rPr lang="el-GR" u="sng" dirty="0"/>
              <a:t>λήμματα</a:t>
            </a:r>
            <a:r>
              <a:rPr lang="el-GR" dirty="0"/>
              <a:t> ενός αφηρημένου λεξικού (ΝΟΗΤΙΚΟΥ) που ενώνονται και σχηματίζουν λέξεις, σύμφωνα με κανόνες και αρχές του </a:t>
            </a:r>
            <a:r>
              <a:rPr lang="el-GR" u="sng" dirty="0"/>
              <a:t>γραμματικού τομέα της μορφολογίας  </a:t>
            </a: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948640F2-FA21-4891-B044-5337C577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23</a:t>
            </a:fld>
            <a:endParaRPr lang="en-US" dirty="0"/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FB03D21F-6E85-42A2-A235-49C01E39CBA8}"/>
              </a:ext>
            </a:extLst>
          </p:cNvPr>
          <p:cNvSpPr/>
          <p:nvPr/>
        </p:nvSpPr>
        <p:spPr>
          <a:xfrm>
            <a:off x="6160606" y="5715857"/>
            <a:ext cx="2874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</a:t>
            </a:r>
            <a:r>
              <a:rPr lang="en-US" sz="1400" dirty="0" err="1"/>
              <a:t>Scalise</a:t>
            </a:r>
            <a:r>
              <a:rPr lang="en-US" sz="1400" dirty="0"/>
              <a:t> &amp; </a:t>
            </a:r>
            <a:r>
              <a:rPr lang="en-US" sz="1400" dirty="0" err="1"/>
              <a:t>Bisetto</a:t>
            </a:r>
            <a:r>
              <a:rPr lang="en-US" sz="1400" dirty="0"/>
              <a:t>, 2008</a:t>
            </a:r>
            <a:r>
              <a:rPr lang="el-GR" sz="1400" dirty="0"/>
              <a:t>:81, 117, 145</a:t>
            </a:r>
            <a:r>
              <a:rPr lang="en-US" sz="1400" dirty="0"/>
              <a:t> </a:t>
            </a:r>
            <a:endParaRPr lang="el-GR" sz="1400" dirty="0"/>
          </a:p>
          <a:p>
            <a:r>
              <a:rPr lang="el-GR" sz="1400" dirty="0" err="1"/>
              <a:t>Γιαννουλοπούλου</a:t>
            </a:r>
            <a:r>
              <a:rPr lang="el-GR" sz="1400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20418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7924302-2402-4BCF-809D-3581A252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Μορφολογία… αντικείμενο μελέτης  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3B08933-B2B8-40FE-84CC-2D9BF7059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α) </a:t>
            </a:r>
            <a:r>
              <a:rPr lang="el-GR" b="1" u="sng" dirty="0">
                <a:solidFill>
                  <a:schemeClr val="tx2"/>
                </a:solidFill>
              </a:rPr>
              <a:t>αναγνώριση </a:t>
            </a:r>
            <a:r>
              <a:rPr lang="el-GR" b="1" u="sng" dirty="0" smtClean="0">
                <a:solidFill>
                  <a:schemeClr val="tx2"/>
                </a:solidFill>
              </a:rPr>
              <a:t>λέξης</a:t>
            </a:r>
            <a:r>
              <a:rPr lang="el-GR" dirty="0">
                <a:solidFill>
                  <a:schemeClr val="tx2"/>
                </a:solidFill>
              </a:rPr>
              <a:t>: η λέξη ως γραμματική κατηγορία αναγνωρίζεται από τους ομιλητές ως διακριτή μονάδα </a:t>
            </a:r>
          </a:p>
          <a:p>
            <a:pPr algn="just"/>
            <a:endParaRPr lang="el-GR" dirty="0"/>
          </a:p>
          <a:p>
            <a:pPr algn="just"/>
            <a:r>
              <a:rPr lang="el-GR" u="sng" dirty="0"/>
              <a:t>Ποια είναι τα όρια της λέξης; </a:t>
            </a:r>
          </a:p>
          <a:p>
            <a:pPr marL="266700" indent="-177800" algn="just"/>
            <a:r>
              <a:rPr lang="el-GR" b="1" dirty="0"/>
              <a:t>(</a:t>
            </a:r>
            <a:r>
              <a:rPr lang="en-US" b="1" dirty="0" err="1"/>
              <a:t>i</a:t>
            </a:r>
            <a:r>
              <a:rPr lang="el-GR" b="1" dirty="0"/>
              <a:t>)</a:t>
            </a:r>
            <a:r>
              <a:rPr lang="el-GR" dirty="0"/>
              <a:t> </a:t>
            </a:r>
            <a:r>
              <a:rPr lang="el-GR" i="1" dirty="0"/>
              <a:t>στο, ζώνη ασφαλείας, σιγά τα λάχανα: </a:t>
            </a:r>
            <a:r>
              <a:rPr lang="el-GR" dirty="0"/>
              <a:t> </a:t>
            </a:r>
            <a:r>
              <a:rPr lang="el-GR" i="1" u="sng" dirty="0"/>
              <a:t>Πόσες λέξεις είναι;</a:t>
            </a:r>
          </a:p>
          <a:p>
            <a:pPr marL="266700" indent="-177800" algn="just"/>
            <a:r>
              <a:rPr lang="el-GR" b="1" dirty="0"/>
              <a:t>(</a:t>
            </a:r>
            <a:r>
              <a:rPr lang="en-US" b="1" dirty="0"/>
              <a:t>ii</a:t>
            </a:r>
            <a:r>
              <a:rPr lang="el-GR" b="1" dirty="0"/>
              <a:t>)</a:t>
            </a:r>
            <a:r>
              <a:rPr lang="el-GR" dirty="0"/>
              <a:t> οι </a:t>
            </a:r>
            <a:r>
              <a:rPr lang="el-GR" u="sng" dirty="0"/>
              <a:t>κλιτές</a:t>
            </a:r>
            <a:r>
              <a:rPr lang="el-GR" dirty="0"/>
              <a:t> μορφές ενός ρήματος ή ενός ονόματος (π.χ. </a:t>
            </a:r>
            <a:r>
              <a:rPr lang="el-GR" i="1" dirty="0"/>
              <a:t>γράφω, έγραψα</a:t>
            </a:r>
            <a:r>
              <a:rPr lang="el-GR" dirty="0"/>
              <a:t>, </a:t>
            </a:r>
            <a:r>
              <a:rPr lang="el-GR" i="1" dirty="0"/>
              <a:t>έγραφα, είχα γράψει</a:t>
            </a:r>
            <a:r>
              <a:rPr lang="el-GR" dirty="0"/>
              <a:t> / </a:t>
            </a:r>
            <a:r>
              <a:rPr lang="el-GR" i="1" dirty="0"/>
              <a:t>αίθουσα, αίθουσες</a:t>
            </a:r>
            <a:r>
              <a:rPr lang="el-GR" dirty="0"/>
              <a:t>) </a:t>
            </a:r>
            <a:r>
              <a:rPr lang="el-GR" i="1" u="sng" dirty="0"/>
              <a:t>αποτελούν διαφορετικές λέξεις ή όχι;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948640F2-FA21-4891-B044-5337C577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875BC714-D0DA-4C8D-BF05-9D6107163BB7}"/>
              </a:ext>
            </a:extLst>
          </p:cNvPr>
          <p:cNvSpPr/>
          <p:nvPr/>
        </p:nvSpPr>
        <p:spPr>
          <a:xfrm>
            <a:off x="6757506" y="5702774"/>
            <a:ext cx="2057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</a:t>
            </a:r>
            <a:r>
              <a:rPr lang="el-GR" sz="1400" dirty="0" err="1"/>
              <a:t>Γιαννουλοπούλου</a:t>
            </a:r>
            <a:r>
              <a:rPr lang="el-GR" sz="1400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10687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7924302-2402-4BCF-809D-3581A252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Μορφολογία… αντικείμενο μελέτης  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3B08933-B2B8-40FE-84CC-2D9BF7059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/>
              <a:t>β) </a:t>
            </a:r>
            <a:r>
              <a:rPr lang="el-GR" b="1" u="sng" dirty="0">
                <a:solidFill>
                  <a:schemeClr val="tx2"/>
                </a:solidFill>
              </a:rPr>
              <a:t>αναγνώριση </a:t>
            </a:r>
            <a:r>
              <a:rPr lang="el-GR" b="1" u="sng" dirty="0" smtClean="0">
                <a:solidFill>
                  <a:schemeClr val="tx2"/>
                </a:solidFill>
              </a:rPr>
              <a:t>μορφημάτων</a:t>
            </a:r>
            <a:r>
              <a:rPr lang="el-GR" dirty="0">
                <a:solidFill>
                  <a:schemeClr val="tx2"/>
                </a:solidFill>
              </a:rPr>
              <a:t>: το μόρφημα θεωρείται η ελάχιστη υποδιαίρεση της λέξης που διαθέτει μορφή και σημασία (ή λειτουργία) </a:t>
            </a:r>
          </a:p>
          <a:p>
            <a:pPr marL="977900" indent="-88900" algn="just"/>
            <a:r>
              <a:rPr lang="el-GR" i="1" dirty="0" err="1"/>
              <a:t>γραφ</a:t>
            </a:r>
            <a:r>
              <a:rPr lang="el-GR" i="1" dirty="0"/>
              <a:t>-</a:t>
            </a:r>
            <a:r>
              <a:rPr lang="el-GR" dirty="0"/>
              <a:t> λεξικό μόρφημα και </a:t>
            </a:r>
            <a:r>
              <a:rPr lang="el-GR" i="1" dirty="0"/>
              <a:t>-ω</a:t>
            </a:r>
            <a:r>
              <a:rPr lang="el-GR" dirty="0"/>
              <a:t> γραμματικό κλιτικό μόρφημα </a:t>
            </a:r>
          </a:p>
          <a:p>
            <a:pPr algn="just"/>
            <a:r>
              <a:rPr lang="el-GR" u="sng" dirty="0">
                <a:solidFill>
                  <a:schemeClr val="tx1"/>
                </a:solidFill>
              </a:rPr>
              <a:t>Η αναγνώριση των μορφημάτων είναι πάντα εύκολη;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ΟΧΙ</a:t>
            </a:r>
            <a:endParaRPr lang="el-GR" dirty="0"/>
          </a:p>
          <a:p>
            <a:pPr algn="just"/>
            <a:r>
              <a:rPr lang="el-GR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</a:t>
            </a:r>
            <a:r>
              <a:rPr lang="el-GR" b="1" i="1" dirty="0"/>
              <a:t> </a:t>
            </a:r>
            <a:r>
              <a:rPr lang="el-GR" i="1" dirty="0"/>
              <a:t>γράφ</a:t>
            </a:r>
            <a:r>
              <a:rPr lang="el-GR" b="1" i="1" dirty="0">
                <a:solidFill>
                  <a:schemeClr val="accent2"/>
                </a:solidFill>
              </a:rPr>
              <a:t>τη</a:t>
            </a:r>
            <a:r>
              <a:rPr lang="el-GR" b="1" i="1" dirty="0">
                <a:solidFill>
                  <a:schemeClr val="tx1"/>
                </a:solidFill>
              </a:rPr>
              <a:t>κ</a:t>
            </a:r>
            <a:r>
              <a:rPr lang="el-GR" i="1" dirty="0"/>
              <a:t>ε, λύ</a:t>
            </a:r>
            <a:r>
              <a:rPr lang="el-GR" i="1" dirty="0">
                <a:solidFill>
                  <a:schemeClr val="accent2"/>
                </a:solidFill>
              </a:rPr>
              <a:t>θη</a:t>
            </a:r>
            <a:r>
              <a:rPr lang="el-GR" i="1" dirty="0">
                <a:solidFill>
                  <a:schemeClr val="tx1"/>
                </a:solidFill>
              </a:rPr>
              <a:t>κ</a:t>
            </a:r>
            <a:r>
              <a:rPr lang="el-GR" i="1" dirty="0"/>
              <a:t>ε, κόπ</a:t>
            </a:r>
            <a:r>
              <a:rPr lang="el-GR" i="1" dirty="0">
                <a:solidFill>
                  <a:schemeClr val="accent2"/>
                </a:solidFill>
              </a:rPr>
              <a:t>η</a:t>
            </a:r>
            <a:r>
              <a:rPr lang="el-GR" i="1" dirty="0">
                <a:solidFill>
                  <a:schemeClr val="tx1"/>
                </a:solidFill>
              </a:rPr>
              <a:t>κ</a:t>
            </a:r>
            <a:r>
              <a:rPr lang="el-GR" i="1" dirty="0"/>
              <a:t>ε:</a:t>
            </a:r>
            <a:r>
              <a:rPr lang="el-GR" dirty="0"/>
              <a:t> </a:t>
            </a:r>
            <a:r>
              <a:rPr lang="el-GR" u="sng" dirty="0">
                <a:solidFill>
                  <a:schemeClr val="tx1"/>
                </a:solidFill>
              </a:rPr>
              <a:t>Ποιο είναι το γραμματικό μόρφημα που δηλώνει συνοπτικό ποιον ενέργειας στο παρελθόν</a:t>
            </a:r>
            <a:r>
              <a:rPr lang="el-GR" dirty="0">
                <a:solidFill>
                  <a:schemeClr val="tx1"/>
                </a:solidFill>
              </a:rPr>
              <a:t> [ένα μόρφημα το οποίο αλλάζει μορφές ανάλογα με το φωνολογικό περιβάλλον]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(ii) </a:t>
            </a:r>
            <a:r>
              <a:rPr lang="el-GR" i="1" dirty="0">
                <a:solidFill>
                  <a:schemeClr val="tx1"/>
                </a:solidFill>
              </a:rPr>
              <a:t>σοσιαλισμός: </a:t>
            </a:r>
            <a:r>
              <a:rPr lang="el-GR" u="sng" dirty="0">
                <a:solidFill>
                  <a:schemeClr val="tx1"/>
                </a:solidFill>
              </a:rPr>
              <a:t>Ποιο είναι το λεξικό μόρφημα (θέμα)</a:t>
            </a:r>
            <a:r>
              <a:rPr lang="el-GR" dirty="0">
                <a:solidFill>
                  <a:schemeClr val="tx1"/>
                </a:solidFill>
              </a:rPr>
              <a:t>; [παραγωγικό μόρφημα -</a:t>
            </a:r>
            <a:r>
              <a:rPr lang="el-GR" i="1" dirty="0" err="1">
                <a:solidFill>
                  <a:schemeClr val="tx1"/>
                </a:solidFill>
              </a:rPr>
              <a:t>ισμ</a:t>
            </a:r>
            <a:r>
              <a:rPr lang="el-GR" dirty="0">
                <a:solidFill>
                  <a:schemeClr val="tx1"/>
                </a:solidFill>
              </a:rPr>
              <a:t>-, κλιτικό επίθημα -</a:t>
            </a:r>
            <a:r>
              <a:rPr lang="el-GR" i="1" dirty="0" err="1">
                <a:solidFill>
                  <a:schemeClr val="tx1"/>
                </a:solidFill>
              </a:rPr>
              <a:t>ος</a:t>
            </a:r>
            <a:r>
              <a:rPr lang="el-GR" i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και θέμα δάνειο </a:t>
            </a:r>
            <a:r>
              <a:rPr lang="en-US" dirty="0">
                <a:solidFill>
                  <a:schemeClr val="tx1"/>
                </a:solidFill>
              </a:rPr>
              <a:t>&lt; </a:t>
            </a:r>
            <a:r>
              <a:rPr lang="en-US" dirty="0" err="1">
                <a:solidFill>
                  <a:schemeClr val="tx1"/>
                </a:solidFill>
              </a:rPr>
              <a:t>γ</a:t>
            </a:r>
            <a:r>
              <a:rPr lang="en-US" dirty="0">
                <a:solidFill>
                  <a:schemeClr val="tx1"/>
                </a:solidFill>
              </a:rPr>
              <a:t>α</a:t>
            </a:r>
            <a:r>
              <a:rPr lang="en-US" dirty="0" err="1">
                <a:solidFill>
                  <a:schemeClr val="tx1"/>
                </a:solidFill>
              </a:rPr>
              <a:t>λλ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socialisme</a:t>
            </a:r>
            <a:r>
              <a:rPr lang="el-GR" dirty="0">
                <a:solidFill>
                  <a:schemeClr val="tx1"/>
                </a:solidFill>
              </a:rPr>
              <a:t>]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948640F2-FA21-4891-B044-5337C577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875BC714-D0DA-4C8D-BF05-9D6107163BB7}"/>
              </a:ext>
            </a:extLst>
          </p:cNvPr>
          <p:cNvSpPr/>
          <p:nvPr/>
        </p:nvSpPr>
        <p:spPr>
          <a:xfrm>
            <a:off x="6757506" y="5702774"/>
            <a:ext cx="2057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</a:t>
            </a:r>
            <a:r>
              <a:rPr lang="el-GR" sz="1400" dirty="0" err="1"/>
              <a:t>Γιαννουλοπούλου</a:t>
            </a:r>
            <a:r>
              <a:rPr lang="el-GR" sz="1400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20199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7924302-2402-4BCF-809D-3581A252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Μορφολογία… αντικείμενο μελέτης  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3B08933-B2B8-40FE-84CC-2D9BF7059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/>
              <a:t>γ) </a:t>
            </a:r>
            <a:r>
              <a:rPr lang="el-GR" b="1" u="sng" dirty="0">
                <a:solidFill>
                  <a:schemeClr val="tx2"/>
                </a:solidFill>
              </a:rPr>
              <a:t>μορφολογικές διαδικασίες</a:t>
            </a:r>
            <a:r>
              <a:rPr lang="el-GR" dirty="0">
                <a:solidFill>
                  <a:schemeClr val="tx2"/>
                </a:solidFill>
              </a:rPr>
              <a:t>: οι βασικότερες διαδικασίες σχηματισμού λέξεων στην </a:t>
            </a:r>
            <a:r>
              <a:rPr lang="el-GR" dirty="0" smtClean="0">
                <a:solidFill>
                  <a:schemeClr val="tx2"/>
                </a:solidFill>
              </a:rPr>
              <a:t>ιταλική ΚΑΙ ελληνική</a:t>
            </a:r>
            <a:r>
              <a:rPr lang="el-GR" dirty="0">
                <a:solidFill>
                  <a:schemeClr val="tx2"/>
                </a:solidFill>
              </a:rPr>
              <a:t>: </a:t>
            </a:r>
            <a:r>
              <a:rPr lang="el-GR" b="1" dirty="0">
                <a:solidFill>
                  <a:schemeClr val="tx2"/>
                </a:solidFill>
              </a:rPr>
              <a:t>σύνθεση, παραγωγή και κλίση</a:t>
            </a:r>
          </a:p>
          <a:p>
            <a:pPr algn="just"/>
            <a:r>
              <a:rPr lang="el-GR" b="1" u="sng" dirty="0"/>
              <a:t>Όμως</a:t>
            </a:r>
            <a:r>
              <a:rPr lang="el-GR" dirty="0"/>
              <a:t> οι μορφολογικές διαδικασίες σε παλιότερες λέξεις δεν είναι </a:t>
            </a:r>
            <a:r>
              <a:rPr lang="el-GR" b="1" dirty="0"/>
              <a:t>πάντα</a:t>
            </a:r>
            <a:r>
              <a:rPr lang="el-GR" dirty="0"/>
              <a:t> συγχρονικά αναλύσιμες</a:t>
            </a:r>
          </a:p>
          <a:p>
            <a:pPr marL="304800" indent="-88900" algn="just"/>
            <a:r>
              <a:rPr lang="el-GR" i="1" dirty="0"/>
              <a:t>υφήλιος, εκποίηση, αντιτίθεμαι </a:t>
            </a:r>
            <a:r>
              <a:rPr lang="el-GR" dirty="0">
                <a:sym typeface="Wingdings"/>
              </a:rPr>
              <a:t> </a:t>
            </a:r>
            <a:r>
              <a:rPr lang="el-GR" dirty="0"/>
              <a:t>αδιαφανείς και μη-αναλύσιμες 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948640F2-FA21-4891-B044-5337C577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25EB9CE6-7AD2-49A6-A4F7-2695F2EBD00A}"/>
              </a:ext>
            </a:extLst>
          </p:cNvPr>
          <p:cNvSpPr/>
          <p:nvPr/>
        </p:nvSpPr>
        <p:spPr>
          <a:xfrm>
            <a:off x="6757506" y="5702774"/>
            <a:ext cx="2057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</a:t>
            </a:r>
            <a:r>
              <a:rPr lang="el-GR" sz="1400" dirty="0" err="1"/>
              <a:t>Γιαννουλοπούλου</a:t>
            </a:r>
            <a:r>
              <a:rPr lang="el-GR" sz="1400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33369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7924302-2402-4BCF-809D-3581A252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Μορφολογία… αντικείμενο μελέτης  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3B08933-B2B8-40FE-84CC-2D9BF7059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/>
              <a:t>δ) </a:t>
            </a:r>
            <a:r>
              <a:rPr lang="el-GR" b="1" dirty="0">
                <a:solidFill>
                  <a:schemeClr val="tx2"/>
                </a:solidFill>
              </a:rPr>
              <a:t>σχέση της μορφολογίας με τα υπόλοιπα </a:t>
            </a:r>
            <a:r>
              <a:rPr lang="el-GR" b="1" u="sng" dirty="0">
                <a:solidFill>
                  <a:schemeClr val="tx2"/>
                </a:solidFill>
              </a:rPr>
              <a:t>επίπεδα ανάλυσης</a:t>
            </a:r>
            <a:r>
              <a:rPr lang="el-GR" b="1" dirty="0">
                <a:solidFill>
                  <a:schemeClr val="tx2"/>
                </a:solidFill>
              </a:rPr>
              <a:t> της γλώσσας </a:t>
            </a:r>
            <a:r>
              <a:rPr lang="el-GR" dirty="0"/>
              <a:t>(φωνολογία, σημασιολογία, σύνταξη)</a:t>
            </a:r>
          </a:p>
          <a:p>
            <a:pPr algn="just"/>
            <a:r>
              <a:rPr lang="el-GR" dirty="0"/>
              <a:t>ε) </a:t>
            </a:r>
            <a:r>
              <a:rPr lang="el-GR" b="1" u="sng" dirty="0">
                <a:solidFill>
                  <a:schemeClr val="tx2"/>
                </a:solidFill>
              </a:rPr>
              <a:t>τυπολογία των γλωσσών</a:t>
            </a:r>
            <a:r>
              <a:rPr lang="el-GR" b="1" dirty="0">
                <a:solidFill>
                  <a:schemeClr val="tx2"/>
                </a:solidFill>
              </a:rPr>
              <a:t>, ανάλογα με τη μορφολογική τους δομή</a:t>
            </a:r>
            <a:r>
              <a:rPr lang="el-GR" dirty="0"/>
              <a:t>˙ οι γλώσσες διακρίνονται σε </a:t>
            </a:r>
            <a:r>
              <a:rPr lang="el-GR" b="1" u="sng" dirty="0"/>
              <a:t>αναλυτικές</a:t>
            </a:r>
            <a:r>
              <a:rPr lang="el-GR" dirty="0"/>
              <a:t>, εάν οι λέξεις τους αποτελούνται κυρίως από ελεύθερα </a:t>
            </a:r>
            <a:r>
              <a:rPr lang="el-GR" dirty="0" smtClean="0"/>
              <a:t>μορφήματα </a:t>
            </a:r>
            <a:r>
              <a:rPr lang="el-GR" dirty="0"/>
              <a:t>και σε </a:t>
            </a:r>
            <a:r>
              <a:rPr lang="el-GR" b="1" u="sng" dirty="0"/>
              <a:t>συνθετικές</a:t>
            </a:r>
            <a:r>
              <a:rPr lang="el-GR" dirty="0"/>
              <a:t> (συγκολλητικές και κλιτικές), εάν οι λέξεις τους αποτελούνται από περισσότερα του ενός μορφήματα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948640F2-FA21-4891-B044-5337C577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25EB9CE6-7AD2-49A6-A4F7-2695F2EBD00A}"/>
              </a:ext>
            </a:extLst>
          </p:cNvPr>
          <p:cNvSpPr/>
          <p:nvPr/>
        </p:nvSpPr>
        <p:spPr>
          <a:xfrm>
            <a:off x="6757506" y="5702774"/>
            <a:ext cx="2057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</a:t>
            </a:r>
            <a:r>
              <a:rPr lang="el-GR" sz="1400" dirty="0" err="1"/>
              <a:t>Γιαννουλοπούλου</a:t>
            </a:r>
            <a:r>
              <a:rPr lang="el-GR" sz="1400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12199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3B28A3F-D526-40C2-9574-828FF00E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Αυτονομία της Μορφολογίας (;)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D5377B2-6B0A-4A05-9F84-32A751028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Ανεξάρτητος τομέας ή </a:t>
            </a:r>
            <a:r>
              <a:rPr lang="el-GR" dirty="0" err="1"/>
              <a:t>υποτομέας</a:t>
            </a:r>
            <a:r>
              <a:rPr lang="el-GR" dirty="0"/>
              <a:t> της σύνταξης;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l-GR" sz="1800" dirty="0"/>
              <a:t>(2α) Ο Γιάννης </a:t>
            </a:r>
            <a:r>
              <a:rPr lang="el-GR" sz="1800" b="1" dirty="0"/>
              <a:t>έπλυνε</a:t>
            </a:r>
            <a:r>
              <a:rPr lang="el-GR" sz="1800" dirty="0"/>
              <a:t> το αυτοκίνητο</a:t>
            </a:r>
          </a:p>
          <a:p>
            <a:pPr algn="just"/>
            <a:r>
              <a:rPr lang="el-GR" sz="1800" dirty="0"/>
              <a:t>(2β) Το αυτοκίνητο </a:t>
            </a:r>
            <a:r>
              <a:rPr lang="el-GR" sz="1800" b="1" dirty="0"/>
              <a:t>πλύθηκε</a:t>
            </a:r>
            <a:r>
              <a:rPr lang="el-GR" sz="1800" dirty="0"/>
              <a:t> [από τον Γιάννη]</a:t>
            </a:r>
          </a:p>
          <a:p>
            <a:pPr algn="just"/>
            <a:endParaRPr lang="en-US" dirty="0"/>
          </a:p>
          <a:p>
            <a:pPr algn="just"/>
            <a:r>
              <a:rPr lang="el-GR" dirty="0" smtClean="0"/>
              <a:t>Μορφολογία: </a:t>
            </a:r>
            <a:r>
              <a:rPr lang="el-GR" dirty="0"/>
              <a:t>μελετά </a:t>
            </a:r>
            <a:r>
              <a:rPr lang="el-GR" b="1" dirty="0">
                <a:solidFill>
                  <a:schemeClr val="tx2"/>
                </a:solidFill>
              </a:rPr>
              <a:t>πώς σχηματίζονται </a:t>
            </a:r>
            <a:r>
              <a:rPr lang="el-GR" dirty="0"/>
              <a:t>οι λέξεις από μικρότερες μονάδες με</a:t>
            </a:r>
            <a:r>
              <a:rPr lang="en-US" dirty="0"/>
              <a:t> </a:t>
            </a:r>
            <a:r>
              <a:rPr lang="el-GR" dirty="0"/>
              <a:t>νόημα, τα μορφήματα </a:t>
            </a:r>
          </a:p>
          <a:p>
            <a:pPr algn="just"/>
            <a:r>
              <a:rPr lang="el-GR" dirty="0" smtClean="0"/>
              <a:t>Σύνταξη: </a:t>
            </a:r>
            <a:r>
              <a:rPr lang="el-GR" dirty="0"/>
              <a:t>μελετά </a:t>
            </a:r>
            <a:r>
              <a:rPr lang="el-GR" b="1" dirty="0" smtClean="0">
                <a:solidFill>
                  <a:schemeClr val="tx2"/>
                </a:solidFill>
              </a:rPr>
              <a:t>πώς </a:t>
            </a:r>
            <a:r>
              <a:rPr lang="el-GR" b="1" dirty="0">
                <a:solidFill>
                  <a:schemeClr val="tx2"/>
                </a:solidFill>
              </a:rPr>
              <a:t>συνδυάζονται </a:t>
            </a:r>
            <a:r>
              <a:rPr lang="el-GR" dirty="0"/>
              <a:t>οι λέξεις για να σχηματιστούν οι φράσεις και οι</a:t>
            </a:r>
            <a:r>
              <a:rPr lang="en-US" dirty="0"/>
              <a:t> </a:t>
            </a:r>
            <a:r>
              <a:rPr lang="el-GR" dirty="0"/>
              <a:t>προτάσεις</a:t>
            </a:r>
          </a:p>
          <a:p>
            <a:pPr marL="804863" indent="-90488" algn="just"/>
            <a:r>
              <a:rPr lang="el-GR" sz="2100" dirty="0">
                <a:solidFill>
                  <a:schemeClr val="tx2">
                    <a:lumMod val="75000"/>
                  </a:schemeClr>
                </a:solidFill>
              </a:rPr>
              <a:t>Ανεξάρτητοι τομείς, με έντονη αλληλεπίδραση</a:t>
            </a: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E183A4B1-AD22-4492-BA5B-28CBF808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28</a:t>
            </a:fld>
            <a:endParaRPr lang="en-US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="" xmlns:a16="http://schemas.microsoft.com/office/drawing/2014/main" id="{D916BADF-16D5-4EB3-A6A2-BE5D33E42AFE}"/>
              </a:ext>
            </a:extLst>
          </p:cNvPr>
          <p:cNvSpPr/>
          <p:nvPr/>
        </p:nvSpPr>
        <p:spPr>
          <a:xfrm>
            <a:off x="5939444" y="2480762"/>
            <a:ext cx="2971800" cy="1078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σειρά των όρων αφορά τη </a:t>
            </a:r>
            <a:r>
              <a:rPr lang="el-G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Σύνταξη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σχηματισμός των λέξεων αφορά τη </a:t>
            </a:r>
            <a:r>
              <a:rPr lang="el-G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89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3B28A3F-D526-40C2-9574-828FF00E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Αυτονομία της Μορφολογίας (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  <a:r>
              <a:rPr lang="el-GR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D5377B2-6B0A-4A05-9F84-32A751028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30214"/>
          </a:xfrm>
        </p:spPr>
        <p:txBody>
          <a:bodyPr>
            <a:normAutofit/>
          </a:bodyPr>
          <a:lstStyle/>
          <a:p>
            <a:pPr marL="228600" lvl="0" indent="-228600" algn="just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l-GR" sz="1900" b="1" dirty="0">
                <a:solidFill>
                  <a:schemeClr val="tx2"/>
                </a:solidFill>
              </a:rPr>
              <a:t>Αρχή της λεξικής ακεραιότητας </a:t>
            </a:r>
            <a:r>
              <a:rPr lang="el-GR" sz="1600" dirty="0"/>
              <a:t>(</a:t>
            </a:r>
            <a:r>
              <a:rPr lang="en-US" sz="1600" i="1" dirty="0"/>
              <a:t>Lexical Integrity hypothesis</a:t>
            </a:r>
            <a:r>
              <a:rPr lang="el-GR" sz="1600" dirty="0"/>
              <a:t>·</a:t>
            </a:r>
            <a:r>
              <a:rPr lang="en-US" sz="1600" dirty="0"/>
              <a:t> Anderson 1992</a:t>
            </a:r>
            <a:r>
              <a:rPr lang="el-GR" sz="1600" dirty="0"/>
              <a:t>)</a:t>
            </a:r>
            <a:endParaRPr lang="en-US" sz="1900" dirty="0"/>
          </a:p>
          <a:p>
            <a:pPr marL="630238" lvl="0" indent="-273050" algn="just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l-GR" sz="1800" dirty="0"/>
              <a:t>Η σύνταξη δεν έχει πρόσβαση στην εσωτερική δομή λεξικών ενοτήτων</a:t>
            </a:r>
            <a:endParaRPr lang="en-US" sz="1900" dirty="0"/>
          </a:p>
          <a:p>
            <a:pPr marL="228600" lvl="0" indent="-228600" algn="just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l-GR" sz="1900" b="1" dirty="0">
                <a:solidFill>
                  <a:schemeClr val="tx2"/>
                </a:solidFill>
              </a:rPr>
              <a:t>Αρχή της λεξικής ατομικότητας </a:t>
            </a:r>
            <a:r>
              <a:rPr lang="en-US" sz="1600" dirty="0"/>
              <a:t>(</a:t>
            </a:r>
            <a:r>
              <a:rPr lang="en-US" sz="1600" i="1" dirty="0"/>
              <a:t>Lexical atomicity principle</a:t>
            </a:r>
            <a:r>
              <a:rPr lang="el-GR" sz="1600" dirty="0"/>
              <a:t>·</a:t>
            </a:r>
            <a:r>
              <a:rPr lang="en-US" sz="1600" dirty="0"/>
              <a:t> Di </a:t>
            </a:r>
            <a:r>
              <a:rPr lang="en-US" sz="1600" dirty="0" err="1"/>
              <a:t>Sciullo</a:t>
            </a:r>
            <a:r>
              <a:rPr lang="en-US" sz="1600" dirty="0"/>
              <a:t> &amp; Williams 1987)</a:t>
            </a:r>
            <a:endParaRPr lang="el-GR" sz="1900" dirty="0"/>
          </a:p>
          <a:p>
            <a:pPr marL="630238" indent="-273050" algn="just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l-GR" sz="1800" dirty="0" smtClean="0"/>
              <a:t>Οι </a:t>
            </a:r>
            <a:r>
              <a:rPr lang="el-GR" sz="1800" dirty="0"/>
              <a:t>λέξεις αποτελούν ανεξάρτητες ενότητες, οι οποίες δεν επηρεάζονται στο εσωτερικό τους από τους κανόνες της σύνταξης</a:t>
            </a:r>
          </a:p>
          <a:p>
            <a:pPr marL="228600" lvl="0" indent="-228600" algn="just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l-GR" sz="1900" b="1" dirty="0">
                <a:solidFill>
                  <a:schemeClr val="tx2"/>
                </a:solidFill>
              </a:rPr>
              <a:t>Υπόθεση δυνατού/ισχυρού λεξικαλισμού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l-GR" sz="1600" dirty="0"/>
              <a:t>(</a:t>
            </a:r>
            <a:r>
              <a:rPr lang="en-US" sz="1600" i="1" dirty="0"/>
              <a:t>Strong lexicalist hypothesis</a:t>
            </a:r>
            <a:r>
              <a:rPr lang="el-GR" sz="1600" dirty="0"/>
              <a:t>· </a:t>
            </a:r>
            <a:r>
              <a:rPr lang="en-US" sz="1600" dirty="0"/>
              <a:t>Lapointe 1980)</a:t>
            </a:r>
            <a:endParaRPr lang="en-US" sz="1900" b="1" dirty="0"/>
          </a:p>
          <a:p>
            <a:pPr marL="630238" indent="-273050" algn="just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l-GR" sz="1800" dirty="0" smtClean="0"/>
              <a:t>Οι </a:t>
            </a:r>
            <a:r>
              <a:rPr lang="el-GR" sz="1800" dirty="0"/>
              <a:t>συντακτικοί κανόνες δεν μπορούν να έχουν ισχύ στο εσωτερικό των λέξεων, η κλίση διαθέτει λεξικό χαρακτήρα </a:t>
            </a:r>
          </a:p>
          <a:p>
            <a:pPr marL="630238" indent="-273050" algn="just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l-GR" sz="1800" dirty="0" smtClean="0"/>
              <a:t>Όλα </a:t>
            </a:r>
            <a:r>
              <a:rPr lang="el-GR" sz="1800" dirty="0"/>
              <a:t>τα μορφήματα, θέματα και προσφύματα (κλιτικά και παραγωγικά) αποτελούν λήμματα του λεξικού και η κλίση θεωρείται μορφολογική διαδικασία σχηματισμού λέξεων 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E183A4B1-AD22-4492-BA5B-28CBF808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29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07362" y="5868171"/>
            <a:ext cx="1866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/>
              <a:t>(Ράλλη, 2005: 30)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97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B11688A-0078-4E55-A2CC-13DF9563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Σκοπός μαθήματος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FBED94CE-F69F-48F3-BB23-B44D639E4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2171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l-GR" sz="3200" dirty="0">
                <a:solidFill>
                  <a:schemeClr val="tx2">
                    <a:lumMod val="90000"/>
                  </a:schemeClr>
                </a:solidFill>
              </a:rPr>
              <a:t>Με την ολοκλήρωση του μαθήματος  “Μορφολογία της Ιταλικής Γλώσσας”, αναμένεται να: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3200" dirty="0"/>
              <a:t>αναλύετε </a:t>
            </a:r>
            <a:r>
              <a:rPr lang="el-GR" sz="3200" dirty="0" err="1"/>
              <a:t>μορφοσυντακτικά</a:t>
            </a:r>
            <a:r>
              <a:rPr lang="el-GR" sz="3200" dirty="0"/>
              <a:t> και </a:t>
            </a:r>
            <a:r>
              <a:rPr lang="el-GR" sz="3200" dirty="0" err="1"/>
              <a:t>μορφοσημασιολογικά</a:t>
            </a:r>
            <a:r>
              <a:rPr lang="el-GR" sz="3200" dirty="0"/>
              <a:t> λέξεις της νέας ελληνικής και ιταλικής· 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3200" dirty="0"/>
              <a:t>εξοικειωθείτε με την τυπολογική ιδιαιτερότητα των λέξεων διαγλωσσικά·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3200" dirty="0"/>
              <a:t>αναλύετε μορφολογικά τις λέξεις στα συστατικά τους·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3200" dirty="0"/>
              <a:t>έχετε εξοικειωθεί με ζητήματα που αφορούν τον σχηματισμό των λέξεων·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3200" dirty="0"/>
              <a:t>αναγνωρίζετε λέξεις που σχηματίζονται με ειδικές διεργασίες (π.χ. περικοπή, μετάθεση κ.ά.)·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3200" dirty="0"/>
              <a:t>διαχειρίζεστε και να επεξεργάζεστε μεγάλη ποικιλία γλωσσικών δεδομένων·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3200" dirty="0"/>
              <a:t>εφαρμόζετε συγκεκριμένα μοντέλα ανάλυσης βάσει γενετικών μορφολογικών θεωριών·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3200" dirty="0"/>
              <a:t>χειρίζεστε την ορολογία που χρησιμοποιείται στη σχετική βιβλιογραφία· 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3200" dirty="0"/>
              <a:t>συγκρίνετε ελληνικά και ιταλικά δεδομένα·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3200" dirty="0"/>
              <a:t>συμμετέχετε σε συνεργατικές δραστηριότητες·</a:t>
            </a:r>
          </a:p>
          <a:p>
            <a:pPr marL="357188" indent="-182563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l-GR" sz="3200" dirty="0"/>
              <a:t>συνεργάζεστε αρμονικά με τους συμφοιτητές/</a:t>
            </a:r>
            <a:r>
              <a:rPr lang="el-GR" sz="3200" dirty="0" err="1"/>
              <a:t>τριές</a:t>
            </a:r>
            <a:r>
              <a:rPr lang="el-GR" sz="3200" dirty="0"/>
              <a:t> τους.</a:t>
            </a: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77C8112-C7AA-4AAA-87EC-8FDAA676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2BB4D56-EB44-4516-BEF6-728BC42F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Σχέση με άλλα επίπεδα </a:t>
            </a:r>
            <a:endParaRPr lang="el-G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890AFA4-B895-4273-B639-BD22FAB6F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accent3"/>
                </a:solidFill>
              </a:rPr>
              <a:t>Σύνταξη: </a:t>
            </a:r>
            <a:r>
              <a:rPr lang="el-GR" dirty="0"/>
              <a:t>εξετάζει θέματα, όπως οι συντακτικές πληροφορίες που δίνουν τα κλιτικά μορφήματα, </a:t>
            </a:r>
            <a:r>
              <a:rPr lang="el-GR" b="1" i="1" dirty="0"/>
              <a:t>ο </a:t>
            </a:r>
            <a:r>
              <a:rPr lang="el-GR" b="1" i="1" dirty="0" err="1"/>
              <a:t>τοίχος</a:t>
            </a:r>
            <a:r>
              <a:rPr lang="el-GR" b="1" i="1" baseline="-25000" dirty="0" err="1"/>
              <a:t>ΥΠΟΚ</a:t>
            </a:r>
            <a:r>
              <a:rPr lang="el-GR" b="1" i="1" dirty="0"/>
              <a:t> </a:t>
            </a:r>
            <a:r>
              <a:rPr lang="el-GR" i="1" dirty="0"/>
              <a:t>είναι γεμάτος συνθήματα… να βάψουμε </a:t>
            </a:r>
            <a:r>
              <a:rPr lang="el-GR" b="1" i="1" dirty="0"/>
              <a:t>τον </a:t>
            </a:r>
            <a:r>
              <a:rPr lang="el-GR" b="1" i="1" dirty="0" err="1"/>
              <a:t>τοίχο</a:t>
            </a:r>
            <a:r>
              <a:rPr lang="el-GR" b="1" i="1" baseline="-25000" dirty="0" err="1"/>
              <a:t>ΑΝΤΙΚ</a:t>
            </a:r>
            <a:r>
              <a:rPr lang="el-GR" b="1" i="1" dirty="0"/>
              <a:t> 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accent3"/>
                </a:solidFill>
              </a:rPr>
              <a:t>Σημασιολογία: </a:t>
            </a:r>
            <a:r>
              <a:rPr lang="el-GR" dirty="0"/>
              <a:t>εξετάζει τον τρόπο που τα μορφήματα αποκτούν και μεταβάλλουν τη σημασία τους </a:t>
            </a:r>
          </a:p>
          <a:p>
            <a:pPr algn="just"/>
            <a:r>
              <a:rPr lang="el-GR" dirty="0"/>
              <a:t>Τα μορφήματα διαθέτουν σημασία, </a:t>
            </a:r>
            <a:r>
              <a:rPr lang="el-GR" i="1" dirty="0" err="1" smtClean="0"/>
              <a:t>πινακ</a:t>
            </a:r>
            <a:r>
              <a:rPr lang="el-GR" i="1" dirty="0" smtClean="0"/>
              <a:t>-</a:t>
            </a:r>
            <a:r>
              <a:rPr lang="el-GR" i="1" dirty="0"/>
              <a:t>, </a:t>
            </a:r>
            <a:r>
              <a:rPr lang="el-GR" i="1" dirty="0" err="1" smtClean="0"/>
              <a:t>ημερ</a:t>
            </a:r>
            <a:r>
              <a:rPr lang="el-GR" i="1" dirty="0" smtClean="0"/>
              <a:t>- </a:t>
            </a:r>
            <a:r>
              <a:rPr lang="el-GR" dirty="0"/>
              <a:t>(λεξικά μορφήματα) ή </a:t>
            </a:r>
            <a:r>
              <a:rPr lang="el-GR" i="1" dirty="0"/>
              <a:t>-ας </a:t>
            </a:r>
            <a:r>
              <a:rPr lang="el-GR" dirty="0"/>
              <a:t>(</a:t>
            </a:r>
            <a:r>
              <a:rPr lang="el-GR" i="1" dirty="0" err="1"/>
              <a:t>πίνακ</a:t>
            </a:r>
            <a:r>
              <a:rPr lang="el-GR" i="1" dirty="0"/>
              <a:t>-ας, </a:t>
            </a:r>
            <a:r>
              <a:rPr lang="el-GR" i="1" dirty="0" err="1"/>
              <a:t>αγαπ-άς</a:t>
            </a:r>
            <a:r>
              <a:rPr lang="el-GR" dirty="0"/>
              <a:t>)</a:t>
            </a:r>
            <a:r>
              <a:rPr lang="el-GR" i="1" dirty="0"/>
              <a:t>, -α (</a:t>
            </a:r>
            <a:r>
              <a:rPr lang="el-GR" i="1" dirty="0" err="1"/>
              <a:t>ημέρ</a:t>
            </a:r>
            <a:r>
              <a:rPr lang="el-GR" i="1" dirty="0"/>
              <a:t>-α, </a:t>
            </a:r>
            <a:r>
              <a:rPr lang="el-GR" i="1" dirty="0" err="1"/>
              <a:t>αγαπ-ά</a:t>
            </a:r>
            <a:r>
              <a:rPr lang="el-GR" i="1" dirty="0"/>
              <a:t>, </a:t>
            </a:r>
            <a:r>
              <a:rPr lang="el-GR" i="1" dirty="0" err="1"/>
              <a:t>γρήγορ</a:t>
            </a:r>
            <a:r>
              <a:rPr lang="el-GR" i="1" dirty="0"/>
              <a:t>-α) </a:t>
            </a:r>
            <a:r>
              <a:rPr lang="el-GR" dirty="0"/>
              <a:t>(γραμματικά μορφήματα) 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accent3"/>
                </a:solidFill>
              </a:rPr>
              <a:t>Φωνολογία:</a:t>
            </a:r>
            <a:r>
              <a:rPr lang="el-GR" dirty="0"/>
              <a:t> εξετάζει ζητήματα, όπως η φωνολογικά καθορισμένη </a:t>
            </a:r>
            <a:r>
              <a:rPr lang="el-GR" dirty="0" err="1"/>
              <a:t>αλλομορφία</a:t>
            </a:r>
            <a:r>
              <a:rPr lang="el-GR" dirty="0"/>
              <a:t>, </a:t>
            </a:r>
            <a:r>
              <a:rPr lang="el-GR" i="1" dirty="0" err="1"/>
              <a:t>ντύ</a:t>
            </a:r>
            <a:r>
              <a:rPr lang="el-GR" i="1" dirty="0"/>
              <a:t>-</a:t>
            </a:r>
            <a:r>
              <a:rPr lang="el-GR" b="1" i="1" dirty="0" err="1"/>
              <a:t>θη</a:t>
            </a:r>
            <a:r>
              <a:rPr lang="el-GR" i="1" dirty="0"/>
              <a:t>-κα</a:t>
            </a:r>
            <a:r>
              <a:rPr lang="el-GR" dirty="0"/>
              <a:t>, </a:t>
            </a:r>
            <a:r>
              <a:rPr lang="el-GR" i="1" dirty="0" err="1"/>
              <a:t>λούσ</a:t>
            </a:r>
            <a:r>
              <a:rPr lang="el-GR" i="1" dirty="0"/>
              <a:t>-</a:t>
            </a:r>
            <a:r>
              <a:rPr lang="el-GR" b="1" i="1" dirty="0"/>
              <a:t>τη</a:t>
            </a:r>
            <a:r>
              <a:rPr lang="el-GR" i="1" dirty="0"/>
              <a:t>-κα, </a:t>
            </a:r>
            <a:r>
              <a:rPr lang="el-GR" dirty="0" err="1"/>
              <a:t>κόπ</a:t>
            </a:r>
            <a:r>
              <a:rPr lang="el-GR" dirty="0"/>
              <a:t>-</a:t>
            </a:r>
            <a:r>
              <a:rPr lang="el-GR" b="1" dirty="0"/>
              <a:t>η</a:t>
            </a:r>
            <a:r>
              <a:rPr lang="el-GR" dirty="0"/>
              <a:t>-κα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A9DEADA5-9292-473A-9A45-134B342E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000B37A-32B6-4049-AD0A-2F7310C7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Μελέτη μίας λέξης</a:t>
            </a:r>
            <a:r>
              <a:rPr lang="mr-IN" altLang="el-GR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  <a:r>
              <a:rPr lang="el-GR" altLang="el-GR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l-GR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40E73E5-3845-4199-84A4-31DBCEE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4917E2B3-8755-44D6-A831-02EFE94B4CD5}"/>
              </a:ext>
            </a:extLst>
          </p:cNvPr>
          <p:cNvSpPr/>
          <p:nvPr/>
        </p:nvSpPr>
        <p:spPr>
          <a:xfrm>
            <a:off x="6179436" y="5562881"/>
            <a:ext cx="2316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</a:t>
            </a:r>
            <a:r>
              <a:rPr lang="en-US" sz="1400" dirty="0" err="1"/>
              <a:t>Scalise</a:t>
            </a:r>
            <a:r>
              <a:rPr lang="en-US" sz="1400" dirty="0"/>
              <a:t> &amp; </a:t>
            </a:r>
            <a:r>
              <a:rPr lang="en-US" sz="1400" dirty="0" err="1"/>
              <a:t>Bisetto</a:t>
            </a:r>
            <a:r>
              <a:rPr lang="en-US" sz="1400" dirty="0"/>
              <a:t>, 2008</a:t>
            </a:r>
            <a:r>
              <a:rPr lang="el-GR" sz="1400" dirty="0"/>
              <a:t>:40-1)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75" t="31127" r="17500" b="10354"/>
          <a:stretch/>
        </p:blipFill>
        <p:spPr>
          <a:xfrm rot="5400000">
            <a:off x="1458863" y="1670531"/>
            <a:ext cx="1730471" cy="4013201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02" t="38398" r="36681" b="12037"/>
          <a:stretch/>
        </p:blipFill>
        <p:spPr>
          <a:xfrm rot="5400000">
            <a:off x="6192746" y="2217646"/>
            <a:ext cx="1457507" cy="3632199"/>
          </a:xfrm>
        </p:spPr>
      </p:pic>
      <p:sp>
        <p:nvSpPr>
          <p:cNvPr id="12" name="Rectangle 11"/>
          <p:cNvSpPr/>
          <p:nvPr/>
        </p:nvSpPr>
        <p:spPr>
          <a:xfrm>
            <a:off x="1413700" y="4762499"/>
            <a:ext cx="2390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analisi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morfologiche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31992" y="2715864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analisi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semantica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A7EE1561-984B-406F-8B3C-9118E251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32</a:t>
            </a:fld>
            <a:endParaRPr lang="en-US" dirty="0"/>
          </a:p>
        </p:txBody>
      </p:sp>
      <p:sp>
        <p:nvSpPr>
          <p:cNvPr id="9" name="Οβάλ 8">
            <a:extLst>
              <a:ext uri="{FF2B5EF4-FFF2-40B4-BE49-F238E27FC236}">
                <a16:creationId xmlns="" xmlns:a16="http://schemas.microsoft.com/office/drawing/2014/main" id="{A756470F-786A-4D3E-9AD6-C0CD76C76E10}"/>
              </a:ext>
            </a:extLst>
          </p:cNvPr>
          <p:cNvSpPr/>
          <p:nvPr/>
        </p:nvSpPr>
        <p:spPr>
          <a:xfrm>
            <a:off x="1248229" y="2206171"/>
            <a:ext cx="2032000" cy="181428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108000" rIns="36000" bIns="108000" rtlCol="0" anchor="ctr"/>
          <a:lstStyle/>
          <a:p>
            <a:pPr algn="ctr"/>
            <a:r>
              <a:rPr lang="el-GR" b="1" dirty="0"/>
              <a:t>Μορφολογία 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="" xmlns:a16="http://schemas.microsoft.com/office/drawing/2014/main" id="{3DA20591-83CB-4BA7-A435-0FC860E1A425}"/>
              </a:ext>
            </a:extLst>
          </p:cNvPr>
          <p:cNvSpPr/>
          <p:nvPr/>
        </p:nvSpPr>
        <p:spPr>
          <a:xfrm>
            <a:off x="2336801" y="1299028"/>
            <a:ext cx="2032000" cy="18142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108000" rIns="36000" bIns="108000" rtlCol="0" anchor="ctr"/>
          <a:lstStyle/>
          <a:p>
            <a:pPr algn="ctr"/>
            <a:r>
              <a:rPr lang="el-GR" b="1" dirty="0"/>
              <a:t>Φωνολογία  </a:t>
            </a:r>
          </a:p>
        </p:txBody>
      </p:sp>
      <p:sp>
        <p:nvSpPr>
          <p:cNvPr id="12" name="Οβάλ 11">
            <a:extLst>
              <a:ext uri="{FF2B5EF4-FFF2-40B4-BE49-F238E27FC236}">
                <a16:creationId xmlns="" xmlns:a16="http://schemas.microsoft.com/office/drawing/2014/main" id="{ECD8B513-4ECC-49DB-B17D-A730C4C6FF9F}"/>
              </a:ext>
            </a:extLst>
          </p:cNvPr>
          <p:cNvSpPr/>
          <p:nvPr/>
        </p:nvSpPr>
        <p:spPr>
          <a:xfrm>
            <a:off x="2249715" y="3265714"/>
            <a:ext cx="2032000" cy="181428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08000" rIns="36000" bIns="108000" rtlCol="0" anchor="ctr"/>
          <a:lstStyle/>
          <a:p>
            <a:pPr algn="ctr"/>
            <a:r>
              <a:rPr lang="el-GR" b="1" dirty="0"/>
              <a:t>Σύνταξη  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="" xmlns:a16="http://schemas.microsoft.com/office/drawing/2014/main" id="{5B08C2CF-91BA-432A-A5CA-473E352D90F3}"/>
              </a:ext>
            </a:extLst>
          </p:cNvPr>
          <p:cNvSpPr/>
          <p:nvPr/>
        </p:nvSpPr>
        <p:spPr>
          <a:xfrm>
            <a:off x="544286" y="3429000"/>
            <a:ext cx="2032000" cy="18142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108000" rIns="36000" bIns="108000" rtlCol="0" anchor="ctr"/>
          <a:lstStyle/>
          <a:p>
            <a:pPr algn="ctr"/>
            <a:r>
              <a:rPr lang="el-GR" b="1" dirty="0"/>
              <a:t>Σημασιολογία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="" xmlns:a16="http://schemas.microsoft.com/office/drawing/2014/main" id="{19589FCA-1051-414E-99CC-1661ED885546}"/>
              </a:ext>
            </a:extLst>
          </p:cNvPr>
          <p:cNvSpPr/>
          <p:nvPr/>
        </p:nvSpPr>
        <p:spPr>
          <a:xfrm>
            <a:off x="5965371" y="3113313"/>
            <a:ext cx="2830286" cy="9071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Αλληλεπίδραση γλωσσικών τομέων  </a:t>
            </a:r>
          </a:p>
        </p:txBody>
      </p:sp>
    </p:spTree>
    <p:extLst>
      <p:ext uri="{BB962C8B-B14F-4D97-AF65-F5344CB8AC3E}">
        <p14:creationId xmlns:p14="http://schemas.microsoft.com/office/powerpoint/2010/main" val="35485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9320F99-0ABE-4A35-99B2-9B75CC2A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Σχέση με άλλα επίπεδα </a:t>
            </a:r>
            <a:endParaRPr lang="el-G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="" xmlns:a16="http://schemas.microsoft.com/office/drawing/2014/main" id="{9979F6E2-7541-41A8-AC60-ECFACF9AB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7" t="11640" r="7919" b="5620"/>
          <a:stretch/>
        </p:blipFill>
        <p:spPr>
          <a:xfrm rot="5400000">
            <a:off x="1095939" y="2181439"/>
            <a:ext cx="3924837" cy="3663422"/>
          </a:xfrm>
        </p:spPr>
      </p:pic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E451BEFC-32CD-49BF-AEF2-7E7849E4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33</a:t>
            </a:fld>
            <a:endParaRPr lang="en-US" dirty="0"/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8A533CB9-9D28-43EF-8212-07E2B22EBAA4}"/>
              </a:ext>
            </a:extLst>
          </p:cNvPr>
          <p:cNvSpPr/>
          <p:nvPr/>
        </p:nvSpPr>
        <p:spPr>
          <a:xfrm>
            <a:off x="5695777" y="3089821"/>
            <a:ext cx="2221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μορφολογία είναι ανεξάρτητο κομμάτι της γραμματικής ΑΛΛΑ </a:t>
            </a:r>
            <a:r>
              <a:rPr lang="el-GR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αλληλεπιδρά</a:t>
            </a:r>
            <a:r>
              <a:rPr lang="el-G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 άλλους τομείς </a:t>
            </a:r>
          </a:p>
        </p:txBody>
      </p:sp>
    </p:spTree>
    <p:extLst>
      <p:ext uri="{BB962C8B-B14F-4D97-AF65-F5344CB8AC3E}">
        <p14:creationId xmlns:p14="http://schemas.microsoft.com/office/powerpoint/2010/main" val="319910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F529896-AE6C-433D-AFD4-CC8F1DD7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Άρα, γνωρίζω μορφολογία σημαίνει…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0E02EF0-292D-4664-9695-E1518B388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r-IN" dirty="0" smtClean="0"/>
              <a:t>…</a:t>
            </a:r>
            <a:r>
              <a:rPr lang="el-GR" dirty="0" smtClean="0"/>
              <a:t> πως </a:t>
            </a:r>
            <a:r>
              <a:rPr lang="el-GR" dirty="0"/>
              <a:t>είμαι σε θέση να γνωρίζω: </a:t>
            </a:r>
          </a:p>
          <a:p>
            <a:pPr marL="182563" indent="0" algn="just">
              <a:buNone/>
            </a:pPr>
            <a:r>
              <a:rPr lang="el-GR" dirty="0"/>
              <a:t>(α) κάθε μόρφημα ξεχωριστά</a:t>
            </a:r>
          </a:p>
          <a:p>
            <a:pPr marL="182563" indent="0" algn="just">
              <a:buNone/>
            </a:pPr>
            <a:r>
              <a:rPr lang="el-GR" dirty="0"/>
              <a:t>(β) τους κανόνες συνδυασμού των μορφημάτων</a:t>
            </a:r>
          </a:p>
          <a:p>
            <a:pPr marL="182563" indent="0" algn="just">
              <a:buNone/>
            </a:pPr>
            <a:r>
              <a:rPr lang="el-GR" dirty="0"/>
              <a:t>(γ) τη λειτουργικότητα των μορφημάτων</a:t>
            </a:r>
          </a:p>
          <a:p>
            <a:pPr marL="182563" indent="0" algn="just">
              <a:buNone/>
            </a:pPr>
            <a:r>
              <a:rPr lang="el-GR" dirty="0"/>
              <a:t>(δ) τη δυνατότητά τους για αυτοδύναμη ή μη παρουσία</a:t>
            </a:r>
          </a:p>
          <a:p>
            <a:pPr marL="182563" indent="0" algn="just">
              <a:buNone/>
            </a:pPr>
            <a:r>
              <a:rPr lang="el-GR" dirty="0"/>
              <a:t>(ε) τη σειρά εμφάνισής τους (ποιο προηγείται, ποιο ακολουθεί, ποιο βρίσκεται στην αρχή, ποιο στο τέλος μιας λέξης)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05C9ADFD-E35F-4E61-85D3-908BAB4A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E18F8EA-8236-4A28-A7E3-70E6E90E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Ερωτήματα για σκέψη…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B1877BB-BA29-4A1B-ADF5-1E9DAFF2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975" indent="-342900">
              <a:buFont typeface="+mj-lt"/>
              <a:buAutoNum type="arabicPeriod"/>
            </a:pPr>
            <a:r>
              <a:rPr lang="el-GR" sz="1800" dirty="0"/>
              <a:t>Αναζητήστε στα λεξικά την ετυμολογία της λέξης «μορφολογία»</a:t>
            </a:r>
          </a:p>
          <a:p>
            <a:pPr marL="434975" indent="-342900">
              <a:buFont typeface="+mj-lt"/>
              <a:buAutoNum type="arabicPeriod"/>
            </a:pPr>
            <a:r>
              <a:rPr lang="el-GR" sz="1800" dirty="0"/>
              <a:t>Με ποιος τομείς </a:t>
            </a:r>
            <a:r>
              <a:rPr lang="el-GR" sz="1800" dirty="0" err="1"/>
              <a:t>αλληλεπιδρά</a:t>
            </a:r>
            <a:r>
              <a:rPr lang="el-GR" sz="1800" dirty="0"/>
              <a:t> η μορφολογία; </a:t>
            </a:r>
          </a:p>
          <a:p>
            <a:pPr marL="434975" indent="-342900">
              <a:buFont typeface="+mj-lt"/>
              <a:buAutoNum type="arabicPeriod"/>
            </a:pPr>
            <a:r>
              <a:rPr lang="el-GR" sz="1800" dirty="0"/>
              <a:t>Πώς συνδέεται η μορφολογία με τη σημασιολογία; </a:t>
            </a:r>
          </a:p>
          <a:p>
            <a:pPr marL="434975" indent="-342900">
              <a:buFont typeface="+mj-lt"/>
              <a:buAutoNum type="arabicPeriod"/>
            </a:pPr>
            <a:r>
              <a:rPr lang="el-GR" sz="1800" dirty="0"/>
              <a:t>Είναι ανεξάρτητος τομέας η μορφολογία ή </a:t>
            </a:r>
            <a:r>
              <a:rPr lang="el-GR" sz="1800" dirty="0" err="1"/>
              <a:t>υποτομέας</a:t>
            </a:r>
            <a:r>
              <a:rPr lang="el-GR" sz="1800" dirty="0"/>
              <a:t> της σύνταξης;</a:t>
            </a:r>
          </a:p>
          <a:p>
            <a:pPr marL="434975" indent="-342900">
              <a:buFont typeface="+mj-lt"/>
              <a:buAutoNum type="arabicPeriod"/>
            </a:pPr>
            <a:r>
              <a:rPr lang="el-GR" sz="1800" dirty="0"/>
              <a:t>Ποια είναι τα αντικείμενα μελέτης της μορφολογίας; 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B084147-5503-47F8-BD56-64714A9D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E18F8EA-8236-4A28-A7E3-70E6E90E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Ερωτήματα για σκέψη… 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B084147-5503-47F8-BD56-64714A9D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36</a:t>
            </a:fld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4664FC72-09F2-4CB3-8BB4-11321B876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980" y="1861044"/>
            <a:ext cx="5783936" cy="43379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0E4F762E-E169-4230-A33D-26A989BECDCA}"/>
              </a:ext>
            </a:extLst>
          </p:cNvPr>
          <p:cNvSpPr/>
          <p:nvPr/>
        </p:nvSpPr>
        <p:spPr>
          <a:xfrm>
            <a:off x="2907792" y="1938528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sz="1100" dirty="0"/>
              <a:t>1.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="" xmlns:a16="http://schemas.microsoft.com/office/drawing/2014/main" id="{431022F4-1973-4430-BD09-8F4FE9E25168}"/>
              </a:ext>
            </a:extLst>
          </p:cNvPr>
          <p:cNvSpPr/>
          <p:nvPr/>
        </p:nvSpPr>
        <p:spPr>
          <a:xfrm>
            <a:off x="3773424" y="3572256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sz="1100" dirty="0"/>
              <a:t>3.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="" xmlns:a16="http://schemas.microsoft.com/office/drawing/2014/main" id="{4933F1DE-BECC-48A2-813C-8A76E8F37171}"/>
              </a:ext>
            </a:extLst>
          </p:cNvPr>
          <p:cNvSpPr/>
          <p:nvPr/>
        </p:nvSpPr>
        <p:spPr>
          <a:xfrm>
            <a:off x="3057144" y="4191000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sz="1100" dirty="0"/>
              <a:t>6.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="" xmlns:a16="http://schemas.microsoft.com/office/drawing/2014/main" id="{164A6B27-B87D-42C8-8716-22A7E75FCAA3}"/>
              </a:ext>
            </a:extLst>
          </p:cNvPr>
          <p:cNvSpPr/>
          <p:nvPr/>
        </p:nvSpPr>
        <p:spPr>
          <a:xfrm>
            <a:off x="4182746" y="4388208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sz="1100" dirty="0"/>
              <a:t>2.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="" xmlns:a16="http://schemas.microsoft.com/office/drawing/2014/main" id="{1C876B79-1C29-429B-91D6-E31A555BB381}"/>
              </a:ext>
            </a:extLst>
          </p:cNvPr>
          <p:cNvSpPr/>
          <p:nvPr/>
        </p:nvSpPr>
        <p:spPr>
          <a:xfrm>
            <a:off x="4594860" y="3296412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sz="1100" dirty="0"/>
              <a:t>4.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="" xmlns:a16="http://schemas.microsoft.com/office/drawing/2014/main" id="{0703E273-FE20-46B5-8470-DEFDEBC7D92A}"/>
              </a:ext>
            </a:extLst>
          </p:cNvPr>
          <p:cNvSpPr/>
          <p:nvPr/>
        </p:nvSpPr>
        <p:spPr>
          <a:xfrm>
            <a:off x="5032248" y="3307080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sz="1100" dirty="0"/>
              <a:t>5.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="" xmlns:a16="http://schemas.microsoft.com/office/drawing/2014/main" id="{E24FBEC9-1F22-41AF-88BD-FD97EFED19FB}"/>
              </a:ext>
            </a:extLst>
          </p:cNvPr>
          <p:cNvSpPr/>
          <p:nvPr/>
        </p:nvSpPr>
        <p:spPr>
          <a:xfrm>
            <a:off x="3252216" y="1992528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="" xmlns:a16="http://schemas.microsoft.com/office/drawing/2014/main" id="{19465507-21D8-4936-9FE5-E0A25F95B717}"/>
              </a:ext>
            </a:extLst>
          </p:cNvPr>
          <p:cNvSpPr/>
          <p:nvPr/>
        </p:nvSpPr>
        <p:spPr>
          <a:xfrm>
            <a:off x="3447288" y="1963116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="" xmlns:a16="http://schemas.microsoft.com/office/drawing/2014/main" id="{1C8B6FA5-4381-4F4C-9C6E-467D836B2E11}"/>
              </a:ext>
            </a:extLst>
          </p:cNvPr>
          <p:cNvSpPr/>
          <p:nvPr/>
        </p:nvSpPr>
        <p:spPr>
          <a:xfrm>
            <a:off x="4038600" y="3650844"/>
            <a:ext cx="128016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>
            <a:extLst>
              <a:ext uri="{FF2B5EF4-FFF2-40B4-BE49-F238E27FC236}">
                <a16:creationId xmlns="" xmlns:a16="http://schemas.microsoft.com/office/drawing/2014/main" id="{F6AD8BFE-F77A-4067-BBFC-6CEA7B9EE38D}"/>
              </a:ext>
            </a:extLst>
          </p:cNvPr>
          <p:cNvSpPr/>
          <p:nvPr/>
        </p:nvSpPr>
        <p:spPr>
          <a:xfrm>
            <a:off x="3651504" y="1984248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>
            <a:extLst>
              <a:ext uri="{FF2B5EF4-FFF2-40B4-BE49-F238E27FC236}">
                <a16:creationId xmlns="" xmlns:a16="http://schemas.microsoft.com/office/drawing/2014/main" id="{C27A6C07-D6E5-4C83-AFF6-B93DA0A4539F}"/>
              </a:ext>
            </a:extLst>
          </p:cNvPr>
          <p:cNvSpPr/>
          <p:nvPr/>
        </p:nvSpPr>
        <p:spPr>
          <a:xfrm>
            <a:off x="3854196" y="1971733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>
            <a:extLst>
              <a:ext uri="{FF2B5EF4-FFF2-40B4-BE49-F238E27FC236}">
                <a16:creationId xmlns="" xmlns:a16="http://schemas.microsoft.com/office/drawing/2014/main" id="{B3DF9CD5-EE9E-4E4E-A3FF-34B4998A5E9D}"/>
              </a:ext>
            </a:extLst>
          </p:cNvPr>
          <p:cNvSpPr/>
          <p:nvPr/>
        </p:nvSpPr>
        <p:spPr>
          <a:xfrm>
            <a:off x="4081272" y="1980540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 20">
            <a:extLst>
              <a:ext uri="{FF2B5EF4-FFF2-40B4-BE49-F238E27FC236}">
                <a16:creationId xmlns="" xmlns:a16="http://schemas.microsoft.com/office/drawing/2014/main" id="{D6C1695D-B38E-47CB-B6ED-8D60EE5254AF}"/>
              </a:ext>
            </a:extLst>
          </p:cNvPr>
          <p:cNvSpPr/>
          <p:nvPr/>
        </p:nvSpPr>
        <p:spPr>
          <a:xfrm>
            <a:off x="4279392" y="1984248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>
            <a:extLst>
              <a:ext uri="{FF2B5EF4-FFF2-40B4-BE49-F238E27FC236}">
                <a16:creationId xmlns="" xmlns:a16="http://schemas.microsoft.com/office/drawing/2014/main" id="{E4BB6458-DD92-4B0A-A5F4-02AF32629FC9}"/>
              </a:ext>
            </a:extLst>
          </p:cNvPr>
          <p:cNvSpPr/>
          <p:nvPr/>
        </p:nvSpPr>
        <p:spPr>
          <a:xfrm>
            <a:off x="4498848" y="1974696"/>
            <a:ext cx="112776" cy="1258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 22">
            <a:extLst>
              <a:ext uri="{FF2B5EF4-FFF2-40B4-BE49-F238E27FC236}">
                <a16:creationId xmlns="" xmlns:a16="http://schemas.microsoft.com/office/drawing/2014/main" id="{A24FA286-3299-47C8-940D-4E86CB5C61B9}"/>
              </a:ext>
            </a:extLst>
          </p:cNvPr>
          <p:cNvSpPr/>
          <p:nvPr/>
        </p:nvSpPr>
        <p:spPr>
          <a:xfrm>
            <a:off x="4294632" y="2215931"/>
            <a:ext cx="85344" cy="901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 23">
            <a:extLst>
              <a:ext uri="{FF2B5EF4-FFF2-40B4-BE49-F238E27FC236}">
                <a16:creationId xmlns="" xmlns:a16="http://schemas.microsoft.com/office/drawing/2014/main" id="{01664F1F-60F8-4E06-A275-8FD2E9708E92}"/>
              </a:ext>
            </a:extLst>
          </p:cNvPr>
          <p:cNvSpPr/>
          <p:nvPr/>
        </p:nvSpPr>
        <p:spPr>
          <a:xfrm>
            <a:off x="4291584" y="2421537"/>
            <a:ext cx="54864" cy="691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ρθογώνιο 24">
            <a:extLst>
              <a:ext uri="{FF2B5EF4-FFF2-40B4-BE49-F238E27FC236}">
                <a16:creationId xmlns="" xmlns:a16="http://schemas.microsoft.com/office/drawing/2014/main" id="{41423A2F-5E4B-409F-97A6-9064B5A59F8F}"/>
              </a:ext>
            </a:extLst>
          </p:cNvPr>
          <p:cNvSpPr/>
          <p:nvPr/>
        </p:nvSpPr>
        <p:spPr>
          <a:xfrm>
            <a:off x="4267200" y="2824719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 25">
            <a:extLst>
              <a:ext uri="{FF2B5EF4-FFF2-40B4-BE49-F238E27FC236}">
                <a16:creationId xmlns="" xmlns:a16="http://schemas.microsoft.com/office/drawing/2014/main" id="{8823F702-C819-495B-AAED-0A5A061B961B}"/>
              </a:ext>
            </a:extLst>
          </p:cNvPr>
          <p:cNvSpPr/>
          <p:nvPr/>
        </p:nvSpPr>
        <p:spPr>
          <a:xfrm>
            <a:off x="4276344" y="300937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ρθογώνιο 26">
            <a:extLst>
              <a:ext uri="{FF2B5EF4-FFF2-40B4-BE49-F238E27FC236}">
                <a16:creationId xmlns="" xmlns:a16="http://schemas.microsoft.com/office/drawing/2014/main" id="{6DE7ED56-BB93-4B99-B021-9EE763077A36}"/>
              </a:ext>
            </a:extLst>
          </p:cNvPr>
          <p:cNvSpPr/>
          <p:nvPr/>
        </p:nvSpPr>
        <p:spPr>
          <a:xfrm>
            <a:off x="4294632" y="3214978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ρθογώνιο 27">
            <a:extLst>
              <a:ext uri="{FF2B5EF4-FFF2-40B4-BE49-F238E27FC236}">
                <a16:creationId xmlns="" xmlns:a16="http://schemas.microsoft.com/office/drawing/2014/main" id="{C9638521-BE9B-4459-A0A2-416F7B293CA9}"/>
              </a:ext>
            </a:extLst>
          </p:cNvPr>
          <p:cNvSpPr/>
          <p:nvPr/>
        </p:nvSpPr>
        <p:spPr>
          <a:xfrm>
            <a:off x="4261104" y="2616756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ρθογώνιο 28">
            <a:extLst>
              <a:ext uri="{FF2B5EF4-FFF2-40B4-BE49-F238E27FC236}">
                <a16:creationId xmlns="" xmlns:a16="http://schemas.microsoft.com/office/drawing/2014/main" id="{574CC22F-9C0A-41E9-BB8B-B59EC9087EDF}"/>
              </a:ext>
            </a:extLst>
          </p:cNvPr>
          <p:cNvSpPr/>
          <p:nvPr/>
        </p:nvSpPr>
        <p:spPr>
          <a:xfrm>
            <a:off x="4279392" y="3399815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Ορθογώνιο 29">
            <a:extLst>
              <a:ext uri="{FF2B5EF4-FFF2-40B4-BE49-F238E27FC236}">
                <a16:creationId xmlns="" xmlns:a16="http://schemas.microsoft.com/office/drawing/2014/main" id="{5FA53517-7D8B-4A65-9F38-F7FA15833746}"/>
              </a:ext>
            </a:extLst>
          </p:cNvPr>
          <p:cNvSpPr/>
          <p:nvPr/>
        </p:nvSpPr>
        <p:spPr>
          <a:xfrm>
            <a:off x="3651504" y="426026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ρθογώνιο 30">
            <a:extLst>
              <a:ext uri="{FF2B5EF4-FFF2-40B4-BE49-F238E27FC236}">
                <a16:creationId xmlns="" xmlns:a16="http://schemas.microsoft.com/office/drawing/2014/main" id="{B60B6E42-D5CB-4CB8-B2B4-D636B017B783}"/>
              </a:ext>
            </a:extLst>
          </p:cNvPr>
          <p:cNvSpPr/>
          <p:nvPr/>
        </p:nvSpPr>
        <p:spPr>
          <a:xfrm>
            <a:off x="3429000" y="4269588"/>
            <a:ext cx="103632" cy="986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Ορθογώνιο 31">
            <a:extLst>
              <a:ext uri="{FF2B5EF4-FFF2-40B4-BE49-F238E27FC236}">
                <a16:creationId xmlns="" xmlns:a16="http://schemas.microsoft.com/office/drawing/2014/main" id="{58F2BF04-A6CD-489A-A5DC-C916425296A0}"/>
              </a:ext>
            </a:extLst>
          </p:cNvPr>
          <p:cNvSpPr/>
          <p:nvPr/>
        </p:nvSpPr>
        <p:spPr>
          <a:xfrm>
            <a:off x="3867912" y="426026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Ορθογώνιο 32">
            <a:extLst>
              <a:ext uri="{FF2B5EF4-FFF2-40B4-BE49-F238E27FC236}">
                <a16:creationId xmlns="" xmlns:a16="http://schemas.microsoft.com/office/drawing/2014/main" id="{0C4F660D-9BF8-400B-8921-A5F9B32C00C9}"/>
              </a:ext>
            </a:extLst>
          </p:cNvPr>
          <p:cNvSpPr/>
          <p:nvPr/>
        </p:nvSpPr>
        <p:spPr>
          <a:xfrm>
            <a:off x="4081272" y="426026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Ορθογώνιο 33">
            <a:extLst>
              <a:ext uri="{FF2B5EF4-FFF2-40B4-BE49-F238E27FC236}">
                <a16:creationId xmlns="" xmlns:a16="http://schemas.microsoft.com/office/drawing/2014/main" id="{22AFEB47-9545-45A9-942C-A4F3CACD5D4D}"/>
              </a:ext>
            </a:extLst>
          </p:cNvPr>
          <p:cNvSpPr/>
          <p:nvPr/>
        </p:nvSpPr>
        <p:spPr>
          <a:xfrm>
            <a:off x="4267200" y="426026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Ορθογώνιο 34">
            <a:extLst>
              <a:ext uri="{FF2B5EF4-FFF2-40B4-BE49-F238E27FC236}">
                <a16:creationId xmlns="" xmlns:a16="http://schemas.microsoft.com/office/drawing/2014/main" id="{6E8FC021-8EC9-4236-AA22-E2EBF138478E}"/>
              </a:ext>
            </a:extLst>
          </p:cNvPr>
          <p:cNvSpPr/>
          <p:nvPr/>
        </p:nvSpPr>
        <p:spPr>
          <a:xfrm>
            <a:off x="4494276" y="426026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Ορθογώνιο 35">
            <a:extLst>
              <a:ext uri="{FF2B5EF4-FFF2-40B4-BE49-F238E27FC236}">
                <a16:creationId xmlns="" xmlns:a16="http://schemas.microsoft.com/office/drawing/2014/main" id="{50F618BF-1CFE-4425-AB51-D2FCB2C1B6C8}"/>
              </a:ext>
            </a:extLst>
          </p:cNvPr>
          <p:cNvSpPr/>
          <p:nvPr/>
        </p:nvSpPr>
        <p:spPr>
          <a:xfrm>
            <a:off x="4689348" y="426026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Ορθογώνιο 36">
            <a:extLst>
              <a:ext uri="{FF2B5EF4-FFF2-40B4-BE49-F238E27FC236}">
                <a16:creationId xmlns="" xmlns:a16="http://schemas.microsoft.com/office/drawing/2014/main" id="{D0C22DEA-FB79-4405-8FB6-6F9C6ABFB9C2}"/>
              </a:ext>
            </a:extLst>
          </p:cNvPr>
          <p:cNvSpPr/>
          <p:nvPr/>
        </p:nvSpPr>
        <p:spPr>
          <a:xfrm>
            <a:off x="4261104" y="3846431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Ορθογώνιο 37">
            <a:extLst>
              <a:ext uri="{FF2B5EF4-FFF2-40B4-BE49-F238E27FC236}">
                <a16:creationId xmlns="" xmlns:a16="http://schemas.microsoft.com/office/drawing/2014/main" id="{59016D51-C94D-47EC-BB24-6EAC062444FF}"/>
              </a:ext>
            </a:extLst>
          </p:cNvPr>
          <p:cNvSpPr/>
          <p:nvPr/>
        </p:nvSpPr>
        <p:spPr>
          <a:xfrm>
            <a:off x="4279392" y="3633621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Ορθογώνιο 38">
            <a:extLst>
              <a:ext uri="{FF2B5EF4-FFF2-40B4-BE49-F238E27FC236}">
                <a16:creationId xmlns="" xmlns:a16="http://schemas.microsoft.com/office/drawing/2014/main" id="{084B2CB1-9D1B-41E0-8CE2-7F622B1492B2}"/>
              </a:ext>
            </a:extLst>
          </p:cNvPr>
          <p:cNvSpPr/>
          <p:nvPr/>
        </p:nvSpPr>
        <p:spPr>
          <a:xfrm>
            <a:off x="4486529" y="3633621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Ορθογώνιο 39">
            <a:extLst>
              <a:ext uri="{FF2B5EF4-FFF2-40B4-BE49-F238E27FC236}">
                <a16:creationId xmlns="" xmlns:a16="http://schemas.microsoft.com/office/drawing/2014/main" id="{913E9845-C134-4975-BF30-763FB045F495}"/>
              </a:ext>
            </a:extLst>
          </p:cNvPr>
          <p:cNvSpPr/>
          <p:nvPr/>
        </p:nvSpPr>
        <p:spPr>
          <a:xfrm>
            <a:off x="4689348" y="3642466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Ορθογώνιο 40">
            <a:extLst>
              <a:ext uri="{FF2B5EF4-FFF2-40B4-BE49-F238E27FC236}">
                <a16:creationId xmlns="" xmlns:a16="http://schemas.microsoft.com/office/drawing/2014/main" id="{96AA506C-C96A-4F71-870C-EC699EB24668}"/>
              </a:ext>
            </a:extLst>
          </p:cNvPr>
          <p:cNvSpPr/>
          <p:nvPr/>
        </p:nvSpPr>
        <p:spPr>
          <a:xfrm>
            <a:off x="4264787" y="404818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Ορθογώνιο 41">
            <a:extLst>
              <a:ext uri="{FF2B5EF4-FFF2-40B4-BE49-F238E27FC236}">
                <a16:creationId xmlns="" xmlns:a16="http://schemas.microsoft.com/office/drawing/2014/main" id="{0332407A-3389-4B13-A437-F3DE9DA8BEEC}"/>
              </a:ext>
            </a:extLst>
          </p:cNvPr>
          <p:cNvSpPr/>
          <p:nvPr/>
        </p:nvSpPr>
        <p:spPr>
          <a:xfrm>
            <a:off x="4887468" y="3632941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Ορθογώνιο 42">
            <a:extLst>
              <a:ext uri="{FF2B5EF4-FFF2-40B4-BE49-F238E27FC236}">
                <a16:creationId xmlns="" xmlns:a16="http://schemas.microsoft.com/office/drawing/2014/main" id="{8E5898D4-DC3E-4C72-82D2-3DCD27052EF1}"/>
              </a:ext>
            </a:extLst>
          </p:cNvPr>
          <p:cNvSpPr/>
          <p:nvPr/>
        </p:nvSpPr>
        <p:spPr>
          <a:xfrm>
            <a:off x="5095875" y="3650844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Ορθογώνιο 43">
            <a:extLst>
              <a:ext uri="{FF2B5EF4-FFF2-40B4-BE49-F238E27FC236}">
                <a16:creationId xmlns="" xmlns:a16="http://schemas.microsoft.com/office/drawing/2014/main" id="{810B745E-D12B-4AB9-9F94-01FFC9DD7045}"/>
              </a:ext>
            </a:extLst>
          </p:cNvPr>
          <p:cNvSpPr/>
          <p:nvPr/>
        </p:nvSpPr>
        <p:spPr>
          <a:xfrm>
            <a:off x="4705985" y="3855384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Ορθογώνιο 44">
            <a:extLst>
              <a:ext uri="{FF2B5EF4-FFF2-40B4-BE49-F238E27FC236}">
                <a16:creationId xmlns="" xmlns:a16="http://schemas.microsoft.com/office/drawing/2014/main" id="{F4ABA05B-DC2A-47F7-BAC1-C3C33EF330A5}"/>
              </a:ext>
            </a:extLst>
          </p:cNvPr>
          <p:cNvSpPr/>
          <p:nvPr/>
        </p:nvSpPr>
        <p:spPr>
          <a:xfrm>
            <a:off x="5306568" y="3656514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Ορθογώνιο 45">
            <a:extLst>
              <a:ext uri="{FF2B5EF4-FFF2-40B4-BE49-F238E27FC236}">
                <a16:creationId xmlns="" xmlns:a16="http://schemas.microsoft.com/office/drawing/2014/main" id="{C2E7C3EF-E008-43E1-959B-AA931AEA60B4}"/>
              </a:ext>
            </a:extLst>
          </p:cNvPr>
          <p:cNvSpPr/>
          <p:nvPr/>
        </p:nvSpPr>
        <p:spPr>
          <a:xfrm>
            <a:off x="4705985" y="4039778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Ορθογώνιο 46">
            <a:extLst>
              <a:ext uri="{FF2B5EF4-FFF2-40B4-BE49-F238E27FC236}">
                <a16:creationId xmlns="" xmlns:a16="http://schemas.microsoft.com/office/drawing/2014/main" id="{375010BC-F3AB-4C79-A72C-07A535E5A5AF}"/>
              </a:ext>
            </a:extLst>
          </p:cNvPr>
          <p:cNvSpPr/>
          <p:nvPr/>
        </p:nvSpPr>
        <p:spPr>
          <a:xfrm>
            <a:off x="4686935" y="4456176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Ορθογώνιο 47">
            <a:extLst>
              <a:ext uri="{FF2B5EF4-FFF2-40B4-BE49-F238E27FC236}">
                <a16:creationId xmlns="" xmlns:a16="http://schemas.microsoft.com/office/drawing/2014/main" id="{CA9F3AF9-7B37-4033-A194-5A77883E77A0}"/>
              </a:ext>
            </a:extLst>
          </p:cNvPr>
          <p:cNvSpPr/>
          <p:nvPr/>
        </p:nvSpPr>
        <p:spPr>
          <a:xfrm>
            <a:off x="4705985" y="4684004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Ορθογώνιο 48">
            <a:extLst>
              <a:ext uri="{FF2B5EF4-FFF2-40B4-BE49-F238E27FC236}">
                <a16:creationId xmlns="" xmlns:a16="http://schemas.microsoft.com/office/drawing/2014/main" id="{532E9F14-17B8-45FA-88D4-B188E1092254}"/>
              </a:ext>
            </a:extLst>
          </p:cNvPr>
          <p:cNvSpPr/>
          <p:nvPr/>
        </p:nvSpPr>
        <p:spPr>
          <a:xfrm>
            <a:off x="4705985" y="4888956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Ορθογώνιο 49">
            <a:extLst>
              <a:ext uri="{FF2B5EF4-FFF2-40B4-BE49-F238E27FC236}">
                <a16:creationId xmlns="" xmlns:a16="http://schemas.microsoft.com/office/drawing/2014/main" id="{58307608-37EE-4F3E-B493-9A78F4DC5F36}"/>
              </a:ext>
            </a:extLst>
          </p:cNvPr>
          <p:cNvSpPr/>
          <p:nvPr/>
        </p:nvSpPr>
        <p:spPr>
          <a:xfrm>
            <a:off x="4686935" y="5113416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Ορθογώνιο 50">
            <a:extLst>
              <a:ext uri="{FF2B5EF4-FFF2-40B4-BE49-F238E27FC236}">
                <a16:creationId xmlns="" xmlns:a16="http://schemas.microsoft.com/office/drawing/2014/main" id="{CF11A31E-7F57-4FDB-92D5-A9483AB43739}"/>
              </a:ext>
            </a:extLst>
          </p:cNvPr>
          <p:cNvSpPr/>
          <p:nvPr/>
        </p:nvSpPr>
        <p:spPr>
          <a:xfrm>
            <a:off x="5538216" y="3632941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Ορθογώνιο 51">
            <a:extLst>
              <a:ext uri="{FF2B5EF4-FFF2-40B4-BE49-F238E27FC236}">
                <a16:creationId xmlns="" xmlns:a16="http://schemas.microsoft.com/office/drawing/2014/main" id="{C0DB6B1A-E58F-47A0-8EA8-F727CC831699}"/>
              </a:ext>
            </a:extLst>
          </p:cNvPr>
          <p:cNvSpPr/>
          <p:nvPr/>
        </p:nvSpPr>
        <p:spPr>
          <a:xfrm>
            <a:off x="5727192" y="3641786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Ορθογώνιο 52">
            <a:extLst>
              <a:ext uri="{FF2B5EF4-FFF2-40B4-BE49-F238E27FC236}">
                <a16:creationId xmlns="" xmlns:a16="http://schemas.microsoft.com/office/drawing/2014/main" id="{B962C0F2-78E4-44AC-A4EF-F5CA8CE6FD9B}"/>
              </a:ext>
            </a:extLst>
          </p:cNvPr>
          <p:cNvSpPr/>
          <p:nvPr/>
        </p:nvSpPr>
        <p:spPr>
          <a:xfrm>
            <a:off x="5103876" y="3847510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Ορθογώνιο 53">
            <a:extLst>
              <a:ext uri="{FF2B5EF4-FFF2-40B4-BE49-F238E27FC236}">
                <a16:creationId xmlns="" xmlns:a16="http://schemas.microsoft.com/office/drawing/2014/main" id="{42A568AC-AF44-4129-93CB-C3397DFAEE10}"/>
              </a:ext>
            </a:extLst>
          </p:cNvPr>
          <p:cNvSpPr/>
          <p:nvPr/>
        </p:nvSpPr>
        <p:spPr>
          <a:xfrm>
            <a:off x="5103749" y="404818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Ορθογώνιο 54">
            <a:extLst>
              <a:ext uri="{FF2B5EF4-FFF2-40B4-BE49-F238E27FC236}">
                <a16:creationId xmlns="" xmlns:a16="http://schemas.microsoft.com/office/drawing/2014/main" id="{E781AFDA-7C40-4996-97E4-6D1668583174}"/>
              </a:ext>
            </a:extLst>
          </p:cNvPr>
          <p:cNvSpPr/>
          <p:nvPr/>
        </p:nvSpPr>
        <p:spPr>
          <a:xfrm>
            <a:off x="5103876" y="426593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Ορθογώνιο 55">
            <a:extLst>
              <a:ext uri="{FF2B5EF4-FFF2-40B4-BE49-F238E27FC236}">
                <a16:creationId xmlns="" xmlns:a16="http://schemas.microsoft.com/office/drawing/2014/main" id="{4B89D078-4B86-49F6-A4DC-57D3E78F969C}"/>
              </a:ext>
            </a:extLst>
          </p:cNvPr>
          <p:cNvSpPr/>
          <p:nvPr/>
        </p:nvSpPr>
        <p:spPr>
          <a:xfrm>
            <a:off x="5126736" y="446666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Ορθογώνιο 56">
            <a:extLst>
              <a:ext uri="{FF2B5EF4-FFF2-40B4-BE49-F238E27FC236}">
                <a16:creationId xmlns="" xmlns:a16="http://schemas.microsoft.com/office/drawing/2014/main" id="{5F958457-129F-46E0-BE58-18D9201124A9}"/>
              </a:ext>
            </a:extLst>
          </p:cNvPr>
          <p:cNvSpPr/>
          <p:nvPr/>
        </p:nvSpPr>
        <p:spPr>
          <a:xfrm>
            <a:off x="5117338" y="4684004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Ορθογώνιο 57">
            <a:extLst>
              <a:ext uri="{FF2B5EF4-FFF2-40B4-BE49-F238E27FC236}">
                <a16:creationId xmlns="" xmlns:a16="http://schemas.microsoft.com/office/drawing/2014/main" id="{9DF37580-D37B-4C34-B0DC-9A6644ECE1E3}"/>
              </a:ext>
            </a:extLst>
          </p:cNvPr>
          <p:cNvSpPr/>
          <p:nvPr/>
        </p:nvSpPr>
        <p:spPr>
          <a:xfrm>
            <a:off x="1032332" y="1938527"/>
            <a:ext cx="197548" cy="277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Ορθογώνιο 58">
            <a:extLst>
              <a:ext uri="{FF2B5EF4-FFF2-40B4-BE49-F238E27FC236}">
                <a16:creationId xmlns="" xmlns:a16="http://schemas.microsoft.com/office/drawing/2014/main" id="{DE2F727B-8A11-4E56-B082-181C9D682B5C}"/>
              </a:ext>
            </a:extLst>
          </p:cNvPr>
          <p:cNvSpPr/>
          <p:nvPr/>
        </p:nvSpPr>
        <p:spPr>
          <a:xfrm>
            <a:off x="805256" y="2001876"/>
            <a:ext cx="364236" cy="30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dirty="0">
                <a:solidFill>
                  <a:schemeClr val="accent3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35851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57E3296-B389-4552-8752-29AB329D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Ερωτήματα για σκέψη…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FD7F960-FC69-462C-9C4A-4DDAD4BF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1800" dirty="0">
                <a:solidFill>
                  <a:schemeClr val="accent3"/>
                </a:solidFill>
              </a:rPr>
              <a:t>7.</a:t>
            </a:r>
            <a:r>
              <a:rPr lang="el-GR" dirty="0"/>
              <a:t> </a:t>
            </a:r>
            <a:r>
              <a:rPr lang="el-GR" sz="1800" dirty="0"/>
              <a:t>(α) Ποιο/-α είναι το/τα μόρφημα/-</a:t>
            </a:r>
            <a:r>
              <a:rPr lang="el-GR" sz="1800" dirty="0" err="1"/>
              <a:t>ατα</a:t>
            </a:r>
            <a:r>
              <a:rPr lang="el-GR" sz="1800" dirty="0"/>
              <a:t> που δηλώνει/-</a:t>
            </a:r>
            <a:r>
              <a:rPr lang="el-GR" sz="1800" dirty="0" err="1"/>
              <a:t>ουν</a:t>
            </a:r>
            <a:r>
              <a:rPr lang="el-GR" sz="1800" dirty="0"/>
              <a:t> τον πληθυντικό στα αγγλικά; (β) Ποιος τομέας εξετάζει αυτές τις αλλαγές (τα </a:t>
            </a:r>
            <a:r>
              <a:rPr lang="el-GR" sz="1800" dirty="0" err="1"/>
              <a:t>αλλόμορφα</a:t>
            </a:r>
            <a:r>
              <a:rPr lang="el-GR" sz="1800" dirty="0"/>
              <a:t>);  </a:t>
            </a:r>
            <a:endParaRPr lang="el-GR" dirty="0"/>
          </a:p>
          <a:p>
            <a:pPr algn="just"/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BDC35E07-9651-4BBC-85C7-FD05E25D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37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F1D4D49D-5667-4019-AEF1-F854824A7F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3731"/>
          <a:stretch/>
        </p:blipFill>
        <p:spPr>
          <a:xfrm>
            <a:off x="2212848" y="2918378"/>
            <a:ext cx="4517136" cy="140320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25B03C22-47AC-4661-935B-5D89828E8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0114" r="32171" b="2138"/>
          <a:stretch/>
        </p:blipFill>
        <p:spPr>
          <a:xfrm>
            <a:off x="8119872" y="4709159"/>
            <a:ext cx="737897" cy="158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8F62ADE-B1A1-4660-9C32-706FFD44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Βιβλιογραφία </a:t>
            </a:r>
            <a:endParaRPr lang="el-GR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A977337-4070-49C8-8D8C-43D3E943A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63525" indent="-263525" algn="just">
              <a:buFont typeface="Arial" panose="020B0604020202020204" pitchFamily="34" charset="0"/>
              <a:buChar char="•"/>
            </a:pPr>
            <a:r>
              <a:rPr lang="en-US" sz="1600" dirty="0"/>
              <a:t>Anderson, S. 1992. </a:t>
            </a:r>
            <a:r>
              <a:rPr lang="en-US" sz="1600" i="1" dirty="0"/>
              <a:t>A-</a:t>
            </a:r>
            <a:r>
              <a:rPr lang="en-US" sz="1600" i="1" dirty="0" err="1"/>
              <a:t>Morphous</a:t>
            </a:r>
            <a:r>
              <a:rPr lang="en-US" sz="1600" i="1" dirty="0"/>
              <a:t> Morphology</a:t>
            </a:r>
            <a:r>
              <a:rPr lang="en-US" sz="1600" dirty="0"/>
              <a:t>. Cambridge: Cambridge University Press.</a:t>
            </a:r>
          </a:p>
          <a:p>
            <a:pPr marL="263525" indent="-263525" algn="just">
              <a:buFont typeface="Arial" panose="020B0604020202020204" pitchFamily="34" charset="0"/>
              <a:buChar char="•"/>
            </a:pPr>
            <a:r>
              <a:rPr lang="el-GR" sz="1600" dirty="0" err="1"/>
              <a:t>Γιαννουλοπούλου</a:t>
            </a:r>
            <a:r>
              <a:rPr lang="el-GR" sz="1600" dirty="0"/>
              <a:t>, Γ. 2012. </a:t>
            </a:r>
            <a:r>
              <a:rPr lang="el-GR" sz="1600" dirty="0">
                <a:hlinkClick r:id="rId2"/>
              </a:rPr>
              <a:t>Μορφολογία</a:t>
            </a:r>
            <a:r>
              <a:rPr lang="el-GR" sz="1600" dirty="0"/>
              <a:t>. Στο </a:t>
            </a:r>
            <a:r>
              <a:rPr lang="el-GR" sz="1600" i="1" dirty="0"/>
              <a:t>Γλωσσάρι όρων γλωσσολογίας που χρησιμοποιούνται στα σχολικά εγχειρίδια</a:t>
            </a:r>
            <a:r>
              <a:rPr lang="el-GR" sz="1600" dirty="0"/>
              <a:t>. (Επιστ. Υπεύθυνος: Ι. Ν. </a:t>
            </a:r>
            <a:r>
              <a:rPr lang="el-GR" sz="1600" dirty="0" err="1"/>
              <a:t>Καζάζης</a:t>
            </a:r>
            <a:r>
              <a:rPr lang="el-GR" sz="1600" dirty="0"/>
              <a:t>). «Πύλη για την ελληνική γλώσσα».</a:t>
            </a:r>
          </a:p>
          <a:p>
            <a:pPr marL="263525" indent="-263525" algn="just">
              <a:buFont typeface="Arial" panose="020B0604020202020204" pitchFamily="34" charset="0"/>
              <a:buChar char="•"/>
            </a:pPr>
            <a:r>
              <a:rPr lang="el-GR" sz="1600" dirty="0" err="1"/>
              <a:t>Γιαννουλοπούλου</a:t>
            </a:r>
            <a:r>
              <a:rPr lang="el-GR" sz="1600" dirty="0"/>
              <a:t>, Γ. 2013. </a:t>
            </a:r>
            <a:r>
              <a:rPr lang="el-GR" sz="1600" dirty="0">
                <a:hlinkClick r:id="rId2"/>
              </a:rPr>
              <a:t>Μορφολογία</a:t>
            </a:r>
            <a:r>
              <a:rPr lang="el-GR" sz="1600" dirty="0"/>
              <a:t>. Στο </a:t>
            </a:r>
            <a:r>
              <a:rPr lang="el-GR" sz="1600" i="1" dirty="0"/>
              <a:t>Λεξικό Γλωσσολογικών Όρων</a:t>
            </a:r>
            <a:r>
              <a:rPr lang="el-GR" sz="1600" dirty="0"/>
              <a:t>. (Επιστ. Υπεύθυνη: Μ. Θεοδωροπούλου). «Κέντρο Ελληνικής Γλώσσας».</a:t>
            </a:r>
          </a:p>
          <a:p>
            <a:pPr marL="263525" indent="-263525" algn="just">
              <a:buFont typeface="Arial" panose="020B0604020202020204" pitchFamily="34" charset="0"/>
              <a:buChar char="•"/>
            </a:pPr>
            <a:r>
              <a:rPr lang="en-US" sz="1600" dirty="0">
                <a:ea typeface="MS Mincho" panose="02020609040205080304" pitchFamily="49" charset="-128"/>
              </a:rPr>
              <a:t>Di </a:t>
            </a:r>
            <a:r>
              <a:rPr lang="en-US" sz="1600" dirty="0" err="1">
                <a:ea typeface="MS Mincho" panose="02020609040205080304" pitchFamily="49" charset="-128"/>
              </a:rPr>
              <a:t>Sciullo</a:t>
            </a:r>
            <a:r>
              <a:rPr lang="en-US" sz="1600" dirty="0">
                <a:ea typeface="MS Mincho" panose="02020609040205080304" pitchFamily="49" charset="-128"/>
              </a:rPr>
              <a:t>, A. M. &amp; E. Williams. 1987. </a:t>
            </a:r>
            <a:r>
              <a:rPr lang="en-US" sz="1600" i="1" dirty="0">
                <a:ea typeface="MS Mincho" panose="02020609040205080304" pitchFamily="49" charset="-128"/>
              </a:rPr>
              <a:t>On the Definition of the Word</a:t>
            </a:r>
            <a:r>
              <a:rPr lang="en-US" sz="1600" dirty="0">
                <a:ea typeface="MS Mincho" panose="02020609040205080304" pitchFamily="49" charset="-128"/>
              </a:rPr>
              <a:t>. Cambridge, </a:t>
            </a:r>
            <a:r>
              <a:rPr lang="en-US" sz="1600" dirty="0" err="1">
                <a:ea typeface="MS Mincho" panose="02020609040205080304" pitchFamily="49" charset="-128"/>
              </a:rPr>
              <a:t>Mass:MIT</a:t>
            </a:r>
            <a:r>
              <a:rPr lang="en-US" sz="1600" dirty="0">
                <a:ea typeface="MS Mincho" panose="02020609040205080304" pitchFamily="49" charset="-128"/>
              </a:rPr>
              <a:t> Press.</a:t>
            </a:r>
          </a:p>
          <a:p>
            <a:pPr marL="263525" indent="-263525" algn="just">
              <a:buFont typeface="Arial" panose="020B0604020202020204" pitchFamily="34" charset="0"/>
              <a:buChar char="•"/>
            </a:pPr>
            <a:r>
              <a:rPr lang="el-GR" sz="1600" dirty="0">
                <a:ea typeface="MS Mincho" panose="02020609040205080304" pitchFamily="49" charset="-128"/>
              </a:rPr>
              <a:t>Ίδρυμα Μανόλη</a:t>
            </a:r>
            <a:r>
              <a:rPr lang="en-GB" sz="1600" dirty="0">
                <a:ea typeface="MS Mincho" panose="02020609040205080304" pitchFamily="49" charset="-128"/>
              </a:rPr>
              <a:t> </a:t>
            </a:r>
            <a:r>
              <a:rPr lang="el-GR" sz="1600" dirty="0">
                <a:ea typeface="MS Mincho" panose="02020609040205080304" pitchFamily="49" charset="-128"/>
              </a:rPr>
              <a:t>Τριανταφυλλίδη</a:t>
            </a:r>
            <a:r>
              <a:rPr lang="en-US" sz="1600" dirty="0">
                <a:ea typeface="MS Mincho" panose="02020609040205080304" pitchFamily="49" charset="-128"/>
              </a:rPr>
              <a:t>. 1998. </a:t>
            </a:r>
            <a:r>
              <a:rPr lang="el-GR" sz="1600" i="1" dirty="0">
                <a:ea typeface="MS Mincho" panose="02020609040205080304" pitchFamily="49" charset="-128"/>
              </a:rPr>
              <a:t>Λεξικό</a:t>
            </a:r>
            <a:r>
              <a:rPr lang="en-GB" sz="1600" i="1" dirty="0">
                <a:ea typeface="MS Mincho" panose="02020609040205080304" pitchFamily="49" charset="-128"/>
              </a:rPr>
              <a:t> </a:t>
            </a:r>
            <a:r>
              <a:rPr lang="el-GR" sz="1600" i="1" dirty="0">
                <a:ea typeface="MS Mincho" panose="02020609040205080304" pitchFamily="49" charset="-128"/>
              </a:rPr>
              <a:t>της</a:t>
            </a:r>
            <a:r>
              <a:rPr lang="en-GB" sz="1600" i="1" dirty="0">
                <a:ea typeface="MS Mincho" panose="02020609040205080304" pitchFamily="49" charset="-128"/>
              </a:rPr>
              <a:t> </a:t>
            </a:r>
            <a:r>
              <a:rPr lang="el-GR" sz="1600" i="1" dirty="0">
                <a:ea typeface="MS Mincho" panose="02020609040205080304" pitchFamily="49" charset="-128"/>
              </a:rPr>
              <a:t>Κοινής Νεοελληνικής</a:t>
            </a:r>
            <a:r>
              <a:rPr lang="en-US" sz="1600" dirty="0">
                <a:ea typeface="MS Mincho" panose="02020609040205080304" pitchFamily="49" charset="-128"/>
              </a:rPr>
              <a:t>, </a:t>
            </a:r>
            <a:r>
              <a:rPr lang="el-GR" sz="1600" dirty="0">
                <a:ea typeface="MS Mincho" panose="02020609040205080304" pitchFamily="49" charset="-128"/>
              </a:rPr>
              <a:t>Θεσσαλονίκη</a:t>
            </a:r>
            <a:r>
              <a:rPr lang="en-US" sz="1600" dirty="0">
                <a:ea typeface="MS Mincho" panose="02020609040205080304" pitchFamily="49" charset="-128"/>
              </a:rPr>
              <a:t>: </a:t>
            </a:r>
            <a:r>
              <a:rPr lang="el-GR" sz="1600" dirty="0">
                <a:ea typeface="MS Mincho" panose="02020609040205080304" pitchFamily="49" charset="-128"/>
              </a:rPr>
              <a:t>Ινστιτούτο Νεοελληνικών Σπουδών</a:t>
            </a:r>
            <a:r>
              <a:rPr lang="en-US" sz="1600" dirty="0">
                <a:ea typeface="MS Mincho" panose="02020609040205080304" pitchFamily="49" charset="-128"/>
              </a:rPr>
              <a:t>, </a:t>
            </a:r>
            <a:r>
              <a:rPr lang="el-GR" sz="1600" dirty="0">
                <a:ea typeface="MS Mincho" panose="02020609040205080304" pitchFamily="49" charset="-128"/>
              </a:rPr>
              <a:t>Ίδρυμα Μανόλη Τριανταφυλλίδη</a:t>
            </a:r>
            <a:r>
              <a:rPr lang="en-US" sz="1600" dirty="0">
                <a:ea typeface="MS Mincho" panose="02020609040205080304" pitchFamily="49" charset="-128"/>
              </a:rPr>
              <a:t>. </a:t>
            </a:r>
            <a:r>
              <a:rPr lang="el-GR" sz="1600" dirty="0">
                <a:ea typeface="MS Mincho" panose="02020609040205080304" pitchFamily="49" charset="-128"/>
              </a:rPr>
              <a:t>[ΛΚΝ]</a:t>
            </a:r>
            <a:endParaRPr lang="el-GR" sz="1600" dirty="0"/>
          </a:p>
          <a:p>
            <a:pPr marL="263525" indent="-263525" algn="just">
              <a:buFont typeface="Arial" panose="020B0604020202020204" pitchFamily="34" charset="0"/>
              <a:buChar char="•"/>
            </a:pPr>
            <a:r>
              <a:rPr lang="el-GR" sz="1600" dirty="0" err="1">
                <a:ea typeface="MS Mincho" panose="02020609040205080304" pitchFamily="49" charset="-128"/>
              </a:rPr>
              <a:t>Κρύσταλ</a:t>
            </a:r>
            <a:r>
              <a:rPr lang="el-GR" sz="1600" dirty="0">
                <a:ea typeface="MS Mincho" panose="02020609040205080304" pitchFamily="49" charset="-128"/>
              </a:rPr>
              <a:t>, </a:t>
            </a:r>
            <a:r>
              <a:rPr lang="el-GR" sz="1600" dirty="0" err="1">
                <a:ea typeface="MS Mincho" panose="02020609040205080304" pitchFamily="49" charset="-128"/>
              </a:rPr>
              <a:t>Ντ</a:t>
            </a:r>
            <a:r>
              <a:rPr lang="el-GR" sz="1600" dirty="0">
                <a:ea typeface="MS Mincho" panose="02020609040205080304" pitchFamily="49" charset="-128"/>
              </a:rPr>
              <a:t>. 2005. </a:t>
            </a:r>
            <a:r>
              <a:rPr lang="el-GR" sz="1600" i="1" dirty="0">
                <a:ea typeface="MS Mincho" panose="02020609040205080304" pitchFamily="49" charset="-128"/>
              </a:rPr>
              <a:t>Λεξικό γλωσσολογίας και φωνητικής. </a:t>
            </a:r>
            <a:r>
              <a:rPr lang="el-GR" sz="1600" dirty="0" err="1">
                <a:ea typeface="MS Mincho" panose="02020609040205080304" pitchFamily="49" charset="-128"/>
              </a:rPr>
              <a:t>Μτφρ</a:t>
            </a:r>
            <a:r>
              <a:rPr lang="el-GR" sz="1600" dirty="0">
                <a:ea typeface="MS Mincho" panose="02020609040205080304" pitchFamily="49" charset="-128"/>
              </a:rPr>
              <a:t>. Γ. </a:t>
            </a:r>
            <a:r>
              <a:rPr lang="el-GR" sz="1600" dirty="0" err="1">
                <a:ea typeface="MS Mincho" panose="02020609040205080304" pitchFamily="49" charset="-128"/>
              </a:rPr>
              <a:t>Ξυδόπουλος</a:t>
            </a:r>
            <a:r>
              <a:rPr lang="el-GR" sz="1600" dirty="0">
                <a:ea typeface="MS Mincho" panose="02020609040205080304" pitchFamily="49" charset="-128"/>
              </a:rPr>
              <a:t>. Αθήνα: Πατάκης.</a:t>
            </a:r>
          </a:p>
          <a:p>
            <a:pPr marL="263525" indent="-263525" algn="just">
              <a:buFont typeface="Arial" panose="020B0604020202020204" pitchFamily="34" charset="0"/>
              <a:buChar char="•"/>
            </a:pPr>
            <a:r>
              <a:rPr lang="en-US" sz="1600" dirty="0"/>
              <a:t>Lapointe, S. 1980. </a:t>
            </a:r>
            <a:r>
              <a:rPr lang="en-US" sz="1600" i="1" dirty="0"/>
              <a:t>A Theory of Grammatical Agreement</a:t>
            </a:r>
            <a:r>
              <a:rPr lang="en-US" sz="1600" dirty="0"/>
              <a:t>. </a:t>
            </a:r>
            <a:r>
              <a:rPr lang="en-US" sz="1600" dirty="0" err="1"/>
              <a:t>Phd</a:t>
            </a:r>
            <a:r>
              <a:rPr lang="en-US" sz="1600" dirty="0"/>
              <a:t> Thesis, University of Massachusetts, Amherst.</a:t>
            </a:r>
          </a:p>
          <a:p>
            <a:pPr marL="263525" indent="-263525" algn="just">
              <a:buFont typeface="Arial" panose="020B0604020202020204" pitchFamily="34" charset="0"/>
              <a:buChar char="•"/>
            </a:pPr>
            <a:r>
              <a:rPr lang="el-GR" sz="1600" dirty="0"/>
              <a:t>Μαγουλάς, Γ., Μαγουλά, Ε. 2017. </a:t>
            </a:r>
            <a:r>
              <a:rPr lang="el-GR" sz="1600" i="1" dirty="0">
                <a:hlinkClick r:id="rId3"/>
              </a:rPr>
              <a:t>Θέματα Συγχρονικής και Διαχρονικής Γλωσσολογίας</a:t>
            </a:r>
            <a:r>
              <a:rPr lang="el-GR" sz="1600" dirty="0"/>
              <a:t>. [ηλεκτρ. βιβλ.] Αθήνα: Σύνδεσμος Ελληνικών Ακαδημαϊκών Βιβλιοθηκών. </a:t>
            </a:r>
          </a:p>
          <a:p>
            <a:pPr marL="263525" indent="-263525" algn="just">
              <a:buFont typeface="Arial" panose="020B0604020202020204" pitchFamily="34" charset="0"/>
              <a:buChar char="•"/>
            </a:pPr>
            <a:r>
              <a:rPr lang="el-GR" sz="1600" dirty="0" err="1"/>
              <a:t>Μπαμπινιώτης</a:t>
            </a:r>
            <a:r>
              <a:rPr lang="el-GR" sz="1600" dirty="0"/>
              <a:t>, Γ. 1998/2005. </a:t>
            </a:r>
            <a:r>
              <a:rPr lang="el-GR" sz="1600" i="1" dirty="0"/>
              <a:t>Λεξικό της νέας ελληνικής γλώσσας</a:t>
            </a:r>
            <a:r>
              <a:rPr lang="el-GR" sz="1600" dirty="0"/>
              <a:t>. </a:t>
            </a:r>
            <a:r>
              <a:rPr lang="en-GB" sz="1600" dirty="0"/>
              <a:t>A</a:t>
            </a:r>
            <a:r>
              <a:rPr lang="el-GR" sz="1600" dirty="0" err="1"/>
              <a:t>θήνα</a:t>
            </a:r>
            <a:r>
              <a:rPr lang="el-GR" sz="1600" dirty="0"/>
              <a:t>: </a:t>
            </a:r>
            <a:r>
              <a:rPr lang="en-GB" sz="1600" dirty="0"/>
              <a:t>K</a:t>
            </a:r>
            <a:r>
              <a:rPr lang="el-GR" sz="1600" dirty="0" err="1"/>
              <a:t>έντρο</a:t>
            </a:r>
            <a:r>
              <a:rPr lang="el-GR" sz="1600" dirty="0"/>
              <a:t> Λεξικολογίας. [ΛΝΕΓ]</a:t>
            </a:r>
          </a:p>
          <a:p>
            <a:pPr marL="263525" indent="-263525" algn="just">
              <a:buFont typeface="Arial" panose="020B0604020202020204" pitchFamily="34" charset="0"/>
              <a:buChar char="•"/>
            </a:pPr>
            <a:r>
              <a:rPr lang="en-US" sz="1600" dirty="0" err="1"/>
              <a:t>Ralli</a:t>
            </a:r>
            <a:r>
              <a:rPr lang="en-US" sz="1600" dirty="0"/>
              <a:t>, A. 2003. Morphology in Greek Linguistics: The State-of-the-art. 2003. </a:t>
            </a:r>
            <a:r>
              <a:rPr lang="en-US" sz="1600" i="1" dirty="0"/>
              <a:t>Journal of Greek Linguistics 4</a:t>
            </a:r>
            <a:r>
              <a:rPr lang="en-US" sz="1600" dirty="0"/>
              <a:t>: 77-130.</a:t>
            </a:r>
            <a:endParaRPr lang="el-GR" sz="1600" dirty="0"/>
          </a:p>
          <a:p>
            <a:pPr marL="263525" indent="-263525" algn="just">
              <a:buFont typeface="Arial" panose="020B0604020202020204" pitchFamily="34" charset="0"/>
              <a:buChar char="•"/>
            </a:pPr>
            <a:r>
              <a:rPr lang="el-GR" sz="1600" dirty="0"/>
              <a:t>Ράλλη, Α. 2005. </a:t>
            </a:r>
            <a:r>
              <a:rPr lang="el-GR" sz="1600" i="1" dirty="0"/>
              <a:t>Μορφολογία</a:t>
            </a:r>
            <a:r>
              <a:rPr lang="el-GR" sz="1600" dirty="0"/>
              <a:t>. Αθήνα: Πατάκης, 15-28. </a:t>
            </a:r>
          </a:p>
          <a:p>
            <a:pPr marL="263525" indent="-263525" algn="just">
              <a:buFont typeface="Arial" panose="020B0604020202020204" pitchFamily="34" charset="0"/>
              <a:buChar char="•"/>
            </a:pPr>
            <a:r>
              <a:rPr lang="en-US" sz="1600" dirty="0"/>
              <a:t>Scalise, S. &amp; A. </a:t>
            </a:r>
            <a:r>
              <a:rPr lang="en-US" sz="1600" dirty="0" err="1"/>
              <a:t>Bisetto</a:t>
            </a:r>
            <a:r>
              <a:rPr lang="en-US" sz="1600" dirty="0"/>
              <a:t>. 2008. </a:t>
            </a:r>
            <a:r>
              <a:rPr lang="en-US" sz="1600" i="1" dirty="0"/>
              <a:t>La </a:t>
            </a:r>
            <a:r>
              <a:rPr lang="en-US" sz="1600" i="1" dirty="0" err="1"/>
              <a:t>struttura</a:t>
            </a:r>
            <a:r>
              <a:rPr lang="en-US" sz="1600" i="1" dirty="0"/>
              <a:t> </a:t>
            </a:r>
            <a:r>
              <a:rPr lang="en-US" sz="1600" i="1" dirty="0" err="1"/>
              <a:t>delle</a:t>
            </a:r>
            <a:r>
              <a:rPr lang="en-US" sz="1600" i="1" dirty="0"/>
              <a:t> parole</a:t>
            </a:r>
            <a:r>
              <a:rPr lang="en-US" sz="1600" dirty="0"/>
              <a:t>. Bologna: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Mulino</a:t>
            </a:r>
            <a:r>
              <a:rPr lang="en-US" sz="1600" dirty="0"/>
              <a:t>, 23-39.</a:t>
            </a:r>
            <a:endParaRPr lang="el-GR" sz="1600" dirty="0"/>
          </a:p>
          <a:p>
            <a:pPr marL="0" indent="0" algn="just">
              <a:buNone/>
            </a:pPr>
            <a:endParaRPr lang="el-GR" sz="16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5D14A0CE-3770-4AAE-ABC5-0891CA5D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Τίτλος 6"/>
          <p:cNvSpPr>
            <a:spLocks noGrp="1"/>
          </p:cNvSpPr>
          <p:nvPr>
            <p:ph type="ctrTitle"/>
          </p:nvPr>
        </p:nvSpPr>
        <p:spPr>
          <a:xfrm>
            <a:off x="1598915" y="2507307"/>
            <a:ext cx="6107906" cy="1029891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Τέλος Μαθήματος!! 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B66FF1A1-D7D4-4667-830A-437A61833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734">
            <a:off x="6556270" y="2240454"/>
            <a:ext cx="1104527" cy="1563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Θέση περιεχομένου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2152150"/>
              </p:ext>
            </p:extLst>
          </p:nvPr>
        </p:nvGraphicFramePr>
        <p:xfrm>
          <a:off x="608613" y="802101"/>
          <a:ext cx="8151513" cy="440540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939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21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55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965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Εβδομάδες </a:t>
                      </a:r>
                    </a:p>
                  </a:txBody>
                  <a:tcPr marL="51435" marR="51435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Ενότητες μαθήματος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Γνωστικά αντικείμενα 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7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r>
                        <a:rPr kumimoji="0" lang="el-GR" altLang="el-GR" sz="160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 Εβδομάδα 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alibri" charset="-95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Εισαγωγή σε βασικές έννοιες της μορφολογίας </a:t>
                      </a: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Δομή και οργάνωση μαθήματος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Μορφολογία: ορισμοί, αντικείμενο μελέτης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Σχέση με επίπεδα γλωσσικής ανάλυσης </a:t>
                      </a:r>
                    </a:p>
                  </a:txBody>
                  <a:tcPr marL="68580" marR="68580" marT="34290" marB="3429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534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2</a:t>
                      </a:r>
                      <a:r>
                        <a:rPr kumimoji="0" lang="el-GR" altLang="el-GR" sz="160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 Εβδομάδα 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alibri" charset="-95"/>
                        <a:buNone/>
                        <a:tabLst/>
                        <a:defRPr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Λέξη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-95"/>
                        <a:ea typeface="Times New Roman" charset="-95"/>
                        <a:cs typeface="Times New Roman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Λέξη: ορισμοί και αναθεώρηση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Λεξήματα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Γραμματικοί τύποι </a:t>
                      </a:r>
                    </a:p>
                  </a:txBody>
                  <a:tcPr marL="68580" marR="68580" marT="34290" marB="3429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6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r>
                        <a:rPr kumimoji="0" lang="el-GR" altLang="el-GR" sz="160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 Εβδομάδα 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alibri" charset="-95"/>
                        <a:buNone/>
                        <a:tabLst/>
                        <a:defRPr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Μόρφημα: κατηγορίες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-95"/>
                        <a:ea typeface="Times New Roman" charset="-95"/>
                        <a:cs typeface="Times New Roman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Μορφήματα: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χαρακτηριστικά 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</a:rPr>
                        <a:t>Κατηγοριοποίηση 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68580" marR="68580" marT="34290" marB="3429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822085"/>
                  </a:ext>
                </a:extLst>
              </a:tr>
              <a:tr h="62534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4</a:t>
                      </a:r>
                      <a:r>
                        <a:rPr kumimoji="0" lang="el-GR" altLang="el-GR" sz="160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 Εβδομάδα 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alibri" charset="-95"/>
                        <a:buNone/>
                        <a:tabLst/>
                        <a:defRPr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Μόρφημα: επιθήματα και προθήματα 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-95"/>
                        <a:ea typeface="Times New Roman" charset="-95"/>
                        <a:cs typeface="Times New Roman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altLang="el-GR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Χαρακτηριστικά προθημάτων και επιθημάτων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altLang="el-GR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Παραδείγματα ιταλικής και ελληνικής</a:t>
                      </a:r>
                    </a:p>
                  </a:txBody>
                  <a:tcPr marL="68580" marR="68580" marT="34290" marB="3429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9790039"/>
                  </a:ext>
                </a:extLst>
              </a:tr>
              <a:tr h="52558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5</a:t>
                      </a:r>
                      <a:r>
                        <a:rPr kumimoji="0" lang="el-GR" altLang="el-GR" sz="160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 Εβδομάδα 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alibri" charset="-95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Αλλομορφία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-95"/>
                        <a:ea typeface="Times New Roman" charset="-95"/>
                        <a:cs typeface="Times New Roman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altLang="el-GR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Αλλόμορφο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</a:rPr>
                        <a:t>Είδη </a:t>
                      </a:r>
                      <a:r>
                        <a:rPr kumimoji="0" lang="el-GR" alt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</a:rPr>
                        <a:t>αλλομορφίας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</a:rPr>
                        <a:t>Μορφολογική </a:t>
                      </a:r>
                      <a:r>
                        <a:rPr kumimoji="0" lang="el-GR" alt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</a:rPr>
                        <a:t>αλλομορφία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altLang="el-G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Υποκατάσταση </a:t>
                      </a:r>
                      <a:endParaRPr kumimoji="0" lang="el-GR" altLang="el-GR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  <a:ea typeface="+mn-ea"/>
                        <a:cs typeface="+mn-cs"/>
                      </a:endParaRPr>
                    </a:p>
                  </a:txBody>
                  <a:tcPr marL="68580" marR="68580" marT="34290" marB="3429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5">
            <a:extLst>
              <a:ext uri="{FF2B5EF4-FFF2-40B4-BE49-F238E27FC236}">
                <a16:creationId xmlns="" xmlns:a16="http://schemas.microsoft.com/office/drawing/2014/main" id="{23B2B4C5-D274-4856-A84A-DB01FE03D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295618"/>
              </p:ext>
            </p:extLst>
          </p:nvPr>
        </p:nvGraphicFramePr>
        <p:xfrm>
          <a:off x="608613" y="834994"/>
          <a:ext cx="8151513" cy="498051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939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21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55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72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Εβδομάδες </a:t>
                      </a:r>
                    </a:p>
                  </a:txBody>
                  <a:tcPr marL="51435" marR="51435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Ενότητες μαθήματος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Γνωστικά αντικείμενα 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7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6</a:t>
                      </a:r>
                      <a:r>
                        <a:rPr kumimoji="0" lang="el-GR" altLang="el-GR" sz="160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 Εβδομάδα 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alibri" charset="-95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Διαδικασίες σχηματισμού λέξεων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-95"/>
                        <a:ea typeface="Times New Roman" charset="-95"/>
                        <a:cs typeface="Times New Roman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Παραγωγή, σύνθεση, κλίση: γενικές αρχές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Πρότυπα σχηματισμού λέξεων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Παραδείγματα ελληνικής - ιταλικής </a:t>
                      </a:r>
                    </a:p>
                  </a:txBody>
                  <a:tcPr marL="68580" marR="68580" marT="34290" marB="3429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972377"/>
                  </a:ext>
                </a:extLst>
              </a:tr>
              <a:tr h="3912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7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 Εβδομάδα 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alibri" charset="-95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Επανάληψη </a:t>
                      </a:r>
                      <a:endParaRPr kumimoji="0" lang="el-GR" altLang="el-GR" sz="160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l-GR" altLang="el-GR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  <a:ea typeface="+mn-ea"/>
                        <a:cs typeface="+mn-cs"/>
                      </a:endParaRPr>
                    </a:p>
                  </a:txBody>
                  <a:tcPr marL="68580" marR="68580" marT="34290" marB="3429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5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8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 Εβδομάδα 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alibri" charset="-95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Παραγωγή</a:t>
                      </a:r>
                      <a:endParaRPr kumimoji="0" lang="el-GR" altLang="el-GR" sz="160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Χαρακτηριστικά παραγωγής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altLang="el-GR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Παραγωγικά προθήματα και επιθήματα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Παράγωγες λέξεις: διαδικασία σχηματισμού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altLang="el-GR" sz="16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Σμικρυντικά</a:t>
                      </a:r>
                      <a:r>
                        <a:rPr kumimoji="0" lang="el-GR" altLang="el-GR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 και μεγεθυντικά προθήματα και επιθήματα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Ελληνικά και ιταλικά παράγωγα </a:t>
                      </a:r>
                      <a:endParaRPr kumimoji="0" lang="el-GR" altLang="el-GR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  <a:ea typeface="+mn-ea"/>
                        <a:cs typeface="+mn-cs"/>
                      </a:endParaRPr>
                    </a:p>
                  </a:txBody>
                  <a:tcPr marL="68580" marR="68580" marT="34290" marB="3429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2558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9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Εβδομάδα 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alibri" charset="-95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-95"/>
                          <a:ea typeface="+mn-ea"/>
                          <a:cs typeface="+mn-cs"/>
                        </a:rPr>
                        <a:t>Σύνθεση Ι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-95"/>
                        <a:ea typeface="Times New Roman" charset="-95"/>
                        <a:cs typeface="Times New Roman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Σύνθεση 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Χαρακτηριστικά συνθέτων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Κατηγορίες συνθέτων </a:t>
                      </a:r>
                    </a:p>
                  </a:txBody>
                  <a:tcPr marL="68580" marR="68580" marT="34290" marB="3429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12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10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Εβδομάδα 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alibri" charset="-95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Σύνθεση ΙΙ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-95"/>
                        <a:ea typeface="Times New Roman" charset="-95"/>
                        <a:cs typeface="Times New Roman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Δομές σχηματισμού συνθέτων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Ανάλυση συνθέτων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Ελληνικά και ιταλικά σύνθετα  </a:t>
                      </a:r>
                    </a:p>
                  </a:txBody>
                  <a:tcPr marL="68580" marR="68580" marT="34290" marB="3429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1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Θέση περιεχομένου 5">
            <a:extLst>
              <a:ext uri="{FF2B5EF4-FFF2-40B4-BE49-F238E27FC236}">
                <a16:creationId xmlns="" xmlns:a16="http://schemas.microsoft.com/office/drawing/2014/main" id="{24C4441E-DD2F-4E51-862C-869A726543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485896"/>
              </p:ext>
            </p:extLst>
          </p:nvPr>
        </p:nvGraphicFramePr>
        <p:xfrm>
          <a:off x="608613" y="1182466"/>
          <a:ext cx="8151513" cy="330152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939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21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55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70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Εβδομάδες </a:t>
                      </a:r>
                    </a:p>
                  </a:txBody>
                  <a:tcPr marL="51435" marR="51435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Ενότητες μαθήματος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Γνωστικά αντικείμενα 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7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11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Εβδομάδα 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alibri" charset="-95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Κλιτικό παράδειγμα και χαρακτηριστικά κλίσης </a:t>
                      </a: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Κλίση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Κλιτικό παράδειγμα και κλιτικές τάξεις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Ονοματική κλίση (ουσιαστικά &amp; επίθετα)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-95"/>
                          <a:ea typeface="+mn-ea"/>
                          <a:cs typeface="+mn-cs"/>
                        </a:rPr>
                        <a:t>Ρηματική κλίση</a:t>
                      </a:r>
                    </a:p>
                  </a:txBody>
                  <a:tcPr marL="68580" marR="68580" marT="34290" marB="3429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558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12</a:t>
                      </a:r>
                      <a:r>
                        <a:rPr kumimoji="0" lang="el-GR" altLang="el-GR" sz="160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 Εβδομάδα 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alibri" charset="-95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Ειδικές διεργασίες σχηματισμού λέξεων 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-95"/>
                        <a:ea typeface="Times New Roman" charset="-95"/>
                        <a:cs typeface="Times New Roman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Ειδικές διεργασίες: δομή και χαρακτηριστικά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Πολλαπλές διεργασίες στο σχηματισμό λέξεων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Σύμφυρση</a:t>
                      </a: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, είδη συμφυρμών 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68580" marR="68580" marT="34290" marB="3429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12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13</a:t>
                      </a:r>
                      <a:r>
                        <a:rPr kumimoji="0" lang="el-GR" altLang="el-GR" sz="160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 Εβδομάδα 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alibri" charset="-95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Από τη θεωρία στην πράξη 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-95"/>
                        <a:ea typeface="Times New Roman" charset="-95"/>
                        <a:cs typeface="Times New Roman" charset="-95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-95"/>
                        <a:defRPr>
                          <a:solidFill>
                            <a:schemeClr val="tx1"/>
                          </a:solidFill>
                          <a:latin typeface="Calibri" charset="-95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600">
                          <a:solidFill>
                            <a:schemeClr val="tx1"/>
                          </a:solidFill>
                          <a:latin typeface="Calibri" charset="-95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400">
                          <a:solidFill>
                            <a:schemeClr val="tx1"/>
                          </a:solidFill>
                          <a:latin typeface="Calibri" charset="-95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-95"/>
                        <a:defRPr sz="1200">
                          <a:solidFill>
                            <a:schemeClr val="tx1"/>
                          </a:solidFill>
                          <a:latin typeface="Calibri" charset="-95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Ασκήσεις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Συζήτηση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Ανακεφαλαίωση </a:t>
                      </a:r>
                    </a:p>
                  </a:txBody>
                  <a:tcPr marL="68580" marR="68580" marT="34290" marB="3429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l-GR" alt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Εγχειρίδιο Μαθήματος  </a:t>
            </a:r>
          </a:p>
        </p:txBody>
      </p:sp>
      <p:sp>
        <p:nvSpPr>
          <p:cNvPr id="3" name="Θέση περιεχομένου 2">
            <a:extLst/>
          </p:cNvPr>
          <p:cNvSpPr>
            <a:spLocks noGrp="1"/>
          </p:cNvSpPr>
          <p:nvPr>
            <p:ph idx="1"/>
          </p:nvPr>
        </p:nvSpPr>
        <p:spPr>
          <a:xfrm>
            <a:off x="822960" y="2172864"/>
            <a:ext cx="7708392" cy="316723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  <a:defRPr/>
            </a:pPr>
            <a:r>
              <a:rPr lang="el-GR" b="1" u="sng" dirty="0">
                <a:effectLst/>
              </a:rPr>
              <a:t>Βασικό εγχειρίδιο </a:t>
            </a:r>
          </a:p>
          <a:p>
            <a:pPr algn="just"/>
            <a:r>
              <a:rPr lang="en-US" sz="1900" dirty="0"/>
              <a:t>Scalise, S, &amp; </a:t>
            </a:r>
            <a:r>
              <a:rPr lang="en-US" sz="1900" dirty="0" err="1"/>
              <a:t>Bisetto</a:t>
            </a:r>
            <a:r>
              <a:rPr lang="en-US" sz="1900" dirty="0"/>
              <a:t>, A. 2008. </a:t>
            </a:r>
            <a:r>
              <a:rPr lang="en-US" sz="1900" i="1" dirty="0"/>
              <a:t>La </a:t>
            </a:r>
            <a:r>
              <a:rPr lang="en-US" sz="1900" i="1" dirty="0" err="1"/>
              <a:t>struttura</a:t>
            </a:r>
            <a:r>
              <a:rPr lang="en-US" sz="1900" i="1" dirty="0"/>
              <a:t> </a:t>
            </a:r>
            <a:r>
              <a:rPr lang="en-US" sz="1900" i="1" dirty="0" err="1"/>
              <a:t>delle</a:t>
            </a:r>
            <a:r>
              <a:rPr lang="en-US" sz="1900" i="1" dirty="0"/>
              <a:t> parole</a:t>
            </a:r>
            <a:r>
              <a:rPr lang="en-US" sz="1900" dirty="0"/>
              <a:t>. Bologna: Il </a:t>
            </a:r>
            <a:r>
              <a:rPr lang="en-US" sz="1900" dirty="0" err="1"/>
              <a:t>Mulino</a:t>
            </a:r>
            <a:r>
              <a:rPr lang="en-US" sz="1900" dirty="0"/>
              <a:t>.</a:t>
            </a:r>
            <a:endParaRPr lang="el-GR" sz="1900" dirty="0"/>
          </a:p>
          <a:p>
            <a:pPr marL="0" indent="0" algn="just">
              <a:spcAft>
                <a:spcPts val="0"/>
              </a:spcAft>
              <a:buNone/>
              <a:defRPr/>
            </a:pPr>
            <a:endParaRPr lang="el-GR" sz="1500" b="1" u="sng" dirty="0"/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el-GR" sz="1500" b="1" u="sng" dirty="0"/>
              <a:t>Επιπλέον βιβλιογραφία </a:t>
            </a:r>
          </a:p>
          <a:p>
            <a:pPr algn="just"/>
            <a:r>
              <a:rPr lang="el-GR" sz="1400" dirty="0"/>
              <a:t>- Ράλλη, Α. 2005. </a:t>
            </a:r>
            <a:r>
              <a:rPr lang="el-GR" sz="1400" i="1" dirty="0"/>
              <a:t>Μορφολογία</a:t>
            </a:r>
            <a:r>
              <a:rPr lang="el-GR" sz="1400" dirty="0"/>
              <a:t>. Αθήνα: Πατάκης. </a:t>
            </a:r>
          </a:p>
          <a:p>
            <a:pPr algn="just"/>
            <a:r>
              <a:rPr lang="el-GR" sz="1400" dirty="0"/>
              <a:t>- Ράλλη, Α. 2007. </a:t>
            </a:r>
            <a:r>
              <a:rPr lang="el-GR" sz="1400" i="1" dirty="0"/>
              <a:t>Η σύνθεση λέξεων. Διαγλωσσική μορφολογική προσέγγιση</a:t>
            </a:r>
            <a:r>
              <a:rPr lang="el-GR" sz="1400" dirty="0"/>
              <a:t>. Αθήνα: Πατάκης.</a:t>
            </a:r>
          </a:p>
          <a:p>
            <a:pPr algn="just"/>
            <a:r>
              <a:rPr lang="en-US" sz="1400" dirty="0"/>
              <a:t>- Scalise, S. 1984. </a:t>
            </a:r>
            <a:r>
              <a:rPr lang="en-US" sz="1400" i="1" dirty="0"/>
              <a:t>Generative Morphology</a:t>
            </a:r>
            <a:r>
              <a:rPr lang="en-US" sz="1400" dirty="0"/>
              <a:t>. Dordrecht: </a:t>
            </a:r>
            <a:r>
              <a:rPr lang="en-US" sz="1400" dirty="0" err="1"/>
              <a:t>Foris</a:t>
            </a:r>
            <a:r>
              <a:rPr lang="en-US" sz="1400" dirty="0"/>
              <a:t> Publications.</a:t>
            </a:r>
            <a:endParaRPr lang="el-GR" sz="1400" dirty="0"/>
          </a:p>
          <a:p>
            <a:pPr algn="just"/>
            <a:r>
              <a:rPr lang="en-US" sz="1400" dirty="0"/>
              <a:t>- Scalise, S, &amp; </a:t>
            </a:r>
            <a:r>
              <a:rPr lang="en-US" sz="1400" dirty="0" err="1"/>
              <a:t>Bisetto</a:t>
            </a:r>
            <a:r>
              <a:rPr lang="en-US" sz="1400" dirty="0"/>
              <a:t>, A. 2008. </a:t>
            </a:r>
            <a:r>
              <a:rPr lang="en-US" sz="1400" i="1" dirty="0"/>
              <a:t>La </a:t>
            </a:r>
            <a:r>
              <a:rPr lang="en-US" sz="1400" i="1" dirty="0" err="1"/>
              <a:t>struttura</a:t>
            </a:r>
            <a:r>
              <a:rPr lang="en-US" sz="1400" i="1" dirty="0"/>
              <a:t> </a:t>
            </a:r>
            <a:r>
              <a:rPr lang="en-US" sz="1400" i="1" dirty="0" err="1"/>
              <a:t>delle</a:t>
            </a:r>
            <a:r>
              <a:rPr lang="en-US" sz="1400" i="1" dirty="0"/>
              <a:t> parole</a:t>
            </a:r>
            <a:r>
              <a:rPr lang="en-US" sz="1400" dirty="0"/>
              <a:t>. Bologna: Il </a:t>
            </a:r>
            <a:r>
              <a:rPr lang="en-US" sz="1400" dirty="0" err="1"/>
              <a:t>Mulino</a:t>
            </a:r>
            <a:r>
              <a:rPr lang="en-US" sz="1400" dirty="0"/>
              <a:t>.</a:t>
            </a:r>
            <a:endParaRPr lang="el-GR" sz="140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el-GR" dirty="0"/>
          </a:p>
        </p:txBody>
      </p:sp>
      <p:pic>
        <p:nvPicPr>
          <p:cNvPr id="1026" name="Picture 2" descr="ÎÏÎ¿ÏÎ­Î»ÎµÏÎ¼Î± ÎµÎ¹ÎºÏÎ½Î±Ï Î³Î¹Î± La struttura delle parole. Bologna: Il Mulino.">
            <a:extLst>
              <a:ext uri="{FF2B5EF4-FFF2-40B4-BE49-F238E27FC236}">
                <a16:creationId xmlns="" xmlns:a16="http://schemas.microsoft.com/office/drawing/2014/main" id="{8F87ADA8-EEF2-4450-BB1E-D02A8FC91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76" y="286604"/>
            <a:ext cx="1255776" cy="19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Δομή μαθήματος  </a:t>
            </a:r>
          </a:p>
        </p:txBody>
      </p:sp>
      <p:sp>
        <p:nvSpPr>
          <p:cNvPr id="3" name="Θέση περιεχομένου 2">
            <a:extLst/>
          </p:cNvPr>
          <p:cNvSpPr>
            <a:spLocks noGrp="1"/>
          </p:cNvSpPr>
          <p:nvPr>
            <p:ph idx="1"/>
          </p:nvPr>
        </p:nvSpPr>
        <p:spPr>
          <a:xfrm>
            <a:off x="822960" y="2172864"/>
            <a:ext cx="7708392" cy="316723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l-GR" sz="21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 είναι η μορφολογία; 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l-GR" sz="21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ιστορία του όρου «μορφολογία</a:t>
            </a:r>
            <a:r>
              <a:rPr lang="el-GR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el-GR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l-GR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Μορφολογία: ορισμοί, αντικείμενο μελέτης</a:t>
            </a:r>
            <a:endParaRPr lang="el-GR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l-GR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Αυτονομία ή μη της μορφολογίας  </a:t>
            </a:r>
            <a:endParaRPr lang="el-GR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l-GR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Σχέση με επίπεδα γλωσσικής ανάλυσης 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l-GR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θέση της μορφολογίας στην επιστήμη της γλωσσολογίας  </a:t>
            </a:r>
            <a:endParaRPr lang="el-GR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endParaRPr lang="el-GR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5B36CBD1-4721-4C45-AFC7-6507031A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19" name="Εικόνα 18">
            <a:extLst>
              <a:ext uri="{FF2B5EF4-FFF2-40B4-BE49-F238E27FC236}">
                <a16:creationId xmlns="" xmlns:a16="http://schemas.microsoft.com/office/drawing/2014/main" id="{7CDF9E6E-22F4-46AB-9EFF-24584AD55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7"/>
          <a:stretch/>
        </p:blipFill>
        <p:spPr>
          <a:xfrm>
            <a:off x="877330" y="479483"/>
            <a:ext cx="3553306" cy="3236930"/>
          </a:xfrm>
          <a:prstGeom prst="rect">
            <a:avLst/>
          </a:prstGeom>
        </p:spPr>
      </p:pic>
      <p:cxnSp>
        <p:nvCxnSpPr>
          <p:cNvPr id="21" name="Ευθεία γραμμή σύνδεσης 20">
            <a:extLst>
              <a:ext uri="{FF2B5EF4-FFF2-40B4-BE49-F238E27FC236}">
                <a16:creationId xmlns="" xmlns:a16="http://schemas.microsoft.com/office/drawing/2014/main" id="{D55E7256-02F0-4ED6-98A4-B2FBCE55040D}"/>
              </a:ext>
            </a:extLst>
          </p:cNvPr>
          <p:cNvCxnSpPr/>
          <p:nvPr/>
        </p:nvCxnSpPr>
        <p:spPr>
          <a:xfrm>
            <a:off x="0" y="4599432"/>
            <a:ext cx="9144000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="" xmlns:a16="http://schemas.microsoft.com/office/drawing/2014/main" id="{DA02336B-DD98-435B-B7C3-CF5ABC0A1D6D}"/>
              </a:ext>
            </a:extLst>
          </p:cNvPr>
          <p:cNvCxnSpPr/>
          <p:nvPr/>
        </p:nvCxnSpPr>
        <p:spPr>
          <a:xfrm>
            <a:off x="5148072" y="0"/>
            <a:ext cx="0" cy="4599432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Ορθογώνιο 23">
            <a:extLst>
              <a:ext uri="{FF2B5EF4-FFF2-40B4-BE49-F238E27FC236}">
                <a16:creationId xmlns="" xmlns:a16="http://schemas.microsoft.com/office/drawing/2014/main" id="{E417820A-BEE8-42FA-9F34-C5B5DFC467A0}"/>
              </a:ext>
            </a:extLst>
          </p:cNvPr>
          <p:cNvSpPr/>
          <p:nvPr/>
        </p:nvSpPr>
        <p:spPr>
          <a:xfrm>
            <a:off x="5632704" y="1298448"/>
            <a:ext cx="3118104" cy="21305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spc="50" dirty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Τι είναι η μορφολογία;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6" name="Κύμα 25">
            <a:extLst>
              <a:ext uri="{FF2B5EF4-FFF2-40B4-BE49-F238E27FC236}">
                <a16:creationId xmlns="" xmlns:a16="http://schemas.microsoft.com/office/drawing/2014/main" id="{2CDDAADA-4552-4031-81C2-BE6EA2C4B880}"/>
              </a:ext>
            </a:extLst>
          </p:cNvPr>
          <p:cNvSpPr/>
          <p:nvPr/>
        </p:nvSpPr>
        <p:spPr>
          <a:xfrm>
            <a:off x="1718656" y="5129784"/>
            <a:ext cx="6126896" cy="905253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Σκεφτείτε </a:t>
            </a:r>
            <a:r>
              <a:rPr lang="el-GR" b="1" dirty="0">
                <a:solidFill>
                  <a:srgbClr val="FFFF00"/>
                </a:solidFill>
              </a:rPr>
              <a:t>φράσεις/προτάσεις</a:t>
            </a:r>
            <a:r>
              <a:rPr lang="el-GR" dirty="0">
                <a:solidFill>
                  <a:schemeClr val="accent5"/>
                </a:solidFill>
              </a:rPr>
              <a:t> </a:t>
            </a:r>
            <a:r>
              <a:rPr lang="el-GR" dirty="0"/>
              <a:t>με τη λέξη «μορφολογία»</a:t>
            </a:r>
          </a:p>
        </p:txBody>
      </p:sp>
    </p:spTree>
    <p:extLst>
      <p:ext uri="{BB962C8B-B14F-4D97-AF65-F5344CB8AC3E}">
        <p14:creationId xmlns:p14="http://schemas.microsoft.com/office/powerpoint/2010/main" val="241067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2005</Words>
  <Application>Microsoft Macintosh PowerPoint</Application>
  <PresentationFormat>On-screen Show (4:3)</PresentationFormat>
  <Paragraphs>327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Mangal</vt:lpstr>
      <vt:lpstr>MS Mincho</vt:lpstr>
      <vt:lpstr>Times New Roman</vt:lpstr>
      <vt:lpstr>Wingdings</vt:lpstr>
      <vt:lpstr>Ανασκόπηση</vt:lpstr>
      <vt:lpstr>Τμήμα Ιταλικής γλώσσας και φιλολογίας, Πανεπιστήμιο Αθηνών   Κατερίνα Χριστοπούλου  kxristopoulou@gmail.com </vt:lpstr>
      <vt:lpstr>Σκοπός μαθήματος </vt:lpstr>
      <vt:lpstr>Σκοπός μαθήματος </vt:lpstr>
      <vt:lpstr>PowerPoint Presentation</vt:lpstr>
      <vt:lpstr>PowerPoint Presentation</vt:lpstr>
      <vt:lpstr>PowerPoint Presentation</vt:lpstr>
      <vt:lpstr>Εγχειρίδιο Μαθήματος  </vt:lpstr>
      <vt:lpstr>Δομή μαθήματος  </vt:lpstr>
      <vt:lpstr>PowerPoint Presentation</vt:lpstr>
      <vt:lpstr>PowerPoint Presentation</vt:lpstr>
      <vt:lpstr>Δραστηριότητα 1 </vt:lpstr>
      <vt:lpstr>PowerPoint Presentation</vt:lpstr>
      <vt:lpstr>PowerPoint Presentation</vt:lpstr>
      <vt:lpstr>Μορφολογία… σημασία στο λεξικό  </vt:lpstr>
      <vt:lpstr>Μορφολογία…  σημασία σε γλωσσολογικό  λεξικό  </vt:lpstr>
      <vt:lpstr>Μορφολογία… εξέλιξη του όρου</vt:lpstr>
      <vt:lpstr>Θεωρητικά ερωτήματα…</vt:lpstr>
      <vt:lpstr>Μορφολογία… ορισμοί </vt:lpstr>
      <vt:lpstr>Μορφολογία… ορισμοί </vt:lpstr>
      <vt:lpstr>Μορφολογία… ορισμοί  </vt:lpstr>
      <vt:lpstr>Μορφολογία… ορισμοί  </vt:lpstr>
      <vt:lpstr>Μορφολογία… αντικείμενο μελέτης  </vt:lpstr>
      <vt:lpstr>Μορφολογία… αντικείμενο μελέτης  </vt:lpstr>
      <vt:lpstr>Μορφολογία… αντικείμενο μελέτης  </vt:lpstr>
      <vt:lpstr>Μορφολογία… αντικείμενο μελέτης  </vt:lpstr>
      <vt:lpstr>Μορφολογία… αντικείμενο μελέτης  </vt:lpstr>
      <vt:lpstr>Μορφολογία… αντικείμενο μελέτης  </vt:lpstr>
      <vt:lpstr>Αυτονομία της Μορφολογίας (;)</vt:lpstr>
      <vt:lpstr>Αυτονομία της Μορφολογίας (!)</vt:lpstr>
      <vt:lpstr>Σχέση με άλλα επίπεδα </vt:lpstr>
      <vt:lpstr>Μελέτη μίας λέξης… </vt:lpstr>
      <vt:lpstr>PowerPoint Presentation</vt:lpstr>
      <vt:lpstr>Σχέση με άλλα επίπεδα </vt:lpstr>
      <vt:lpstr>Άρα, γνωρίζω μορφολογία σημαίνει… </vt:lpstr>
      <vt:lpstr>Ερωτήματα για σκέψη… </vt:lpstr>
      <vt:lpstr>Ερωτήματα για σκέψη… </vt:lpstr>
      <vt:lpstr>Ερωτήματα για σκέψη… </vt:lpstr>
      <vt:lpstr>Βιβλιογραφία </vt:lpstr>
      <vt:lpstr>Τέλος Μαθήματος!! 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Σχολή Ανθρωπιστικών Επιστημών  Πρόγραμμα Σπουδών: Σύγχρονες τάσεις στη γλωσσολογία για εκπαιδευτικούς  </dc:title>
  <dc:creator>Χριστοπούλου Κατερίνα</dc:creator>
  <cp:lastModifiedBy>Χριστοπούλου Αικατερίνη</cp:lastModifiedBy>
  <cp:revision>123</cp:revision>
  <dcterms:created xsi:type="dcterms:W3CDTF">2019-03-04T09:40:17Z</dcterms:created>
  <dcterms:modified xsi:type="dcterms:W3CDTF">2020-10-16T11:36:20Z</dcterms:modified>
</cp:coreProperties>
</file>