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9" r:id="rId1"/>
  </p:sldMasterIdLst>
  <p:notesMasterIdLst>
    <p:notesMasterId r:id="rId39"/>
  </p:notesMasterIdLst>
  <p:sldIdLst>
    <p:sldId id="256" r:id="rId2"/>
    <p:sldId id="403" r:id="rId3"/>
    <p:sldId id="404" r:id="rId4"/>
    <p:sldId id="450" r:id="rId5"/>
    <p:sldId id="451" r:id="rId6"/>
    <p:sldId id="452" r:id="rId7"/>
    <p:sldId id="485" r:id="rId8"/>
    <p:sldId id="299" r:id="rId9"/>
    <p:sldId id="465" r:id="rId10"/>
    <p:sldId id="384" r:id="rId11"/>
    <p:sldId id="387" r:id="rId12"/>
    <p:sldId id="388" r:id="rId13"/>
    <p:sldId id="389" r:id="rId14"/>
    <p:sldId id="466" r:id="rId15"/>
    <p:sldId id="467" r:id="rId16"/>
    <p:sldId id="319" r:id="rId17"/>
    <p:sldId id="394" r:id="rId18"/>
    <p:sldId id="481" r:id="rId19"/>
    <p:sldId id="395" r:id="rId20"/>
    <p:sldId id="455" r:id="rId21"/>
    <p:sldId id="482" r:id="rId22"/>
    <p:sldId id="483" r:id="rId23"/>
    <p:sldId id="486" r:id="rId24"/>
    <p:sldId id="396" r:id="rId25"/>
    <p:sldId id="456" r:id="rId26"/>
    <p:sldId id="457" r:id="rId27"/>
    <p:sldId id="484" r:id="rId28"/>
    <p:sldId id="285" r:id="rId29"/>
    <p:sldId id="287" r:id="rId30"/>
    <p:sldId id="288" r:id="rId31"/>
    <p:sldId id="290" r:id="rId32"/>
    <p:sldId id="462" r:id="rId33"/>
    <p:sldId id="472" r:id="rId34"/>
    <p:sldId id="480" r:id="rId35"/>
    <p:sldId id="488" r:id="rId36"/>
    <p:sldId id="307" r:id="rId37"/>
    <p:sldId id="272" r:id="rId38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Χριστοπούλου Κατερίνα" initials="ΧΚ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D0D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27102A9-8310-4765-A935-A1911B00CA55}" styleName="Φωτεινό στυλ 1 - Έμφαση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4B1156A-380E-4F78-BDF5-A606A8083BF9}" styleName="Μεσαίο στυλ 4 - Έμφαση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0A15C55-8517-42AA-B614-E9B94910E393}" styleName="Μεσαίο στυλ 2 - Έμφαση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799B23B-EC83-4686-B30A-512413B5E67A}" styleName="Φωτεινό στυλ 3 - Έμφαση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Χωρίς στυλ, πλέγμα πίνακα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Μεσαίο στυλ 2 - Έμφαση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Μεσαίο στυλ 1 - Έμφαση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27" autoAdjust="0"/>
    <p:restoredTop sz="94518"/>
  </p:normalViewPr>
  <p:slideViewPr>
    <p:cSldViewPr snapToGrid="0" snapToObjects="1">
      <p:cViewPr>
        <p:scale>
          <a:sx n="112" d="100"/>
          <a:sy n="112" d="100"/>
        </p:scale>
        <p:origin x="7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commentAuthors" Target="commentAuthors.xml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B5D683-BDA7-44CB-8D78-D75C85D40E83}" type="datetimeFigureOut">
              <a:rPr lang="el-GR" smtClean="0"/>
              <a:t>23/10/20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3B3B33-7560-4AD6-B982-37336D0AF92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94409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3B3B33-7560-4AD6-B982-37336D0AF92B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850474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Θέση εικόνας διαφάνειας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698" name="Θέση σημειώσεων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l-GR" altLang="en-US"/>
              <a:t> </a:t>
            </a:r>
          </a:p>
        </p:txBody>
      </p:sp>
      <p:sp>
        <p:nvSpPr>
          <p:cNvPr id="4" name="Θέση αριθμού διαφάνειας 3">
            <a:extLst/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3E7175-8C38-E543-AB09-461BA0BA8BBD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947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Θέση εικόνας διαφάνειας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698" name="Θέση σημειώσεων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l-GR" altLang="en-US"/>
              <a:t> </a:t>
            </a:r>
          </a:p>
        </p:txBody>
      </p:sp>
      <p:sp>
        <p:nvSpPr>
          <p:cNvPr id="4" name="Θέση αριθμού διαφάνειας 3">
            <a:extLst/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3E7175-8C38-E543-AB09-461BA0BA8BBD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058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Θέση εικόνας διαφάνειας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698" name="Θέση σημειώσεων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l-GR" altLang="en-US"/>
              <a:t> </a:t>
            </a:r>
          </a:p>
        </p:txBody>
      </p:sp>
      <p:sp>
        <p:nvSpPr>
          <p:cNvPr id="4" name="Θέση αριθμού διαφάνειας 3">
            <a:extLst/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3E7175-8C38-E543-AB09-461BA0BA8BBD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6651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Θέση εικόνας διαφάνειας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698" name="Θέση σημειώσεων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l-GR" altLang="en-US"/>
              <a:t> </a:t>
            </a:r>
          </a:p>
        </p:txBody>
      </p:sp>
      <p:sp>
        <p:nvSpPr>
          <p:cNvPr id="4" name="Θέση αριθμού διαφάνειας 3">
            <a:extLst/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3E7175-8C38-E543-AB09-461BA0BA8BBD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6743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0898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l-GR" altLang="el-GR"/>
              <a:t> </a:t>
            </a:r>
          </a:p>
        </p:txBody>
      </p:sp>
      <p:sp>
        <p:nvSpPr>
          <p:cNvPr id="80899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-95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-95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-95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-95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-95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-95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-95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-95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-95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D29325B-4481-9A43-913B-BEF2926FC094}" type="slidenum">
              <a:rPr lang="el-GR" alt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el-GR" altLang="el-GR"/>
          </a:p>
        </p:txBody>
      </p:sp>
      <p:sp>
        <p:nvSpPr>
          <p:cNvPr id="80900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-95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-95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-95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-95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-95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-95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-95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-95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-95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altLang="el-GR"/>
              <a:t>γδφυτγφωηωυγ</a:t>
            </a:r>
          </a:p>
        </p:txBody>
      </p:sp>
    </p:spTree>
    <p:extLst>
      <p:ext uri="{BB962C8B-B14F-4D97-AF65-F5344CB8AC3E}">
        <p14:creationId xmlns:p14="http://schemas.microsoft.com/office/powerpoint/2010/main" val="19670826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3B3B33-7560-4AD6-B982-37336D0AF92B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03584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3B3B33-7560-4AD6-B982-37336D0AF92B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373098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Θέση εικόνας διαφάνειας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698" name="Θέση σημειώσεων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l-GR" altLang="en-US"/>
              <a:t> </a:t>
            </a:r>
          </a:p>
        </p:txBody>
      </p:sp>
      <p:sp>
        <p:nvSpPr>
          <p:cNvPr id="4" name="Θέση αριθμού διαφάνειας 3">
            <a:extLst/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3E7175-8C38-E543-AB09-461BA0BA8BB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896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4C431-90A7-484E-8E1D-0ED85D9ED0C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7782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Θέση εικόνας διαφάνειας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698" name="Θέση σημειώσεων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l-GR" altLang="en-US"/>
              <a:t> </a:t>
            </a:r>
          </a:p>
        </p:txBody>
      </p:sp>
      <p:sp>
        <p:nvSpPr>
          <p:cNvPr id="4" name="Θέση αριθμού διαφάνειας 3">
            <a:extLst/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3E7175-8C38-E543-AB09-461BA0BA8BB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4160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Θέση εικόνας διαφάνειας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698" name="Θέση σημειώσεων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l-GR" altLang="en-US"/>
              <a:t> </a:t>
            </a:r>
          </a:p>
        </p:txBody>
      </p:sp>
      <p:sp>
        <p:nvSpPr>
          <p:cNvPr id="4" name="Θέση αριθμού διαφάνειας 3">
            <a:extLst/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3E7175-8C38-E543-AB09-461BA0BA8BB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6157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Θέση εικόνας διαφάνειας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698" name="Θέση σημειώσεων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l-GR" altLang="en-US"/>
              <a:t> </a:t>
            </a:r>
          </a:p>
        </p:txBody>
      </p:sp>
      <p:sp>
        <p:nvSpPr>
          <p:cNvPr id="4" name="Θέση αριθμού διαφάνειας 3">
            <a:extLst/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3E7175-8C38-E543-AB09-461BA0BA8BB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9947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Θέση εικόνας διαφάνειας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698" name="Θέση σημειώσεων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l-GR" altLang="en-US"/>
              <a:t> </a:t>
            </a:r>
          </a:p>
        </p:txBody>
      </p:sp>
      <p:sp>
        <p:nvSpPr>
          <p:cNvPr id="4" name="Θέση αριθμού διαφάνειας 3">
            <a:extLst/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3E7175-8C38-E543-AB09-461BA0BA8BBD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921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4FA27-D2C2-4BCC-A654-9C601FB3BF15}" type="datetime1">
              <a:rPr lang="en-US" smtClean="0"/>
              <a:pPr/>
              <a:t>10/23/20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8470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91440" rIns="45720" bIns="91440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6AF17-8F99-4439-ACB9-01F7136FFA84}" type="datetime1">
              <a:rPr lang="en-US" smtClean="0"/>
              <a:pPr/>
              <a:t>10/23/20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69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91440" rIns="45720" bIns="91440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C5C84-0E6B-49C9-A699-827EE2BF9DFD}" type="datetime1">
              <a:rPr lang="en-US" smtClean="0"/>
              <a:pPr/>
              <a:t>10/23/20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625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F46EA-7A23-44C9-8E1B-A493DCFAB592}" type="datetime1">
              <a:rPr lang="en-US" smtClean="0"/>
              <a:pPr/>
              <a:t>10/23/20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474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607A0-7040-4152-A430-4213EAA432EF}" type="datetime1">
              <a:rPr lang="en-US" smtClean="0"/>
              <a:pPr/>
              <a:t>10/23/20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3081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3B913-059C-4C0F-B00B-1829B2E835B6}" type="datetime1">
              <a:rPr lang="en-US" smtClean="0"/>
              <a:pPr/>
              <a:t>10/23/20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018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>
                    <a:lumMod val="9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>
                    <a:lumMod val="9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F192D-1866-4F86-B725-002C96ADE40F}" type="datetime1">
              <a:rPr lang="en-US" smtClean="0"/>
              <a:pPr/>
              <a:t>10/23/20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436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F8101-397D-4852-ACF9-2A99F746BA07}" type="datetime1">
              <a:rPr lang="en-US" smtClean="0"/>
              <a:pPr/>
              <a:t>10/23/20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305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AB9DE-3108-487C-9CF9-7DEC972731AF}" type="datetime1">
              <a:rPr lang="en-US" smtClean="0"/>
              <a:pPr/>
              <a:t>10/23/20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572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0"/>
            <a:ext cx="3038093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69E9E533-4295-40CF-A104-6333BEFA4978}" type="datetime1">
              <a:rPr lang="en-US" smtClean="0"/>
              <a:pPr/>
              <a:t>10/23/20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ECEDD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7886C9C-DC18-4195-8FD5-A50AA931D419}" type="slidenum">
              <a:rPr lang="en-US" smtClean="0">
                <a:solidFill>
                  <a:srgbClr val="ECEDD1"/>
                </a:solidFill>
              </a:rPr>
              <a:pPr/>
              <a:t>‹#›</a:t>
            </a:fld>
            <a:endParaRPr lang="en-US" dirty="0">
              <a:solidFill>
                <a:srgbClr val="ECED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82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1">
              <a:lumMod val="50000"/>
              <a:lumOff val="5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3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DBC031F-8E56-4F88-937E-53A25DB6BCC6}" type="datetime1">
              <a:rPr lang="en-US" smtClean="0">
                <a:solidFill>
                  <a:srgbClr val="ECEDD1"/>
                </a:solidFill>
              </a:rPr>
              <a:pPr/>
              <a:t>10/23/20</a:t>
            </a:fld>
            <a:endParaRPr lang="en-US" dirty="0">
              <a:solidFill>
                <a:srgbClr val="ECEDD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ECEDD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7886C9C-DC18-4195-8FD5-A50AA931D419}" type="slidenum">
              <a:rPr lang="en-US" smtClean="0">
                <a:solidFill>
                  <a:srgbClr val="ECEDD1"/>
                </a:solidFill>
              </a:rPr>
              <a:pPr/>
              <a:t>‹#›</a:t>
            </a:fld>
            <a:endParaRPr lang="en-US" dirty="0">
              <a:solidFill>
                <a:srgbClr val="ECED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210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46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" y="6400800"/>
            <a:ext cx="9143989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CE9A5CC-FF23-4666-96FC-0313E1559B3F}" type="datetime1">
              <a:rPr lang="en-US" smtClean="0"/>
              <a:pPr/>
              <a:t>10/23/20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7886C9C-DC18-4195-8FD5-A50AA931D41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37496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3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microsoft.com/office/2007/relationships/hdphoto" Target="../media/hdphoto2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slide" Target="slide2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mailto:http://astratto.info/g-graffi-s-scalise-le-lingue-e-il-linguaggio-capitolo-v-la-str.html" TargetMode="External"/><Relationship Id="rId4" Type="http://schemas.openxmlformats.org/officeDocument/2006/relationships/hyperlink" Target="mailto:http://www.greek-language.gr/digitalResources/modern_greek/tools/lexica/glossology_edu/lemma.html?id=82#colabbr03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http://hdl.handle.net/11419/1931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781168" y="4453128"/>
            <a:ext cx="6391183" cy="1490531"/>
          </a:xfrm>
        </p:spPr>
        <p:txBody>
          <a:bodyPr>
            <a:normAutofit fontScale="90000"/>
          </a:bodyPr>
          <a:lstStyle/>
          <a:p>
            <a:pPr lvl="0" fontAlgn="base">
              <a:lnSpc>
                <a:spcPct val="100000"/>
              </a:lnSpc>
              <a:spcAft>
                <a:spcPct val="0"/>
              </a:spcAft>
            </a:pPr>
            <a:r>
              <a:rPr lang="el-GR" altLang="el-GR" sz="1600" b="1" spc="0" dirty="0">
                <a:solidFill>
                  <a:schemeClr val="tx1"/>
                </a:solidFill>
                <a:latin typeface="Calibri" charset="-95"/>
                <a:ea typeface="+mn-ea"/>
                <a:cs typeface="+mn-cs"/>
              </a:rPr>
              <a:t>Τμήμα Ιταλικής γλώσσας και φιλολογίας, Πανεπιστήμιο Αθηνών</a:t>
            </a:r>
            <a:br>
              <a:rPr lang="el-GR" altLang="el-GR" sz="1600" b="1" spc="0" dirty="0">
                <a:solidFill>
                  <a:schemeClr val="tx1"/>
                </a:solidFill>
                <a:latin typeface="Calibri" charset="-95"/>
                <a:ea typeface="+mn-ea"/>
                <a:cs typeface="+mn-cs"/>
              </a:rPr>
            </a:br>
            <a:r>
              <a:rPr lang="el-GR" altLang="el-GR" sz="1600" b="1" spc="0" dirty="0">
                <a:solidFill>
                  <a:schemeClr val="tx1"/>
                </a:solidFill>
                <a:latin typeface="Calibri" charset="-95"/>
                <a:ea typeface="+mn-ea"/>
                <a:cs typeface="+mn-cs"/>
              </a:rPr>
              <a:t> </a:t>
            </a:r>
            <a:r>
              <a:rPr lang="en-US" altLang="el-GR" sz="1600" b="1" spc="0" dirty="0">
                <a:solidFill>
                  <a:schemeClr val="tx1"/>
                </a:solidFill>
                <a:latin typeface="Calibri" charset="-95"/>
                <a:ea typeface="+mn-ea"/>
                <a:cs typeface="+mn-cs"/>
              </a:rPr>
              <a:t/>
            </a:r>
            <a:br>
              <a:rPr lang="en-US" altLang="el-GR" sz="1600" b="1" spc="0" dirty="0">
                <a:solidFill>
                  <a:schemeClr val="tx1"/>
                </a:solidFill>
                <a:latin typeface="Calibri" charset="-95"/>
                <a:ea typeface="+mn-ea"/>
                <a:cs typeface="+mn-cs"/>
              </a:rPr>
            </a:br>
            <a:r>
              <a:rPr lang="el-GR" altLang="el-GR" sz="1600" spc="0" dirty="0">
                <a:solidFill>
                  <a:schemeClr val="tx1"/>
                </a:solidFill>
                <a:latin typeface="Calibri" charset="-95"/>
                <a:ea typeface="+mn-ea"/>
                <a:cs typeface="+mn-cs"/>
              </a:rPr>
              <a:t>Κατερίνα Χριστοπούλου </a:t>
            </a:r>
            <a:br>
              <a:rPr lang="el-GR" altLang="el-GR" sz="1600" spc="0" dirty="0">
                <a:solidFill>
                  <a:schemeClr val="tx1"/>
                </a:solidFill>
                <a:latin typeface="Calibri" charset="-95"/>
                <a:ea typeface="+mn-ea"/>
                <a:cs typeface="+mn-cs"/>
              </a:rPr>
            </a:br>
            <a:r>
              <a:rPr lang="en-US" altLang="el-GR" sz="1600" spc="0" dirty="0">
                <a:solidFill>
                  <a:srgbClr val="0070C0"/>
                </a:solidFill>
                <a:latin typeface="Calibri" charset="-95"/>
                <a:ea typeface="+mn-ea"/>
                <a:cs typeface="+mn-cs"/>
              </a:rPr>
              <a:t>kxristopoulou@gmail.com</a:t>
            </a:r>
            <a:r>
              <a:rPr lang="en-US" sz="2800" b="1" dirty="0">
                <a:solidFill>
                  <a:schemeClr val="tx1"/>
                </a:solidFill>
                <a:latin typeface="Calibri"/>
                <a:cs typeface="Calibri"/>
              </a:rPr>
              <a:t/>
            </a:r>
            <a:br>
              <a:rPr lang="en-US" sz="2800" b="1" dirty="0">
                <a:solidFill>
                  <a:schemeClr val="tx1"/>
                </a:solidFill>
                <a:latin typeface="Calibri"/>
                <a:cs typeface="Calibri"/>
              </a:rPr>
            </a:br>
            <a:endParaRPr lang="el-GR" sz="2800" b="1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577641" y="2036537"/>
            <a:ext cx="8218887" cy="1828800"/>
          </a:xfrm>
        </p:spPr>
        <p:txBody>
          <a:bodyPr>
            <a:normAutofit/>
          </a:bodyPr>
          <a:lstStyle/>
          <a:p>
            <a:pPr algn="ctr"/>
            <a:r>
              <a:rPr lang="el-GR" sz="2800" b="1" cap="none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Μορφολογία της Ιταλικής Γλώσσας</a:t>
            </a:r>
            <a:endParaRPr lang="en-US" sz="2800" b="1" cap="none" dirty="0">
              <a:solidFill>
                <a:schemeClr val="tx2">
                  <a:lumMod val="75000"/>
                </a:schemeClr>
              </a:solidFill>
              <a:latin typeface="Calibri"/>
              <a:cs typeface="Calibri"/>
            </a:endParaRPr>
          </a:p>
          <a:p>
            <a:pPr algn="ctr"/>
            <a:endParaRPr lang="en-US" cap="none" dirty="0">
              <a:solidFill>
                <a:schemeClr val="accent2"/>
              </a:solidFill>
              <a:latin typeface="Calibri"/>
              <a:cs typeface="Calibri"/>
            </a:endParaRPr>
          </a:p>
          <a:p>
            <a:pPr algn="ctr"/>
            <a:r>
              <a:rPr lang="el-GR" b="1" u="sng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Μάθημα 2</a:t>
            </a:r>
            <a:r>
              <a:rPr lang="el-GR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: </a:t>
            </a:r>
            <a:r>
              <a:rPr lang="el-GR" b="1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Μορφολογικ</a:t>
            </a:r>
            <a:r>
              <a:rPr lang="el-GR" b="1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ή</a:t>
            </a:r>
            <a:r>
              <a:rPr lang="el-GR" b="1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Λέξη</a:t>
            </a:r>
            <a:endParaRPr lang="el-GR" b="1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  <a:p>
            <a:pPr algn="ctr"/>
            <a:endParaRPr lang="el-GR" b="1" cap="none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  <a:p>
            <a:pPr algn="ctr"/>
            <a:endParaRPr lang="en-US" b="1" cap="none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B4BED418-6A2F-4164-BD15-78500D4D373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2"/>
          <a:stretch/>
        </p:blipFill>
        <p:spPr bwMode="auto">
          <a:xfrm>
            <a:off x="7172351" y="269718"/>
            <a:ext cx="1624177" cy="594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212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Δυσκολίες ορισμού λέξης </a:t>
            </a:r>
            <a:endParaRPr lang="en-US" sz="3200" b="1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052120"/>
            <a:ext cx="7973568" cy="4065216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l-GR" u="sng" dirty="0"/>
              <a:t>Πώς ορίζεται η λέξη; 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el-GR" i="1" dirty="0"/>
              <a:t>  έχω τρέξει</a:t>
            </a:r>
            <a:r>
              <a:rPr lang="el-GR" i="1" baseline="-25000" dirty="0"/>
              <a:t>2</a:t>
            </a:r>
            <a:r>
              <a:rPr lang="el-GR" i="1" dirty="0"/>
              <a:t>, θα τρέχω</a:t>
            </a:r>
            <a:r>
              <a:rPr lang="el-GR" i="1" baseline="-25000" dirty="0"/>
              <a:t>2</a:t>
            </a:r>
            <a:r>
              <a:rPr lang="el-GR" i="1" dirty="0"/>
              <a:t>, έχω τρεχάματα</a:t>
            </a:r>
            <a:r>
              <a:rPr lang="el-GR" i="1" baseline="-25000" dirty="0"/>
              <a:t>2</a:t>
            </a:r>
            <a:r>
              <a:rPr lang="el-GR" i="1" dirty="0"/>
              <a:t>, είμαι στο τρέξιμο</a:t>
            </a:r>
            <a:r>
              <a:rPr lang="el-GR" i="1" baseline="-25000" dirty="0"/>
              <a:t>4</a:t>
            </a:r>
            <a:r>
              <a:rPr lang="el-GR" i="1" dirty="0"/>
              <a:t> </a:t>
            </a:r>
          </a:p>
          <a:p>
            <a:endParaRPr lang="el-GR" dirty="0">
              <a:effectLst/>
            </a:endParaRP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l-GR" dirty="0">
                <a:effectLst/>
              </a:rPr>
              <a:t>Το </a:t>
            </a:r>
            <a:r>
              <a:rPr lang="el-GR" u="sng" dirty="0">
                <a:effectLst/>
              </a:rPr>
              <a:t>ελάχιστο</a:t>
            </a:r>
            <a:r>
              <a:rPr lang="el-GR" dirty="0">
                <a:effectLst/>
              </a:rPr>
              <a:t> σημείο που φέρει </a:t>
            </a:r>
            <a:r>
              <a:rPr lang="el-GR" u="sng" dirty="0">
                <a:effectLst/>
              </a:rPr>
              <a:t>σημασία</a:t>
            </a:r>
            <a:r>
              <a:rPr lang="el-GR" dirty="0">
                <a:effectLst/>
              </a:rPr>
              <a:t>: </a:t>
            </a:r>
            <a:r>
              <a:rPr lang="el-GR" b="1" dirty="0"/>
              <a:t>ΛΕΞΗ</a:t>
            </a:r>
            <a:r>
              <a:rPr lang="el-GR" dirty="0"/>
              <a:t> ή </a:t>
            </a:r>
            <a:r>
              <a:rPr lang="el-GR" b="1" dirty="0">
                <a:effectLst/>
              </a:rPr>
              <a:t>ΜΟΡΦΗΜΑ;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endParaRPr lang="el-GR" b="1" dirty="0">
              <a:effectLst/>
            </a:endParaRPr>
          </a:p>
          <a:p>
            <a:pPr marL="182563" indent="-182563" algn="just">
              <a:buFont typeface="Arial" panose="020B0604020202020204" pitchFamily="34" charset="0"/>
              <a:buChar char="•"/>
            </a:pPr>
            <a:r>
              <a:rPr lang="el-GR" dirty="0"/>
              <a:t>Το μικρότερο </a:t>
            </a:r>
            <a:r>
              <a:rPr lang="el-GR" b="1" dirty="0"/>
              <a:t>φωνολογικά σταθερό </a:t>
            </a:r>
            <a:r>
              <a:rPr lang="el-GR" dirty="0"/>
              <a:t>στοιχείο που μπορεί να προφέρεται μεμονωμένα και έχει </a:t>
            </a:r>
            <a:r>
              <a:rPr lang="el-GR" b="1" dirty="0"/>
              <a:t>σημασιολογικό ή πραγματολογικό </a:t>
            </a:r>
            <a:r>
              <a:rPr lang="el-GR" dirty="0"/>
              <a:t>περιεχόμενο</a:t>
            </a:r>
            <a:endParaRPr lang="el-GR" i="1" dirty="0">
              <a:effectLst/>
            </a:endParaRPr>
          </a:p>
          <a:p>
            <a:pPr>
              <a:buFont typeface="ZapfDingbatsITC" charset="0"/>
              <a:buChar char="➾"/>
            </a:pPr>
            <a:r>
              <a:rPr lang="el-GR" dirty="0">
                <a:effectLst/>
              </a:rPr>
              <a:t> Π.χ. </a:t>
            </a:r>
            <a:r>
              <a:rPr lang="el-GR" b="1" u="sng" dirty="0">
                <a:solidFill>
                  <a:srgbClr val="0070C0"/>
                </a:solidFill>
                <a:effectLst/>
              </a:rPr>
              <a:t>είμαι</a:t>
            </a:r>
            <a:r>
              <a:rPr lang="el-GR" b="1" u="sng" dirty="0">
                <a:solidFill>
                  <a:schemeClr val="accent1"/>
                </a:solidFill>
                <a:effectLst/>
              </a:rPr>
              <a:t> </a:t>
            </a:r>
            <a:r>
              <a:rPr lang="el-GR" b="1" u="sng" dirty="0">
                <a:solidFill>
                  <a:schemeClr val="accent5"/>
                </a:solidFill>
                <a:effectLst/>
              </a:rPr>
              <a:t>σ</a:t>
            </a:r>
            <a:r>
              <a:rPr lang="el-GR" b="1" u="sng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</a:rPr>
              <a:t>το</a:t>
            </a:r>
            <a:r>
              <a:rPr lang="el-GR" b="1" u="sng" dirty="0">
                <a:solidFill>
                  <a:schemeClr val="accent1"/>
                </a:solidFill>
                <a:effectLst/>
              </a:rPr>
              <a:t> </a:t>
            </a:r>
            <a:r>
              <a:rPr lang="el-GR" b="1" u="sng" dirty="0">
                <a:solidFill>
                  <a:schemeClr val="accent2"/>
                </a:solidFill>
                <a:effectLst/>
              </a:rPr>
              <a:t>τρέξ</a:t>
            </a:r>
            <a:r>
              <a:rPr lang="el-GR" b="1" u="sng" dirty="0">
                <a:solidFill>
                  <a:srgbClr val="00B0F0"/>
                </a:solidFill>
                <a:effectLst/>
              </a:rPr>
              <a:t>ιμο</a:t>
            </a:r>
            <a:r>
              <a:rPr lang="el-GR" u="sng" dirty="0">
                <a:solidFill>
                  <a:schemeClr val="accent1"/>
                </a:solidFill>
                <a:effectLst/>
              </a:rPr>
              <a:t> </a:t>
            </a:r>
            <a:r>
              <a:rPr lang="el-GR" dirty="0">
                <a:effectLst/>
                <a:sym typeface="Wingdings"/>
              </a:rPr>
              <a:t></a:t>
            </a:r>
            <a:r>
              <a:rPr lang="el-GR" dirty="0">
                <a:effectLst/>
              </a:rPr>
              <a:t> </a:t>
            </a:r>
            <a:r>
              <a:rPr lang="el-GR" u="sng" dirty="0">
                <a:effectLst/>
              </a:rPr>
              <a:t>3 λέξεις, 5 μορφήματα, 1 σημασία</a:t>
            </a:r>
            <a:r>
              <a:rPr lang="el-GR" dirty="0">
                <a:effectLst/>
              </a:rPr>
              <a:t> </a:t>
            </a:r>
            <a:r>
              <a:rPr lang="el-GR" sz="1700" dirty="0">
                <a:effectLst/>
              </a:rPr>
              <a:t>[ιδιωματισμός]</a:t>
            </a:r>
          </a:p>
          <a:p>
            <a:pPr marL="0" indent="0">
              <a:buNone/>
            </a:pPr>
            <a:endParaRPr lang="el-GR" dirty="0">
              <a:effectLst/>
            </a:endParaRPr>
          </a:p>
          <a:p>
            <a:pPr marL="0" indent="0" algn="ctr">
              <a:buNone/>
            </a:pPr>
            <a:r>
              <a:rPr lang="el-GR" b="1" dirty="0">
                <a:solidFill>
                  <a:schemeClr val="accent2"/>
                </a:solidFill>
                <a:effectLst/>
              </a:rPr>
              <a:t>Μόρφημα - Λέξη - Φράση - Πρόταση  </a:t>
            </a:r>
          </a:p>
          <a:p>
            <a:pPr marL="0" indent="0" algn="r">
              <a:buNone/>
            </a:pPr>
            <a:r>
              <a:rPr lang="en-US" sz="1350" dirty="0"/>
              <a:t>(</a:t>
            </a:r>
            <a:r>
              <a:rPr lang="el-GR" sz="1350" dirty="0"/>
              <a:t>Μότσιου 1994: 63-80)</a:t>
            </a:r>
            <a:endParaRPr lang="en-US" sz="1350" dirty="0"/>
          </a:p>
        </p:txBody>
      </p:sp>
      <p:pic>
        <p:nvPicPr>
          <p:cNvPr id="4" name="Εικόνα 3">
            <a:extLst>
              <a:ext uri="{FF2B5EF4-FFF2-40B4-BE49-F238E27FC236}">
                <a16:creationId xmlns="" xmlns:a16="http://schemas.microsoft.com/office/drawing/2014/main" id="{69B7A826-9907-416C-A477-096127ACC1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1896" y="487982"/>
            <a:ext cx="1209104" cy="80460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6" name="Ευθύγραμμο βέλος σύνδεσης 5">
            <a:extLst>
              <a:ext uri="{FF2B5EF4-FFF2-40B4-BE49-F238E27FC236}">
                <a16:creationId xmlns="" xmlns:a16="http://schemas.microsoft.com/office/drawing/2014/main" id="{EAA14E0C-4742-4A52-B440-92D24FD31C00}"/>
              </a:ext>
            </a:extLst>
          </p:cNvPr>
          <p:cNvCxnSpPr/>
          <p:nvPr/>
        </p:nvCxnSpPr>
        <p:spPr>
          <a:xfrm>
            <a:off x="6281928" y="3502877"/>
            <a:ext cx="0" cy="4107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68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="" xmlns:a16="http://schemas.microsoft.com/office/drawing/2014/main" id="{702435CB-FAF5-4C5F-B824-52CB58247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Ορισμός ΛΕΞΗΣ</a:t>
            </a:r>
            <a:endParaRPr lang="en-US" sz="3200" b="1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5227" y="2155123"/>
            <a:ext cx="7543801" cy="3719583"/>
          </a:xfrm>
        </p:spPr>
        <p:txBody>
          <a:bodyPr>
            <a:normAutofit lnSpcReduction="10000"/>
          </a:bodyPr>
          <a:lstStyle/>
          <a:p>
            <a:pPr algn="just"/>
            <a:r>
              <a:rPr lang="el-GR" dirty="0"/>
              <a:t>Η λέξη είναι μια </a:t>
            </a:r>
            <a:r>
              <a:rPr lang="el-GR" b="1" dirty="0"/>
              <a:t>έννοια</a:t>
            </a:r>
            <a:r>
              <a:rPr lang="el-GR" dirty="0"/>
              <a:t> για την οποία είναι δύσκολο να δώσουμε έναν ορισμό που να ισχύει για όλες τις γλώσσες [</a:t>
            </a:r>
            <a:r>
              <a:rPr lang="is-IS" dirty="0"/>
              <a:t>…</a:t>
            </a:r>
            <a:r>
              <a:rPr lang="el-GR" dirty="0"/>
              <a:t>] </a:t>
            </a:r>
          </a:p>
          <a:p>
            <a:pPr marL="0" indent="0" algn="r">
              <a:buNone/>
            </a:pPr>
            <a:r>
              <a:rPr lang="el-GR" sz="1200" dirty="0"/>
              <a:t>(Σακελλαριάδης 2003)</a:t>
            </a:r>
          </a:p>
          <a:p>
            <a:pPr algn="just">
              <a:lnSpc>
                <a:spcPct val="100000"/>
              </a:lnSpc>
            </a:pPr>
            <a:endParaRPr lang="el-GR" b="1" dirty="0" smtClean="0">
              <a:effectLst/>
            </a:endParaRPr>
          </a:p>
          <a:p>
            <a:pPr algn="just">
              <a:lnSpc>
                <a:spcPct val="100000"/>
              </a:lnSpc>
            </a:pPr>
            <a:r>
              <a:rPr lang="el-GR" b="1" dirty="0" smtClean="0">
                <a:effectLst/>
              </a:rPr>
              <a:t>Μονάδα </a:t>
            </a:r>
            <a:r>
              <a:rPr lang="el-GR" b="1" dirty="0">
                <a:effectLst/>
              </a:rPr>
              <a:t>έκφρασης </a:t>
            </a:r>
            <a:r>
              <a:rPr lang="el-GR" dirty="0">
                <a:effectLst/>
              </a:rPr>
              <a:t>η οποία αναγνωρίζεται καθολικά και διαισθητικά από τους ΦΥΣΙΚΟΥΣ ΟΜΙΛΗΤΕΣ στον προφορικό και τον γραπτό λόγο / […] οριζόμενη </a:t>
            </a:r>
            <a:r>
              <a:rPr lang="el-GR" b="1" dirty="0">
                <a:effectLst/>
              </a:rPr>
              <a:t>μονάδα</a:t>
            </a:r>
            <a:r>
              <a:rPr lang="el-GR" dirty="0">
                <a:effectLst/>
              </a:rPr>
              <a:t> που απαντάται σε ένα τμήμα </a:t>
            </a:r>
            <a:r>
              <a:rPr lang="el-GR" b="1" dirty="0">
                <a:effectLst/>
              </a:rPr>
              <a:t>γραφής</a:t>
            </a:r>
            <a:r>
              <a:rPr lang="el-GR" dirty="0">
                <a:effectLst/>
              </a:rPr>
              <a:t> ή σε ένα τμήμα </a:t>
            </a:r>
            <a:r>
              <a:rPr lang="el-GR" b="1" dirty="0">
                <a:effectLst/>
              </a:rPr>
              <a:t>λόγου</a:t>
            </a:r>
            <a:r>
              <a:rPr lang="el-GR" dirty="0">
                <a:effectLst/>
              </a:rPr>
              <a:t>. Η «λέξη» υπό αυτήν την έννοια αναφέρεται ως </a:t>
            </a:r>
            <a:r>
              <a:rPr lang="el-GR" b="1" dirty="0">
                <a:effectLst/>
              </a:rPr>
              <a:t>ορθογραφική λέξη (</a:t>
            </a:r>
            <a:r>
              <a:rPr lang="en-US" b="1" dirty="0">
                <a:effectLst/>
              </a:rPr>
              <a:t>orthographic word</a:t>
            </a:r>
            <a:r>
              <a:rPr lang="el-GR" b="1" dirty="0">
                <a:effectLst/>
              </a:rPr>
              <a:t>)</a:t>
            </a:r>
            <a:r>
              <a:rPr lang="el-GR" dirty="0">
                <a:effectLst/>
              </a:rPr>
              <a:t> (για τη γραφή) ή ως </a:t>
            </a:r>
            <a:r>
              <a:rPr lang="el-GR" b="1" dirty="0">
                <a:effectLst/>
              </a:rPr>
              <a:t>φωνολογική λέξη (</a:t>
            </a:r>
            <a:r>
              <a:rPr lang="en-US" b="1" dirty="0">
                <a:effectLst/>
              </a:rPr>
              <a:t>phonological word</a:t>
            </a:r>
            <a:r>
              <a:rPr lang="el-GR" b="1" dirty="0">
                <a:effectLst/>
              </a:rPr>
              <a:t>)</a:t>
            </a:r>
            <a:r>
              <a:rPr lang="el-GR" dirty="0">
                <a:effectLst/>
              </a:rPr>
              <a:t> (για τον προφορικό λόγο) [...]</a:t>
            </a:r>
          </a:p>
          <a:p>
            <a:pPr marL="0" indent="0" algn="r">
              <a:buNone/>
            </a:pPr>
            <a:r>
              <a:rPr lang="el-GR" sz="1200" dirty="0"/>
              <a:t>(</a:t>
            </a:r>
            <a:r>
              <a:rPr lang="el-GR" sz="1200" dirty="0" err="1"/>
              <a:t>Κρύσταλ</a:t>
            </a:r>
            <a:r>
              <a:rPr lang="el-GR" sz="1200" dirty="0"/>
              <a:t> 2003)</a:t>
            </a:r>
            <a:endParaRPr lang="en-US" sz="1200" dirty="0"/>
          </a:p>
          <a:p>
            <a:endParaRPr lang="en-US" sz="1200" dirty="0"/>
          </a:p>
        </p:txBody>
      </p:sp>
      <p:pic>
        <p:nvPicPr>
          <p:cNvPr id="5" name="Εικόνα 1">
            <a:extLst>
              <a:ext uri="{FF2B5EF4-FFF2-40B4-BE49-F238E27FC236}">
                <a16:creationId xmlns="" xmlns:a16="http://schemas.microsoft.com/office/drawing/2014/main" id="{57C3C938-7EBA-45E2-AFB6-3880DCAEE2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4232" y="569983"/>
            <a:ext cx="1566808" cy="8839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950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Χαρακτηριστικά λέξης </a:t>
            </a:r>
            <a:endParaRPr lang="en-US" sz="3200" b="1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2076357"/>
            <a:ext cx="7675881" cy="3830667"/>
          </a:xfrm>
        </p:spPr>
        <p:txBody>
          <a:bodyPr>
            <a:normAutofit/>
          </a:bodyPr>
          <a:lstStyle/>
          <a:p>
            <a:pPr marL="447675" indent="-266700" algn="just">
              <a:buFont typeface="Wingdings" pitchFamily="2" charset="2"/>
              <a:buChar char="§"/>
            </a:pPr>
            <a:r>
              <a:rPr lang="el-GR" sz="1950" dirty="0"/>
              <a:t>έχει γραπτή ή προφορική μορφή</a:t>
            </a:r>
          </a:p>
          <a:p>
            <a:pPr marL="447675" indent="-266700" algn="just">
              <a:buFont typeface="Wingdings" pitchFamily="2" charset="2"/>
              <a:buChar char="§"/>
            </a:pPr>
            <a:r>
              <a:rPr lang="el-GR" sz="1950" dirty="0"/>
              <a:t>μπορεί να σταθεί </a:t>
            </a:r>
            <a:r>
              <a:rPr lang="el-GR" sz="1950" b="1" dirty="0"/>
              <a:t>ελεύθερη</a:t>
            </a:r>
            <a:r>
              <a:rPr lang="el-GR" sz="1950" dirty="0"/>
              <a:t> στο λόγο</a:t>
            </a:r>
          </a:p>
          <a:p>
            <a:pPr marL="447675" indent="-266700" algn="just">
              <a:buFont typeface="Wingdings" pitchFamily="2" charset="2"/>
              <a:buChar char="§"/>
            </a:pPr>
            <a:r>
              <a:rPr lang="el-GR" sz="1950" dirty="0"/>
              <a:t>είναι φορέας </a:t>
            </a:r>
            <a:r>
              <a:rPr lang="el-GR" sz="1950" b="1" dirty="0"/>
              <a:t>σημασίας </a:t>
            </a:r>
            <a:r>
              <a:rPr lang="el-GR" sz="1950" dirty="0"/>
              <a:t>ή </a:t>
            </a:r>
            <a:r>
              <a:rPr lang="el-GR" sz="1950" b="1" dirty="0"/>
              <a:t>γραμματικής</a:t>
            </a:r>
            <a:r>
              <a:rPr lang="el-GR" sz="1950" dirty="0"/>
              <a:t> λειτουργίας</a:t>
            </a:r>
          </a:p>
          <a:p>
            <a:pPr marL="447675" indent="-266700" algn="just">
              <a:buFont typeface="Wingdings" pitchFamily="2" charset="2"/>
              <a:buChar char="§"/>
            </a:pPr>
            <a:r>
              <a:rPr lang="el-GR" sz="1950" dirty="0"/>
              <a:t>έχει ολοκληρωμένη σημασία </a:t>
            </a:r>
          </a:p>
          <a:p>
            <a:pPr marL="447675" indent="-266700" algn="just">
              <a:buFont typeface="Wingdings" pitchFamily="2" charset="2"/>
              <a:buChar char="§"/>
            </a:pPr>
            <a:r>
              <a:rPr lang="el-GR" sz="1950" dirty="0"/>
              <a:t>αποτελεί αυτοτελή ενότητα που δεν την επηρεάζει η σύνταξη </a:t>
            </a:r>
          </a:p>
          <a:p>
            <a:pPr marL="447675" indent="-266700" algn="just">
              <a:buFont typeface="Wingdings" pitchFamily="2" charset="2"/>
              <a:buChar char="§"/>
            </a:pPr>
            <a:r>
              <a:rPr lang="el-GR" sz="1950" dirty="0"/>
              <a:t>φέρει έναν τόνο (;)</a:t>
            </a:r>
          </a:p>
          <a:p>
            <a:pPr marL="180975" indent="0" algn="just">
              <a:buNone/>
            </a:pPr>
            <a:endParaRPr lang="el-GR" sz="1950" dirty="0"/>
          </a:p>
          <a:p>
            <a:pPr marL="0" indent="0" algn="r">
              <a:buNone/>
            </a:pPr>
            <a:endParaRPr lang="el-GR" sz="1200" dirty="0"/>
          </a:p>
          <a:p>
            <a:pPr marL="0" indent="0" algn="r">
              <a:buNone/>
            </a:pPr>
            <a:r>
              <a:rPr lang="en-US" sz="1200" dirty="0"/>
              <a:t>(</a:t>
            </a:r>
            <a:r>
              <a:rPr lang="el-GR" sz="1200" dirty="0" err="1"/>
              <a:t>Ξυδόπουλος</a:t>
            </a:r>
            <a:r>
              <a:rPr lang="el-GR" sz="1200" dirty="0"/>
              <a:t> 2008: 49-50)</a:t>
            </a:r>
            <a:endParaRPr lang="en-US" sz="1200" dirty="0"/>
          </a:p>
          <a:p>
            <a:pPr marL="0" indent="0" algn="just">
              <a:buNone/>
            </a:pPr>
            <a:endParaRPr lang="el-GR" sz="1200" dirty="0"/>
          </a:p>
        </p:txBody>
      </p:sp>
      <p:pic>
        <p:nvPicPr>
          <p:cNvPr id="6" name="Εικόνα 5">
            <a:extLst>
              <a:ext uri="{FF2B5EF4-FFF2-40B4-BE49-F238E27FC236}">
                <a16:creationId xmlns="" xmlns:a16="http://schemas.microsoft.com/office/drawing/2014/main" id="{2EDEA4C7-BD88-4AF7-BDEB-1A39CA3827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400"/>
          <a:stretch/>
        </p:blipFill>
        <p:spPr>
          <a:xfrm>
            <a:off x="6757416" y="480534"/>
            <a:ext cx="1563624" cy="106289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39458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Αναθεώρηση ορισμού</a:t>
            </a:r>
            <a:endParaRPr lang="en-US" sz="3200" b="1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5200" y="2033832"/>
            <a:ext cx="7543800" cy="41383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b="1" dirty="0">
                <a:effectLst/>
              </a:rPr>
              <a:t>Λέξη: διαφορετική σημασία, ανάλογα με το επίπεδο ανάλυσης</a:t>
            </a:r>
          </a:p>
          <a:p>
            <a:pPr marL="0" indent="0" algn="ctr">
              <a:buNone/>
            </a:pPr>
            <a:endParaRPr lang="el-GR" b="1" dirty="0"/>
          </a:p>
          <a:p>
            <a:pPr marL="0" indent="0" algn="ctr">
              <a:buNone/>
            </a:pP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Μορφολογική λέξη</a:t>
            </a:r>
            <a:r>
              <a:rPr lang="el-GR" b="1" dirty="0"/>
              <a:t>: </a:t>
            </a:r>
            <a:r>
              <a:rPr lang="el-GR" dirty="0"/>
              <a:t>μελέτη, ανάλυση και </a:t>
            </a:r>
            <a:r>
              <a:rPr lang="el-GR" u="sng" dirty="0"/>
              <a:t>σχηματισμός</a:t>
            </a:r>
            <a:r>
              <a:rPr lang="el-GR" dirty="0"/>
              <a:t> των λέξεων </a:t>
            </a:r>
            <a:endParaRPr lang="el-GR" dirty="0">
              <a:effectLst/>
            </a:endParaRPr>
          </a:p>
          <a:p>
            <a:pPr marL="0" indent="0" algn="just">
              <a:buNone/>
            </a:pPr>
            <a:endParaRPr lang="el-GR" b="1" dirty="0">
              <a:effectLst/>
            </a:endParaRPr>
          </a:p>
        </p:txBody>
      </p:sp>
      <p:pic>
        <p:nvPicPr>
          <p:cNvPr id="4" name="Εικόνα 3">
            <a:extLst>
              <a:ext uri="{FF2B5EF4-FFF2-40B4-BE49-F238E27FC236}">
                <a16:creationId xmlns="" xmlns:a16="http://schemas.microsoft.com/office/drawing/2014/main" id="{61B4C503-256E-495E-9A22-7D07E73564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6969" y="4646296"/>
            <a:ext cx="1782632" cy="118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62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3CF85DA4-F4E2-4D88-BA71-560E3207F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Δραστηριότητα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3658F984-3412-4418-B770-5792A96986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capo</a:t>
            </a:r>
            <a:r>
              <a:rPr lang="el-GR" sz="1800" dirty="0"/>
              <a:t> -</a:t>
            </a:r>
            <a:r>
              <a:rPr lang="en-US" sz="1800" dirty="0"/>
              <a:t> </a:t>
            </a:r>
            <a:r>
              <a:rPr lang="en-US" sz="1800" dirty="0" err="1"/>
              <a:t>cap</a:t>
            </a:r>
            <a:r>
              <a:rPr lang="en-US" sz="1800" b="1" dirty="0" err="1"/>
              <a:t>i</a:t>
            </a:r>
            <a:r>
              <a:rPr lang="en-US" sz="1800" b="1" dirty="0"/>
              <a:t> </a:t>
            </a:r>
            <a:r>
              <a:rPr lang="en-US" sz="1800" dirty="0"/>
              <a:t>(</a:t>
            </a:r>
            <a:r>
              <a:rPr lang="el-GR" sz="1800" dirty="0"/>
              <a:t>επικεφαλής</a:t>
            </a:r>
            <a:r>
              <a:rPr lang="en-US" sz="1800" dirty="0"/>
              <a:t>)</a:t>
            </a:r>
          </a:p>
          <a:p>
            <a:r>
              <a:rPr lang="en-US" sz="1800" dirty="0"/>
              <a:t>ex</a:t>
            </a:r>
            <a:r>
              <a:rPr lang="el-GR" sz="1800" dirty="0"/>
              <a:t> </a:t>
            </a:r>
            <a:r>
              <a:rPr lang="en-US" sz="1800" dirty="0"/>
              <a:t>capo</a:t>
            </a:r>
            <a:r>
              <a:rPr lang="el-GR" sz="1800" dirty="0"/>
              <a:t> - </a:t>
            </a:r>
            <a:r>
              <a:rPr lang="en-US" sz="1800" dirty="0"/>
              <a:t>ex</a:t>
            </a:r>
            <a:r>
              <a:rPr lang="el-GR" sz="1800" dirty="0"/>
              <a:t> </a:t>
            </a:r>
            <a:r>
              <a:rPr lang="en-US" sz="1800" dirty="0"/>
              <a:t>cap</a:t>
            </a:r>
            <a:r>
              <a:rPr lang="en-US" sz="1800" b="1" dirty="0"/>
              <a:t>i</a:t>
            </a:r>
            <a:r>
              <a:rPr lang="el-GR" sz="1800" b="1" dirty="0"/>
              <a:t> </a:t>
            </a:r>
            <a:r>
              <a:rPr lang="el-GR" sz="1800" dirty="0"/>
              <a:t>(</a:t>
            </a:r>
            <a:r>
              <a:rPr lang="el-GR" sz="1800" dirty="0" smtClean="0"/>
              <a:t>πρώην/τέως </a:t>
            </a:r>
            <a:r>
              <a:rPr lang="el-GR" sz="1800" dirty="0"/>
              <a:t>αρχηγός/-</a:t>
            </a:r>
            <a:r>
              <a:rPr lang="el-GR" sz="1800" dirty="0" err="1"/>
              <a:t>οί</a:t>
            </a:r>
            <a:r>
              <a:rPr lang="el-GR" sz="1800" dirty="0"/>
              <a:t>)</a:t>
            </a:r>
            <a:endParaRPr lang="en-US" sz="1800" dirty="0"/>
          </a:p>
          <a:p>
            <a:r>
              <a:rPr lang="en-US" sz="1800" dirty="0" err="1"/>
              <a:t>capetto</a:t>
            </a:r>
            <a:r>
              <a:rPr lang="el-GR" sz="1800" dirty="0"/>
              <a:t> - </a:t>
            </a:r>
            <a:r>
              <a:rPr lang="en-US" sz="1800" dirty="0" err="1"/>
              <a:t>capett</a:t>
            </a:r>
            <a:r>
              <a:rPr lang="en-US" sz="1800" b="1" dirty="0" err="1"/>
              <a:t>i</a:t>
            </a:r>
            <a:r>
              <a:rPr lang="el-GR" sz="1800" b="1" dirty="0"/>
              <a:t> </a:t>
            </a:r>
            <a:r>
              <a:rPr lang="el-GR" sz="1800" dirty="0" smtClean="0"/>
              <a:t>(αφεντικό/-</a:t>
            </a:r>
            <a:r>
              <a:rPr lang="el-GR" sz="1800" dirty="0" err="1" smtClean="0"/>
              <a:t>ά</a:t>
            </a:r>
            <a:r>
              <a:rPr lang="el-GR" sz="1800" dirty="0" smtClean="0"/>
              <a:t>)</a:t>
            </a:r>
            <a:endParaRPr lang="en-US" sz="1800" dirty="0"/>
          </a:p>
          <a:p>
            <a:r>
              <a:rPr lang="en-US" sz="1800" dirty="0" err="1"/>
              <a:t>capostazione</a:t>
            </a:r>
            <a:r>
              <a:rPr lang="en-US" sz="1800" dirty="0"/>
              <a:t> </a:t>
            </a:r>
            <a:r>
              <a:rPr lang="el-GR" sz="1800" dirty="0"/>
              <a:t>- </a:t>
            </a:r>
            <a:r>
              <a:rPr lang="en-US" sz="1800" dirty="0" err="1"/>
              <a:t>cap</a:t>
            </a:r>
            <a:r>
              <a:rPr lang="en-US" sz="1800" b="1" dirty="0" err="1">
                <a:solidFill>
                  <a:srgbClr val="FFFF00"/>
                </a:solidFill>
              </a:rPr>
              <a:t>i</a:t>
            </a:r>
            <a:r>
              <a:rPr lang="en-US" sz="1800" dirty="0" err="1"/>
              <a:t>stazione</a:t>
            </a:r>
            <a:r>
              <a:rPr lang="el-GR" sz="1800" dirty="0"/>
              <a:t> (σταθμάρχης/-</a:t>
            </a:r>
            <a:r>
              <a:rPr lang="el-GR" sz="1800" dirty="0" err="1"/>
              <a:t>ες</a:t>
            </a:r>
            <a:r>
              <a:rPr lang="el-GR" sz="1800" dirty="0"/>
              <a:t>)</a:t>
            </a:r>
            <a:endParaRPr lang="en-US" sz="1800" dirty="0"/>
          </a:p>
          <a:p>
            <a:r>
              <a:rPr lang="en-US" sz="1800" dirty="0"/>
              <a:t>capo </a:t>
            </a:r>
            <a:r>
              <a:rPr lang="en-US" sz="1800" dirty="0" err="1"/>
              <a:t>reparto</a:t>
            </a:r>
            <a:r>
              <a:rPr lang="en-US" sz="1800" dirty="0"/>
              <a:t> </a:t>
            </a:r>
            <a:r>
              <a:rPr lang="en-US" sz="1800" dirty="0" smtClean="0"/>
              <a:t>(</a:t>
            </a:r>
            <a:r>
              <a:rPr lang="el-GR" sz="1800" dirty="0" smtClean="0"/>
              <a:t>ηγέτης ομάδας/επικεφαλής </a:t>
            </a:r>
            <a:r>
              <a:rPr lang="el-GR" sz="1800" dirty="0"/>
              <a:t>τμήματος</a:t>
            </a:r>
            <a:r>
              <a:rPr lang="en-US" sz="1800" dirty="0"/>
              <a:t>)</a:t>
            </a:r>
          </a:p>
          <a:p>
            <a:r>
              <a:rPr lang="en-US" sz="1800" dirty="0"/>
              <a:t>capo di </a:t>
            </a:r>
            <a:r>
              <a:rPr lang="en-US" sz="1800" dirty="0" err="1"/>
              <a:t>tutti</a:t>
            </a:r>
            <a:r>
              <a:rPr lang="en-US" sz="1800" dirty="0"/>
              <a:t> </a:t>
            </a:r>
            <a:r>
              <a:rPr lang="en-US" sz="1800" dirty="0" err="1"/>
              <a:t>capi</a:t>
            </a:r>
            <a:r>
              <a:rPr lang="en-US" sz="1800" dirty="0"/>
              <a:t> </a:t>
            </a:r>
            <a:r>
              <a:rPr lang="en-US" sz="1800" dirty="0" smtClean="0"/>
              <a:t>(</a:t>
            </a:r>
            <a:r>
              <a:rPr lang="el-GR" sz="1800" dirty="0" err="1" smtClean="0"/>
              <a:t>αρχιεπικεφαλής</a:t>
            </a:r>
            <a:r>
              <a:rPr lang="el-GR" sz="1800" dirty="0" smtClean="0"/>
              <a:t>/αρχιμαφιόζος</a:t>
            </a:r>
            <a:r>
              <a:rPr lang="en-US" sz="1800" dirty="0" smtClean="0"/>
              <a:t>)</a:t>
            </a:r>
            <a:endParaRPr lang="el-GR" sz="1800" dirty="0"/>
          </a:p>
          <a:p>
            <a:endParaRPr lang="el-GR" sz="1800" dirty="0"/>
          </a:p>
          <a:p>
            <a:pPr algn="ctr"/>
            <a:r>
              <a:rPr lang="el-GR" sz="1800" dirty="0">
                <a:solidFill>
                  <a:schemeClr val="tx2"/>
                </a:solidFill>
              </a:rPr>
              <a:t>Είναι λέξεις; Τι μορφή έχουν; </a:t>
            </a:r>
            <a:endParaRPr lang="en-US" sz="1800" dirty="0">
              <a:solidFill>
                <a:schemeClr val="tx2"/>
              </a:solidFill>
            </a:endParaRPr>
          </a:p>
          <a:p>
            <a:endParaRPr lang="en-US" sz="1800" dirty="0"/>
          </a:p>
          <a:p>
            <a:endParaRPr lang="en-US" dirty="0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="" xmlns:a16="http://schemas.microsoft.com/office/drawing/2014/main" id="{877353CA-FDFB-4CBB-9CB8-B6C9915E0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7886C9C-DC18-4195-8FD5-A50AA931D419}" type="slidenum">
              <a:rPr lang="en-US" smtClean="0"/>
              <a:pPr algn="r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43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5DB23A23-968A-4FDE-9560-0A1EAF2442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  <a:p>
            <a:endParaRPr lang="it-IT"/>
          </a:p>
          <a:p>
            <a:endParaRPr lang="it-IT"/>
          </a:p>
          <a:p>
            <a:endParaRPr lang="it-IT"/>
          </a:p>
          <a:p>
            <a:endParaRPr lang="el-GR" dirty="0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="" xmlns:a16="http://schemas.microsoft.com/office/drawing/2014/main" id="{B05C9632-E66A-431F-89DF-09D5AD11F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7886C9C-DC18-4195-8FD5-A50AA931D419}" type="slidenum">
              <a:rPr lang="en-US" smtClean="0"/>
              <a:pPr algn="r"/>
              <a:t>15</a:t>
            </a:fld>
            <a:endParaRPr lang="en-US" dirty="0"/>
          </a:p>
        </p:txBody>
      </p:sp>
      <p:graphicFrame>
        <p:nvGraphicFramePr>
          <p:cNvPr id="6" name="Πίνακας 5">
            <a:extLst>
              <a:ext uri="{FF2B5EF4-FFF2-40B4-BE49-F238E27FC236}">
                <a16:creationId xmlns="" xmlns:a16="http://schemas.microsoft.com/office/drawing/2014/main" id="{2297B708-C281-46BE-A6CB-5C9F2F546B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3986727"/>
              </p:ext>
            </p:extLst>
          </p:nvPr>
        </p:nvGraphicFramePr>
        <p:xfrm>
          <a:off x="2110739" y="1916684"/>
          <a:ext cx="5542789" cy="221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2581">
                  <a:extLst>
                    <a:ext uri="{9D8B030D-6E8A-4147-A177-3AD203B41FA5}">
                      <a16:colId xmlns="" xmlns:a16="http://schemas.microsoft.com/office/drawing/2014/main" val="2998021217"/>
                    </a:ext>
                  </a:extLst>
                </a:gridCol>
                <a:gridCol w="1243584">
                  <a:extLst>
                    <a:ext uri="{9D8B030D-6E8A-4147-A177-3AD203B41FA5}">
                      <a16:colId xmlns="" xmlns:a16="http://schemas.microsoft.com/office/drawing/2014/main" val="730129689"/>
                    </a:ext>
                  </a:extLst>
                </a:gridCol>
                <a:gridCol w="2706624">
                  <a:extLst>
                    <a:ext uri="{9D8B030D-6E8A-4147-A177-3AD203B41FA5}">
                      <a16:colId xmlns="" xmlns:a16="http://schemas.microsoft.com/office/drawing/2014/main" val="977975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i="0" dirty="0"/>
                        <a:t>Italiano</a:t>
                      </a:r>
                      <a:endParaRPr lang="el-GR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i="0" dirty="0"/>
                        <a:t>Latino</a:t>
                      </a:r>
                      <a:r>
                        <a:rPr lang="el-GR" i="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/>
                        <a:t>Greco</a:t>
                      </a:r>
                      <a:r>
                        <a:rPr lang="el-GR" i="0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378936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il ragazzo 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puer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το παιδί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033340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ha dato 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dedit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έχει δώσει/έδωσε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14552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darà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dabit</a:t>
                      </a:r>
                      <a:r>
                        <a:rPr lang="el-GR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θα δώσει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6273749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it-IT" dirty="0"/>
                        <a:t>una rosa 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rosam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ένα τριαντάφυλλο [αιτ.]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726956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a Maria 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Mariae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στη Μαρία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65958877"/>
                  </a:ext>
                </a:extLst>
              </a:tr>
            </a:tbl>
          </a:graphicData>
        </a:graphic>
      </p:graphicFrame>
      <p:sp>
        <p:nvSpPr>
          <p:cNvPr id="4" name="Ορθογώνιο 3">
            <a:extLst>
              <a:ext uri="{FF2B5EF4-FFF2-40B4-BE49-F238E27FC236}">
                <a16:creationId xmlns="" xmlns:a16="http://schemas.microsoft.com/office/drawing/2014/main" id="{58DDBD3D-2614-4FA5-8A6E-5F462A85C2DD}"/>
              </a:ext>
            </a:extLst>
          </p:cNvPr>
          <p:cNvSpPr/>
          <p:nvPr/>
        </p:nvSpPr>
        <p:spPr>
          <a:xfrm>
            <a:off x="825038" y="1172420"/>
            <a:ext cx="25971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3200" b="1" spc="-5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Δραστηριότητα</a:t>
            </a:r>
          </a:p>
        </p:txBody>
      </p:sp>
      <p:sp>
        <p:nvSpPr>
          <p:cNvPr id="7" name="Ορθογώνιο 6">
            <a:extLst>
              <a:ext uri="{FF2B5EF4-FFF2-40B4-BE49-F238E27FC236}">
                <a16:creationId xmlns="" xmlns:a16="http://schemas.microsoft.com/office/drawing/2014/main" id="{15FCAE97-2EF9-453D-80B3-135DFA81017D}"/>
              </a:ext>
            </a:extLst>
          </p:cNvPr>
          <p:cNvSpPr/>
          <p:nvPr/>
        </p:nvSpPr>
        <p:spPr>
          <a:xfrm>
            <a:off x="2110739" y="4813143"/>
            <a:ext cx="56936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/>
              <a:t>Διαφορετική μορφή/σχηματισμός λέξεων σε κάθε γλώσσα</a:t>
            </a:r>
          </a:p>
        </p:txBody>
      </p:sp>
    </p:spTree>
    <p:extLst>
      <p:ext uri="{BB962C8B-B14F-4D97-AF65-F5344CB8AC3E}">
        <p14:creationId xmlns:p14="http://schemas.microsoft.com/office/powerpoint/2010/main" val="2486204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Κατηγορίες λέξεων </a:t>
            </a:r>
            <a:endParaRPr lang="en-US" sz="3200" b="1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0976" y="2057400"/>
            <a:ext cx="7727032" cy="3803903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20000"/>
              </a:lnSpc>
            </a:pPr>
            <a:r>
              <a:rPr lang="el-GR" sz="2100" b="1" dirty="0"/>
              <a:t>… </a:t>
            </a:r>
            <a:r>
              <a:rPr lang="el-GR" sz="2100" b="1" u="sng" dirty="0"/>
              <a:t>διάκριση ως προς τα μορφήματα </a:t>
            </a:r>
          </a:p>
          <a:p>
            <a:pPr algn="just">
              <a:lnSpc>
                <a:spcPct val="120000"/>
              </a:lnSpc>
            </a:pPr>
            <a:r>
              <a:rPr lang="el-GR" sz="2100" b="1" dirty="0" err="1"/>
              <a:t>Πολυμορφηματικές</a:t>
            </a:r>
            <a:r>
              <a:rPr lang="el-GR" sz="2100" b="1" dirty="0"/>
              <a:t> λέξεις με ένα λεξικό στοιχείο και ένα μόρφημα </a:t>
            </a:r>
            <a:r>
              <a:rPr lang="el-GR" sz="2100" dirty="0"/>
              <a:t>(ονόματα, ουσιαστικά, ρήματα, επιρρήματα [Θέμα + παραγωγικό + κλιτικό μόρφημα]) </a:t>
            </a:r>
          </a:p>
          <a:p>
            <a:pPr algn="just">
              <a:lnSpc>
                <a:spcPct val="120000"/>
              </a:lnSpc>
            </a:pPr>
            <a:r>
              <a:rPr lang="el-GR" sz="2100" b="1" dirty="0"/>
              <a:t>Λέξεις με λεξική σημασία μόνο/</a:t>
            </a:r>
            <a:r>
              <a:rPr lang="el-GR" sz="2100" b="1" dirty="0" err="1"/>
              <a:t>μονομορφηματικές</a:t>
            </a:r>
            <a:r>
              <a:rPr lang="el-GR" sz="2100" b="1" dirty="0"/>
              <a:t> </a:t>
            </a:r>
            <a:r>
              <a:rPr lang="el-GR" sz="2100" dirty="0"/>
              <a:t>(επιρρήματα) </a:t>
            </a:r>
          </a:p>
          <a:p>
            <a:pPr algn="just">
              <a:lnSpc>
                <a:spcPct val="120000"/>
              </a:lnSpc>
            </a:pPr>
            <a:r>
              <a:rPr lang="el-GR" sz="2100" b="1" dirty="0"/>
              <a:t>Λέξεις με γραμματική σημασία μόνο </a:t>
            </a:r>
            <a:r>
              <a:rPr lang="el-GR" sz="2100" dirty="0"/>
              <a:t>(μόρια, προθέσεις, άρθρα)</a:t>
            </a:r>
          </a:p>
          <a:p>
            <a:pPr algn="just">
              <a:lnSpc>
                <a:spcPct val="120000"/>
              </a:lnSpc>
            </a:pPr>
            <a:r>
              <a:rPr lang="el-GR" sz="2100" b="1" dirty="0"/>
              <a:t>Λέξεις χωρίς καθόλου σημασία </a:t>
            </a:r>
            <a:r>
              <a:rPr lang="el-GR" sz="2100" dirty="0"/>
              <a:t>(κουλουβάχατα, άρτσι, </a:t>
            </a:r>
            <a:r>
              <a:rPr lang="el-GR" sz="2100" dirty="0" err="1"/>
              <a:t>μπούρτσι</a:t>
            </a:r>
            <a:r>
              <a:rPr lang="el-GR" sz="2100" dirty="0"/>
              <a:t>, </a:t>
            </a:r>
            <a:r>
              <a:rPr lang="el-GR" sz="2100" dirty="0" err="1"/>
              <a:t>μάνι</a:t>
            </a:r>
            <a:r>
              <a:rPr lang="el-GR" sz="2100" dirty="0"/>
              <a:t>) </a:t>
            </a:r>
          </a:p>
          <a:p>
            <a:pPr algn="just">
              <a:lnSpc>
                <a:spcPct val="120000"/>
              </a:lnSpc>
            </a:pPr>
            <a:r>
              <a:rPr lang="el-GR" sz="2100" b="1" dirty="0"/>
              <a:t>Λέξεις φράσεις </a:t>
            </a:r>
            <a:r>
              <a:rPr lang="el-GR" sz="2100" dirty="0"/>
              <a:t>(παιδική χαρά, τον φτύνει, είναι στα μέσα και στα έξω, μου τη βίδωσε)</a:t>
            </a:r>
          </a:p>
          <a:p>
            <a:pPr marL="0" indent="0" algn="r">
              <a:buNone/>
            </a:pPr>
            <a:endParaRPr lang="el-GR" sz="1350" dirty="0"/>
          </a:p>
          <a:p>
            <a:pPr marL="0" indent="0" algn="r">
              <a:buNone/>
            </a:pPr>
            <a:r>
              <a:rPr lang="el-GR" sz="1350" dirty="0"/>
              <a:t>(Μότσιου 1994: 61-62, </a:t>
            </a:r>
          </a:p>
          <a:p>
            <a:pPr marL="0" indent="0" algn="r">
              <a:buNone/>
            </a:pPr>
            <a:r>
              <a:rPr lang="el-GR" sz="1350" dirty="0" err="1"/>
              <a:t>Ξυδόπουλος</a:t>
            </a:r>
            <a:r>
              <a:rPr lang="el-GR" sz="1350" dirty="0"/>
              <a:t> 2008: 97-99) </a:t>
            </a:r>
            <a:endParaRPr lang="en-US" sz="1350" dirty="0"/>
          </a:p>
        </p:txBody>
      </p:sp>
      <p:pic>
        <p:nvPicPr>
          <p:cNvPr id="4" name="Εικόνα 3">
            <a:extLst>
              <a:ext uri="{FF2B5EF4-FFF2-40B4-BE49-F238E27FC236}">
                <a16:creationId xmlns="" xmlns:a16="http://schemas.microsoft.com/office/drawing/2014/main" id="{7395CF51-3FD0-44B8-AD6B-EB48DEAF60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197" t="5295" r="3978" b="15177"/>
          <a:stretch/>
        </p:blipFill>
        <p:spPr>
          <a:xfrm>
            <a:off x="6527212" y="485544"/>
            <a:ext cx="2086435" cy="529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6646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32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Λέξη… είδη</a:t>
            </a:r>
          </a:p>
        </p:txBody>
      </p:sp>
      <p:sp>
        <p:nvSpPr>
          <p:cNvPr id="3" name="Θέση περιεχομένου 2">
            <a:extLst/>
          </p:cNvPr>
          <p:cNvSpPr>
            <a:spLocks noGrp="1"/>
          </p:cNvSpPr>
          <p:nvPr>
            <p:ph idx="1"/>
          </p:nvPr>
        </p:nvSpPr>
        <p:spPr>
          <a:xfrm>
            <a:off x="822960" y="2172864"/>
            <a:ext cx="7708392" cy="3661008"/>
          </a:xfrm>
        </p:spPr>
        <p:txBody>
          <a:bodyPr>
            <a:normAutofit/>
          </a:bodyPr>
          <a:lstStyle/>
          <a:p>
            <a:pPr algn="just"/>
            <a:r>
              <a:rPr lang="el-GR" sz="1800" b="1" dirty="0"/>
              <a:t>… </a:t>
            </a:r>
            <a:r>
              <a:rPr lang="el-GR" sz="1800" b="1" u="sng" dirty="0"/>
              <a:t>διάκριση ως προς την κατηγορία</a:t>
            </a:r>
          </a:p>
          <a:p>
            <a:pPr algn="just"/>
            <a:r>
              <a:rPr lang="el-GR" sz="1800" u="sng" dirty="0">
                <a:solidFill>
                  <a:schemeClr val="tx2"/>
                </a:solidFill>
              </a:rPr>
              <a:t>Ορθογραφικές/Μορφολογικές λέξεις</a:t>
            </a:r>
            <a:r>
              <a:rPr lang="el-GR" sz="1800" dirty="0"/>
              <a:t>: αποτελούν τις πραγματώσεις των γραμματικών λέξεων στο γραπτό λόγο, π.χ. «</a:t>
            </a:r>
            <a:r>
              <a:rPr lang="el-GR" sz="1800" dirty="0" smtClean="0"/>
              <a:t>θαλασσών</a:t>
            </a:r>
            <a:r>
              <a:rPr lang="el-GR" sz="1800" dirty="0"/>
              <a:t>»</a:t>
            </a:r>
          </a:p>
          <a:p>
            <a:pPr algn="just"/>
            <a:r>
              <a:rPr lang="el-GR" sz="1800" u="sng" dirty="0">
                <a:solidFill>
                  <a:schemeClr val="tx2"/>
                </a:solidFill>
              </a:rPr>
              <a:t>Γραμματικές λέξεις</a:t>
            </a:r>
            <a:r>
              <a:rPr lang="el-GR" sz="1800" dirty="0"/>
              <a:t>: αφηρημένες οντότητες, που αποτελούνται από ένα μόρφημα ή από ένα συνδυασμό δύο ή και περισσότερων μορφημάτων, π.χ. {θάλασσα} + {πληθυντικός και γενική</a:t>
            </a:r>
            <a:r>
              <a:rPr lang="el-GR" sz="1800" dirty="0" smtClean="0"/>
              <a:t>} </a:t>
            </a:r>
            <a:r>
              <a:rPr lang="el-GR" sz="1800" dirty="0" smtClean="0">
                <a:sym typeface="Wingdings"/>
              </a:rPr>
              <a:t> -ων</a:t>
            </a:r>
            <a:endParaRPr lang="el-GR" sz="1800" dirty="0"/>
          </a:p>
          <a:p>
            <a:pPr algn="just"/>
            <a:r>
              <a:rPr lang="el-GR" sz="1800" u="sng" dirty="0">
                <a:solidFill>
                  <a:schemeClr val="tx2"/>
                </a:solidFill>
              </a:rPr>
              <a:t>Φωνολογικές λέξεις</a:t>
            </a:r>
            <a:r>
              <a:rPr lang="el-GR" sz="1800" dirty="0"/>
              <a:t>: αποτελούν τις πραγματώσεις των γραμματικών λέξεων στον προφορικό λόγο, π.χ. σε φωνητικό επίπεδο ως [</a:t>
            </a:r>
            <a:r>
              <a:rPr lang="el-GR" sz="1800" dirty="0" err="1"/>
              <a:t>θalasòn</a:t>
            </a:r>
            <a:r>
              <a:rPr lang="el-GR" sz="1800" dirty="0"/>
              <a:t>] και σε φωνολογικό /θ</a:t>
            </a:r>
            <a:r>
              <a:rPr lang="en-US" sz="1800" dirty="0" err="1"/>
              <a:t>alasòn</a:t>
            </a:r>
            <a:r>
              <a:rPr lang="en-US" sz="1800" dirty="0"/>
              <a:t>/</a:t>
            </a:r>
          </a:p>
        </p:txBody>
      </p:sp>
      <p:pic>
        <p:nvPicPr>
          <p:cNvPr id="2" name="Εικόνα 1">
            <a:extLst>
              <a:ext uri="{FF2B5EF4-FFF2-40B4-BE49-F238E27FC236}">
                <a16:creationId xmlns="" xmlns:a16="http://schemas.microsoft.com/office/drawing/2014/main" id="{80C23BEA-F93C-4775-B20E-7C6217AF0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9092" y="286604"/>
            <a:ext cx="1755800" cy="232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46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32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Γραμματικοί τύποι</a:t>
            </a:r>
          </a:p>
        </p:txBody>
      </p:sp>
      <p:sp>
        <p:nvSpPr>
          <p:cNvPr id="3" name="Θέση περιεχομένου 2">
            <a:extLst/>
          </p:cNvPr>
          <p:cNvSpPr>
            <a:spLocks noGrp="1"/>
          </p:cNvSpPr>
          <p:nvPr>
            <p:ph idx="1"/>
          </p:nvPr>
        </p:nvSpPr>
        <p:spPr>
          <a:xfrm>
            <a:off x="822960" y="2172864"/>
            <a:ext cx="7708392" cy="3853032"/>
          </a:xfrm>
        </p:spPr>
        <p:txBody>
          <a:bodyPr>
            <a:normAutofit/>
          </a:bodyPr>
          <a:lstStyle/>
          <a:p>
            <a:pPr algn="just"/>
            <a:r>
              <a:rPr lang="el-GR" b="1" u="sng" dirty="0"/>
              <a:t>Γραμματικοί τύποι</a:t>
            </a:r>
            <a:r>
              <a:rPr lang="el-GR" dirty="0"/>
              <a:t>: οι κλιτές μορφές ενός ρήματος/ονόματος </a:t>
            </a:r>
          </a:p>
          <a:p>
            <a:pPr algn="just"/>
            <a:r>
              <a:rPr lang="el-GR" dirty="0"/>
              <a:t>συνδυασμός λεξικής και γραμματικής σημασίας</a:t>
            </a:r>
          </a:p>
          <a:p>
            <a:pPr algn="just"/>
            <a:endParaRPr lang="el-GR" dirty="0"/>
          </a:p>
          <a:p>
            <a:pPr algn="just"/>
            <a:r>
              <a:rPr lang="el-GR" dirty="0">
                <a:solidFill>
                  <a:srgbClr val="FFFF00"/>
                </a:solidFill>
                <a:sym typeface="Wingdings" panose="05000000000000000000" pitchFamily="2" charset="2"/>
              </a:rPr>
              <a:t></a:t>
            </a:r>
            <a:r>
              <a:rPr lang="el-GR" dirty="0">
                <a:sym typeface="Wingdings" panose="05000000000000000000" pitchFamily="2" charset="2"/>
              </a:rPr>
              <a:t> </a:t>
            </a:r>
            <a:r>
              <a:rPr lang="el-GR" dirty="0"/>
              <a:t>Λαμβάνονται ως διαφορετικές λέξεις; </a:t>
            </a:r>
          </a:p>
          <a:p>
            <a:endParaRPr lang="el-GR" dirty="0"/>
          </a:p>
        </p:txBody>
      </p:sp>
      <p:sp>
        <p:nvSpPr>
          <p:cNvPr id="2" name="Rounded Rectangle 1"/>
          <p:cNvSpPr/>
          <p:nvPr/>
        </p:nvSpPr>
        <p:spPr>
          <a:xfrm>
            <a:off x="2456121" y="4486940"/>
            <a:ext cx="5007935" cy="6485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Όχι! Ως διαφορετικοί τύποι του ίδιου λεξήματος.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949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32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Λεξήματα</a:t>
            </a:r>
          </a:p>
        </p:txBody>
      </p:sp>
      <p:sp>
        <p:nvSpPr>
          <p:cNvPr id="3" name="Θέση περιεχομένου 2">
            <a:extLst/>
          </p:cNvPr>
          <p:cNvSpPr>
            <a:spLocks noGrp="1"/>
          </p:cNvSpPr>
          <p:nvPr>
            <p:ph idx="1"/>
          </p:nvPr>
        </p:nvSpPr>
        <p:spPr>
          <a:xfrm>
            <a:off x="822960" y="2172864"/>
            <a:ext cx="7708392" cy="3853032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l-GR" b="1" u="sng" dirty="0">
                <a:solidFill>
                  <a:srgbClr val="FFFF00"/>
                </a:solidFill>
              </a:rPr>
              <a:t>Λέξημα</a:t>
            </a:r>
            <a:r>
              <a:rPr lang="el-GR" dirty="0"/>
              <a:t>: το σύνολο των τύπων μίας λέξης που συνδέονται με μία </a:t>
            </a:r>
            <a:r>
              <a:rPr lang="el-GR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κοινή λεξική σημασία </a:t>
            </a:r>
            <a:r>
              <a:rPr lang="el-GR" dirty="0"/>
              <a:t>και μπορούν να </a:t>
            </a:r>
            <a:r>
              <a:rPr lang="el-GR" dirty="0">
                <a:solidFill>
                  <a:srgbClr val="FFFF00"/>
                </a:solidFill>
              </a:rPr>
              <a:t>διαφοροποιούνται</a:t>
            </a:r>
            <a:r>
              <a:rPr lang="el-GR" dirty="0"/>
              <a:t> ανάλογα με το γραμματικό περιβάλλον:</a:t>
            </a:r>
          </a:p>
          <a:p>
            <a:pPr marL="357188" indent="-174625" algn="just">
              <a:buFont typeface="Calibri" panose="020F0502020204030204" pitchFamily="34" charset="0"/>
              <a:buChar char="₋"/>
            </a:pPr>
            <a:r>
              <a:rPr lang="el-GR" dirty="0"/>
              <a:t>αντιπροσωπεύει όλες τις μορφές που μπορεί να πάρει μια κλιτή γραμματική λέξη</a:t>
            </a:r>
          </a:p>
          <a:p>
            <a:pPr marL="357188" indent="-174625" algn="just">
              <a:buFont typeface="Calibri" panose="020F0502020204030204" pitchFamily="34" charset="0"/>
              <a:buChar char="₋"/>
            </a:pPr>
            <a:r>
              <a:rPr lang="el-GR" dirty="0"/>
              <a:t>εκφράζει τη </a:t>
            </a:r>
            <a:r>
              <a:rPr lang="el-GR" b="1" dirty="0"/>
              <a:t>βασική λεξική σημασία</a:t>
            </a:r>
            <a:endParaRPr lang="el-GR" dirty="0"/>
          </a:p>
          <a:p>
            <a:pPr marL="357188" indent="-174625" algn="just">
              <a:buFont typeface="Calibri" panose="020F0502020204030204" pitchFamily="34" charset="0"/>
              <a:buChar char="₋"/>
            </a:pPr>
            <a:r>
              <a:rPr lang="el-GR" dirty="0"/>
              <a:t>αντιπροσωπεύει ολόκληρο το παράδειγμα και ισοδυναμεί με λήμμα λεξικού</a:t>
            </a:r>
          </a:p>
          <a:p>
            <a:pPr marL="357188" indent="-174625" algn="just">
              <a:buFont typeface="Calibri" panose="020F0502020204030204" pitchFamily="34" charset="0"/>
              <a:buChar char="₋"/>
            </a:pPr>
            <a:r>
              <a:rPr lang="el-GR" dirty="0"/>
              <a:t>γράφεται με </a:t>
            </a:r>
            <a:r>
              <a:rPr lang="el-GR" b="1" dirty="0"/>
              <a:t>κεφαλαία γράμματα </a:t>
            </a:r>
            <a:r>
              <a:rPr lang="el-GR" dirty="0"/>
              <a:t>στα λεξικά</a:t>
            </a:r>
          </a:p>
          <a:p>
            <a:pPr marL="357188" indent="-174625" algn="just">
              <a:buFont typeface="Calibri" panose="020F0502020204030204" pitchFamily="34" charset="0"/>
              <a:buChar char="₋"/>
            </a:pPr>
            <a:r>
              <a:rPr lang="el-GR" dirty="0"/>
              <a:t>δύο τύποι που συνδέονται με παραγωγή και όχι με κλίση πιθανόν να αποτελούν διαφορετικά λεξήματα, π.χ. ΚΙΝΩ, ΚΙΝΗΣΗ, ΚΙΝΗΤΡΟ, ΚΙΝΗΜΑ</a:t>
            </a:r>
          </a:p>
          <a:p>
            <a:pPr marL="265113" indent="-265113" algn="just">
              <a:buFont typeface="Arial" panose="020B0604020202020204" pitchFamily="34" charset="0"/>
              <a:buChar char="•"/>
            </a:pPr>
            <a:r>
              <a:rPr lang="el-GR" u="sng" dirty="0"/>
              <a:t>Ελληνικά λεξικά</a:t>
            </a:r>
            <a:r>
              <a:rPr lang="el-GR" dirty="0"/>
              <a:t>: τα λεξήματα ρημάτων εμφανίζονται στο α΄ ενικό του ενεστώτα οριστικής της ενεργητικής φωνής</a:t>
            </a:r>
          </a:p>
          <a:p>
            <a:pPr marL="265113" indent="-265113" algn="just">
              <a:buFont typeface="Arial" panose="020B0604020202020204" pitchFamily="34" charset="0"/>
              <a:buChar char="•"/>
            </a:pPr>
            <a:r>
              <a:rPr lang="el-GR" u="sng" dirty="0"/>
              <a:t>Ιταλικά</a:t>
            </a:r>
            <a:r>
              <a:rPr lang="el-GR" dirty="0"/>
              <a:t>: τα λεξήματα ρημάτων εμφανίζονται στο απαρέμφατο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7057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8E18F8EA-8236-4A28-A7E3-70E6E90EE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Σύνδεση με τα προηγούμενα…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2B1877BB-BA29-4A1B-ADF5-1E9DAFF226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34975" indent="-342900">
              <a:buFont typeface="+mj-lt"/>
              <a:buAutoNum type="arabicPeriod"/>
            </a:pPr>
            <a:r>
              <a:rPr lang="el-GR" sz="1800" dirty="0"/>
              <a:t>Αναζητήστε στα λεξικά την ετυμολογία της λέξης «μορφολογία»</a:t>
            </a:r>
          </a:p>
          <a:p>
            <a:pPr marL="434975" indent="-342900">
              <a:buFont typeface="+mj-lt"/>
              <a:buAutoNum type="arabicPeriod"/>
            </a:pPr>
            <a:r>
              <a:rPr lang="el-GR" sz="1800" dirty="0"/>
              <a:t>Με ποιος τομείς </a:t>
            </a:r>
            <a:r>
              <a:rPr lang="el-GR" sz="1800" dirty="0" err="1"/>
              <a:t>αλληλεπιδρά</a:t>
            </a:r>
            <a:r>
              <a:rPr lang="el-GR" sz="1800" dirty="0"/>
              <a:t> η μορφολογία; </a:t>
            </a:r>
          </a:p>
          <a:p>
            <a:pPr marL="434975" indent="-342900">
              <a:buFont typeface="+mj-lt"/>
              <a:buAutoNum type="arabicPeriod"/>
            </a:pPr>
            <a:r>
              <a:rPr lang="el-GR" sz="1800" dirty="0"/>
              <a:t>Πώς συνδέεται η μορφολογία με τη σημασιολογία; </a:t>
            </a:r>
          </a:p>
          <a:p>
            <a:pPr marL="434975" indent="-342900">
              <a:buFont typeface="+mj-lt"/>
              <a:buAutoNum type="arabicPeriod"/>
            </a:pPr>
            <a:r>
              <a:rPr lang="el-GR" sz="1800" dirty="0"/>
              <a:t>Είναι ανεξάρτητος τομέας η μορφολογία ή </a:t>
            </a:r>
            <a:r>
              <a:rPr lang="el-GR" sz="1800" dirty="0" err="1"/>
              <a:t>υποτομέας</a:t>
            </a:r>
            <a:r>
              <a:rPr lang="el-GR" sz="1800" dirty="0"/>
              <a:t> της σύνταξης;</a:t>
            </a:r>
          </a:p>
          <a:p>
            <a:pPr marL="434975" indent="-342900">
              <a:buFont typeface="+mj-lt"/>
              <a:buAutoNum type="arabicPeriod"/>
            </a:pPr>
            <a:r>
              <a:rPr lang="el-GR" sz="1800" dirty="0"/>
              <a:t>Ποια είναι τα αντικείμενα μελέτης της μορφολογίας;  </a:t>
            </a: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="" xmlns:a16="http://schemas.microsoft.com/office/drawing/2014/main" id="{1B084147-5503-47F8-BD56-64714A9DA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86C9C-DC18-4195-8FD5-A50AA931D419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347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32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Λέξη…</a:t>
            </a:r>
          </a:p>
        </p:txBody>
      </p:sp>
      <p:sp>
        <p:nvSpPr>
          <p:cNvPr id="3" name="Θέση περιεχομένου 2">
            <a:extLst/>
          </p:cNvPr>
          <p:cNvSpPr>
            <a:spLocks noGrp="1"/>
          </p:cNvSpPr>
          <p:nvPr>
            <p:ph idx="1"/>
          </p:nvPr>
        </p:nvSpPr>
        <p:spPr>
          <a:xfrm>
            <a:off x="822960" y="2172864"/>
            <a:ext cx="7708392" cy="3167232"/>
          </a:xfrm>
        </p:spPr>
        <p:txBody>
          <a:bodyPr>
            <a:normAutofit/>
          </a:bodyPr>
          <a:lstStyle/>
          <a:p>
            <a:pPr algn="ctr"/>
            <a:r>
              <a:rPr lang="el-GR" dirty="0"/>
              <a:t>Λέξη </a:t>
            </a:r>
            <a:r>
              <a:rPr lang="el-GR" dirty="0">
                <a:sym typeface="Wingdings" panose="05000000000000000000" pitchFamily="2" charset="2"/>
              </a:rPr>
              <a:t> </a:t>
            </a:r>
            <a:r>
              <a:rPr lang="el-GR" b="1" dirty="0">
                <a:sym typeface="Wingdings" panose="05000000000000000000" pitchFamily="2" charset="2"/>
              </a:rPr>
              <a:t>μορφολογική</a:t>
            </a:r>
          </a:p>
          <a:p>
            <a:pPr algn="ctr"/>
            <a:r>
              <a:rPr lang="el-GR" dirty="0">
                <a:sym typeface="Wingdings" panose="05000000000000000000" pitchFamily="2" charset="2"/>
              </a:rPr>
              <a:t> </a:t>
            </a:r>
          </a:p>
          <a:p>
            <a:pPr algn="ctr"/>
            <a:endParaRPr lang="en-US" dirty="0">
              <a:sym typeface="Wingdings" panose="05000000000000000000" pitchFamily="2" charset="2"/>
            </a:endParaRPr>
          </a:p>
          <a:p>
            <a:pPr algn="ctr"/>
            <a:r>
              <a:rPr lang="el-GR" dirty="0">
                <a:sym typeface="Wingdings" panose="05000000000000000000" pitchFamily="2" charset="2"/>
              </a:rPr>
              <a:t>Λέξη  </a:t>
            </a:r>
            <a:r>
              <a:rPr lang="el-GR" b="1" dirty="0">
                <a:sym typeface="Wingdings" panose="05000000000000000000" pitchFamily="2" charset="2"/>
              </a:rPr>
              <a:t>λέξημα</a:t>
            </a:r>
            <a:r>
              <a:rPr lang="el-GR" dirty="0">
                <a:sym typeface="Wingdings" panose="05000000000000000000" pitchFamily="2" charset="2"/>
              </a:rPr>
              <a:t> </a:t>
            </a:r>
            <a:endParaRPr lang="el-GR" dirty="0"/>
          </a:p>
        </p:txBody>
      </p:sp>
      <p:pic>
        <p:nvPicPr>
          <p:cNvPr id="4" name="Εικόνα 3">
            <a:extLst>
              <a:ext uri="{FF2B5EF4-FFF2-40B4-BE49-F238E27FC236}">
                <a16:creationId xmlns="" xmlns:a16="http://schemas.microsoft.com/office/drawing/2014/main" id="{531F2237-8469-4939-8269-C30D8FD94F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36050" t="42200" r="31779" b="37400"/>
          <a:stretch/>
        </p:blipFill>
        <p:spPr>
          <a:xfrm>
            <a:off x="4446404" y="2788920"/>
            <a:ext cx="793108" cy="50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76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10F57E34-8A32-4B36-9A8D-BBA0BC326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32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Τάξεις λέξεων </a:t>
            </a:r>
            <a:endParaRPr lang="el-GR" sz="3200" b="1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0ACA54B0-4D90-4AF2-9745-00DE7E9B38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el-GR" u="sng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Ανοικτή τάξη</a:t>
            </a:r>
            <a:r>
              <a:rPr lang="el-GR" dirty="0"/>
              <a:t>: λεξικές λέξεις (</a:t>
            </a:r>
            <a:r>
              <a:rPr lang="en-US" dirty="0"/>
              <a:t>parole </a:t>
            </a:r>
            <a:r>
              <a:rPr lang="en-US" dirty="0" err="1"/>
              <a:t>lessicali</a:t>
            </a:r>
            <a:r>
              <a:rPr lang="el-GR" dirty="0"/>
              <a:t>) ή λέξεις περιεχομένου (</a:t>
            </a:r>
            <a:r>
              <a:rPr lang="en-US" dirty="0"/>
              <a:t>parole </a:t>
            </a:r>
            <a:r>
              <a:rPr lang="en-US" dirty="0" err="1"/>
              <a:t>contenuto</a:t>
            </a:r>
            <a:r>
              <a:rPr lang="el-GR" dirty="0"/>
              <a:t>) </a:t>
            </a:r>
          </a:p>
          <a:p>
            <a:pPr marL="447675" indent="-355600"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l-GR" sz="1800" dirty="0"/>
              <a:t>λέξεις που φέρουν σημασία</a:t>
            </a:r>
            <a:r>
              <a:rPr lang="en-US" sz="1800" dirty="0"/>
              <a:t> </a:t>
            </a:r>
            <a:r>
              <a:rPr lang="el-GR" sz="1800" dirty="0"/>
              <a:t>και επιτελούν γραμματική λειτουργία</a:t>
            </a:r>
            <a:endParaRPr lang="en-US" sz="1800" dirty="0"/>
          </a:p>
          <a:p>
            <a:pPr marL="447675" indent="-182563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l-GR" sz="1800" dirty="0"/>
              <a:t>ρήματα, ονόματα, επίθετα, επιρρήματα </a:t>
            </a:r>
            <a:r>
              <a:rPr lang="it-IT" sz="1800" dirty="0"/>
              <a:t>(</a:t>
            </a:r>
            <a:r>
              <a:rPr lang="en-US" sz="1800" i="1" dirty="0" err="1"/>
              <a:t>parlo</a:t>
            </a:r>
            <a:r>
              <a:rPr lang="en-US" sz="1800" i="1" dirty="0"/>
              <a:t>, </a:t>
            </a:r>
            <a:r>
              <a:rPr lang="it-IT" sz="1800" i="1" dirty="0"/>
              <a:t>casa, </a:t>
            </a:r>
            <a:r>
              <a:rPr lang="en-US" sz="1800" i="1" dirty="0" err="1"/>
              <a:t>calmo</a:t>
            </a:r>
            <a:r>
              <a:rPr lang="it-IT" sz="1800" i="1" dirty="0"/>
              <a:t>, insignificante</a:t>
            </a:r>
            <a:r>
              <a:rPr lang="it-IT" sz="1800" dirty="0"/>
              <a:t>)</a:t>
            </a:r>
            <a:endParaRPr lang="el-GR" sz="1800" dirty="0"/>
          </a:p>
          <a:p>
            <a:pPr algn="just">
              <a:lnSpc>
                <a:spcPct val="100000"/>
              </a:lnSpc>
            </a:pPr>
            <a:r>
              <a:rPr lang="el-GR" u="sng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Κλειστή τάξη</a:t>
            </a:r>
            <a:r>
              <a:rPr lang="el-GR" dirty="0"/>
              <a:t>: γραμματικές λέξεις (</a:t>
            </a:r>
            <a:r>
              <a:rPr lang="en-US" dirty="0"/>
              <a:t>parole </a:t>
            </a:r>
            <a:r>
              <a:rPr lang="en-US" dirty="0" err="1"/>
              <a:t>grammaticali</a:t>
            </a:r>
            <a:r>
              <a:rPr lang="el-GR" dirty="0"/>
              <a:t>) ή λειτουργικές λέξεις (</a:t>
            </a:r>
            <a:r>
              <a:rPr lang="en-US" dirty="0"/>
              <a:t>parole </a:t>
            </a:r>
            <a:r>
              <a:rPr lang="en-US" dirty="0" err="1"/>
              <a:t>funzione</a:t>
            </a:r>
            <a:r>
              <a:rPr lang="el-GR" dirty="0"/>
              <a:t>) </a:t>
            </a:r>
          </a:p>
          <a:p>
            <a:pPr marL="447675" indent="-355600"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l-GR" sz="1800" dirty="0"/>
              <a:t>λέξεις που δεν φέρουν σημασία, επιτελούν γραμματική λειτουργία</a:t>
            </a:r>
            <a:endParaRPr lang="en-US" sz="1800" dirty="0"/>
          </a:p>
          <a:p>
            <a:pPr marL="447675" indent="-182563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l-GR" sz="1800" dirty="0"/>
              <a:t>άρθρα, αντωνυμίες, σύνδεσμοι, προθέσεις (</a:t>
            </a:r>
            <a:r>
              <a:rPr lang="en-US" sz="1800" i="1" dirty="0" err="1"/>
              <a:t>il</a:t>
            </a:r>
            <a:r>
              <a:rPr lang="en-US" sz="1800" i="1" dirty="0"/>
              <a:t>, I, </a:t>
            </a:r>
            <a:r>
              <a:rPr lang="en-US" sz="1800" i="1" dirty="0" err="1"/>
              <a:t>mia</a:t>
            </a:r>
            <a:r>
              <a:rPr lang="en-US" sz="1800" i="1" dirty="0"/>
              <a:t>, </a:t>
            </a:r>
            <a:r>
              <a:rPr lang="en-US" sz="1800" i="1" dirty="0" err="1"/>
              <a:t>loro</a:t>
            </a:r>
            <a:r>
              <a:rPr lang="en-US" sz="1800" i="1" dirty="0"/>
              <a:t>, </a:t>
            </a:r>
            <a:r>
              <a:rPr lang="en-US" sz="1800" i="1" dirty="0" err="1"/>
              <a:t>che</a:t>
            </a:r>
            <a:r>
              <a:rPr lang="en-US" sz="1800" i="1" dirty="0"/>
              <a:t>, per, da</a:t>
            </a:r>
            <a:r>
              <a:rPr lang="el-GR" sz="1800" dirty="0"/>
              <a:t>)</a:t>
            </a:r>
          </a:p>
          <a:p>
            <a:endParaRPr lang="el-GR" dirty="0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="" xmlns:a16="http://schemas.microsoft.com/office/drawing/2014/main" id="{D87F65B1-AAF2-48BB-A650-989CF319B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7886C9C-DC18-4195-8FD5-A50AA931D419}" type="slidenum">
              <a:rPr lang="en-US" smtClean="0"/>
              <a:pPr algn="r"/>
              <a:t>21</a:t>
            </a:fld>
            <a:endParaRPr lang="en-US" dirty="0"/>
          </a:p>
        </p:txBody>
      </p:sp>
      <p:sp>
        <p:nvSpPr>
          <p:cNvPr id="6" name="Ορθογώνιο 5">
            <a:extLst>
              <a:ext uri="{FF2B5EF4-FFF2-40B4-BE49-F238E27FC236}">
                <a16:creationId xmlns="" xmlns:a16="http://schemas.microsoft.com/office/drawing/2014/main" id="{97D6EC0F-386F-410F-823F-CCAAE99298E0}"/>
              </a:ext>
            </a:extLst>
          </p:cNvPr>
          <p:cNvSpPr/>
          <p:nvPr/>
        </p:nvSpPr>
        <p:spPr>
          <a:xfrm>
            <a:off x="4324342" y="5715857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l-GR" sz="1400" dirty="0"/>
              <a:t>(</a:t>
            </a:r>
            <a:r>
              <a:rPr lang="it-IT" sz="1400" dirty="0"/>
              <a:t>Scalise</a:t>
            </a:r>
            <a:r>
              <a:rPr lang="el-GR" sz="1400" dirty="0"/>
              <a:t> &amp; </a:t>
            </a:r>
            <a:r>
              <a:rPr lang="it-IT" sz="1400" dirty="0"/>
              <a:t>Bisetto 2008</a:t>
            </a:r>
            <a:r>
              <a:rPr lang="el-GR" sz="1400" dirty="0"/>
              <a:t>: 20-1, </a:t>
            </a:r>
            <a:r>
              <a:rPr lang="en-US" sz="1400" dirty="0"/>
              <a:t>Cruse 2004: 89</a:t>
            </a:r>
            <a:r>
              <a:rPr lang="el-GR" sz="1400" dirty="0"/>
              <a:t>-90, </a:t>
            </a:r>
            <a:r>
              <a:rPr lang="en-US" sz="1400" dirty="0"/>
              <a:t>Jackson</a:t>
            </a:r>
            <a:r>
              <a:rPr lang="el-GR" sz="1400" dirty="0"/>
              <a:t>, 1998: 15-17, </a:t>
            </a:r>
            <a:r>
              <a:rPr lang="en-US" sz="1400" dirty="0"/>
              <a:t>Jackson</a:t>
            </a:r>
            <a:r>
              <a:rPr lang="el-GR" sz="1400" dirty="0"/>
              <a:t> &amp; </a:t>
            </a:r>
            <a:r>
              <a:rPr lang="en-US" sz="1400" dirty="0"/>
              <a:t>Z</a:t>
            </a:r>
            <a:r>
              <a:rPr lang="el-GR" sz="1400" dirty="0"/>
              <a:t>é </a:t>
            </a:r>
            <a:r>
              <a:rPr lang="en-US" sz="1400" dirty="0" err="1"/>
              <a:t>Amvela</a:t>
            </a:r>
            <a:r>
              <a:rPr lang="el-GR" sz="1400" dirty="0"/>
              <a:t>, 2000: 18-19)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5695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αριθμού διαφάνειας 4">
            <a:extLst>
              <a:ext uri="{FF2B5EF4-FFF2-40B4-BE49-F238E27FC236}">
                <a16:creationId xmlns="" xmlns:a16="http://schemas.microsoft.com/office/drawing/2014/main" id="{5CFA2D02-24CA-4E73-BDE5-64A0FD8ED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7886C9C-DC18-4195-8FD5-A50AA931D419}" type="slidenum">
              <a:rPr lang="en-US" smtClean="0"/>
              <a:pPr algn="r"/>
              <a:t>22</a:t>
            </a:fld>
            <a:endParaRPr lang="en-US" dirty="0"/>
          </a:p>
        </p:txBody>
      </p:sp>
      <p:pic>
        <p:nvPicPr>
          <p:cNvPr id="6" name="Εικόνα 5">
            <a:extLst>
              <a:ext uri="{FF2B5EF4-FFF2-40B4-BE49-F238E27FC236}">
                <a16:creationId xmlns="" xmlns:a16="http://schemas.microsoft.com/office/drawing/2014/main" id="{DF79B256-8314-4697-9C52-D72D711229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361" y="932327"/>
            <a:ext cx="6793992" cy="47062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Ορθογώνιο 6">
            <a:extLst>
              <a:ext uri="{FF2B5EF4-FFF2-40B4-BE49-F238E27FC236}">
                <a16:creationId xmlns="" xmlns:a16="http://schemas.microsoft.com/office/drawing/2014/main" id="{499794E9-5A7C-494A-B5B4-E82848D6C55F}"/>
              </a:ext>
            </a:extLst>
          </p:cNvPr>
          <p:cNvSpPr/>
          <p:nvPr/>
        </p:nvSpPr>
        <p:spPr>
          <a:xfrm>
            <a:off x="7020713" y="5926034"/>
            <a:ext cx="13886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400" dirty="0"/>
              <a:t>(</a:t>
            </a:r>
            <a:r>
              <a:rPr lang="en-US" sz="1400" dirty="0" err="1"/>
              <a:t>Graffi</a:t>
            </a:r>
            <a:r>
              <a:rPr lang="el-GR" sz="1400" dirty="0"/>
              <a:t> &amp; </a:t>
            </a:r>
            <a:r>
              <a:rPr lang="en-US" sz="1400" dirty="0"/>
              <a:t>Scalise</a:t>
            </a:r>
            <a:r>
              <a:rPr lang="el-GR" sz="1400" dirty="0"/>
              <a:t>)</a:t>
            </a:r>
          </a:p>
        </p:txBody>
      </p:sp>
      <p:sp>
        <p:nvSpPr>
          <p:cNvPr id="8" name="Οβάλ 7">
            <a:extLst>
              <a:ext uri="{FF2B5EF4-FFF2-40B4-BE49-F238E27FC236}">
                <a16:creationId xmlns="" xmlns:a16="http://schemas.microsoft.com/office/drawing/2014/main" id="{26CFC049-BC4F-47FD-9563-87BFF76B9C92}"/>
              </a:ext>
            </a:extLst>
          </p:cNvPr>
          <p:cNvSpPr/>
          <p:nvPr/>
        </p:nvSpPr>
        <p:spPr>
          <a:xfrm>
            <a:off x="1316736" y="3429000"/>
            <a:ext cx="877824" cy="566928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Οβάλ 8">
            <a:extLst>
              <a:ext uri="{FF2B5EF4-FFF2-40B4-BE49-F238E27FC236}">
                <a16:creationId xmlns="" xmlns:a16="http://schemas.microsoft.com/office/drawing/2014/main" id="{4F770F61-0DE0-4137-A8A6-A6EF6139EB69}"/>
              </a:ext>
            </a:extLst>
          </p:cNvPr>
          <p:cNvSpPr/>
          <p:nvPr/>
        </p:nvSpPr>
        <p:spPr>
          <a:xfrm>
            <a:off x="1281510" y="4724400"/>
            <a:ext cx="1086785" cy="487680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94666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376451" y="2279121"/>
            <a:ext cx="632692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Οι λέξεις αποτελούνται </a:t>
            </a:r>
          </a:p>
          <a:p>
            <a:pPr algn="ctr"/>
            <a:r>
              <a:rPr lang="el-GR" sz="4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από μορφήματα!!</a:t>
            </a:r>
            <a:endParaRPr lang="en-US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81510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32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Μόρφημα </a:t>
            </a:r>
          </a:p>
        </p:txBody>
      </p:sp>
      <p:sp>
        <p:nvSpPr>
          <p:cNvPr id="3" name="Θέση περιεχομένου 2">
            <a:extLst/>
          </p:cNvPr>
          <p:cNvSpPr>
            <a:spLocks noGrp="1"/>
          </p:cNvSpPr>
          <p:nvPr>
            <p:ph idx="1"/>
          </p:nvPr>
        </p:nvSpPr>
        <p:spPr>
          <a:xfrm>
            <a:off x="822960" y="2172864"/>
            <a:ext cx="7708392" cy="365186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l-GR" dirty="0"/>
              <a:t>Το ελάχιστο τεμάχιο μίας λέξης με </a:t>
            </a:r>
            <a:r>
              <a:rPr lang="el-GR" b="1" dirty="0"/>
              <a:t>λεξική </a:t>
            </a:r>
            <a:r>
              <a:rPr lang="el-GR" dirty="0"/>
              <a:t>σημασία, όταν παραπέμπει σε ένα αντικείμενο ή μία έννοια του κόσμου, </a:t>
            </a:r>
            <a:r>
              <a:rPr lang="el-GR" b="1" dirty="0"/>
              <a:t>γραμματική</a:t>
            </a:r>
            <a:r>
              <a:rPr lang="el-GR" dirty="0"/>
              <a:t>, όταν φέρει γραμματικές πληροφορίες, γένος, αριθμό</a:t>
            </a:r>
            <a:r>
              <a:rPr lang="en-US" dirty="0"/>
              <a:t>, </a:t>
            </a:r>
            <a:r>
              <a:rPr lang="el-GR" dirty="0"/>
              <a:t> πτώση και γραμματική κατηγορία</a:t>
            </a:r>
          </a:p>
          <a:p>
            <a:pPr marL="539750" indent="-90488" algn="just"/>
            <a:r>
              <a:rPr lang="el-GR" sz="1800" b="1" dirty="0"/>
              <a:t>/</a:t>
            </a:r>
            <a:r>
              <a:rPr lang="el-GR" sz="1800" b="1" dirty="0" err="1"/>
              <a:t>παιδ</a:t>
            </a:r>
            <a:r>
              <a:rPr lang="el-GR" sz="1800" b="1" dirty="0"/>
              <a:t>-/</a:t>
            </a:r>
            <a:r>
              <a:rPr lang="el-GR" sz="1800" dirty="0"/>
              <a:t>: άνθρωπος, αρσενικού ή θηλυκού γένους, μικρής ηλικίας</a:t>
            </a:r>
          </a:p>
          <a:p>
            <a:pPr marL="539750" indent="-90488" algn="just"/>
            <a:r>
              <a:rPr lang="el-GR" sz="1800" b="1" dirty="0"/>
              <a:t>/-</a:t>
            </a:r>
            <a:r>
              <a:rPr lang="el-GR" sz="1800" b="1" dirty="0" err="1"/>
              <a:t>ακ</a:t>
            </a:r>
            <a:r>
              <a:rPr lang="el-GR" sz="1800" b="1" dirty="0"/>
              <a:t>-/</a:t>
            </a:r>
            <a:r>
              <a:rPr lang="el-GR" sz="1800" dirty="0"/>
              <a:t>: μικρό (υποκοριστικό)</a:t>
            </a:r>
          </a:p>
          <a:p>
            <a:pPr marL="539750" indent="-90488" algn="just"/>
            <a:r>
              <a:rPr lang="el-GR" sz="1800" b="1" dirty="0"/>
              <a:t>/-ι/: </a:t>
            </a:r>
            <a:r>
              <a:rPr lang="el-GR" sz="1800" dirty="0"/>
              <a:t>ουδέτερο γένος, ονομαστική πτώση, ενικός αριθμός</a:t>
            </a:r>
          </a:p>
          <a:p>
            <a:pPr marL="539750" indent="-90488" algn="just"/>
            <a:r>
              <a:rPr lang="el-GR" sz="1800" b="1" dirty="0"/>
              <a:t>/</a:t>
            </a:r>
            <a:r>
              <a:rPr lang="en-US" sz="1800" b="1" dirty="0" err="1"/>
              <a:t>libr</a:t>
            </a:r>
            <a:r>
              <a:rPr lang="en-US" sz="1800" b="1" dirty="0"/>
              <a:t>-</a:t>
            </a:r>
            <a:r>
              <a:rPr lang="el-GR" sz="1800" b="1" dirty="0"/>
              <a:t>/</a:t>
            </a:r>
            <a:r>
              <a:rPr lang="el-GR" sz="1800" dirty="0"/>
              <a:t>: βιβλίο, αρσενικού γένους </a:t>
            </a:r>
            <a:endParaRPr lang="en-US" sz="1800" dirty="0"/>
          </a:p>
          <a:p>
            <a:pPr marL="539750" indent="-90488" algn="just"/>
            <a:r>
              <a:rPr lang="en-US" sz="1800" b="1" dirty="0"/>
              <a:t>/</a:t>
            </a:r>
            <a:r>
              <a:rPr lang="el-GR" sz="1800" b="1" dirty="0"/>
              <a:t>-</a:t>
            </a:r>
            <a:r>
              <a:rPr lang="en-US" sz="1800" b="1" dirty="0" err="1"/>
              <a:t>i</a:t>
            </a:r>
            <a:r>
              <a:rPr lang="en-US" sz="1800" b="1" dirty="0"/>
              <a:t>/</a:t>
            </a:r>
            <a:r>
              <a:rPr lang="el-GR" sz="1800" dirty="0"/>
              <a:t>:</a:t>
            </a:r>
            <a:r>
              <a:rPr lang="en-US" sz="1800" dirty="0"/>
              <a:t> </a:t>
            </a:r>
            <a:r>
              <a:rPr lang="el-GR" sz="1800" dirty="0"/>
              <a:t>αρσενικό και θηλυκό γένος, πληθυντικός αριθμός</a:t>
            </a:r>
          </a:p>
          <a:p>
            <a:pPr marL="539750" indent="-90488" algn="just"/>
            <a:r>
              <a:rPr lang="el-GR" sz="1800" dirty="0"/>
              <a:t>/</a:t>
            </a:r>
            <a:r>
              <a:rPr lang="en-US" sz="1800" b="1" dirty="0" err="1"/>
              <a:t>parl</a:t>
            </a:r>
            <a:r>
              <a:rPr lang="en-US" sz="1800" b="1" dirty="0"/>
              <a:t>-</a:t>
            </a:r>
            <a:r>
              <a:rPr lang="el-GR" sz="1800" dirty="0"/>
              <a:t>/: μιλώ, ρήμα  </a:t>
            </a:r>
            <a:endParaRPr lang="en-US" sz="1800" dirty="0"/>
          </a:p>
          <a:p>
            <a:pPr marL="539750" indent="-90488" algn="just"/>
            <a:r>
              <a:rPr lang="en-US" sz="1800" dirty="0"/>
              <a:t>/</a:t>
            </a:r>
            <a:r>
              <a:rPr lang="en-US" sz="1800" b="1" dirty="0"/>
              <a:t>-are</a:t>
            </a:r>
            <a:r>
              <a:rPr lang="en-US" sz="1800" dirty="0"/>
              <a:t>/</a:t>
            </a:r>
            <a:r>
              <a:rPr lang="el-GR" sz="1800" dirty="0"/>
              <a:t>: απαρέμφατο [-</a:t>
            </a:r>
            <a:r>
              <a:rPr lang="en-US" sz="1800" dirty="0"/>
              <a:t>a</a:t>
            </a:r>
            <a:r>
              <a:rPr lang="el-GR" sz="1800" dirty="0"/>
              <a:t>- θεματικό φωνήεν]</a:t>
            </a:r>
          </a:p>
        </p:txBody>
      </p:sp>
    </p:spTree>
    <p:extLst>
      <p:ext uri="{BB962C8B-B14F-4D97-AF65-F5344CB8AC3E}">
        <p14:creationId xmlns:p14="http://schemas.microsoft.com/office/powerpoint/2010/main" val="16610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32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Μόρφημα </a:t>
            </a:r>
          </a:p>
        </p:txBody>
      </p:sp>
      <p:sp>
        <p:nvSpPr>
          <p:cNvPr id="3" name="Θέση περιεχομένου 2">
            <a:extLst/>
          </p:cNvPr>
          <p:cNvSpPr>
            <a:spLocks noGrp="1"/>
          </p:cNvSpPr>
          <p:nvPr>
            <p:ph idx="1"/>
          </p:nvPr>
        </p:nvSpPr>
        <p:spPr>
          <a:xfrm>
            <a:off x="914400" y="2172864"/>
            <a:ext cx="7616952" cy="3798168"/>
          </a:xfrm>
        </p:spPr>
        <p:txBody>
          <a:bodyPr>
            <a:normAutofit/>
          </a:bodyPr>
          <a:lstStyle/>
          <a:p>
            <a:pPr algn="just">
              <a:buFontTx/>
              <a:buChar char="-"/>
            </a:pPr>
            <a:r>
              <a:rPr lang="el-GR" dirty="0"/>
              <a:t>Ποια είναι τα μορφήματα μίας λέξης;</a:t>
            </a:r>
          </a:p>
          <a:p>
            <a:pPr algn="just">
              <a:buFontTx/>
              <a:buChar char="-"/>
            </a:pPr>
            <a:r>
              <a:rPr lang="el-GR" dirty="0"/>
              <a:t>Πώς ανιχνεύονται; </a:t>
            </a:r>
          </a:p>
          <a:p>
            <a:pPr algn="just">
              <a:buFontTx/>
              <a:buChar char="-"/>
            </a:pPr>
            <a:r>
              <a:rPr lang="el-GR" dirty="0"/>
              <a:t>Ποιες κατηγορίες μορφημάτων έχουμε; </a:t>
            </a:r>
          </a:p>
          <a:p>
            <a:pPr algn="just">
              <a:buFontTx/>
              <a:buChar char="-"/>
            </a:pPr>
            <a:r>
              <a:rPr lang="el-GR" dirty="0"/>
              <a:t> Τι ισχύει σε περιπτώσεις, όπως </a:t>
            </a:r>
            <a:r>
              <a:rPr lang="el-GR" i="1" dirty="0"/>
              <a:t>φύλλο, φυλή, φυλάσσω </a:t>
            </a:r>
            <a:r>
              <a:rPr lang="el-GR" dirty="0"/>
              <a:t>ή </a:t>
            </a:r>
            <a:r>
              <a:rPr lang="en-US" i="1" dirty="0" err="1"/>
              <a:t>lett</a:t>
            </a:r>
            <a:r>
              <a:rPr lang="el-GR" i="1" dirty="0" smtClean="0"/>
              <a:t>, </a:t>
            </a:r>
            <a:r>
              <a:rPr lang="en-US" i="1" dirty="0" err="1" smtClean="0"/>
              <a:t>letto</a:t>
            </a:r>
            <a:r>
              <a:rPr lang="en-US" dirty="0"/>
              <a:t>, </a:t>
            </a:r>
            <a:r>
              <a:rPr lang="en-US" dirty="0" err="1" smtClean="0"/>
              <a:t>lettore</a:t>
            </a:r>
            <a:r>
              <a:rPr lang="en-US" dirty="0" smtClean="0"/>
              <a:t>, camera </a:t>
            </a:r>
            <a:r>
              <a:rPr lang="en-US" dirty="0"/>
              <a:t>da </a:t>
            </a:r>
            <a:r>
              <a:rPr lang="en-US" i="1" dirty="0" err="1" smtClean="0"/>
              <a:t>letto</a:t>
            </a:r>
            <a:r>
              <a:rPr lang="el-GR" dirty="0" smtClean="0"/>
              <a:t>; </a:t>
            </a:r>
            <a:endParaRPr lang="el-GR" dirty="0"/>
          </a:p>
          <a:p>
            <a:pPr marL="0" indent="0" algn="just">
              <a:buNone/>
            </a:pPr>
            <a:endParaRPr lang="el-GR" sz="1800" dirty="0"/>
          </a:p>
          <a:p>
            <a:pPr marL="0" indent="0" algn="just">
              <a:buNone/>
            </a:pPr>
            <a:endParaRPr lang="el-GR" sz="1800" dirty="0"/>
          </a:p>
        </p:txBody>
      </p:sp>
    </p:spTree>
    <p:extLst>
      <p:ext uri="{BB962C8B-B14F-4D97-AF65-F5344CB8AC3E}">
        <p14:creationId xmlns:p14="http://schemas.microsoft.com/office/powerpoint/2010/main" val="391067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32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Μόρφημα </a:t>
            </a:r>
          </a:p>
        </p:txBody>
      </p:sp>
      <p:sp>
        <p:nvSpPr>
          <p:cNvPr id="3" name="Θέση περιεχομένου 2">
            <a:extLst/>
          </p:cNvPr>
          <p:cNvSpPr>
            <a:spLocks noGrp="1"/>
          </p:cNvSpPr>
          <p:nvPr>
            <p:ph idx="1"/>
          </p:nvPr>
        </p:nvSpPr>
        <p:spPr>
          <a:xfrm>
            <a:off x="987552" y="2172864"/>
            <a:ext cx="7543800" cy="316723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sz="1800" dirty="0"/>
              <a:t>- Ποια είναι τα μορφήματα μίας λέξης;</a:t>
            </a:r>
          </a:p>
          <a:p>
            <a:pPr marL="0" indent="0">
              <a:buNone/>
            </a:pPr>
            <a:r>
              <a:rPr lang="el-GR" sz="1800" b="1" u="sng" dirty="0">
                <a:solidFill>
                  <a:schemeClr val="tx2"/>
                </a:solidFill>
              </a:rPr>
              <a:t>Κριτήρια</a:t>
            </a:r>
            <a:r>
              <a:rPr lang="el-GR" sz="1800" dirty="0">
                <a:solidFill>
                  <a:schemeClr val="tx2"/>
                </a:solidFill>
              </a:rPr>
              <a:t>:</a:t>
            </a:r>
          </a:p>
          <a:p>
            <a:pPr marL="0" indent="0">
              <a:buNone/>
            </a:pPr>
            <a:r>
              <a:rPr lang="el-GR" sz="1800" dirty="0"/>
              <a:t>(α) η ύπαρξή τους σε περισσότερες από μία λέξεις</a:t>
            </a:r>
          </a:p>
          <a:p>
            <a:pPr marL="381000" indent="-366713">
              <a:buNone/>
            </a:pPr>
            <a:r>
              <a:rPr lang="el-GR" sz="1800" dirty="0">
                <a:hlinkClick r:id="rId3" action="ppaction://hlinksldjump"/>
              </a:rPr>
              <a:t>(β) η ίδια σημασία </a:t>
            </a:r>
            <a:endParaRPr lang="el-GR" sz="1800" dirty="0"/>
          </a:p>
          <a:p>
            <a:endParaRPr lang="el-GR" sz="1800" dirty="0"/>
          </a:p>
          <a:p>
            <a:pPr marL="0" indent="0">
              <a:buNone/>
            </a:pPr>
            <a:r>
              <a:rPr lang="el-GR" sz="1800" b="1" u="sng" dirty="0">
                <a:solidFill>
                  <a:schemeClr val="tx2"/>
                </a:solidFill>
              </a:rPr>
              <a:t>Μέθοδος</a:t>
            </a:r>
            <a:r>
              <a:rPr lang="el-GR" sz="1800" b="1" dirty="0">
                <a:solidFill>
                  <a:schemeClr val="tx2"/>
                </a:solidFill>
              </a:rPr>
              <a:t>:</a:t>
            </a:r>
          </a:p>
          <a:p>
            <a:pPr marL="0" indent="0" algn="just">
              <a:buNone/>
            </a:pPr>
            <a:r>
              <a:rPr lang="el-GR" sz="1800" u="sng" dirty="0"/>
              <a:t>Σύγκριση</a:t>
            </a:r>
            <a:r>
              <a:rPr lang="el-GR" sz="1800" dirty="0"/>
              <a:t> και </a:t>
            </a:r>
            <a:r>
              <a:rPr lang="el-GR" sz="1800" u="sng" dirty="0"/>
              <a:t>αντικατάσταση</a:t>
            </a:r>
            <a:r>
              <a:rPr lang="el-GR" sz="1800" dirty="0"/>
              <a:t> στον συνταγματικό και τον παραδειγματικό άξονα</a:t>
            </a:r>
            <a:endParaRPr lang="en-US" sz="1800" dirty="0"/>
          </a:p>
          <a:p>
            <a:pPr marL="0" indent="0" algn="just">
              <a:buNone/>
            </a:pPr>
            <a:endParaRPr lang="el-GR" sz="1800" dirty="0"/>
          </a:p>
        </p:txBody>
      </p:sp>
      <p:sp>
        <p:nvSpPr>
          <p:cNvPr id="4" name="Επεξήγηση: Γραμμή με διπλή γωνία, περίγραμμα και γραμμή έμφασης 3">
            <a:extLst>
              <a:ext uri="{FF2B5EF4-FFF2-40B4-BE49-F238E27FC236}">
                <a16:creationId xmlns="" xmlns:a16="http://schemas.microsoft.com/office/drawing/2014/main" id="{B0F1936A-06C9-4F57-9FE3-C6C04CF05FD1}"/>
              </a:ext>
            </a:extLst>
          </p:cNvPr>
          <p:cNvSpPr/>
          <p:nvPr/>
        </p:nvSpPr>
        <p:spPr>
          <a:xfrm>
            <a:off x="3410712" y="3451860"/>
            <a:ext cx="1869948" cy="864282"/>
          </a:xfrm>
          <a:prstGeom prst="accent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133386"/>
              <a:gd name="adj8" fmla="val 64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dirty="0"/>
              <a:t>Ερευνά τις σχέσεις των στοιχείων που </a:t>
            </a:r>
            <a:r>
              <a:rPr lang="el-GR" sz="1400" b="1" dirty="0"/>
              <a:t>συνδυάζονται</a:t>
            </a:r>
            <a:r>
              <a:rPr lang="el-GR" sz="1400" dirty="0"/>
              <a:t> μεταξύ τους </a:t>
            </a:r>
          </a:p>
        </p:txBody>
      </p:sp>
      <p:sp>
        <p:nvSpPr>
          <p:cNvPr id="5" name="Επεξήγηση: Γραμμή με διπλή γωνία, περίγραμμα και γραμμή έμφασης 4">
            <a:extLst>
              <a:ext uri="{FF2B5EF4-FFF2-40B4-BE49-F238E27FC236}">
                <a16:creationId xmlns="" xmlns:a16="http://schemas.microsoft.com/office/drawing/2014/main" id="{B96AAAEC-4051-49D0-8F0E-A06AB45D2471}"/>
              </a:ext>
            </a:extLst>
          </p:cNvPr>
          <p:cNvSpPr/>
          <p:nvPr/>
        </p:nvSpPr>
        <p:spPr>
          <a:xfrm>
            <a:off x="6754368" y="3056610"/>
            <a:ext cx="1682496" cy="1119324"/>
          </a:xfrm>
          <a:prstGeom prst="accentBorderCallout3">
            <a:avLst>
              <a:gd name="adj1" fmla="val 31004"/>
              <a:gd name="adj2" fmla="val 105254"/>
              <a:gd name="adj3" fmla="val 55511"/>
              <a:gd name="adj4" fmla="val 105616"/>
              <a:gd name="adj5" fmla="val 114705"/>
              <a:gd name="adj6" fmla="val 105615"/>
              <a:gd name="adj7" fmla="val 134203"/>
              <a:gd name="adj8" fmla="val 368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dirty="0"/>
              <a:t>Ερευνά τις σχέσεις των στοιχείων που </a:t>
            </a:r>
            <a:r>
              <a:rPr lang="el-GR" sz="1400" b="1" dirty="0"/>
              <a:t>μοιράζονται</a:t>
            </a:r>
            <a:r>
              <a:rPr lang="el-GR" sz="1400" dirty="0"/>
              <a:t> κοινά στοιχεία</a:t>
            </a:r>
          </a:p>
        </p:txBody>
      </p:sp>
    </p:spTree>
    <p:extLst>
      <p:ext uri="{BB962C8B-B14F-4D97-AF65-F5344CB8AC3E}">
        <p14:creationId xmlns:p14="http://schemas.microsoft.com/office/powerpoint/2010/main" val="2438854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32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Μόρφημα </a:t>
            </a:r>
          </a:p>
        </p:txBody>
      </p:sp>
      <p:sp>
        <p:nvSpPr>
          <p:cNvPr id="3" name="Θέση περιεχομένου 2">
            <a:extLst/>
          </p:cNvPr>
          <p:cNvSpPr>
            <a:spLocks noGrp="1"/>
          </p:cNvSpPr>
          <p:nvPr>
            <p:ph idx="1"/>
          </p:nvPr>
        </p:nvSpPr>
        <p:spPr>
          <a:xfrm>
            <a:off x="914400" y="2172864"/>
            <a:ext cx="7616952" cy="3798168"/>
          </a:xfrm>
        </p:spPr>
        <p:txBody>
          <a:bodyPr>
            <a:normAutofit fontScale="85000" lnSpcReduction="10000"/>
          </a:bodyPr>
          <a:lstStyle/>
          <a:p>
            <a:pPr algn="just">
              <a:buFontTx/>
              <a:buChar char="-"/>
            </a:pPr>
            <a:r>
              <a:rPr lang="el-GR" sz="1800" dirty="0"/>
              <a:t>Τι ισχύει σε περιπτώσεις, όπως </a:t>
            </a:r>
            <a:r>
              <a:rPr lang="el-GR" sz="1800" i="1" dirty="0"/>
              <a:t>φύλλο, φυλή, φυλάσσω </a:t>
            </a:r>
            <a:r>
              <a:rPr lang="el-GR" sz="1800" dirty="0"/>
              <a:t>ή </a:t>
            </a:r>
            <a:r>
              <a:rPr lang="en-US" sz="1800" i="1" dirty="0" err="1"/>
              <a:t>lett</a:t>
            </a:r>
            <a:r>
              <a:rPr lang="en-US" sz="1800" i="1" dirty="0"/>
              <a:t>, </a:t>
            </a:r>
            <a:r>
              <a:rPr lang="en-US" sz="1800" i="1" dirty="0" err="1"/>
              <a:t>letto</a:t>
            </a:r>
            <a:r>
              <a:rPr lang="en-US" sz="1800" i="1" dirty="0"/>
              <a:t>, </a:t>
            </a:r>
            <a:r>
              <a:rPr lang="en-US" sz="1800" i="1" dirty="0" err="1"/>
              <a:t>lettore</a:t>
            </a:r>
            <a:r>
              <a:rPr lang="en-US" sz="1800" i="1" dirty="0"/>
              <a:t>, camera da </a:t>
            </a:r>
            <a:r>
              <a:rPr lang="en-US" sz="1800" i="1" dirty="0" err="1"/>
              <a:t>letto</a:t>
            </a:r>
            <a:r>
              <a:rPr lang="el-GR" sz="1800" dirty="0" smtClean="0"/>
              <a:t>;</a:t>
            </a:r>
            <a:endParaRPr lang="el-GR" sz="1800" dirty="0"/>
          </a:p>
          <a:p>
            <a:pPr marL="0" indent="0" algn="just">
              <a:buNone/>
            </a:pPr>
            <a:endParaRPr lang="el-GR" sz="1800" dirty="0"/>
          </a:p>
          <a:p>
            <a:pPr marL="357188" indent="-90488" algn="just">
              <a:buFont typeface="Arial" panose="020B0604020202020204" pitchFamily="34" charset="0"/>
              <a:buChar char="•"/>
            </a:pPr>
            <a:r>
              <a:rPr lang="el-GR" sz="1800" dirty="0"/>
              <a:t> </a:t>
            </a:r>
            <a:r>
              <a:rPr lang="el-GR" sz="1700" dirty="0"/>
              <a:t>φυλή</a:t>
            </a:r>
            <a:r>
              <a:rPr lang="el-GR" sz="1700" i="1" dirty="0"/>
              <a:t> </a:t>
            </a:r>
            <a:r>
              <a:rPr lang="el-GR" sz="1700" dirty="0"/>
              <a:t>[λόγ. &lt; αρχ. </a:t>
            </a:r>
            <a:r>
              <a:rPr lang="el-GR" sz="1700" i="1" dirty="0"/>
              <a:t>φυλή</a:t>
            </a:r>
            <a:r>
              <a:rPr lang="el-GR" sz="1700" dirty="0"/>
              <a:t> `γενιά, </a:t>
            </a:r>
            <a:r>
              <a:rPr lang="el-GR" sz="1700" dirty="0" err="1"/>
              <a:t>ομά</a:t>
            </a:r>
            <a:r>
              <a:rPr lang="el-GR" sz="1700" dirty="0"/>
              <a:t> δα ατόμων με κοινό τόπο διαμονής΄ </a:t>
            </a:r>
            <a:r>
              <a:rPr lang="el-GR" sz="1700" dirty="0" err="1"/>
              <a:t>σημδ</a:t>
            </a:r>
            <a:r>
              <a:rPr lang="el-GR" sz="1700" dirty="0"/>
              <a:t>. γαλλ. </a:t>
            </a:r>
            <a:r>
              <a:rPr lang="el-GR" sz="1700" dirty="0" err="1"/>
              <a:t>race</a:t>
            </a:r>
            <a:r>
              <a:rPr lang="el-GR" sz="1700" dirty="0"/>
              <a:t> &amp; αγγλ. </a:t>
            </a:r>
            <a:r>
              <a:rPr lang="el-GR" sz="1700" dirty="0" err="1"/>
              <a:t>race</a:t>
            </a:r>
            <a:r>
              <a:rPr lang="el-GR" sz="1700" dirty="0"/>
              <a:t>, </a:t>
            </a:r>
            <a:r>
              <a:rPr lang="el-GR" sz="1700" dirty="0" err="1"/>
              <a:t>tribe</a:t>
            </a:r>
            <a:r>
              <a:rPr lang="el-GR" sz="1700" dirty="0"/>
              <a:t>]</a:t>
            </a:r>
          </a:p>
          <a:p>
            <a:pPr marL="357188" indent="-90488" algn="just">
              <a:buFont typeface="Arial" panose="020B0604020202020204" pitchFamily="34" charset="0"/>
              <a:buChar char="•"/>
            </a:pPr>
            <a:r>
              <a:rPr lang="el-GR" sz="1700" dirty="0"/>
              <a:t> φύλλο [αρχ. </a:t>
            </a:r>
            <a:r>
              <a:rPr lang="el-GR" sz="1700" dirty="0" err="1"/>
              <a:t>φύλλον</a:t>
            </a:r>
            <a:r>
              <a:rPr lang="el-GR" sz="1700" dirty="0"/>
              <a:t> (2: μσν. σημ.· 5: </a:t>
            </a:r>
            <a:r>
              <a:rPr lang="el-GR" sz="1700" dirty="0" err="1"/>
              <a:t>σημδ</a:t>
            </a:r>
            <a:r>
              <a:rPr lang="el-GR" sz="1700" dirty="0"/>
              <a:t>. ιταλ. </a:t>
            </a:r>
            <a:r>
              <a:rPr lang="en-US" sz="1700" dirty="0"/>
              <a:t>carte· 3, 6: </a:t>
            </a:r>
            <a:r>
              <a:rPr lang="el-GR" sz="1700" dirty="0"/>
              <a:t>λόγ. </a:t>
            </a:r>
            <a:r>
              <a:rPr lang="el-GR" sz="1700" dirty="0" err="1"/>
              <a:t>σημδ</a:t>
            </a:r>
            <a:r>
              <a:rPr lang="el-GR" sz="1700" dirty="0"/>
              <a:t>. γαλλ. </a:t>
            </a:r>
            <a:r>
              <a:rPr lang="en-US" sz="1700" dirty="0" err="1"/>
              <a:t>feuille</a:t>
            </a:r>
            <a:r>
              <a:rPr lang="en-US" sz="1700" dirty="0"/>
              <a:t>)· </a:t>
            </a:r>
            <a:r>
              <a:rPr lang="el-GR" sz="1700" dirty="0" err="1"/>
              <a:t>φύλλ</a:t>
            </a:r>
            <a:r>
              <a:rPr lang="el-GR" sz="1700" dirty="0"/>
              <a:t>(ο) -</a:t>
            </a:r>
            <a:r>
              <a:rPr lang="el-GR" sz="1700" dirty="0" err="1"/>
              <a:t>αράκι</a:t>
            </a:r>
            <a:r>
              <a:rPr lang="el-GR" sz="1700" dirty="0"/>
              <a:t>]</a:t>
            </a:r>
          </a:p>
          <a:p>
            <a:pPr marL="357188" indent="-90488" algn="just">
              <a:buFont typeface="Arial" panose="020B0604020202020204" pitchFamily="34" charset="0"/>
              <a:buChar char="•"/>
            </a:pPr>
            <a:r>
              <a:rPr lang="el-GR" sz="1700" dirty="0"/>
              <a:t> φυλάσσω [λόγ. &lt; αρχ. φυλάσσω]</a:t>
            </a:r>
          </a:p>
          <a:p>
            <a:pPr marL="357188" indent="-90488" algn="just">
              <a:buFont typeface="Arial" panose="020B0604020202020204" pitchFamily="34" charset="0"/>
              <a:buChar char="•"/>
            </a:pPr>
            <a:endParaRPr lang="el-GR" sz="1700" dirty="0"/>
          </a:p>
          <a:p>
            <a:pPr marL="357188" indent="-90488" algn="just">
              <a:buFont typeface="Arial" panose="020B0604020202020204" pitchFamily="34" charset="0"/>
              <a:buChar char="•"/>
            </a:pPr>
            <a:r>
              <a:rPr lang="en-US" sz="1600" i="1" dirty="0" err="1" smtClean="0"/>
              <a:t>lett</a:t>
            </a:r>
            <a:r>
              <a:rPr lang="en-US" sz="1600" i="1" dirty="0" smtClean="0"/>
              <a:t> (</a:t>
            </a:r>
            <a:r>
              <a:rPr lang="el-GR" sz="1600" i="1" dirty="0" smtClean="0"/>
              <a:t>στοιχείο</a:t>
            </a:r>
            <a:r>
              <a:rPr lang="en-US" sz="1600" i="1" dirty="0" smtClean="0"/>
              <a:t>)</a:t>
            </a:r>
            <a:r>
              <a:rPr lang="el-GR" sz="1600" i="1" dirty="0" smtClean="0"/>
              <a:t> </a:t>
            </a:r>
            <a:endParaRPr lang="en-US" sz="1600" i="1" dirty="0" smtClean="0"/>
          </a:p>
          <a:p>
            <a:pPr marL="357188" indent="-90488" algn="just">
              <a:buFont typeface="Arial" panose="020B0604020202020204" pitchFamily="34" charset="0"/>
              <a:buChar char="•"/>
            </a:pPr>
            <a:r>
              <a:rPr lang="en-US" sz="1600" i="1" dirty="0" err="1" smtClean="0"/>
              <a:t>letto</a:t>
            </a:r>
            <a:r>
              <a:rPr lang="en-US" sz="1600" dirty="0" smtClean="0"/>
              <a:t> </a:t>
            </a:r>
            <a:r>
              <a:rPr lang="en-US" sz="1600" dirty="0"/>
              <a:t>(&gt;</a:t>
            </a:r>
            <a:r>
              <a:rPr lang="el-GR" sz="1600" dirty="0"/>
              <a:t> μτχ.</a:t>
            </a:r>
            <a:r>
              <a:rPr lang="en-US" sz="1600" dirty="0"/>
              <a:t> </a:t>
            </a:r>
            <a:r>
              <a:rPr lang="el-GR" sz="1600" dirty="0"/>
              <a:t>του </a:t>
            </a:r>
            <a:r>
              <a:rPr lang="en-US" sz="1600" i="1" dirty="0" err="1"/>
              <a:t>leggere</a:t>
            </a:r>
            <a:r>
              <a:rPr lang="en-US" sz="1600" dirty="0"/>
              <a:t>)</a:t>
            </a:r>
            <a:endParaRPr lang="el-GR" sz="1600" dirty="0"/>
          </a:p>
          <a:p>
            <a:pPr marL="357188" indent="-90488" algn="just">
              <a:buFont typeface="Arial" panose="020B0604020202020204" pitchFamily="34" charset="0"/>
              <a:buChar char="•"/>
            </a:pPr>
            <a:r>
              <a:rPr lang="el-GR" sz="1600" i="1" dirty="0"/>
              <a:t> </a:t>
            </a:r>
            <a:r>
              <a:rPr lang="en-US" sz="1600" i="1" dirty="0" err="1"/>
              <a:t>lettore</a:t>
            </a:r>
            <a:r>
              <a:rPr lang="el-GR" sz="1600" i="1" dirty="0"/>
              <a:t> </a:t>
            </a:r>
            <a:r>
              <a:rPr lang="el-GR" sz="1600" dirty="0"/>
              <a:t>(συγγραφέας)</a:t>
            </a:r>
          </a:p>
          <a:p>
            <a:pPr marL="357188" indent="-90488" algn="just">
              <a:buFont typeface="Arial" panose="020B0604020202020204" pitchFamily="34" charset="0"/>
              <a:buChar char="•"/>
            </a:pPr>
            <a:r>
              <a:rPr lang="en-US" sz="1600" i="1" dirty="0" smtClean="0"/>
              <a:t>camera</a:t>
            </a:r>
            <a:r>
              <a:rPr lang="en-US" sz="1600" dirty="0" smtClean="0"/>
              <a:t> </a:t>
            </a:r>
            <a:r>
              <a:rPr lang="en-US" sz="1600" i="1" dirty="0"/>
              <a:t>da </a:t>
            </a:r>
            <a:r>
              <a:rPr lang="en-US" sz="1600" i="1" dirty="0" err="1"/>
              <a:t>letto</a:t>
            </a:r>
            <a:r>
              <a:rPr lang="el-GR" sz="1600" i="1" dirty="0"/>
              <a:t> </a:t>
            </a:r>
            <a:r>
              <a:rPr lang="el-GR" sz="1600" dirty="0"/>
              <a:t>(κρεβάτι</a:t>
            </a:r>
            <a:r>
              <a:rPr lang="el-GR" sz="1600" dirty="0" smtClean="0"/>
              <a:t>)</a:t>
            </a:r>
            <a:endParaRPr lang="el-GR" sz="1600" dirty="0"/>
          </a:p>
        </p:txBody>
      </p:sp>
      <p:sp>
        <p:nvSpPr>
          <p:cNvPr id="4" name="Επεξήγηση: Γραμμή με διπλή γωνία, περίγραμμα και γραμμή έμφασης 3">
            <a:extLst>
              <a:ext uri="{FF2B5EF4-FFF2-40B4-BE49-F238E27FC236}">
                <a16:creationId xmlns="" xmlns:a16="http://schemas.microsoft.com/office/drawing/2014/main" id="{9EDFCB6D-8CA9-44C1-B865-DD554B01509B}"/>
              </a:ext>
            </a:extLst>
          </p:cNvPr>
          <p:cNvSpPr/>
          <p:nvPr/>
        </p:nvSpPr>
        <p:spPr>
          <a:xfrm>
            <a:off x="7578090" y="4118742"/>
            <a:ext cx="1167384" cy="615963"/>
          </a:xfrm>
          <a:prstGeom prst="accentBorderCallout3">
            <a:avLst>
              <a:gd name="adj1" fmla="val 29148"/>
              <a:gd name="adj2" fmla="val 120920"/>
              <a:gd name="adj3" fmla="val 33243"/>
              <a:gd name="adj4" fmla="val 117365"/>
              <a:gd name="adj5" fmla="val -136224"/>
              <a:gd name="adj6" fmla="val 93082"/>
              <a:gd name="adj7" fmla="val -107358"/>
              <a:gd name="adj8" fmla="val 556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dirty="0"/>
              <a:t>Διαφορετική σημασία</a:t>
            </a:r>
          </a:p>
        </p:txBody>
      </p:sp>
      <p:sp>
        <p:nvSpPr>
          <p:cNvPr id="5" name="Επεξήγηση: Γραμμή με διπλή γωνία, περίγραμμα και γραμμή έμφασης 4">
            <a:extLst>
              <a:ext uri="{FF2B5EF4-FFF2-40B4-BE49-F238E27FC236}">
                <a16:creationId xmlns="" xmlns:a16="http://schemas.microsoft.com/office/drawing/2014/main" id="{0D409ABD-B27A-440C-BA23-8063DACA15D0}"/>
              </a:ext>
            </a:extLst>
          </p:cNvPr>
          <p:cNvSpPr/>
          <p:nvPr/>
        </p:nvSpPr>
        <p:spPr>
          <a:xfrm>
            <a:off x="4443222" y="4426724"/>
            <a:ext cx="1167384" cy="615963"/>
          </a:xfrm>
          <a:prstGeom prst="accentBorderCallout3">
            <a:avLst>
              <a:gd name="adj1" fmla="val 31004"/>
              <a:gd name="adj2" fmla="val 105254"/>
              <a:gd name="adj3" fmla="val 54026"/>
              <a:gd name="adj4" fmla="val 116582"/>
              <a:gd name="adj5" fmla="val 110989"/>
              <a:gd name="adj6" fmla="val 105615"/>
              <a:gd name="adj7" fmla="val 121774"/>
              <a:gd name="adj8" fmla="val -360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dirty="0"/>
              <a:t>Διαφορετική σημασία</a:t>
            </a:r>
          </a:p>
        </p:txBody>
      </p:sp>
      <p:sp>
        <p:nvSpPr>
          <p:cNvPr id="2" name="Δεξί άγκιστρο 1">
            <a:extLst>
              <a:ext uri="{FF2B5EF4-FFF2-40B4-BE49-F238E27FC236}">
                <a16:creationId xmlns="" xmlns:a16="http://schemas.microsoft.com/office/drawing/2014/main" id="{4CD3B857-89D8-4DA7-AEE9-B1527168A46E}"/>
              </a:ext>
            </a:extLst>
          </p:cNvPr>
          <p:cNvSpPr/>
          <p:nvPr/>
        </p:nvSpPr>
        <p:spPr>
          <a:xfrm>
            <a:off x="3582924" y="4681897"/>
            <a:ext cx="274320" cy="53949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Δεξί άγκιστρο 6">
            <a:extLst>
              <a:ext uri="{FF2B5EF4-FFF2-40B4-BE49-F238E27FC236}">
                <a16:creationId xmlns="" xmlns:a16="http://schemas.microsoft.com/office/drawing/2014/main" id="{9FF58C67-5CA6-4AC9-BDF4-DCC7CDC075D6}"/>
              </a:ext>
            </a:extLst>
          </p:cNvPr>
          <p:cNvSpPr/>
          <p:nvPr/>
        </p:nvSpPr>
        <p:spPr>
          <a:xfrm>
            <a:off x="3094482" y="5042687"/>
            <a:ext cx="274320" cy="42725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Επεξήγηση: Γραμμή με διπλή γωνία, περίγραμμα και γραμμή έμφασης 7">
            <a:extLst>
              <a:ext uri="{FF2B5EF4-FFF2-40B4-BE49-F238E27FC236}">
                <a16:creationId xmlns="" xmlns:a16="http://schemas.microsoft.com/office/drawing/2014/main" id="{6A4FC93B-C919-4F89-B499-1A2C8CBF7245}"/>
              </a:ext>
            </a:extLst>
          </p:cNvPr>
          <p:cNvSpPr/>
          <p:nvPr/>
        </p:nvSpPr>
        <p:spPr>
          <a:xfrm>
            <a:off x="3637788" y="5602185"/>
            <a:ext cx="1167384" cy="448857"/>
          </a:xfrm>
          <a:prstGeom prst="accentBorderCallout3">
            <a:avLst>
              <a:gd name="adj1" fmla="val 31004"/>
              <a:gd name="adj2" fmla="val 105254"/>
              <a:gd name="adj3" fmla="val 58057"/>
              <a:gd name="adj4" fmla="val 137927"/>
              <a:gd name="adj5" fmla="val -21560"/>
              <a:gd name="adj6" fmla="val 89949"/>
              <a:gd name="adj7" fmla="val -51808"/>
              <a:gd name="adj8" fmla="val -283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dirty="0"/>
              <a:t>Ίδια σημασία</a:t>
            </a:r>
          </a:p>
        </p:txBody>
      </p:sp>
    </p:spTree>
    <p:extLst>
      <p:ext uri="{BB962C8B-B14F-4D97-AF65-F5344CB8AC3E}">
        <p14:creationId xmlns:p14="http://schemas.microsoft.com/office/powerpoint/2010/main" val="2353639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" grpId="0" animBg="1"/>
      <p:bldP spid="7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Αναγνώριση μορφημάτων</a:t>
            </a:r>
            <a:endParaRPr lang="en-US" sz="3200" b="1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1289304" y="2086893"/>
            <a:ext cx="7077457" cy="3463515"/>
          </a:xfrm>
        </p:spPr>
        <p:txBody>
          <a:bodyPr numCol="3">
            <a:normAutofit lnSpcReduction="10000"/>
          </a:bodyPr>
          <a:lstStyle/>
          <a:p>
            <a:pPr marL="257175" indent="-257175">
              <a:buFont typeface="Arial" charset="0"/>
              <a:buChar char="•"/>
            </a:pPr>
            <a:r>
              <a:rPr lang="el-GR" dirty="0" err="1">
                <a:solidFill>
                  <a:srgbClr val="FFFF00"/>
                </a:solidFill>
              </a:rPr>
              <a:t>τρέχ</a:t>
            </a:r>
            <a:r>
              <a:rPr lang="el-GR" dirty="0"/>
              <a:t>-</a:t>
            </a:r>
            <a:r>
              <a:rPr lang="el-GR" dirty="0">
                <a:solidFill>
                  <a:srgbClr val="00B0F0"/>
                </a:solidFill>
              </a:rPr>
              <a:t>ω</a:t>
            </a:r>
          </a:p>
          <a:p>
            <a:pPr marL="257175" indent="-257175">
              <a:buFont typeface="Arial" charset="0"/>
              <a:buChar char="•"/>
            </a:pPr>
            <a:r>
              <a:rPr lang="el-GR" dirty="0" err="1">
                <a:solidFill>
                  <a:srgbClr val="FFFF00"/>
                </a:solidFill>
              </a:rPr>
              <a:t>τρέχ</a:t>
            </a:r>
            <a:r>
              <a:rPr lang="el-GR" dirty="0"/>
              <a:t>-</a:t>
            </a:r>
            <a:r>
              <a:rPr lang="el-GR" dirty="0">
                <a:solidFill>
                  <a:srgbClr val="00B0F0"/>
                </a:solidFill>
              </a:rPr>
              <a:t>εις</a:t>
            </a:r>
          </a:p>
          <a:p>
            <a:pPr marL="257175" indent="-257175">
              <a:buFont typeface="Arial" charset="0"/>
              <a:buChar char="•"/>
            </a:pPr>
            <a:r>
              <a:rPr lang="el-GR" dirty="0" err="1">
                <a:solidFill>
                  <a:srgbClr val="FFFF00"/>
                </a:solidFill>
              </a:rPr>
              <a:t>τρέχ</a:t>
            </a:r>
            <a:r>
              <a:rPr lang="el-GR" dirty="0" err="1"/>
              <a:t>-</a:t>
            </a:r>
            <a:r>
              <a:rPr lang="el-GR" dirty="0" err="1">
                <a:solidFill>
                  <a:srgbClr val="00B0F0"/>
                </a:solidFill>
              </a:rPr>
              <a:t>ουμε</a:t>
            </a:r>
            <a:endParaRPr lang="el-GR" dirty="0">
              <a:solidFill>
                <a:srgbClr val="00B0F0"/>
              </a:solidFill>
            </a:endParaRPr>
          </a:p>
          <a:p>
            <a:pPr marL="257175" indent="-257175">
              <a:buFont typeface="Arial" charset="0"/>
              <a:buChar char="•"/>
            </a:pPr>
            <a:endParaRPr lang="el-GR" dirty="0"/>
          </a:p>
          <a:p>
            <a:pPr marL="257175" indent="-257175">
              <a:buFont typeface="Arial" charset="0"/>
              <a:buChar char="•"/>
            </a:pPr>
            <a:endParaRPr lang="el-GR" dirty="0"/>
          </a:p>
          <a:p>
            <a:pPr marL="257175" indent="-257175">
              <a:buFont typeface="Arial" charset="0"/>
              <a:buChar char="•"/>
            </a:pPr>
            <a:r>
              <a:rPr lang="el-GR" dirty="0" err="1">
                <a:solidFill>
                  <a:srgbClr val="FFFF00"/>
                </a:solidFill>
              </a:rPr>
              <a:t>καλ</a:t>
            </a:r>
            <a:r>
              <a:rPr lang="el-GR" dirty="0" err="1"/>
              <a:t>-ός</a:t>
            </a:r>
            <a:endParaRPr lang="el-GR" dirty="0"/>
          </a:p>
          <a:p>
            <a:pPr marL="257175" indent="-257175">
              <a:buFont typeface="Arial" charset="0"/>
              <a:buChar char="•"/>
            </a:pPr>
            <a:r>
              <a:rPr lang="el-GR" dirty="0" err="1">
                <a:solidFill>
                  <a:srgbClr val="FFFF00"/>
                </a:solidFill>
              </a:rPr>
              <a:t>καλ</a:t>
            </a:r>
            <a:r>
              <a:rPr lang="el-GR" dirty="0" err="1"/>
              <a:t>-ύτερα</a:t>
            </a:r>
            <a:endParaRPr lang="el-GR" dirty="0"/>
          </a:p>
          <a:p>
            <a:pPr marL="257175" indent="-257175">
              <a:buFont typeface="Arial" charset="0"/>
              <a:buChar char="•"/>
            </a:pPr>
            <a:r>
              <a:rPr lang="el-GR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καλ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-άμι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257175" indent="-257175">
              <a:buFont typeface="Arial" charset="0"/>
              <a:buChar char="•"/>
            </a:pPr>
            <a:endParaRPr lang="el-GR" dirty="0"/>
          </a:p>
          <a:p>
            <a:pPr marL="257175" indent="-257175">
              <a:buFont typeface="Arial" charset="0"/>
              <a:buChar char="•"/>
            </a:pPr>
            <a:r>
              <a:rPr lang="el-GR" dirty="0" err="1">
                <a:solidFill>
                  <a:srgbClr val="FFFF00"/>
                </a:solidFill>
              </a:rPr>
              <a:t>γράφ</a:t>
            </a:r>
            <a:r>
              <a:rPr lang="el-GR" dirty="0" err="1"/>
              <a:t>-</a:t>
            </a:r>
            <a:r>
              <a:rPr lang="el-GR" dirty="0" err="1">
                <a:solidFill>
                  <a:srgbClr val="00B0F0"/>
                </a:solidFill>
              </a:rPr>
              <a:t>ουμε</a:t>
            </a:r>
            <a:endParaRPr lang="el-GR" dirty="0">
              <a:solidFill>
                <a:srgbClr val="00B0F0"/>
              </a:solidFill>
            </a:endParaRPr>
          </a:p>
          <a:p>
            <a:pPr marL="257175" indent="-257175">
              <a:buFont typeface="Arial" charset="0"/>
              <a:buChar char="•"/>
            </a:pPr>
            <a:r>
              <a:rPr lang="el-GR" dirty="0" err="1">
                <a:solidFill>
                  <a:srgbClr val="FFFF00"/>
                </a:solidFill>
              </a:rPr>
              <a:t>δέν</a:t>
            </a:r>
            <a:r>
              <a:rPr lang="el-GR" dirty="0" err="1"/>
              <a:t>-</a:t>
            </a:r>
            <a:r>
              <a:rPr lang="el-GR" dirty="0" err="1">
                <a:solidFill>
                  <a:srgbClr val="00B0F0"/>
                </a:solidFill>
              </a:rPr>
              <a:t>ουμε</a:t>
            </a:r>
            <a:endParaRPr lang="el-GR" dirty="0">
              <a:solidFill>
                <a:srgbClr val="00B0F0"/>
              </a:solidFill>
            </a:endParaRPr>
          </a:p>
          <a:p>
            <a:pPr marL="257175" indent="-257175">
              <a:buFont typeface="Arial" charset="0"/>
              <a:buChar char="•"/>
            </a:pPr>
            <a:r>
              <a:rPr lang="el-GR" dirty="0" err="1">
                <a:solidFill>
                  <a:srgbClr val="FFFF00"/>
                </a:solidFill>
              </a:rPr>
              <a:t>περιμέν</a:t>
            </a:r>
            <a:r>
              <a:rPr lang="el-GR" dirty="0" err="1"/>
              <a:t>-</a:t>
            </a:r>
            <a:r>
              <a:rPr lang="el-GR" dirty="0" err="1">
                <a:solidFill>
                  <a:srgbClr val="00B0F0"/>
                </a:solidFill>
              </a:rPr>
              <a:t>ουμε</a:t>
            </a:r>
            <a:endParaRPr lang="el-GR" dirty="0">
              <a:solidFill>
                <a:srgbClr val="00B0F0"/>
              </a:solidFill>
            </a:endParaRPr>
          </a:p>
          <a:p>
            <a:pPr marL="257175" indent="-257175">
              <a:buFont typeface="Arial" charset="0"/>
              <a:buChar char="•"/>
            </a:pPr>
            <a:endParaRPr lang="el-GR" dirty="0"/>
          </a:p>
          <a:p>
            <a:pPr marL="257175" indent="-257175">
              <a:buFont typeface="Arial" charset="0"/>
              <a:buChar char="•"/>
            </a:pPr>
            <a:endParaRPr lang="el-GR" dirty="0"/>
          </a:p>
          <a:p>
            <a:pPr marL="257175" indent="-257175">
              <a:buFont typeface="Arial" charset="0"/>
              <a:buChar char="•"/>
            </a:pPr>
            <a:endParaRPr lang="el-GR" dirty="0"/>
          </a:p>
          <a:p>
            <a:pPr marL="257175" indent="-257175">
              <a:buFont typeface="Arial" charset="0"/>
              <a:buChar char="•"/>
            </a:pPr>
            <a:endParaRPr lang="el-GR" dirty="0"/>
          </a:p>
          <a:p>
            <a:pPr marL="257175" indent="-257175">
              <a:buFont typeface="Arial" charset="0"/>
              <a:buChar char="•"/>
            </a:pPr>
            <a:endParaRPr lang="el-GR" dirty="0"/>
          </a:p>
          <a:p>
            <a:pPr marL="257175" indent="-257175">
              <a:buFont typeface="Arial" charset="0"/>
              <a:buChar char="•"/>
            </a:pPr>
            <a:endParaRPr lang="el-GR" dirty="0"/>
          </a:p>
          <a:p>
            <a:pPr marL="257175" indent="-257175">
              <a:buFont typeface="Arial" charset="0"/>
              <a:buChar char="•"/>
            </a:pPr>
            <a:r>
              <a:rPr lang="el-GR" dirty="0" err="1">
                <a:solidFill>
                  <a:srgbClr val="FFFF00"/>
                </a:solidFill>
              </a:rPr>
              <a:t>νόμ</a:t>
            </a:r>
            <a:r>
              <a:rPr lang="el-GR" dirty="0" err="1"/>
              <a:t>-</a:t>
            </a:r>
            <a:r>
              <a:rPr lang="el-GR" dirty="0" err="1">
                <a:solidFill>
                  <a:srgbClr val="00B0F0"/>
                </a:solidFill>
              </a:rPr>
              <a:t>ος</a:t>
            </a:r>
            <a:endParaRPr lang="el-GR" dirty="0">
              <a:solidFill>
                <a:srgbClr val="00B0F0"/>
              </a:solidFill>
            </a:endParaRPr>
          </a:p>
          <a:p>
            <a:pPr marL="257175" indent="-257175">
              <a:buFont typeface="Arial" charset="0"/>
              <a:buChar char="•"/>
            </a:pPr>
            <a:r>
              <a:rPr lang="el-GR" dirty="0" err="1">
                <a:solidFill>
                  <a:srgbClr val="FFFF00"/>
                </a:solidFill>
              </a:rPr>
              <a:t>νομ</a:t>
            </a:r>
            <a:r>
              <a:rPr lang="el-GR" dirty="0" err="1"/>
              <a:t>-</a:t>
            </a:r>
            <a:r>
              <a:rPr lang="el-GR" dirty="0" err="1">
                <a:solidFill>
                  <a:srgbClr val="00B0F0"/>
                </a:solidFill>
              </a:rPr>
              <a:t>ικός</a:t>
            </a:r>
            <a:endParaRPr lang="el-GR" dirty="0">
              <a:solidFill>
                <a:srgbClr val="00B0F0"/>
              </a:solidFill>
            </a:endParaRPr>
          </a:p>
          <a:p>
            <a:pPr marL="257175" indent="-257175">
              <a:buFont typeface="Arial" charset="0"/>
              <a:buChar char="•"/>
            </a:pPr>
            <a:r>
              <a:rPr lang="el-GR" dirty="0" err="1">
                <a:solidFill>
                  <a:srgbClr val="FFFF00"/>
                </a:solidFill>
              </a:rPr>
              <a:t>νομ</a:t>
            </a:r>
            <a:r>
              <a:rPr lang="el-GR" dirty="0" err="1"/>
              <a:t>-</a:t>
            </a:r>
            <a:r>
              <a:rPr lang="el-GR" dirty="0" err="1">
                <a:solidFill>
                  <a:srgbClr val="00B0F0"/>
                </a:solidFill>
              </a:rPr>
              <a:t>ικών</a:t>
            </a:r>
            <a:endParaRPr lang="el-GR" dirty="0">
              <a:solidFill>
                <a:srgbClr val="00B0F0"/>
              </a:solidFill>
            </a:endParaRPr>
          </a:p>
          <a:p>
            <a:pPr marL="257175" indent="-257175">
              <a:buFont typeface="Arial" charset="0"/>
              <a:buChar char="•"/>
            </a:pPr>
            <a:r>
              <a:rPr lang="el-GR" dirty="0" err="1">
                <a:solidFill>
                  <a:srgbClr val="FFFF00"/>
                </a:solidFill>
              </a:rPr>
              <a:t>νομ</a:t>
            </a:r>
            <a:r>
              <a:rPr lang="el-GR" dirty="0" err="1">
                <a:solidFill>
                  <a:schemeClr val="tx1"/>
                </a:solidFill>
              </a:rPr>
              <a:t>-</a:t>
            </a:r>
            <a:r>
              <a:rPr lang="el-GR" dirty="0" err="1">
                <a:solidFill>
                  <a:srgbClr val="00B0F0"/>
                </a:solidFill>
              </a:rPr>
              <a:t>άδας</a:t>
            </a:r>
            <a:endParaRPr lang="en-US" dirty="0">
              <a:solidFill>
                <a:srgbClr val="00B0F0"/>
              </a:solidFill>
            </a:endParaRPr>
          </a:p>
          <a:p>
            <a:pPr marL="257175" indent="-257175">
              <a:buFont typeface="Arial" charset="0"/>
              <a:buChar char="•"/>
            </a:pPr>
            <a:endParaRPr lang="en-US" sz="18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28</a:t>
            </a:fld>
            <a:endParaRPr lang="en-US" dirty="0"/>
          </a:p>
        </p:txBody>
      </p:sp>
      <p:sp>
        <p:nvSpPr>
          <p:cNvPr id="3" name="Φυσαλίδα σκέψης: Σύννεφο 2">
            <a:extLst>
              <a:ext uri="{FF2B5EF4-FFF2-40B4-BE49-F238E27FC236}">
                <a16:creationId xmlns="" xmlns:a16="http://schemas.microsoft.com/office/drawing/2014/main" id="{65C77F89-DB78-4459-B359-3BC07495A5CD}"/>
              </a:ext>
            </a:extLst>
          </p:cNvPr>
          <p:cNvSpPr/>
          <p:nvPr/>
        </p:nvSpPr>
        <p:spPr>
          <a:xfrm>
            <a:off x="6437376" y="644652"/>
            <a:ext cx="2414016" cy="1325880"/>
          </a:xfrm>
          <a:prstGeom prst="cloudCallout">
            <a:avLst>
              <a:gd name="adj1" fmla="val -59901"/>
              <a:gd name="adj2" fmla="val 776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Θυμάμαι τα κριτήρια!</a:t>
            </a:r>
          </a:p>
        </p:txBody>
      </p:sp>
      <p:sp>
        <p:nvSpPr>
          <p:cNvPr id="5" name="Ορθογώνιο 4">
            <a:extLst>
              <a:ext uri="{FF2B5EF4-FFF2-40B4-BE49-F238E27FC236}">
                <a16:creationId xmlns="" xmlns:a16="http://schemas.microsoft.com/office/drawing/2014/main" id="{4C89A559-1CFD-4BBE-8B56-0895FD8C41EE}"/>
              </a:ext>
            </a:extLst>
          </p:cNvPr>
          <p:cNvSpPr/>
          <p:nvPr/>
        </p:nvSpPr>
        <p:spPr>
          <a:xfrm>
            <a:off x="2378395" y="5550408"/>
            <a:ext cx="63449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Οι λέξεις </a:t>
            </a:r>
            <a:r>
              <a:rPr lang="el-GR" sz="1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νομάδας</a:t>
            </a:r>
            <a:r>
              <a:rPr lang="el-GR" sz="1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και </a:t>
            </a:r>
            <a:r>
              <a:rPr lang="el-GR" sz="1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καλάμι</a:t>
            </a:r>
            <a:r>
              <a:rPr lang="el-GR" sz="1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δεν αποτελούν το ίδιο μόρφημα  με τα </a:t>
            </a:r>
            <a:r>
              <a:rPr lang="el-GR" sz="1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νομ</a:t>
            </a:r>
            <a:r>
              <a:rPr lang="el-GR" sz="1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και </a:t>
            </a:r>
            <a:r>
              <a:rPr lang="el-GR" sz="1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καλ</a:t>
            </a:r>
            <a:r>
              <a:rPr lang="el-GR" sz="1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αντίστοιχα, καθώς δεν ικανοποιούν το κριτήριο της σημασίας</a:t>
            </a:r>
            <a:endParaRPr lang="el-GR" sz="1400" dirty="0"/>
          </a:p>
        </p:txBody>
      </p:sp>
    </p:spTree>
    <p:extLst>
      <p:ext uri="{BB962C8B-B14F-4D97-AF65-F5344CB8AC3E}">
        <p14:creationId xmlns:p14="http://schemas.microsoft.com/office/powerpoint/2010/main" val="4169071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Αναγνώριση μορφημάτων: δυσκολίες</a:t>
            </a:r>
            <a:endParaRPr lang="en-US" sz="3200" b="1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960124" y="1892809"/>
            <a:ext cx="7040874" cy="855780"/>
          </a:xfrm>
        </p:spPr>
        <p:txBody>
          <a:bodyPr>
            <a:normAutofit fontScale="85000" lnSpcReduction="10000"/>
          </a:bodyPr>
          <a:lstStyle/>
          <a:p>
            <a:r>
              <a:rPr lang="el-GR" cap="none" dirty="0"/>
              <a:t>Εφαρμογή </a:t>
            </a:r>
            <a:r>
              <a:rPr lang="el-GR" u="sng" cap="none" dirty="0"/>
              <a:t>φωνολογικών κανόνων</a:t>
            </a:r>
            <a:r>
              <a:rPr lang="el-GR" cap="none" dirty="0"/>
              <a:t> στα όρια </a:t>
            </a:r>
            <a:r>
              <a:rPr lang="el-GR" cap="none" dirty="0" err="1"/>
              <a:t>μορφηματικών</a:t>
            </a:r>
            <a:r>
              <a:rPr lang="el-GR" cap="none" dirty="0"/>
              <a:t> συστατικών:</a:t>
            </a:r>
          </a:p>
          <a:p>
            <a:r>
              <a:rPr lang="el-GR" cap="none" dirty="0">
                <a:solidFill>
                  <a:schemeClr val="tx2"/>
                </a:solidFill>
              </a:rPr>
              <a:t>Ποια είναι τα μορφήματα;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l-GR" dirty="0"/>
          </a:p>
          <a:p>
            <a:pPr marL="685800"/>
            <a:r>
              <a:rPr lang="el-GR" dirty="0" err="1"/>
              <a:t>παρα-κούω</a:t>
            </a:r>
            <a:endParaRPr lang="el-GR" dirty="0"/>
          </a:p>
          <a:p>
            <a:pPr marL="685800"/>
            <a:r>
              <a:rPr lang="el-GR" dirty="0"/>
              <a:t>δια-</a:t>
            </a:r>
            <a:r>
              <a:rPr lang="el-GR" dirty="0" err="1"/>
              <a:t>νοίγω</a:t>
            </a:r>
            <a:r>
              <a:rPr lang="el-GR" dirty="0"/>
              <a:t> </a:t>
            </a:r>
          </a:p>
          <a:p>
            <a:pPr marL="685800"/>
            <a:r>
              <a:rPr lang="el-GR" dirty="0" err="1"/>
              <a:t>συλ</a:t>
            </a:r>
            <a:r>
              <a:rPr lang="el-GR" dirty="0"/>
              <a:t>-λέγω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685800"/>
            <a:endParaRPr lang="el-GR" i="1" dirty="0"/>
          </a:p>
          <a:p>
            <a:pPr marL="685800"/>
            <a:r>
              <a:rPr lang="el-GR" dirty="0" err="1"/>
              <a:t>συρ</a:t>
            </a:r>
            <a:r>
              <a:rPr lang="el-GR" dirty="0"/>
              <a:t>-ρέω</a:t>
            </a:r>
          </a:p>
          <a:p>
            <a:pPr marL="685800"/>
            <a:r>
              <a:rPr lang="el-GR" dirty="0"/>
              <a:t>συν-τρίβω</a:t>
            </a:r>
          </a:p>
          <a:p>
            <a:pPr marL="685800"/>
            <a:r>
              <a:rPr lang="el-GR" dirty="0" err="1"/>
              <a:t>συγ</a:t>
            </a:r>
            <a:r>
              <a:rPr lang="el-GR" dirty="0"/>
              <a:t>-καταλέγομαι </a:t>
            </a:r>
          </a:p>
          <a:p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29</a:t>
            </a:fld>
            <a:endParaRPr lang="en-US" dirty="0"/>
          </a:p>
        </p:txBody>
      </p:sp>
      <p:sp>
        <p:nvSpPr>
          <p:cNvPr id="4" name="Επεξήγηση: Γραμμή με διπλή γωνία, περίγραμμα και γραμμή έμφασης 3">
            <a:extLst>
              <a:ext uri="{FF2B5EF4-FFF2-40B4-BE49-F238E27FC236}">
                <a16:creationId xmlns="" xmlns:a16="http://schemas.microsoft.com/office/drawing/2014/main" id="{1F5A0FA8-1D6D-4514-A9A1-C45F877CA144}"/>
              </a:ext>
            </a:extLst>
          </p:cNvPr>
          <p:cNvSpPr/>
          <p:nvPr/>
        </p:nvSpPr>
        <p:spPr>
          <a:xfrm>
            <a:off x="3127248" y="2748588"/>
            <a:ext cx="2093976" cy="1119324"/>
          </a:xfrm>
          <a:prstGeom prst="accent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61497"/>
              <a:gd name="adj8" fmla="val -320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dirty="0"/>
              <a:t>το -α των προθέσεων είναι τονισμένο, </a:t>
            </a:r>
            <a:r>
              <a:rPr lang="el-GR" sz="1400" b="1" u="sng" dirty="0"/>
              <a:t>ίσως</a:t>
            </a:r>
            <a:r>
              <a:rPr lang="el-GR" sz="1400" dirty="0"/>
              <a:t> αποβάλλεται το α από το θέμα των ρημάτων </a:t>
            </a:r>
          </a:p>
        </p:txBody>
      </p:sp>
      <p:sp>
        <p:nvSpPr>
          <p:cNvPr id="9" name="Επεξήγηση: Γραμμή με διπλή γωνία, περίγραμμα και γραμμή έμφασης 8">
            <a:extLst>
              <a:ext uri="{FF2B5EF4-FFF2-40B4-BE49-F238E27FC236}">
                <a16:creationId xmlns="" xmlns:a16="http://schemas.microsoft.com/office/drawing/2014/main" id="{7EBC4860-5863-45AE-88E7-141F5906AC24}"/>
              </a:ext>
            </a:extLst>
          </p:cNvPr>
          <p:cNvSpPr/>
          <p:nvPr/>
        </p:nvSpPr>
        <p:spPr>
          <a:xfrm>
            <a:off x="6580632" y="4825262"/>
            <a:ext cx="2093976" cy="1119324"/>
          </a:xfrm>
          <a:prstGeom prst="accentBorderCallout3">
            <a:avLst>
              <a:gd name="adj1" fmla="val 97991"/>
              <a:gd name="adj2" fmla="val 3021"/>
              <a:gd name="adj3" fmla="val 18750"/>
              <a:gd name="adj4" fmla="val -16667"/>
              <a:gd name="adj5" fmla="val 100000"/>
              <a:gd name="adj6" fmla="val -16667"/>
              <a:gd name="adj7" fmla="val -37350"/>
              <a:gd name="adj8" fmla="val -473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dirty="0"/>
              <a:t>Φωνολογικοί κανόνες παρεμβαίνουν και αλλάζουν τη μορφή της λέξης </a:t>
            </a:r>
          </a:p>
        </p:txBody>
      </p:sp>
    </p:spTree>
    <p:extLst>
      <p:ext uri="{BB962C8B-B14F-4D97-AF65-F5344CB8AC3E}">
        <p14:creationId xmlns:p14="http://schemas.microsoft.com/office/powerpoint/2010/main" val="4015442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build="p"/>
      <p:bldP spid="4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8E18F8EA-8236-4A28-A7E3-70E6E90EE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Ενδεικτικές απαντήσεις…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2B1877BB-BA29-4A1B-ADF5-1E9DAFF226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34975" indent="-342900" algn="just">
              <a:buFont typeface="+mj-lt"/>
              <a:buAutoNum type="arabicPeriod"/>
            </a:pPr>
            <a:r>
              <a:rPr lang="el-GR" sz="1800" dirty="0"/>
              <a:t>[λόγ. &lt; γερμ. </a:t>
            </a:r>
            <a:r>
              <a:rPr lang="en-US" sz="1800" dirty="0"/>
              <a:t>m</a:t>
            </a:r>
            <a:r>
              <a:rPr lang="el-GR" sz="1800" i="1" dirty="0" err="1"/>
              <a:t>orphologie</a:t>
            </a:r>
            <a:r>
              <a:rPr lang="el-GR" sz="1800" dirty="0"/>
              <a:t> &lt; αρχ. </a:t>
            </a:r>
            <a:r>
              <a:rPr lang="el-GR" sz="1800" i="1" dirty="0" err="1"/>
              <a:t>μορφ</a:t>
            </a:r>
            <a:r>
              <a:rPr lang="el-GR" sz="1800" i="1" dirty="0"/>
              <a:t>(ή)</a:t>
            </a:r>
            <a:r>
              <a:rPr lang="el-GR" sz="1800" dirty="0"/>
              <a:t> -</a:t>
            </a:r>
            <a:r>
              <a:rPr lang="el-GR" sz="1800" i="1" dirty="0"/>
              <a:t>ο</a:t>
            </a:r>
            <a:r>
              <a:rPr lang="el-GR" sz="1800" dirty="0"/>
              <a:t>- + -</a:t>
            </a:r>
            <a:r>
              <a:rPr lang="el-GR" sz="1800" i="1" dirty="0" err="1"/>
              <a:t>logie</a:t>
            </a:r>
            <a:r>
              <a:rPr lang="el-GR" sz="1800" dirty="0"/>
              <a:t> = -λογία]</a:t>
            </a:r>
          </a:p>
          <a:p>
            <a:pPr marL="434975" indent="-342900" algn="just">
              <a:buFont typeface="+mj-lt"/>
              <a:buAutoNum type="arabicPeriod"/>
            </a:pPr>
            <a:r>
              <a:rPr lang="el-GR" sz="1800" dirty="0"/>
              <a:t>Σύνταξη, σημασιολογία, φωνητική και φωνολογία  </a:t>
            </a:r>
          </a:p>
          <a:p>
            <a:pPr marL="434975" indent="-342900" algn="just">
              <a:buFont typeface="+mj-lt"/>
              <a:buAutoNum type="arabicPeriod"/>
            </a:pPr>
            <a:r>
              <a:rPr lang="el-GR" sz="1800" dirty="0"/>
              <a:t>Εξετάζει τον τρόπο που τα μορφήματα αποκτούν και μεταβάλλουν τη σημασία τους </a:t>
            </a:r>
          </a:p>
          <a:p>
            <a:pPr marL="434975" indent="-342900" algn="just">
              <a:buFont typeface="+mj-lt"/>
              <a:buAutoNum type="arabicPeriod"/>
            </a:pPr>
            <a:r>
              <a:rPr lang="el-GR" sz="1800" dirty="0"/>
              <a:t>Ανεξάρτητος, αν και σχετίζεται στενά με τη </a:t>
            </a:r>
            <a:r>
              <a:rPr lang="el-GR" sz="1800" u="sng" dirty="0"/>
              <a:t>σύνταξη </a:t>
            </a:r>
          </a:p>
          <a:p>
            <a:pPr marL="434975" indent="-342900" algn="just">
              <a:buFont typeface="+mj-lt"/>
              <a:buAutoNum type="arabicPeriod"/>
            </a:pPr>
            <a:r>
              <a:rPr lang="el-GR" sz="1800" dirty="0"/>
              <a:t>Αντικείμενα μελέτης: </a:t>
            </a:r>
            <a:r>
              <a:rPr lang="el-GR" sz="1800" b="1" dirty="0"/>
              <a:t>(</a:t>
            </a:r>
            <a:r>
              <a:rPr lang="en-US" sz="1800" b="1" dirty="0" err="1"/>
              <a:t>i</a:t>
            </a:r>
            <a:r>
              <a:rPr lang="en-US" sz="1800" b="1" dirty="0"/>
              <a:t>)</a:t>
            </a:r>
            <a:r>
              <a:rPr lang="en-US" sz="1800" dirty="0"/>
              <a:t> </a:t>
            </a:r>
            <a:r>
              <a:rPr lang="el-GR" sz="1800" dirty="0"/>
              <a:t>αναγνώριση λέξης, </a:t>
            </a:r>
            <a:r>
              <a:rPr lang="en-US" sz="1800" b="1" dirty="0"/>
              <a:t>(ii) </a:t>
            </a:r>
            <a:r>
              <a:rPr lang="el-GR" sz="1800" dirty="0"/>
              <a:t>αναγνώριση μορφημάτων, </a:t>
            </a:r>
            <a:r>
              <a:rPr lang="en-US" sz="1800" b="1" dirty="0"/>
              <a:t>(iii) </a:t>
            </a:r>
            <a:r>
              <a:rPr lang="el-GR" sz="1800" dirty="0"/>
              <a:t>μορφολογικές διαδικασίες, </a:t>
            </a:r>
            <a:r>
              <a:rPr lang="en-US" sz="1800" b="1" dirty="0"/>
              <a:t>(iv) </a:t>
            </a:r>
            <a:r>
              <a:rPr lang="el-GR" sz="1800" dirty="0"/>
              <a:t>σχέση της μορφολογίας με τα υπόλοιπα επίπεδα ανάλυσης της γλώσσας, </a:t>
            </a:r>
            <a:r>
              <a:rPr lang="en-US" sz="1800" b="1" dirty="0"/>
              <a:t>(v)</a:t>
            </a:r>
            <a:r>
              <a:rPr lang="en-US" sz="1800" dirty="0"/>
              <a:t> </a:t>
            </a:r>
            <a:r>
              <a:rPr lang="el-GR" sz="1800" dirty="0"/>
              <a:t>τυπολογία των γλωσσών, ανάλογα με τη μορφολογική τους δομή</a:t>
            </a: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="" xmlns:a16="http://schemas.microsoft.com/office/drawing/2014/main" id="{1B084147-5503-47F8-BD56-64714A9DA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86C9C-DC18-4195-8FD5-A50AA931D419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6695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Αναγνώριση μορφημάτων: δυσκολίες</a:t>
            </a:r>
            <a:endParaRPr lang="en-US" sz="3200" b="1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sz="1800" dirty="0">
                <a:solidFill>
                  <a:schemeClr val="tx2"/>
                </a:solidFill>
              </a:rPr>
              <a:t>Ποια είναι τα μορφήματα;</a:t>
            </a:r>
          </a:p>
          <a:p>
            <a:pPr marL="0" indent="0" algn="just">
              <a:buNone/>
            </a:pPr>
            <a:r>
              <a:rPr lang="el-GR" sz="1800" dirty="0"/>
              <a:t>- Αποτελέσματα εφαρμογής κανόνων από προηγούμενη φάση της γλώσσας:</a:t>
            </a:r>
          </a:p>
          <a:p>
            <a:pPr marL="685800" algn="just"/>
            <a:r>
              <a:rPr lang="el-GR" sz="1800" i="1" dirty="0"/>
              <a:t>δυνάμ</a:t>
            </a:r>
            <a:r>
              <a:rPr lang="el-GR" sz="1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ει</a:t>
            </a:r>
            <a:r>
              <a:rPr lang="el-GR" sz="1800" i="1" dirty="0"/>
              <a:t>ς &lt; </a:t>
            </a:r>
            <a:r>
              <a:rPr lang="el-GR" sz="1800" i="1" dirty="0" err="1"/>
              <a:t>δυναμ</a:t>
            </a:r>
            <a:r>
              <a:rPr lang="el-GR" sz="1800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ε-ε</a:t>
            </a:r>
            <a:r>
              <a:rPr lang="el-GR" sz="1800" i="1" dirty="0" err="1"/>
              <a:t>ς</a:t>
            </a:r>
            <a:endParaRPr lang="el-GR" sz="1800" i="1" dirty="0"/>
          </a:p>
          <a:p>
            <a:pPr marL="685800" algn="just"/>
            <a:endParaRPr lang="en-US" sz="1800" i="1" dirty="0"/>
          </a:p>
          <a:p>
            <a:pPr marL="0" indent="0" algn="just">
              <a:buNone/>
            </a:pPr>
            <a:r>
              <a:rPr lang="el-GR" sz="1800" dirty="0"/>
              <a:t>- Περιπτώσεις ετεροίωσης (</a:t>
            </a:r>
            <a:r>
              <a:rPr lang="en-US" sz="1800" dirty="0"/>
              <a:t>ablaut)</a:t>
            </a:r>
          </a:p>
          <a:p>
            <a:pPr marL="676275" indent="-205979" algn="just"/>
            <a:r>
              <a:rPr lang="el-GR" sz="1800" i="1" dirty="0"/>
              <a:t>φέρω / φορά</a:t>
            </a:r>
          </a:p>
          <a:p>
            <a:pPr marL="676275" indent="-205979" algn="just"/>
            <a:r>
              <a:rPr lang="el-GR" sz="1800" i="1" dirty="0"/>
              <a:t>λέγω / λόγος</a:t>
            </a:r>
            <a:endParaRPr lang="el-GR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94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Αναγνώριση μορφημάτων</a:t>
            </a:r>
            <a:endParaRPr lang="en-US" sz="3200" b="1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1143003" y="1976687"/>
            <a:ext cx="7040874" cy="519851"/>
          </a:xfrm>
        </p:spPr>
        <p:txBody>
          <a:bodyPr>
            <a:normAutofit/>
          </a:bodyPr>
          <a:lstStyle/>
          <a:p>
            <a:r>
              <a:rPr lang="el-GR" cap="none" dirty="0"/>
              <a:t>Εντοπίστε τα μορφήματα των παρακάτω λέξεων: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l-GR" dirty="0"/>
          </a:p>
          <a:p>
            <a:pPr marL="685800"/>
            <a:r>
              <a:rPr lang="el-GR" i="1" dirty="0"/>
              <a:t>κεντράρω</a:t>
            </a:r>
          </a:p>
          <a:p>
            <a:pPr marL="685800"/>
            <a:r>
              <a:rPr lang="el-GR" i="1" dirty="0" err="1"/>
              <a:t>γκολάρω</a:t>
            </a:r>
            <a:endParaRPr lang="el-GR" i="1" dirty="0"/>
          </a:p>
          <a:p>
            <a:pPr marL="685800"/>
            <a:r>
              <a:rPr lang="el-GR" i="1" dirty="0"/>
              <a:t>μπλοκάρω  </a:t>
            </a:r>
          </a:p>
          <a:p>
            <a:pPr marL="685800"/>
            <a:r>
              <a:rPr lang="el-GR" i="1" dirty="0" err="1"/>
              <a:t>σπικάρω</a:t>
            </a:r>
            <a:r>
              <a:rPr lang="el-GR" i="1" dirty="0"/>
              <a:t> </a:t>
            </a:r>
            <a:endParaRPr lang="en-US" i="1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l-GR" dirty="0"/>
          </a:p>
          <a:p>
            <a:r>
              <a:rPr lang="el-GR" i="1" dirty="0"/>
              <a:t>πλουραλισμός </a:t>
            </a:r>
          </a:p>
          <a:p>
            <a:r>
              <a:rPr lang="el-GR" i="1" dirty="0"/>
              <a:t>λενινισμός </a:t>
            </a:r>
          </a:p>
          <a:p>
            <a:r>
              <a:rPr lang="el-GR" i="1" dirty="0"/>
              <a:t>ρεαλιστής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31</a:t>
            </a:fld>
            <a:endParaRPr lang="en-US" dirty="0"/>
          </a:p>
        </p:txBody>
      </p:sp>
      <p:sp>
        <p:nvSpPr>
          <p:cNvPr id="4" name="Φυσαλίδα ομιλίας: Ορθογώνιο με στρογγυλεμένες γωνίες 3">
            <a:extLst>
              <a:ext uri="{FF2B5EF4-FFF2-40B4-BE49-F238E27FC236}">
                <a16:creationId xmlns="" xmlns:a16="http://schemas.microsoft.com/office/drawing/2014/main" id="{9F29356F-5504-49BA-9CC7-0DB7EB92B9E8}"/>
              </a:ext>
            </a:extLst>
          </p:cNvPr>
          <p:cNvSpPr/>
          <p:nvPr/>
        </p:nvSpPr>
        <p:spPr>
          <a:xfrm>
            <a:off x="3054096" y="4965192"/>
            <a:ext cx="5870448" cy="1081138"/>
          </a:xfrm>
          <a:prstGeom prst="wedgeRoundRectCallout">
            <a:avLst>
              <a:gd name="adj1" fmla="val 4135"/>
              <a:gd name="adj2" fmla="val -73917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l-GR" sz="1600" dirty="0" err="1"/>
              <a:t>κεντρ</a:t>
            </a:r>
            <a:r>
              <a:rPr lang="el-GR" sz="1600" dirty="0"/>
              <a:t>-, </a:t>
            </a:r>
            <a:r>
              <a:rPr lang="el-GR" sz="1600" dirty="0" smtClean="0"/>
              <a:t>γκολ(;)-</a:t>
            </a:r>
            <a:r>
              <a:rPr lang="en-US" sz="1600" dirty="0"/>
              <a:t>, </a:t>
            </a:r>
            <a:r>
              <a:rPr lang="el-GR" sz="1600" dirty="0"/>
              <a:t>-</a:t>
            </a:r>
            <a:r>
              <a:rPr lang="el-GR" sz="1600" dirty="0" err="1"/>
              <a:t>αρω</a:t>
            </a:r>
            <a:r>
              <a:rPr lang="el-GR" sz="1600" dirty="0"/>
              <a:t>, -</a:t>
            </a:r>
            <a:r>
              <a:rPr lang="el-GR" sz="1600" dirty="0" err="1"/>
              <a:t>ισμος</a:t>
            </a:r>
            <a:r>
              <a:rPr lang="el-GR" sz="1600" dirty="0"/>
              <a:t>, -</a:t>
            </a:r>
            <a:r>
              <a:rPr lang="el-GR" sz="1600" dirty="0" err="1"/>
              <a:t>ιστης</a:t>
            </a:r>
            <a:r>
              <a:rPr lang="el-GR" sz="1600" dirty="0"/>
              <a:t>: ΜΟΡΦΗΜΑΤΑ</a:t>
            </a:r>
          </a:p>
          <a:p>
            <a:pPr algn="just"/>
            <a:r>
              <a:rPr lang="el-GR" sz="1600" dirty="0" smtClean="0"/>
              <a:t>μπλοκ</a:t>
            </a:r>
            <a:r>
              <a:rPr lang="en-US" sz="1600" dirty="0" smtClean="0"/>
              <a:t>(;</a:t>
            </a:r>
            <a:r>
              <a:rPr lang="el-GR" sz="1600" dirty="0" smtClean="0"/>
              <a:t>)-, </a:t>
            </a:r>
            <a:r>
              <a:rPr lang="el-GR" sz="1600" dirty="0" err="1"/>
              <a:t>λενιν</a:t>
            </a:r>
            <a:r>
              <a:rPr lang="el-GR" sz="1600" dirty="0"/>
              <a:t>-, </a:t>
            </a:r>
            <a:r>
              <a:rPr lang="el-GR" sz="1600" dirty="0" err="1"/>
              <a:t>σπικ</a:t>
            </a:r>
            <a:r>
              <a:rPr lang="el-GR" sz="1600" dirty="0"/>
              <a:t>-, </a:t>
            </a:r>
            <a:r>
              <a:rPr lang="el-GR" sz="1600" dirty="0" err="1"/>
              <a:t>πλουραλ</a:t>
            </a:r>
            <a:r>
              <a:rPr lang="el-GR" sz="1600" dirty="0"/>
              <a:t>-, </a:t>
            </a:r>
            <a:r>
              <a:rPr lang="el-GR" sz="1600" dirty="0" err="1"/>
              <a:t>ρεαλ</a:t>
            </a:r>
            <a:r>
              <a:rPr lang="el-GR" sz="1600" dirty="0"/>
              <a:t>-: </a:t>
            </a:r>
            <a:r>
              <a:rPr lang="el-G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ΔΕΝ ΕΙΝΑΙ ΜΟΡΦΗΜΑΤΑ</a:t>
            </a:r>
            <a:r>
              <a:rPr lang="el-GR" sz="1600" dirty="0"/>
              <a:t>, είναι φορείς μορφής, αλλά </a:t>
            </a:r>
            <a:r>
              <a:rPr lang="el-GR" sz="1600" u="sng" dirty="0"/>
              <a:t>όχι σημασίας  </a:t>
            </a:r>
            <a:endParaRPr lang="el-GR" u="sng" dirty="0"/>
          </a:p>
        </p:txBody>
      </p:sp>
    </p:spTree>
    <p:extLst>
      <p:ext uri="{BB962C8B-B14F-4D97-AF65-F5344CB8AC3E}">
        <p14:creationId xmlns:p14="http://schemas.microsoft.com/office/powerpoint/2010/main" val="3293561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Τίτλος 8">
            <a:extLst>
              <a:ext uri="{FF2B5EF4-FFF2-40B4-BE49-F238E27FC236}">
                <a16:creationId xmlns="" xmlns:a16="http://schemas.microsoft.com/office/drawing/2014/main" id="{2396C674-B740-46A0-B5F1-DDA0B0EE7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Μόρφημα </a:t>
            </a:r>
            <a:r>
              <a:rPr lang="en-US" sz="32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vs </a:t>
            </a:r>
            <a:r>
              <a:rPr lang="el-GR" sz="32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μορφή </a:t>
            </a:r>
          </a:p>
        </p:txBody>
      </p:sp>
      <p:sp>
        <p:nvSpPr>
          <p:cNvPr id="10" name="Θέση περιεχομένου 9">
            <a:extLst>
              <a:ext uri="{FF2B5EF4-FFF2-40B4-BE49-F238E27FC236}">
                <a16:creationId xmlns="" xmlns:a16="http://schemas.microsoft.com/office/drawing/2014/main" id="{B19E6FD1-48F7-46DD-BBE6-FA88A05BDF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μόρφημα = σημασία  </a:t>
            </a:r>
          </a:p>
          <a:p>
            <a:r>
              <a:rPr lang="el-GR" dirty="0"/>
              <a:t>μορφή = φωνολογική πραγμάτωση της σημασίας</a:t>
            </a:r>
          </a:p>
          <a:p>
            <a:pPr marL="357188" indent="-265113" algn="just">
              <a:buFont typeface="Wingdings" panose="05000000000000000000" pitchFamily="2" charset="2"/>
              <a:buChar char="ü"/>
            </a:pPr>
            <a:r>
              <a:rPr lang="el-GR" dirty="0"/>
              <a:t>Τα μορφήματα ονομάζονται συνήθως με βάση τη σημασία που  δηλώνουν, π.χ. </a:t>
            </a:r>
            <a:r>
              <a:rPr lang="el-GR" i="1" dirty="0"/>
              <a:t>-</a:t>
            </a:r>
            <a:r>
              <a:rPr lang="en-US" i="1" dirty="0" err="1"/>
              <a:t>ete</a:t>
            </a:r>
            <a:r>
              <a:rPr lang="el-GR" dirty="0"/>
              <a:t>:</a:t>
            </a:r>
            <a:r>
              <a:rPr lang="en-US" dirty="0"/>
              <a:t> </a:t>
            </a:r>
            <a:r>
              <a:rPr lang="el-GR" dirty="0"/>
              <a:t>μόρφημα του β’ πληθυντικού</a:t>
            </a:r>
          </a:p>
          <a:p>
            <a:pPr marL="357188" indent="-265113" algn="just">
              <a:buFont typeface="Wingdings" panose="05000000000000000000" pitchFamily="2" charset="2"/>
              <a:buChar char="ü"/>
            </a:pPr>
            <a:r>
              <a:rPr lang="el-GR" dirty="0"/>
              <a:t>Η μορφή αποδίδεται με τη </a:t>
            </a:r>
            <a:r>
              <a:rPr lang="el-GR" dirty="0" err="1"/>
              <a:t>φωνηματική</a:t>
            </a:r>
            <a:r>
              <a:rPr lang="el-GR" dirty="0"/>
              <a:t> απόδοση του τεμαχίου  που πραγματώνει τη σημασία, π.χ. το μόρφημα του πληθυντικού στη  λέξη </a:t>
            </a:r>
            <a:r>
              <a:rPr lang="en-US" i="1" dirty="0" err="1"/>
              <a:t>libro</a:t>
            </a:r>
            <a:r>
              <a:rPr lang="el-GR" dirty="0"/>
              <a:t> έχει τη μορφή /-­i/    </a:t>
            </a:r>
          </a:p>
          <a:p>
            <a:pPr marL="357188" indent="-265113" algn="just">
              <a:buFont typeface="Wingdings" panose="05000000000000000000" pitchFamily="2" charset="2"/>
              <a:buChar char="ü"/>
            </a:pPr>
            <a:r>
              <a:rPr lang="el-GR" dirty="0"/>
              <a:t>Τα  μορφήματα  δηλώνονται  με  μικρά  κεφαλαία και αποδίδονται  </a:t>
            </a:r>
            <a:r>
              <a:rPr lang="el-GR" dirty="0" err="1"/>
              <a:t>φωνηματικά</a:t>
            </a:r>
            <a:r>
              <a:rPr lang="el-GR" dirty="0"/>
              <a:t>  και  μέσα  σε  πλάγιες γραμμές,  π.χ.  /‐i/ </a:t>
            </a:r>
            <a:r>
              <a:rPr lang="el-GR" cap="small" baseline="-25000" dirty="0"/>
              <a:t>ΟΝΟΜ.ΠΛΗΘ</a:t>
            </a:r>
          </a:p>
        </p:txBody>
      </p:sp>
      <p:sp>
        <p:nvSpPr>
          <p:cNvPr id="8" name="Θέση αριθμού διαφάνειας 7">
            <a:extLst>
              <a:ext uri="{FF2B5EF4-FFF2-40B4-BE49-F238E27FC236}">
                <a16:creationId xmlns="" xmlns:a16="http://schemas.microsoft.com/office/drawing/2014/main" id="{E6E60FD0-C900-404A-85A1-507FB2D4D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7886C9C-DC18-4195-8FD5-A50AA931D419}" type="slidenum">
              <a:rPr lang="en-US" smtClean="0"/>
              <a:pPr algn="r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16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E53AD7B4-3E1B-4A13-BDF6-94B9D2246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Χαρακτηριστικά μορφημάτων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9792E485-2BF3-4782-884D-1271B62DA9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65113" indent="-265113" algn="just">
              <a:buFont typeface="Wingdings" panose="05000000000000000000" pitchFamily="2" charset="2"/>
              <a:buChar char="§"/>
            </a:pPr>
            <a:r>
              <a:rPr lang="el-GR" dirty="0"/>
              <a:t>Η αυθαίρετη ένωση φθόγγου και σημασίας που δεν μπορεί να αναλυθεί περαιτέρω</a:t>
            </a:r>
          </a:p>
          <a:p>
            <a:pPr marL="265113" indent="-265113" algn="just">
              <a:buFont typeface="Wingdings" panose="05000000000000000000" pitchFamily="2" charset="2"/>
              <a:buChar char="§"/>
            </a:pPr>
            <a:r>
              <a:rPr lang="el-GR" dirty="0"/>
              <a:t>Εντοπίζονται στις διαφορετικές λέξεις μέσω της σύγκρισης και της αντικατάστασης στον συνταγματικό και τον παραδειγματικό άξονα</a:t>
            </a:r>
          </a:p>
          <a:p>
            <a:pPr marL="265113" indent="-265113" algn="just">
              <a:buFont typeface="Wingdings" panose="05000000000000000000" pitchFamily="2" charset="2"/>
              <a:buChar char="§"/>
            </a:pPr>
            <a:r>
              <a:rPr lang="el-GR" dirty="0"/>
              <a:t>Κάθε λέξη μπορεί να συντίθεται από ένα ή περισσότερα μορφήματα</a:t>
            </a:r>
          </a:p>
          <a:p>
            <a:pPr marL="265113" indent="-265113" algn="just">
              <a:buFont typeface="Wingdings" panose="05000000000000000000" pitchFamily="2" charset="2"/>
              <a:buChar char="§"/>
            </a:pPr>
            <a:r>
              <a:rPr lang="el-GR" dirty="0"/>
              <a:t>Δύο διαφορετικά μορφήματα μπορούν να προφέρονται με τον ίδιο τρόπο</a:t>
            </a:r>
          </a:p>
          <a:p>
            <a:pPr marL="265113" indent="-265113" algn="just">
              <a:buFont typeface="Wingdings" panose="05000000000000000000" pitchFamily="2" charset="2"/>
              <a:buChar char="§"/>
            </a:pPr>
            <a:r>
              <a:rPr lang="el-GR" dirty="0"/>
              <a:t>Μπορούμε να έχουμε την ίδια σημασία με διαφορετικό μόρφημα </a:t>
            </a:r>
          </a:p>
          <a:p>
            <a:pPr marL="265113" indent="-265113" algn="just">
              <a:buFont typeface="Wingdings" panose="05000000000000000000" pitchFamily="2" charset="2"/>
              <a:buChar char="§"/>
            </a:pPr>
            <a:r>
              <a:rPr lang="el-GR" dirty="0"/>
              <a:t>Τα μορφήματα ανάλογα με τη μορφή και τις λειτουργίες που επιτελούν υποδιαιρούνται σε κατηγορίες</a:t>
            </a: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="" xmlns:a16="http://schemas.microsoft.com/office/drawing/2014/main" id="{35C0AB16-83F6-41A2-8C39-8A0C500E9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7886C9C-DC18-4195-8FD5-A50AA931D419}" type="slidenum">
              <a:rPr lang="en-US" smtClean="0"/>
              <a:pPr algn="r"/>
              <a:t>33</a:t>
            </a:fld>
            <a:endParaRPr lang="en-US" dirty="0"/>
          </a:p>
        </p:txBody>
      </p:sp>
      <p:pic>
        <p:nvPicPr>
          <p:cNvPr id="7" name="Εικόνα 6">
            <a:extLst>
              <a:ext uri="{FF2B5EF4-FFF2-40B4-BE49-F238E27FC236}">
                <a16:creationId xmlns="" xmlns:a16="http://schemas.microsoft.com/office/drawing/2014/main" id="{6FFFB30E-D615-4427-BEB1-1082F7D908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120" r="14799"/>
          <a:stretch/>
        </p:blipFill>
        <p:spPr>
          <a:xfrm>
            <a:off x="7310628" y="446372"/>
            <a:ext cx="1357884" cy="10850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7576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Ερωτήματα για σκέψη… </a:t>
            </a:r>
            <a:endParaRPr lang="en-US" sz="4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22959" y="1845734"/>
            <a:ext cx="7463791" cy="4023360"/>
          </a:xfrm>
        </p:spPr>
        <p:txBody>
          <a:bodyPr>
            <a:norm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l-GR" dirty="0"/>
              <a:t>Γιατί δυσκολευόμαστε να αναγνωρίσουμε μία λέξη και τα όριά της;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l-GR" dirty="0"/>
              <a:t>Ποια είναι τα βασικά χαρακτηριστικά των λέξεων;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l-GR" dirty="0"/>
              <a:t>Ποια είναι τα κριτήρια για την αναγνώριση μορφημάτων και η μέθοδος αναγνώρισής τους;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i="1" dirty="0" err="1" smtClean="0"/>
              <a:t>discontinuo</a:t>
            </a:r>
            <a:r>
              <a:rPr lang="en-US" i="1" dirty="0"/>
              <a:t>, </a:t>
            </a:r>
            <a:r>
              <a:rPr lang="en-US" i="1" dirty="0" err="1"/>
              <a:t>disponibile</a:t>
            </a:r>
            <a:r>
              <a:rPr lang="en-US" i="1" dirty="0"/>
              <a:t>, </a:t>
            </a:r>
            <a:r>
              <a:rPr lang="en-US" i="1" dirty="0" err="1"/>
              <a:t>disegno</a:t>
            </a:r>
            <a:r>
              <a:rPr lang="en-US" i="1" dirty="0"/>
              <a:t>, </a:t>
            </a:r>
            <a:r>
              <a:rPr lang="en-US" i="1" dirty="0" err="1" smtClean="0"/>
              <a:t>disegnare</a:t>
            </a:r>
            <a:r>
              <a:rPr lang="en-US" i="1" dirty="0"/>
              <a:t>, </a:t>
            </a:r>
            <a:r>
              <a:rPr lang="en-US" i="1" dirty="0" err="1" smtClean="0"/>
              <a:t>liberazione</a:t>
            </a:r>
            <a:r>
              <a:rPr lang="en-US" i="1" dirty="0"/>
              <a:t>, </a:t>
            </a:r>
            <a:r>
              <a:rPr lang="en-US" i="1" dirty="0" err="1" smtClean="0"/>
              <a:t>liberamente</a:t>
            </a:r>
            <a:r>
              <a:rPr lang="el-GR" dirty="0" smtClean="0"/>
              <a:t>: </a:t>
            </a:r>
            <a:r>
              <a:rPr lang="el-GR" dirty="0"/>
              <a:t>αναγνωρίστε τα μορφήματα των λέξεων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22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Ερωτήματα για σκέψη… </a:t>
            </a:r>
            <a:endParaRPr lang="en-US" sz="4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22959" y="1845734"/>
            <a:ext cx="7463791" cy="4023360"/>
          </a:xfrm>
        </p:spPr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eriod" startAt="5"/>
            </a:pPr>
            <a:r>
              <a:rPr lang="el-GR" dirty="0" smtClean="0"/>
              <a:t>Στο τραγούδι που ακολουθεί εντοπίστε 5 στοιχεία που ανήκουν στην ανοικτή τάξη και 5 στην κλειστή. </a:t>
            </a:r>
          </a:p>
          <a:p>
            <a:r>
              <a:rPr lang="en-US" dirty="0"/>
              <a:t/>
            </a:r>
            <a:br>
              <a:rPr lang="en-US" dirty="0"/>
            </a:br>
            <a:endParaRPr lang="el-GR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35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08610" y="2635606"/>
            <a:ext cx="8606790" cy="41893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r>
              <a:rPr lang="en-US" sz="1400" dirty="0" err="1">
                <a:solidFill>
                  <a:srgbClr val="303030"/>
                </a:solidFill>
              </a:rPr>
              <a:t>Penso</a:t>
            </a:r>
            <a:r>
              <a:rPr lang="en-US" sz="1400" dirty="0">
                <a:solidFill>
                  <a:srgbClr val="303030"/>
                </a:solidFill>
              </a:rPr>
              <a:t> </a:t>
            </a:r>
            <a:r>
              <a:rPr lang="en-US" sz="1400" dirty="0" err="1">
                <a:solidFill>
                  <a:srgbClr val="303030"/>
                </a:solidFill>
              </a:rPr>
              <a:t>che</a:t>
            </a:r>
            <a:r>
              <a:rPr lang="en-US" sz="1400" dirty="0">
                <a:solidFill>
                  <a:srgbClr val="303030"/>
                </a:solidFill>
              </a:rPr>
              <a:t> un </a:t>
            </a:r>
            <a:r>
              <a:rPr lang="en-US" sz="1400" dirty="0" err="1">
                <a:solidFill>
                  <a:srgbClr val="303030"/>
                </a:solidFill>
              </a:rPr>
              <a:t>sogno</a:t>
            </a:r>
            <a:r>
              <a:rPr lang="en-US" sz="1400" dirty="0">
                <a:solidFill>
                  <a:srgbClr val="303030"/>
                </a:solidFill>
              </a:rPr>
              <a:t> </a:t>
            </a:r>
            <a:r>
              <a:rPr lang="en-US" sz="1400" dirty="0" err="1">
                <a:solidFill>
                  <a:srgbClr val="303030"/>
                </a:solidFill>
              </a:rPr>
              <a:t>così</a:t>
            </a:r>
            <a:r>
              <a:rPr lang="en-US" sz="1400" dirty="0">
                <a:solidFill>
                  <a:srgbClr val="303030"/>
                </a:solidFill>
              </a:rPr>
              <a:t> non </a:t>
            </a:r>
            <a:r>
              <a:rPr lang="en-US" sz="1400" dirty="0" err="1">
                <a:solidFill>
                  <a:srgbClr val="303030"/>
                </a:solidFill>
              </a:rPr>
              <a:t>ritorni</a:t>
            </a:r>
            <a:r>
              <a:rPr lang="en-US" sz="1400" dirty="0">
                <a:solidFill>
                  <a:srgbClr val="303030"/>
                </a:solidFill>
              </a:rPr>
              <a:t> </a:t>
            </a:r>
            <a:r>
              <a:rPr lang="en-US" sz="1400" dirty="0" err="1">
                <a:solidFill>
                  <a:srgbClr val="303030"/>
                </a:solidFill>
              </a:rPr>
              <a:t>mai</a:t>
            </a:r>
            <a:r>
              <a:rPr lang="en-US" sz="1400" dirty="0">
                <a:solidFill>
                  <a:srgbClr val="303030"/>
                </a:solidFill>
              </a:rPr>
              <a:t> </a:t>
            </a:r>
            <a:r>
              <a:rPr lang="en-US" sz="1400" dirty="0" err="1">
                <a:solidFill>
                  <a:srgbClr val="303030"/>
                </a:solidFill>
              </a:rPr>
              <a:t>più</a:t>
            </a:r>
            <a:r>
              <a:rPr lang="en-US" sz="1400" dirty="0">
                <a:solidFill>
                  <a:srgbClr val="303030"/>
                </a:solidFill>
              </a:rPr>
              <a:t/>
            </a:r>
            <a:br>
              <a:rPr lang="en-US" sz="1400" dirty="0">
                <a:solidFill>
                  <a:srgbClr val="303030"/>
                </a:solidFill>
              </a:rPr>
            </a:br>
            <a:r>
              <a:rPr lang="en-US" sz="1400" dirty="0" err="1">
                <a:solidFill>
                  <a:srgbClr val="303030"/>
                </a:solidFill>
              </a:rPr>
              <a:t>Mi</a:t>
            </a:r>
            <a:r>
              <a:rPr lang="en-US" sz="1400" dirty="0">
                <a:solidFill>
                  <a:srgbClr val="303030"/>
                </a:solidFill>
              </a:rPr>
              <a:t> </a:t>
            </a:r>
            <a:r>
              <a:rPr lang="en-US" sz="1400" dirty="0" err="1">
                <a:solidFill>
                  <a:srgbClr val="303030"/>
                </a:solidFill>
              </a:rPr>
              <a:t>dipingevo</a:t>
            </a:r>
            <a:r>
              <a:rPr lang="en-US" sz="1400" dirty="0">
                <a:solidFill>
                  <a:srgbClr val="303030"/>
                </a:solidFill>
              </a:rPr>
              <a:t> le </a:t>
            </a:r>
            <a:r>
              <a:rPr lang="en-US" sz="1400" dirty="0" err="1">
                <a:solidFill>
                  <a:srgbClr val="303030"/>
                </a:solidFill>
              </a:rPr>
              <a:t>mani</a:t>
            </a:r>
            <a:r>
              <a:rPr lang="en-US" sz="1400" dirty="0">
                <a:solidFill>
                  <a:srgbClr val="303030"/>
                </a:solidFill>
              </a:rPr>
              <a:t> e la </a:t>
            </a:r>
            <a:r>
              <a:rPr lang="en-US" sz="1400" dirty="0" err="1">
                <a:solidFill>
                  <a:srgbClr val="303030"/>
                </a:solidFill>
              </a:rPr>
              <a:t>faccia</a:t>
            </a:r>
            <a:r>
              <a:rPr lang="en-US" sz="1400" dirty="0">
                <a:solidFill>
                  <a:srgbClr val="303030"/>
                </a:solidFill>
              </a:rPr>
              <a:t> di </a:t>
            </a:r>
            <a:r>
              <a:rPr lang="en-US" sz="1400" dirty="0" err="1">
                <a:solidFill>
                  <a:srgbClr val="303030"/>
                </a:solidFill>
              </a:rPr>
              <a:t>blu</a:t>
            </a:r>
            <a:r>
              <a:rPr lang="en-US" sz="1400" dirty="0">
                <a:solidFill>
                  <a:srgbClr val="303030"/>
                </a:solidFill>
              </a:rPr>
              <a:t/>
            </a:r>
            <a:br>
              <a:rPr lang="en-US" sz="1400" dirty="0">
                <a:solidFill>
                  <a:srgbClr val="303030"/>
                </a:solidFill>
              </a:rPr>
            </a:br>
            <a:r>
              <a:rPr lang="en-US" sz="1400" dirty="0">
                <a:solidFill>
                  <a:srgbClr val="303030"/>
                </a:solidFill>
              </a:rPr>
              <a:t>Poi </a:t>
            </a:r>
            <a:r>
              <a:rPr lang="en-US" sz="1400" dirty="0" err="1">
                <a:solidFill>
                  <a:srgbClr val="303030"/>
                </a:solidFill>
              </a:rPr>
              <a:t>d’improvviso</a:t>
            </a:r>
            <a:r>
              <a:rPr lang="en-US" sz="1400" dirty="0">
                <a:solidFill>
                  <a:srgbClr val="303030"/>
                </a:solidFill>
              </a:rPr>
              <a:t> </a:t>
            </a:r>
            <a:r>
              <a:rPr lang="en-US" sz="1400" dirty="0" err="1">
                <a:solidFill>
                  <a:srgbClr val="303030"/>
                </a:solidFill>
              </a:rPr>
              <a:t>venivo</a:t>
            </a:r>
            <a:r>
              <a:rPr lang="en-US" sz="1400" dirty="0">
                <a:solidFill>
                  <a:srgbClr val="303030"/>
                </a:solidFill>
              </a:rPr>
              <a:t> dal </a:t>
            </a:r>
            <a:r>
              <a:rPr lang="en-US" sz="1400" dirty="0" err="1">
                <a:solidFill>
                  <a:srgbClr val="303030"/>
                </a:solidFill>
              </a:rPr>
              <a:t>vento</a:t>
            </a:r>
            <a:r>
              <a:rPr lang="en-US" sz="1400" dirty="0">
                <a:solidFill>
                  <a:srgbClr val="303030"/>
                </a:solidFill>
              </a:rPr>
              <a:t> </a:t>
            </a:r>
            <a:r>
              <a:rPr lang="en-US" sz="1400" dirty="0" err="1">
                <a:solidFill>
                  <a:srgbClr val="303030"/>
                </a:solidFill>
              </a:rPr>
              <a:t>rapito</a:t>
            </a:r>
            <a:r>
              <a:rPr lang="en-US" sz="1400" dirty="0">
                <a:solidFill>
                  <a:srgbClr val="303030"/>
                </a:solidFill>
              </a:rPr>
              <a:t/>
            </a:r>
            <a:br>
              <a:rPr lang="en-US" sz="1400" dirty="0">
                <a:solidFill>
                  <a:srgbClr val="303030"/>
                </a:solidFill>
              </a:rPr>
            </a:br>
            <a:r>
              <a:rPr lang="en-US" sz="1400" dirty="0">
                <a:solidFill>
                  <a:srgbClr val="303030"/>
                </a:solidFill>
              </a:rPr>
              <a:t>E </a:t>
            </a:r>
            <a:r>
              <a:rPr lang="en-US" sz="1400" dirty="0" err="1">
                <a:solidFill>
                  <a:srgbClr val="303030"/>
                </a:solidFill>
              </a:rPr>
              <a:t>incominciavo</a:t>
            </a:r>
            <a:r>
              <a:rPr lang="en-US" sz="1400" dirty="0">
                <a:solidFill>
                  <a:srgbClr val="303030"/>
                </a:solidFill>
              </a:rPr>
              <a:t> a </a:t>
            </a:r>
            <a:r>
              <a:rPr lang="en-US" sz="1400" dirty="0" err="1">
                <a:solidFill>
                  <a:srgbClr val="303030"/>
                </a:solidFill>
              </a:rPr>
              <a:t>volare</a:t>
            </a:r>
            <a:r>
              <a:rPr lang="en-US" sz="1400" dirty="0">
                <a:solidFill>
                  <a:srgbClr val="303030"/>
                </a:solidFill>
              </a:rPr>
              <a:t> </a:t>
            </a:r>
            <a:r>
              <a:rPr lang="en-US" sz="1400" dirty="0" err="1">
                <a:solidFill>
                  <a:srgbClr val="303030"/>
                </a:solidFill>
              </a:rPr>
              <a:t>nel</a:t>
            </a:r>
            <a:r>
              <a:rPr lang="en-US" sz="1400" dirty="0">
                <a:solidFill>
                  <a:srgbClr val="303030"/>
                </a:solidFill>
              </a:rPr>
              <a:t> </a:t>
            </a:r>
            <a:r>
              <a:rPr lang="en-US" sz="1400" dirty="0" err="1">
                <a:solidFill>
                  <a:srgbClr val="303030"/>
                </a:solidFill>
              </a:rPr>
              <a:t>cielo</a:t>
            </a:r>
            <a:r>
              <a:rPr lang="en-US" sz="1400" dirty="0">
                <a:solidFill>
                  <a:srgbClr val="303030"/>
                </a:solidFill>
              </a:rPr>
              <a:t> </a:t>
            </a:r>
            <a:r>
              <a:rPr lang="en-US" sz="1400" dirty="0" err="1" smtClean="0">
                <a:solidFill>
                  <a:srgbClr val="303030"/>
                </a:solidFill>
              </a:rPr>
              <a:t>infinito</a:t>
            </a:r>
            <a:r>
              <a:rPr lang="el-GR" sz="1400" dirty="0" smtClean="0">
                <a:solidFill>
                  <a:srgbClr val="303030"/>
                </a:solidFill>
              </a:rPr>
              <a:t>.</a:t>
            </a:r>
          </a:p>
          <a:p>
            <a:endParaRPr lang="en-US" sz="1400" dirty="0">
              <a:solidFill>
                <a:srgbClr val="303030"/>
              </a:solidFill>
            </a:endParaRPr>
          </a:p>
          <a:p>
            <a:r>
              <a:rPr lang="en-US" sz="1400" dirty="0" err="1">
                <a:solidFill>
                  <a:srgbClr val="303030"/>
                </a:solidFill>
              </a:rPr>
              <a:t>Volare</a:t>
            </a:r>
            <a:r>
              <a:rPr lang="en-US" sz="1400" dirty="0">
                <a:solidFill>
                  <a:srgbClr val="303030"/>
                </a:solidFill>
              </a:rPr>
              <a:t>, oh oh…</a:t>
            </a:r>
            <a:br>
              <a:rPr lang="en-US" sz="1400" dirty="0">
                <a:solidFill>
                  <a:srgbClr val="303030"/>
                </a:solidFill>
              </a:rPr>
            </a:br>
            <a:r>
              <a:rPr lang="en-US" sz="1400" dirty="0" err="1">
                <a:solidFill>
                  <a:srgbClr val="303030"/>
                </a:solidFill>
              </a:rPr>
              <a:t>Cantare</a:t>
            </a:r>
            <a:r>
              <a:rPr lang="en-US" sz="1400" dirty="0">
                <a:solidFill>
                  <a:srgbClr val="303030"/>
                </a:solidFill>
              </a:rPr>
              <a:t>, </a:t>
            </a:r>
            <a:r>
              <a:rPr lang="en-US" sz="1400" dirty="0" err="1">
                <a:solidFill>
                  <a:srgbClr val="303030"/>
                </a:solidFill>
              </a:rPr>
              <a:t>ohohoho</a:t>
            </a:r>
            <a:r>
              <a:rPr lang="en-US" sz="1400" dirty="0">
                <a:solidFill>
                  <a:srgbClr val="303030"/>
                </a:solidFill>
              </a:rPr>
              <a:t>…</a:t>
            </a:r>
            <a:br>
              <a:rPr lang="en-US" sz="1400" dirty="0">
                <a:solidFill>
                  <a:srgbClr val="303030"/>
                </a:solidFill>
              </a:rPr>
            </a:br>
            <a:r>
              <a:rPr lang="en-US" sz="1400" dirty="0" err="1">
                <a:solidFill>
                  <a:srgbClr val="303030"/>
                </a:solidFill>
              </a:rPr>
              <a:t>Nel</a:t>
            </a:r>
            <a:r>
              <a:rPr lang="en-US" sz="1400" dirty="0">
                <a:solidFill>
                  <a:srgbClr val="303030"/>
                </a:solidFill>
              </a:rPr>
              <a:t> </a:t>
            </a:r>
            <a:r>
              <a:rPr lang="en-US" sz="1400" dirty="0" err="1">
                <a:solidFill>
                  <a:srgbClr val="303030"/>
                </a:solidFill>
              </a:rPr>
              <a:t>blu</a:t>
            </a:r>
            <a:r>
              <a:rPr lang="en-US" sz="1400" dirty="0">
                <a:solidFill>
                  <a:srgbClr val="303030"/>
                </a:solidFill>
              </a:rPr>
              <a:t> </a:t>
            </a:r>
            <a:r>
              <a:rPr lang="en-US" sz="1400" dirty="0" err="1">
                <a:solidFill>
                  <a:srgbClr val="303030"/>
                </a:solidFill>
              </a:rPr>
              <a:t>dipinto</a:t>
            </a:r>
            <a:r>
              <a:rPr lang="en-US" sz="1400" dirty="0">
                <a:solidFill>
                  <a:srgbClr val="303030"/>
                </a:solidFill>
              </a:rPr>
              <a:t> di </a:t>
            </a:r>
            <a:r>
              <a:rPr lang="en-US" sz="1400" dirty="0" err="1">
                <a:solidFill>
                  <a:srgbClr val="303030"/>
                </a:solidFill>
              </a:rPr>
              <a:t>blu</a:t>
            </a:r>
            <a:r>
              <a:rPr lang="en-US" sz="1400" dirty="0">
                <a:solidFill>
                  <a:srgbClr val="303030"/>
                </a:solidFill>
              </a:rPr>
              <a:t/>
            </a:r>
            <a:br>
              <a:rPr lang="en-US" sz="1400" dirty="0">
                <a:solidFill>
                  <a:srgbClr val="303030"/>
                </a:solidFill>
              </a:rPr>
            </a:br>
            <a:r>
              <a:rPr lang="en-US" sz="1400" dirty="0">
                <a:solidFill>
                  <a:srgbClr val="303030"/>
                </a:solidFill>
              </a:rPr>
              <a:t>Felice di stare </a:t>
            </a:r>
            <a:r>
              <a:rPr lang="en-US" sz="1400" dirty="0" err="1" smtClean="0">
                <a:solidFill>
                  <a:srgbClr val="303030"/>
                </a:solidFill>
              </a:rPr>
              <a:t>lassù</a:t>
            </a:r>
            <a:r>
              <a:rPr lang="el-GR" sz="1400" dirty="0" smtClean="0">
                <a:solidFill>
                  <a:srgbClr val="303030"/>
                </a:solidFill>
              </a:rPr>
              <a:t>.</a:t>
            </a:r>
          </a:p>
          <a:p>
            <a:endParaRPr lang="en-US" sz="1400" dirty="0">
              <a:solidFill>
                <a:srgbClr val="303030"/>
              </a:solidFill>
            </a:endParaRPr>
          </a:p>
          <a:p>
            <a:r>
              <a:rPr lang="en-US" sz="1400" dirty="0">
                <a:solidFill>
                  <a:srgbClr val="303030"/>
                </a:solidFill>
              </a:rPr>
              <a:t>E </a:t>
            </a:r>
            <a:r>
              <a:rPr lang="en-US" sz="1400" dirty="0" err="1">
                <a:solidFill>
                  <a:srgbClr val="303030"/>
                </a:solidFill>
              </a:rPr>
              <a:t>volavo</a:t>
            </a:r>
            <a:r>
              <a:rPr lang="en-US" sz="1400" dirty="0">
                <a:solidFill>
                  <a:srgbClr val="303030"/>
                </a:solidFill>
              </a:rPr>
              <a:t>, </a:t>
            </a:r>
            <a:r>
              <a:rPr lang="en-US" sz="1400" dirty="0" err="1">
                <a:solidFill>
                  <a:srgbClr val="303030"/>
                </a:solidFill>
              </a:rPr>
              <a:t>volavo</a:t>
            </a:r>
            <a:r>
              <a:rPr lang="en-US" sz="1400" dirty="0">
                <a:solidFill>
                  <a:srgbClr val="303030"/>
                </a:solidFill>
              </a:rPr>
              <a:t> </a:t>
            </a:r>
            <a:r>
              <a:rPr lang="en-US" sz="1400" dirty="0" err="1">
                <a:solidFill>
                  <a:srgbClr val="303030"/>
                </a:solidFill>
              </a:rPr>
              <a:t>felice</a:t>
            </a:r>
            <a:r>
              <a:rPr lang="en-US" sz="1400" dirty="0">
                <a:solidFill>
                  <a:srgbClr val="303030"/>
                </a:solidFill>
              </a:rPr>
              <a:t/>
            </a:r>
            <a:br>
              <a:rPr lang="en-US" sz="1400" dirty="0">
                <a:solidFill>
                  <a:srgbClr val="303030"/>
                </a:solidFill>
              </a:rPr>
            </a:br>
            <a:r>
              <a:rPr lang="en-US" sz="1400" dirty="0" err="1">
                <a:solidFill>
                  <a:srgbClr val="303030"/>
                </a:solidFill>
              </a:rPr>
              <a:t>Più</a:t>
            </a:r>
            <a:r>
              <a:rPr lang="en-US" sz="1400" dirty="0">
                <a:solidFill>
                  <a:srgbClr val="303030"/>
                </a:solidFill>
              </a:rPr>
              <a:t> in alto del sole </a:t>
            </a:r>
            <a:r>
              <a:rPr lang="en-US" sz="1400" dirty="0" err="1">
                <a:solidFill>
                  <a:srgbClr val="303030"/>
                </a:solidFill>
              </a:rPr>
              <a:t>ed</a:t>
            </a:r>
            <a:r>
              <a:rPr lang="en-US" sz="1400" dirty="0">
                <a:solidFill>
                  <a:srgbClr val="303030"/>
                </a:solidFill>
              </a:rPr>
              <a:t> </a:t>
            </a:r>
            <a:r>
              <a:rPr lang="en-US" sz="1400" dirty="0" err="1">
                <a:solidFill>
                  <a:srgbClr val="303030"/>
                </a:solidFill>
              </a:rPr>
              <a:t>ancora</a:t>
            </a:r>
            <a:r>
              <a:rPr lang="en-US" sz="1400" dirty="0">
                <a:solidFill>
                  <a:srgbClr val="303030"/>
                </a:solidFill>
              </a:rPr>
              <a:t> </a:t>
            </a:r>
            <a:r>
              <a:rPr lang="en-US" sz="1400" dirty="0" err="1">
                <a:solidFill>
                  <a:srgbClr val="303030"/>
                </a:solidFill>
              </a:rPr>
              <a:t>più</a:t>
            </a:r>
            <a:r>
              <a:rPr lang="en-US" sz="1400" dirty="0">
                <a:solidFill>
                  <a:srgbClr val="303030"/>
                </a:solidFill>
              </a:rPr>
              <a:t> </a:t>
            </a:r>
            <a:r>
              <a:rPr lang="en-US" sz="1400" dirty="0" err="1">
                <a:solidFill>
                  <a:srgbClr val="303030"/>
                </a:solidFill>
              </a:rPr>
              <a:t>su</a:t>
            </a:r>
            <a:r>
              <a:rPr lang="en-US" sz="1400" dirty="0">
                <a:solidFill>
                  <a:srgbClr val="303030"/>
                </a:solidFill>
              </a:rPr>
              <a:t/>
            </a:r>
            <a:br>
              <a:rPr lang="en-US" sz="1400" dirty="0">
                <a:solidFill>
                  <a:srgbClr val="303030"/>
                </a:solidFill>
              </a:rPr>
            </a:br>
            <a:r>
              <a:rPr lang="en-US" sz="1400" dirty="0" err="1">
                <a:solidFill>
                  <a:srgbClr val="303030"/>
                </a:solidFill>
              </a:rPr>
              <a:t>Mentre</a:t>
            </a:r>
            <a:r>
              <a:rPr lang="en-US" sz="1400" dirty="0">
                <a:solidFill>
                  <a:srgbClr val="303030"/>
                </a:solidFill>
              </a:rPr>
              <a:t> </a:t>
            </a:r>
            <a:r>
              <a:rPr lang="en-US" sz="1400" dirty="0" err="1">
                <a:solidFill>
                  <a:srgbClr val="303030"/>
                </a:solidFill>
              </a:rPr>
              <a:t>il</a:t>
            </a:r>
            <a:r>
              <a:rPr lang="en-US" sz="1400" dirty="0">
                <a:solidFill>
                  <a:srgbClr val="303030"/>
                </a:solidFill>
              </a:rPr>
              <a:t> </a:t>
            </a:r>
            <a:r>
              <a:rPr lang="en-US" sz="1400" dirty="0" err="1">
                <a:solidFill>
                  <a:srgbClr val="303030"/>
                </a:solidFill>
              </a:rPr>
              <a:t>mondo</a:t>
            </a:r>
            <a:r>
              <a:rPr lang="en-US" sz="1400" dirty="0">
                <a:solidFill>
                  <a:srgbClr val="303030"/>
                </a:solidFill>
              </a:rPr>
              <a:t> </a:t>
            </a:r>
            <a:r>
              <a:rPr lang="en-US" sz="1400" dirty="0" err="1">
                <a:solidFill>
                  <a:srgbClr val="303030"/>
                </a:solidFill>
              </a:rPr>
              <a:t>pian</a:t>
            </a:r>
            <a:r>
              <a:rPr lang="en-US" sz="1400" dirty="0">
                <a:solidFill>
                  <a:srgbClr val="303030"/>
                </a:solidFill>
              </a:rPr>
              <a:t> piano </a:t>
            </a:r>
            <a:r>
              <a:rPr lang="en-US" sz="1400" dirty="0" err="1">
                <a:solidFill>
                  <a:srgbClr val="303030"/>
                </a:solidFill>
              </a:rPr>
              <a:t>spariva</a:t>
            </a:r>
            <a:r>
              <a:rPr lang="en-US" sz="1400" dirty="0">
                <a:solidFill>
                  <a:srgbClr val="303030"/>
                </a:solidFill>
              </a:rPr>
              <a:t>, </a:t>
            </a:r>
            <a:r>
              <a:rPr lang="en-US" sz="1400" dirty="0" err="1">
                <a:solidFill>
                  <a:srgbClr val="303030"/>
                </a:solidFill>
              </a:rPr>
              <a:t>lontano</a:t>
            </a:r>
            <a:r>
              <a:rPr lang="en-US" sz="1400" dirty="0">
                <a:solidFill>
                  <a:srgbClr val="303030"/>
                </a:solidFill>
              </a:rPr>
              <a:t> </a:t>
            </a:r>
            <a:r>
              <a:rPr lang="en-US" sz="1400" dirty="0" err="1">
                <a:solidFill>
                  <a:srgbClr val="303030"/>
                </a:solidFill>
              </a:rPr>
              <a:t>laggiù</a:t>
            </a:r>
            <a:r>
              <a:rPr lang="en-US" sz="1400" dirty="0">
                <a:solidFill>
                  <a:srgbClr val="303030"/>
                </a:solidFill>
              </a:rPr>
              <a:t/>
            </a:r>
            <a:br>
              <a:rPr lang="en-US" sz="1400" dirty="0">
                <a:solidFill>
                  <a:srgbClr val="303030"/>
                </a:solidFill>
              </a:rPr>
            </a:br>
            <a:r>
              <a:rPr lang="en-US" sz="1400" dirty="0">
                <a:solidFill>
                  <a:srgbClr val="303030"/>
                </a:solidFill>
              </a:rPr>
              <a:t>Una </a:t>
            </a:r>
            <a:r>
              <a:rPr lang="en-US" sz="1400" dirty="0" err="1">
                <a:solidFill>
                  <a:srgbClr val="303030"/>
                </a:solidFill>
              </a:rPr>
              <a:t>musica</a:t>
            </a:r>
            <a:r>
              <a:rPr lang="en-US" sz="1400" dirty="0">
                <a:solidFill>
                  <a:srgbClr val="303030"/>
                </a:solidFill>
              </a:rPr>
              <a:t> dolce </a:t>
            </a:r>
            <a:r>
              <a:rPr lang="en-US" sz="1400" dirty="0" err="1">
                <a:solidFill>
                  <a:srgbClr val="303030"/>
                </a:solidFill>
              </a:rPr>
              <a:t>suonava</a:t>
            </a:r>
            <a:r>
              <a:rPr lang="en-US" sz="1400" dirty="0">
                <a:solidFill>
                  <a:srgbClr val="303030"/>
                </a:solidFill>
              </a:rPr>
              <a:t> </a:t>
            </a:r>
            <a:r>
              <a:rPr lang="en-US" sz="1400" dirty="0" err="1">
                <a:solidFill>
                  <a:srgbClr val="303030"/>
                </a:solidFill>
              </a:rPr>
              <a:t>soltanto</a:t>
            </a:r>
            <a:r>
              <a:rPr lang="en-US" sz="1400" dirty="0">
                <a:solidFill>
                  <a:srgbClr val="303030"/>
                </a:solidFill>
              </a:rPr>
              <a:t> per </a:t>
            </a:r>
            <a:r>
              <a:rPr lang="en-US" sz="1400" dirty="0" smtClean="0">
                <a:solidFill>
                  <a:srgbClr val="303030"/>
                </a:solidFill>
              </a:rPr>
              <a:t>me</a:t>
            </a:r>
            <a:r>
              <a:rPr lang="el-GR" sz="1400" dirty="0" smtClean="0">
                <a:solidFill>
                  <a:srgbClr val="303030"/>
                </a:solidFill>
              </a:rPr>
              <a:t>.</a:t>
            </a:r>
          </a:p>
          <a:p>
            <a:endParaRPr lang="en-US" sz="1400" dirty="0">
              <a:solidFill>
                <a:srgbClr val="303030"/>
              </a:solidFill>
            </a:endParaRPr>
          </a:p>
          <a:p>
            <a:r>
              <a:rPr lang="en-US" sz="1400" dirty="0" err="1">
                <a:solidFill>
                  <a:srgbClr val="303030"/>
                </a:solidFill>
              </a:rPr>
              <a:t>Volare</a:t>
            </a:r>
            <a:r>
              <a:rPr lang="en-US" sz="1400" dirty="0">
                <a:solidFill>
                  <a:srgbClr val="303030"/>
                </a:solidFill>
              </a:rPr>
              <a:t>, oh oh</a:t>
            </a:r>
            <a:r>
              <a:rPr lang="en-US" sz="1400" dirty="0" smtClean="0">
                <a:solidFill>
                  <a:srgbClr val="303030"/>
                </a:solidFill>
              </a:rPr>
              <a:t>…</a:t>
            </a:r>
            <a:r>
              <a:rPr lang="el-GR" sz="1400" dirty="0" smtClean="0">
                <a:solidFill>
                  <a:srgbClr val="303030"/>
                </a:solidFill>
              </a:rPr>
              <a:t> [</a:t>
            </a:r>
            <a:r>
              <a:rPr lang="mr-IN" sz="1400" dirty="0" smtClean="0">
                <a:solidFill>
                  <a:srgbClr val="303030"/>
                </a:solidFill>
              </a:rPr>
              <a:t>…</a:t>
            </a:r>
            <a:r>
              <a:rPr lang="el-GR" sz="1400" dirty="0" smtClean="0">
                <a:solidFill>
                  <a:srgbClr val="303030"/>
                </a:solidFill>
              </a:rPr>
              <a:t>]</a:t>
            </a:r>
            <a:r>
              <a:rPr lang="en-US" sz="1400" dirty="0">
                <a:solidFill>
                  <a:srgbClr val="303030"/>
                </a:solidFill>
              </a:rPr>
              <a:t/>
            </a:r>
            <a:br>
              <a:rPr lang="en-US" sz="1400" dirty="0">
                <a:solidFill>
                  <a:srgbClr val="303030"/>
                </a:solidFill>
              </a:rPr>
            </a:br>
            <a:endParaRPr lang="el-GR" sz="1400" dirty="0">
              <a:solidFill>
                <a:srgbClr val="303030"/>
              </a:solidFill>
            </a:endParaRPr>
          </a:p>
          <a:p>
            <a:r>
              <a:rPr lang="en-US" sz="1400" dirty="0" smtClean="0">
                <a:solidFill>
                  <a:srgbClr val="303030"/>
                </a:solidFill>
              </a:rPr>
              <a:t>Ma </a:t>
            </a:r>
            <a:r>
              <a:rPr lang="en-US" sz="1400" dirty="0" err="1" smtClean="0">
                <a:solidFill>
                  <a:srgbClr val="303030"/>
                </a:solidFill>
              </a:rPr>
              <a:t>tutti</a:t>
            </a:r>
            <a:r>
              <a:rPr lang="en-US" sz="1400" dirty="0" smtClean="0">
                <a:solidFill>
                  <a:srgbClr val="303030"/>
                </a:solidFill>
              </a:rPr>
              <a:t> </a:t>
            </a:r>
            <a:r>
              <a:rPr lang="en-US" sz="1400" dirty="0" err="1" smtClean="0">
                <a:solidFill>
                  <a:srgbClr val="303030"/>
                </a:solidFill>
              </a:rPr>
              <a:t>i</a:t>
            </a:r>
            <a:r>
              <a:rPr lang="en-US" sz="1400" dirty="0" smtClean="0">
                <a:solidFill>
                  <a:srgbClr val="303030"/>
                </a:solidFill>
              </a:rPr>
              <a:t> </a:t>
            </a:r>
            <a:r>
              <a:rPr lang="en-US" sz="1400" dirty="0" err="1" smtClean="0">
                <a:solidFill>
                  <a:srgbClr val="303030"/>
                </a:solidFill>
              </a:rPr>
              <a:t>sogni</a:t>
            </a:r>
            <a:r>
              <a:rPr lang="en-US" sz="1400" dirty="0" smtClean="0">
                <a:solidFill>
                  <a:srgbClr val="303030"/>
                </a:solidFill>
              </a:rPr>
              <a:t> </a:t>
            </a:r>
            <a:r>
              <a:rPr lang="en-US" sz="1400" dirty="0" err="1" smtClean="0">
                <a:solidFill>
                  <a:srgbClr val="303030"/>
                </a:solidFill>
              </a:rPr>
              <a:t>nell’alba</a:t>
            </a:r>
            <a:r>
              <a:rPr lang="en-US" sz="1400" dirty="0" smtClean="0">
                <a:solidFill>
                  <a:srgbClr val="303030"/>
                </a:solidFill>
              </a:rPr>
              <a:t> </a:t>
            </a:r>
            <a:r>
              <a:rPr lang="en-US" sz="1400" dirty="0" err="1" smtClean="0">
                <a:solidFill>
                  <a:srgbClr val="303030"/>
                </a:solidFill>
              </a:rPr>
              <a:t>svaniscono</a:t>
            </a:r>
            <a:r>
              <a:rPr lang="en-US" sz="1400" dirty="0" smtClean="0">
                <a:solidFill>
                  <a:srgbClr val="303030"/>
                </a:solidFill>
              </a:rPr>
              <a:t> </a:t>
            </a:r>
            <a:r>
              <a:rPr lang="en-US" sz="1400" dirty="0" err="1" smtClean="0">
                <a:solidFill>
                  <a:srgbClr val="303030"/>
                </a:solidFill>
              </a:rPr>
              <a:t>perché</a:t>
            </a:r>
            <a:r>
              <a:rPr lang="en-US" sz="1400" dirty="0" smtClean="0">
                <a:solidFill>
                  <a:srgbClr val="303030"/>
                </a:solidFill>
              </a:rPr>
              <a:t/>
            </a:r>
            <a:br>
              <a:rPr lang="en-US" sz="1400" dirty="0" smtClean="0">
                <a:solidFill>
                  <a:srgbClr val="303030"/>
                </a:solidFill>
              </a:rPr>
            </a:br>
            <a:r>
              <a:rPr lang="en-US" sz="1400" dirty="0" err="1" smtClean="0">
                <a:solidFill>
                  <a:srgbClr val="303030"/>
                </a:solidFill>
              </a:rPr>
              <a:t>Quando</a:t>
            </a:r>
            <a:r>
              <a:rPr lang="en-US" sz="1400" dirty="0" smtClean="0">
                <a:solidFill>
                  <a:srgbClr val="303030"/>
                </a:solidFill>
              </a:rPr>
              <a:t> </a:t>
            </a:r>
            <a:r>
              <a:rPr lang="en-US" sz="1400" dirty="0" err="1" smtClean="0">
                <a:solidFill>
                  <a:srgbClr val="303030"/>
                </a:solidFill>
              </a:rPr>
              <a:t>tramonta</a:t>
            </a:r>
            <a:r>
              <a:rPr lang="en-US" sz="1400" dirty="0" smtClean="0">
                <a:solidFill>
                  <a:srgbClr val="303030"/>
                </a:solidFill>
              </a:rPr>
              <a:t>, la </a:t>
            </a:r>
            <a:r>
              <a:rPr lang="en-US" sz="1400" dirty="0" err="1" smtClean="0">
                <a:solidFill>
                  <a:srgbClr val="303030"/>
                </a:solidFill>
              </a:rPr>
              <a:t>luna</a:t>
            </a:r>
            <a:r>
              <a:rPr lang="en-US" sz="1400" dirty="0" smtClean="0">
                <a:solidFill>
                  <a:srgbClr val="303030"/>
                </a:solidFill>
              </a:rPr>
              <a:t> li porta con </a:t>
            </a:r>
            <a:r>
              <a:rPr lang="en-US" sz="1400" dirty="0" err="1" smtClean="0">
                <a:solidFill>
                  <a:srgbClr val="303030"/>
                </a:solidFill>
              </a:rPr>
              <a:t>sé</a:t>
            </a:r>
            <a:r>
              <a:rPr lang="en-US" sz="1400" dirty="0" smtClean="0">
                <a:solidFill>
                  <a:srgbClr val="303030"/>
                </a:solidFill>
              </a:rPr>
              <a:t/>
            </a:r>
            <a:br>
              <a:rPr lang="en-US" sz="1400" dirty="0" smtClean="0">
                <a:solidFill>
                  <a:srgbClr val="303030"/>
                </a:solidFill>
              </a:rPr>
            </a:br>
            <a:r>
              <a:rPr lang="en-US" sz="1400" dirty="0" smtClean="0">
                <a:solidFill>
                  <a:srgbClr val="303030"/>
                </a:solidFill>
              </a:rPr>
              <a:t>Ma </a:t>
            </a:r>
            <a:r>
              <a:rPr lang="en-US" sz="1400" dirty="0" err="1" smtClean="0">
                <a:solidFill>
                  <a:srgbClr val="303030"/>
                </a:solidFill>
              </a:rPr>
              <a:t>io</a:t>
            </a:r>
            <a:r>
              <a:rPr lang="en-US" sz="1400" dirty="0" smtClean="0">
                <a:solidFill>
                  <a:srgbClr val="303030"/>
                </a:solidFill>
              </a:rPr>
              <a:t> continuo a </a:t>
            </a:r>
            <a:r>
              <a:rPr lang="en-US" sz="1400" dirty="0" err="1" smtClean="0">
                <a:solidFill>
                  <a:srgbClr val="303030"/>
                </a:solidFill>
              </a:rPr>
              <a:t>sognare</a:t>
            </a:r>
            <a:r>
              <a:rPr lang="en-US" sz="1400" dirty="0" smtClean="0">
                <a:solidFill>
                  <a:srgbClr val="303030"/>
                </a:solidFill>
              </a:rPr>
              <a:t> </a:t>
            </a:r>
            <a:r>
              <a:rPr lang="en-US" sz="1400" dirty="0" err="1" smtClean="0">
                <a:solidFill>
                  <a:srgbClr val="303030"/>
                </a:solidFill>
              </a:rPr>
              <a:t>negli</a:t>
            </a:r>
            <a:r>
              <a:rPr lang="en-US" sz="1400" dirty="0" smtClean="0">
                <a:solidFill>
                  <a:srgbClr val="303030"/>
                </a:solidFill>
              </a:rPr>
              <a:t> </a:t>
            </a:r>
            <a:r>
              <a:rPr lang="en-US" sz="1400" dirty="0" err="1" smtClean="0">
                <a:solidFill>
                  <a:srgbClr val="303030"/>
                </a:solidFill>
              </a:rPr>
              <a:t>occhi</a:t>
            </a:r>
            <a:r>
              <a:rPr lang="en-US" sz="1400" dirty="0" smtClean="0">
                <a:solidFill>
                  <a:srgbClr val="303030"/>
                </a:solidFill>
              </a:rPr>
              <a:t> </a:t>
            </a:r>
            <a:r>
              <a:rPr lang="en-US" sz="1400" dirty="0" err="1" smtClean="0">
                <a:solidFill>
                  <a:srgbClr val="303030"/>
                </a:solidFill>
              </a:rPr>
              <a:t>tuoi</a:t>
            </a:r>
            <a:r>
              <a:rPr lang="en-US" sz="1400" dirty="0" smtClean="0">
                <a:solidFill>
                  <a:srgbClr val="303030"/>
                </a:solidFill>
              </a:rPr>
              <a:t> belli</a:t>
            </a:r>
            <a:br>
              <a:rPr lang="en-US" sz="1400" dirty="0" smtClean="0">
                <a:solidFill>
                  <a:srgbClr val="303030"/>
                </a:solidFill>
              </a:rPr>
            </a:br>
            <a:r>
              <a:rPr lang="en-US" sz="1400" dirty="0" err="1" smtClean="0">
                <a:solidFill>
                  <a:srgbClr val="303030"/>
                </a:solidFill>
              </a:rPr>
              <a:t>Che</a:t>
            </a:r>
            <a:r>
              <a:rPr lang="en-US" sz="1400" dirty="0" smtClean="0">
                <a:solidFill>
                  <a:srgbClr val="303030"/>
                </a:solidFill>
              </a:rPr>
              <a:t> </a:t>
            </a:r>
            <a:r>
              <a:rPr lang="en-US" sz="1400" dirty="0" err="1" smtClean="0">
                <a:solidFill>
                  <a:srgbClr val="303030"/>
                </a:solidFill>
              </a:rPr>
              <a:t>sono</a:t>
            </a:r>
            <a:r>
              <a:rPr lang="en-US" sz="1400" dirty="0" smtClean="0">
                <a:solidFill>
                  <a:srgbClr val="303030"/>
                </a:solidFill>
              </a:rPr>
              <a:t> </a:t>
            </a:r>
            <a:r>
              <a:rPr lang="en-US" sz="1400" dirty="0" err="1" smtClean="0">
                <a:solidFill>
                  <a:srgbClr val="303030"/>
                </a:solidFill>
              </a:rPr>
              <a:t>blu</a:t>
            </a:r>
            <a:r>
              <a:rPr lang="en-US" sz="1400" dirty="0" smtClean="0">
                <a:solidFill>
                  <a:srgbClr val="303030"/>
                </a:solidFill>
              </a:rPr>
              <a:t> come un </a:t>
            </a:r>
            <a:r>
              <a:rPr lang="en-US" sz="1400" dirty="0" err="1" smtClean="0">
                <a:solidFill>
                  <a:srgbClr val="303030"/>
                </a:solidFill>
              </a:rPr>
              <a:t>cielo</a:t>
            </a:r>
            <a:r>
              <a:rPr lang="en-US" sz="1400" dirty="0" smtClean="0">
                <a:solidFill>
                  <a:srgbClr val="303030"/>
                </a:solidFill>
              </a:rPr>
              <a:t> </a:t>
            </a:r>
            <a:r>
              <a:rPr lang="en-US" sz="1400" dirty="0" err="1" smtClean="0">
                <a:solidFill>
                  <a:srgbClr val="303030"/>
                </a:solidFill>
              </a:rPr>
              <a:t>trapunto</a:t>
            </a:r>
            <a:r>
              <a:rPr lang="en-US" sz="1400" dirty="0" smtClean="0">
                <a:solidFill>
                  <a:srgbClr val="303030"/>
                </a:solidFill>
              </a:rPr>
              <a:t> di </a:t>
            </a:r>
            <a:r>
              <a:rPr lang="en-US" sz="1400" dirty="0" err="1" smtClean="0">
                <a:solidFill>
                  <a:srgbClr val="303030"/>
                </a:solidFill>
              </a:rPr>
              <a:t>stelle</a:t>
            </a:r>
            <a:r>
              <a:rPr lang="el-GR" sz="1400" dirty="0" smtClean="0">
                <a:solidFill>
                  <a:srgbClr val="303030"/>
                </a:solidFill>
              </a:rPr>
              <a:t>.</a:t>
            </a:r>
          </a:p>
          <a:p>
            <a:endParaRPr lang="en-US" sz="1400" dirty="0" smtClean="0">
              <a:solidFill>
                <a:srgbClr val="303030"/>
              </a:solidFill>
            </a:endParaRPr>
          </a:p>
          <a:p>
            <a:r>
              <a:rPr lang="en-US" sz="1400" dirty="0" err="1" smtClean="0">
                <a:solidFill>
                  <a:srgbClr val="303030"/>
                </a:solidFill>
              </a:rPr>
              <a:t>Volare</a:t>
            </a:r>
            <a:r>
              <a:rPr lang="en-US" sz="1400" dirty="0">
                <a:solidFill>
                  <a:srgbClr val="303030"/>
                </a:solidFill>
              </a:rPr>
              <a:t>, oh oh…</a:t>
            </a:r>
            <a:br>
              <a:rPr lang="en-US" sz="1400" dirty="0">
                <a:solidFill>
                  <a:srgbClr val="303030"/>
                </a:solidFill>
              </a:rPr>
            </a:br>
            <a:r>
              <a:rPr lang="en-US" sz="1400" dirty="0" err="1">
                <a:solidFill>
                  <a:srgbClr val="303030"/>
                </a:solidFill>
              </a:rPr>
              <a:t>Cantare</a:t>
            </a:r>
            <a:r>
              <a:rPr lang="en-US" sz="1400" dirty="0">
                <a:solidFill>
                  <a:srgbClr val="303030"/>
                </a:solidFill>
              </a:rPr>
              <a:t>, </a:t>
            </a:r>
            <a:r>
              <a:rPr lang="en-US" sz="1400" dirty="0" err="1">
                <a:solidFill>
                  <a:srgbClr val="303030"/>
                </a:solidFill>
              </a:rPr>
              <a:t>ohohoho</a:t>
            </a:r>
            <a:r>
              <a:rPr lang="en-US" sz="1400" dirty="0">
                <a:solidFill>
                  <a:srgbClr val="303030"/>
                </a:solidFill>
              </a:rPr>
              <a:t>…</a:t>
            </a:r>
            <a:br>
              <a:rPr lang="en-US" sz="1400" dirty="0">
                <a:solidFill>
                  <a:srgbClr val="303030"/>
                </a:solidFill>
              </a:rPr>
            </a:br>
            <a:r>
              <a:rPr lang="en-US" sz="1400" dirty="0" err="1">
                <a:solidFill>
                  <a:srgbClr val="303030"/>
                </a:solidFill>
              </a:rPr>
              <a:t>Nel</a:t>
            </a:r>
            <a:r>
              <a:rPr lang="en-US" sz="1400" dirty="0">
                <a:solidFill>
                  <a:srgbClr val="303030"/>
                </a:solidFill>
              </a:rPr>
              <a:t> </a:t>
            </a:r>
            <a:r>
              <a:rPr lang="en-US" sz="1400" dirty="0" err="1">
                <a:solidFill>
                  <a:srgbClr val="303030"/>
                </a:solidFill>
              </a:rPr>
              <a:t>blu</a:t>
            </a:r>
            <a:r>
              <a:rPr lang="en-US" sz="1400" dirty="0">
                <a:solidFill>
                  <a:srgbClr val="303030"/>
                </a:solidFill>
              </a:rPr>
              <a:t> </a:t>
            </a:r>
            <a:r>
              <a:rPr lang="en-US" sz="1400" dirty="0" err="1">
                <a:solidFill>
                  <a:srgbClr val="303030"/>
                </a:solidFill>
              </a:rPr>
              <a:t>degli</a:t>
            </a:r>
            <a:r>
              <a:rPr lang="en-US" sz="1400" dirty="0">
                <a:solidFill>
                  <a:srgbClr val="303030"/>
                </a:solidFill>
              </a:rPr>
              <a:t> </a:t>
            </a:r>
            <a:r>
              <a:rPr lang="en-US" sz="1400" dirty="0" err="1">
                <a:solidFill>
                  <a:srgbClr val="303030"/>
                </a:solidFill>
              </a:rPr>
              <a:t>occhi</a:t>
            </a:r>
            <a:r>
              <a:rPr lang="en-US" sz="1400" dirty="0">
                <a:solidFill>
                  <a:srgbClr val="303030"/>
                </a:solidFill>
              </a:rPr>
              <a:t> </a:t>
            </a:r>
            <a:r>
              <a:rPr lang="en-US" sz="1400" dirty="0" err="1">
                <a:solidFill>
                  <a:srgbClr val="303030"/>
                </a:solidFill>
              </a:rPr>
              <a:t>tuoi</a:t>
            </a:r>
            <a:r>
              <a:rPr lang="en-US" sz="1400" dirty="0">
                <a:solidFill>
                  <a:srgbClr val="303030"/>
                </a:solidFill>
              </a:rPr>
              <a:t> </a:t>
            </a:r>
            <a:r>
              <a:rPr lang="en-US" sz="1400" dirty="0" err="1">
                <a:solidFill>
                  <a:srgbClr val="303030"/>
                </a:solidFill>
              </a:rPr>
              <a:t>blu</a:t>
            </a:r>
            <a:r>
              <a:rPr lang="en-US" sz="1400" dirty="0">
                <a:solidFill>
                  <a:srgbClr val="303030"/>
                </a:solidFill>
              </a:rPr>
              <a:t/>
            </a:r>
            <a:br>
              <a:rPr lang="en-US" sz="1400" dirty="0">
                <a:solidFill>
                  <a:srgbClr val="303030"/>
                </a:solidFill>
              </a:rPr>
            </a:br>
            <a:r>
              <a:rPr lang="en-US" sz="1400" dirty="0">
                <a:solidFill>
                  <a:srgbClr val="303030"/>
                </a:solidFill>
              </a:rPr>
              <a:t>Felice di stare </a:t>
            </a:r>
            <a:r>
              <a:rPr lang="en-US" sz="1400" dirty="0" err="1" smtClean="0">
                <a:solidFill>
                  <a:srgbClr val="303030"/>
                </a:solidFill>
              </a:rPr>
              <a:t>quaggiù</a:t>
            </a:r>
            <a:r>
              <a:rPr lang="el-GR" sz="1400" dirty="0" smtClean="0">
                <a:solidFill>
                  <a:srgbClr val="303030"/>
                </a:solidFill>
              </a:rPr>
              <a:t>.</a:t>
            </a:r>
          </a:p>
          <a:p>
            <a:endParaRPr lang="en-US" sz="1400" dirty="0">
              <a:solidFill>
                <a:srgbClr val="303030"/>
              </a:solidFill>
            </a:endParaRPr>
          </a:p>
          <a:p>
            <a:r>
              <a:rPr lang="en-US" sz="1400" dirty="0">
                <a:solidFill>
                  <a:srgbClr val="303030"/>
                </a:solidFill>
              </a:rPr>
              <a:t>E continuo a </a:t>
            </a:r>
            <a:r>
              <a:rPr lang="en-US" sz="1400" dirty="0" err="1">
                <a:solidFill>
                  <a:srgbClr val="303030"/>
                </a:solidFill>
              </a:rPr>
              <a:t>volare</a:t>
            </a:r>
            <a:r>
              <a:rPr lang="en-US" sz="1400" dirty="0">
                <a:solidFill>
                  <a:srgbClr val="303030"/>
                </a:solidFill>
              </a:rPr>
              <a:t> </a:t>
            </a:r>
            <a:r>
              <a:rPr lang="en-US" sz="1400" dirty="0" err="1">
                <a:solidFill>
                  <a:srgbClr val="303030"/>
                </a:solidFill>
              </a:rPr>
              <a:t>felice</a:t>
            </a:r>
            <a:r>
              <a:rPr lang="en-US" sz="1400" dirty="0">
                <a:solidFill>
                  <a:srgbClr val="303030"/>
                </a:solidFill>
              </a:rPr>
              <a:t/>
            </a:r>
            <a:br>
              <a:rPr lang="en-US" sz="1400" dirty="0">
                <a:solidFill>
                  <a:srgbClr val="303030"/>
                </a:solidFill>
              </a:rPr>
            </a:br>
            <a:r>
              <a:rPr lang="en-US" sz="1400" dirty="0" err="1">
                <a:solidFill>
                  <a:srgbClr val="303030"/>
                </a:solidFill>
              </a:rPr>
              <a:t>Più</a:t>
            </a:r>
            <a:r>
              <a:rPr lang="en-US" sz="1400" dirty="0">
                <a:solidFill>
                  <a:srgbClr val="303030"/>
                </a:solidFill>
              </a:rPr>
              <a:t> in alto del sole </a:t>
            </a:r>
            <a:r>
              <a:rPr lang="en-US" sz="1400" dirty="0" err="1">
                <a:solidFill>
                  <a:srgbClr val="303030"/>
                </a:solidFill>
              </a:rPr>
              <a:t>ed</a:t>
            </a:r>
            <a:r>
              <a:rPr lang="en-US" sz="1400" dirty="0">
                <a:solidFill>
                  <a:srgbClr val="303030"/>
                </a:solidFill>
              </a:rPr>
              <a:t> </a:t>
            </a:r>
            <a:r>
              <a:rPr lang="en-US" sz="1400" dirty="0" err="1">
                <a:solidFill>
                  <a:srgbClr val="303030"/>
                </a:solidFill>
              </a:rPr>
              <a:t>ancora</a:t>
            </a:r>
            <a:r>
              <a:rPr lang="en-US" sz="1400" dirty="0">
                <a:solidFill>
                  <a:srgbClr val="303030"/>
                </a:solidFill>
              </a:rPr>
              <a:t> </a:t>
            </a:r>
            <a:r>
              <a:rPr lang="en-US" sz="1400" dirty="0" err="1">
                <a:solidFill>
                  <a:srgbClr val="303030"/>
                </a:solidFill>
              </a:rPr>
              <a:t>più</a:t>
            </a:r>
            <a:r>
              <a:rPr lang="en-US" sz="1400" dirty="0">
                <a:solidFill>
                  <a:srgbClr val="303030"/>
                </a:solidFill>
              </a:rPr>
              <a:t> </a:t>
            </a:r>
            <a:r>
              <a:rPr lang="en-US" sz="1400" dirty="0" err="1">
                <a:solidFill>
                  <a:srgbClr val="303030"/>
                </a:solidFill>
              </a:rPr>
              <a:t>su</a:t>
            </a:r>
            <a:r>
              <a:rPr lang="en-US" sz="1400" dirty="0">
                <a:solidFill>
                  <a:srgbClr val="303030"/>
                </a:solidFill>
              </a:rPr>
              <a:t/>
            </a:r>
            <a:br>
              <a:rPr lang="en-US" sz="1400" dirty="0">
                <a:solidFill>
                  <a:srgbClr val="303030"/>
                </a:solidFill>
              </a:rPr>
            </a:br>
            <a:r>
              <a:rPr lang="en-US" sz="1400" dirty="0" err="1">
                <a:solidFill>
                  <a:srgbClr val="303030"/>
                </a:solidFill>
              </a:rPr>
              <a:t>Mentre</a:t>
            </a:r>
            <a:r>
              <a:rPr lang="en-US" sz="1400" dirty="0">
                <a:solidFill>
                  <a:srgbClr val="303030"/>
                </a:solidFill>
              </a:rPr>
              <a:t> </a:t>
            </a:r>
            <a:r>
              <a:rPr lang="en-US" sz="1400" dirty="0" err="1">
                <a:solidFill>
                  <a:srgbClr val="303030"/>
                </a:solidFill>
              </a:rPr>
              <a:t>il</a:t>
            </a:r>
            <a:r>
              <a:rPr lang="en-US" sz="1400" dirty="0">
                <a:solidFill>
                  <a:srgbClr val="303030"/>
                </a:solidFill>
              </a:rPr>
              <a:t> </a:t>
            </a:r>
            <a:r>
              <a:rPr lang="en-US" sz="1400" dirty="0" err="1">
                <a:solidFill>
                  <a:srgbClr val="303030"/>
                </a:solidFill>
              </a:rPr>
              <a:t>mondo</a:t>
            </a:r>
            <a:r>
              <a:rPr lang="en-US" sz="1400" dirty="0">
                <a:solidFill>
                  <a:srgbClr val="303030"/>
                </a:solidFill>
              </a:rPr>
              <a:t> </a:t>
            </a:r>
            <a:r>
              <a:rPr lang="en-US" sz="1400" dirty="0" err="1">
                <a:solidFill>
                  <a:srgbClr val="303030"/>
                </a:solidFill>
              </a:rPr>
              <a:t>pian</a:t>
            </a:r>
            <a:r>
              <a:rPr lang="en-US" sz="1400" dirty="0">
                <a:solidFill>
                  <a:srgbClr val="303030"/>
                </a:solidFill>
              </a:rPr>
              <a:t> piano </a:t>
            </a:r>
            <a:r>
              <a:rPr lang="en-US" sz="1400" dirty="0" err="1">
                <a:solidFill>
                  <a:srgbClr val="303030"/>
                </a:solidFill>
              </a:rPr>
              <a:t>scompare</a:t>
            </a:r>
            <a:r>
              <a:rPr lang="en-US" sz="1400" dirty="0">
                <a:solidFill>
                  <a:srgbClr val="303030"/>
                </a:solidFill>
              </a:rPr>
              <a:t> </a:t>
            </a:r>
            <a:r>
              <a:rPr lang="en-US" sz="1400" dirty="0" err="1">
                <a:solidFill>
                  <a:srgbClr val="303030"/>
                </a:solidFill>
              </a:rPr>
              <a:t>negli</a:t>
            </a:r>
            <a:r>
              <a:rPr lang="en-US" sz="1400" dirty="0">
                <a:solidFill>
                  <a:srgbClr val="303030"/>
                </a:solidFill>
              </a:rPr>
              <a:t> </a:t>
            </a:r>
            <a:r>
              <a:rPr lang="en-US" sz="1400" dirty="0" err="1">
                <a:solidFill>
                  <a:srgbClr val="303030"/>
                </a:solidFill>
              </a:rPr>
              <a:t>occhi</a:t>
            </a:r>
            <a:r>
              <a:rPr lang="en-US" sz="1400" dirty="0">
                <a:solidFill>
                  <a:srgbClr val="303030"/>
                </a:solidFill>
              </a:rPr>
              <a:t> </a:t>
            </a:r>
            <a:r>
              <a:rPr lang="en-US" sz="1400" dirty="0" err="1">
                <a:solidFill>
                  <a:srgbClr val="303030"/>
                </a:solidFill>
              </a:rPr>
              <a:t>tuoi</a:t>
            </a:r>
            <a:r>
              <a:rPr lang="en-US" sz="1400" dirty="0">
                <a:solidFill>
                  <a:srgbClr val="303030"/>
                </a:solidFill>
              </a:rPr>
              <a:t> </a:t>
            </a:r>
            <a:r>
              <a:rPr lang="en-US" sz="1400" dirty="0" err="1">
                <a:solidFill>
                  <a:srgbClr val="303030"/>
                </a:solidFill>
              </a:rPr>
              <a:t>blu</a:t>
            </a:r>
            <a:r>
              <a:rPr lang="en-US" sz="1400" dirty="0">
                <a:solidFill>
                  <a:srgbClr val="303030"/>
                </a:solidFill>
              </a:rPr>
              <a:t/>
            </a:r>
            <a:br>
              <a:rPr lang="en-US" sz="1400" dirty="0">
                <a:solidFill>
                  <a:srgbClr val="303030"/>
                </a:solidFill>
              </a:rPr>
            </a:br>
            <a:r>
              <a:rPr lang="en-US" sz="1400" dirty="0">
                <a:solidFill>
                  <a:srgbClr val="303030"/>
                </a:solidFill>
              </a:rPr>
              <a:t>La </a:t>
            </a:r>
            <a:r>
              <a:rPr lang="en-US" sz="1400" dirty="0" err="1">
                <a:solidFill>
                  <a:srgbClr val="303030"/>
                </a:solidFill>
              </a:rPr>
              <a:t>tua</a:t>
            </a:r>
            <a:r>
              <a:rPr lang="en-US" sz="1400" dirty="0">
                <a:solidFill>
                  <a:srgbClr val="303030"/>
                </a:solidFill>
              </a:rPr>
              <a:t> voce </a:t>
            </a:r>
            <a:r>
              <a:rPr lang="en-US" sz="1400" dirty="0" err="1">
                <a:solidFill>
                  <a:srgbClr val="303030"/>
                </a:solidFill>
              </a:rPr>
              <a:t>è</a:t>
            </a:r>
            <a:r>
              <a:rPr lang="en-US" sz="1400" dirty="0">
                <a:solidFill>
                  <a:srgbClr val="303030"/>
                </a:solidFill>
              </a:rPr>
              <a:t> </a:t>
            </a:r>
            <a:r>
              <a:rPr lang="en-US" sz="1400" dirty="0" err="1">
                <a:solidFill>
                  <a:srgbClr val="303030"/>
                </a:solidFill>
              </a:rPr>
              <a:t>una</a:t>
            </a:r>
            <a:r>
              <a:rPr lang="en-US" sz="1400" dirty="0">
                <a:solidFill>
                  <a:srgbClr val="303030"/>
                </a:solidFill>
              </a:rPr>
              <a:t> </a:t>
            </a:r>
            <a:r>
              <a:rPr lang="en-US" sz="1400" dirty="0" err="1">
                <a:solidFill>
                  <a:srgbClr val="303030"/>
                </a:solidFill>
              </a:rPr>
              <a:t>musica</a:t>
            </a:r>
            <a:r>
              <a:rPr lang="en-US" sz="1400" dirty="0">
                <a:solidFill>
                  <a:srgbClr val="303030"/>
                </a:solidFill>
              </a:rPr>
              <a:t> dolce </a:t>
            </a:r>
            <a:r>
              <a:rPr lang="en-US" sz="1400" dirty="0" err="1">
                <a:solidFill>
                  <a:srgbClr val="303030"/>
                </a:solidFill>
              </a:rPr>
              <a:t>che</a:t>
            </a:r>
            <a:r>
              <a:rPr lang="en-US" sz="1400" dirty="0">
                <a:solidFill>
                  <a:srgbClr val="303030"/>
                </a:solidFill>
              </a:rPr>
              <a:t> </a:t>
            </a:r>
            <a:r>
              <a:rPr lang="en-US" sz="1400" dirty="0" err="1">
                <a:solidFill>
                  <a:srgbClr val="303030"/>
                </a:solidFill>
              </a:rPr>
              <a:t>suona</a:t>
            </a:r>
            <a:r>
              <a:rPr lang="en-US" sz="1400" dirty="0">
                <a:solidFill>
                  <a:srgbClr val="303030"/>
                </a:solidFill>
              </a:rPr>
              <a:t> per </a:t>
            </a:r>
            <a:r>
              <a:rPr lang="en-US" sz="1400" dirty="0" smtClean="0">
                <a:solidFill>
                  <a:srgbClr val="303030"/>
                </a:solidFill>
              </a:rPr>
              <a:t>me</a:t>
            </a:r>
            <a:r>
              <a:rPr lang="el-GR" sz="1400" dirty="0" smtClean="0">
                <a:solidFill>
                  <a:srgbClr val="303030"/>
                </a:solidFill>
              </a:rPr>
              <a:t>.</a:t>
            </a:r>
          </a:p>
          <a:p>
            <a:endParaRPr lang="en-US" sz="1400" dirty="0">
              <a:solidFill>
                <a:srgbClr val="303030"/>
              </a:solidFill>
            </a:endParaRPr>
          </a:p>
          <a:p>
            <a:r>
              <a:rPr lang="en-US" sz="1400" dirty="0" err="1">
                <a:solidFill>
                  <a:srgbClr val="303030"/>
                </a:solidFill>
              </a:rPr>
              <a:t>Volare</a:t>
            </a:r>
            <a:r>
              <a:rPr lang="en-US" sz="1400" dirty="0">
                <a:solidFill>
                  <a:srgbClr val="303030"/>
                </a:solidFill>
              </a:rPr>
              <a:t>, oh oh</a:t>
            </a:r>
            <a:r>
              <a:rPr lang="en-US" sz="1400" dirty="0" smtClean="0">
                <a:solidFill>
                  <a:srgbClr val="303030"/>
                </a:solidFill>
              </a:rPr>
              <a:t>…</a:t>
            </a:r>
            <a:r>
              <a:rPr lang="el-GR" sz="1400" dirty="0" smtClean="0">
                <a:solidFill>
                  <a:srgbClr val="303030"/>
                </a:solidFill>
              </a:rPr>
              <a:t> [</a:t>
            </a:r>
            <a:r>
              <a:rPr lang="mr-IN" sz="1400" dirty="0" smtClean="0">
                <a:solidFill>
                  <a:srgbClr val="303030"/>
                </a:solidFill>
              </a:rPr>
              <a:t>…</a:t>
            </a:r>
            <a:r>
              <a:rPr lang="el-GR" sz="1400" dirty="0" smtClean="0">
                <a:solidFill>
                  <a:srgbClr val="303030"/>
                </a:solidFill>
              </a:rPr>
              <a:t>]</a:t>
            </a:r>
            <a:r>
              <a:rPr lang="en-US" sz="1400" dirty="0">
                <a:solidFill>
                  <a:srgbClr val="303030"/>
                </a:solidFill>
              </a:rPr>
              <a:t/>
            </a:r>
            <a:br>
              <a:rPr lang="en-US" sz="1400" dirty="0">
                <a:solidFill>
                  <a:srgbClr val="303030"/>
                </a:solidFill>
              </a:rPr>
            </a:br>
            <a:endParaRPr lang="el-GR" sz="1400" dirty="0" smtClean="0">
              <a:solidFill>
                <a:srgbClr val="303030"/>
              </a:solidFill>
            </a:endParaRPr>
          </a:p>
          <a:p>
            <a:r>
              <a:rPr lang="en-US" sz="1400" dirty="0" err="1" smtClean="0">
                <a:solidFill>
                  <a:srgbClr val="303030"/>
                </a:solidFill>
              </a:rPr>
              <a:t>Nel</a:t>
            </a:r>
            <a:r>
              <a:rPr lang="en-US" sz="1400" dirty="0" smtClean="0">
                <a:solidFill>
                  <a:srgbClr val="303030"/>
                </a:solidFill>
              </a:rPr>
              <a:t> </a:t>
            </a:r>
            <a:r>
              <a:rPr lang="en-US" sz="1400" dirty="0" err="1">
                <a:solidFill>
                  <a:srgbClr val="303030"/>
                </a:solidFill>
              </a:rPr>
              <a:t>blu</a:t>
            </a:r>
            <a:r>
              <a:rPr lang="en-US" sz="1400" dirty="0">
                <a:solidFill>
                  <a:srgbClr val="303030"/>
                </a:solidFill>
              </a:rPr>
              <a:t> </a:t>
            </a:r>
            <a:r>
              <a:rPr lang="en-US" sz="1400" dirty="0" err="1">
                <a:solidFill>
                  <a:srgbClr val="303030"/>
                </a:solidFill>
              </a:rPr>
              <a:t>degli</a:t>
            </a:r>
            <a:r>
              <a:rPr lang="en-US" sz="1400" dirty="0">
                <a:solidFill>
                  <a:srgbClr val="303030"/>
                </a:solidFill>
              </a:rPr>
              <a:t> </a:t>
            </a:r>
            <a:r>
              <a:rPr lang="en-US" sz="1400" dirty="0" err="1">
                <a:solidFill>
                  <a:srgbClr val="303030"/>
                </a:solidFill>
              </a:rPr>
              <a:t>occhi</a:t>
            </a:r>
            <a:r>
              <a:rPr lang="en-US" sz="1400" dirty="0">
                <a:solidFill>
                  <a:srgbClr val="303030"/>
                </a:solidFill>
              </a:rPr>
              <a:t> </a:t>
            </a:r>
            <a:r>
              <a:rPr lang="en-US" sz="1400" dirty="0" err="1">
                <a:solidFill>
                  <a:srgbClr val="303030"/>
                </a:solidFill>
              </a:rPr>
              <a:t>tuoi</a:t>
            </a:r>
            <a:r>
              <a:rPr lang="en-US" sz="1400" dirty="0">
                <a:solidFill>
                  <a:srgbClr val="303030"/>
                </a:solidFill>
              </a:rPr>
              <a:t> </a:t>
            </a:r>
            <a:r>
              <a:rPr lang="en-US" sz="1400" dirty="0" err="1">
                <a:solidFill>
                  <a:srgbClr val="303030"/>
                </a:solidFill>
              </a:rPr>
              <a:t>blu</a:t>
            </a:r>
            <a:r>
              <a:rPr lang="en-US" sz="1400" dirty="0">
                <a:solidFill>
                  <a:srgbClr val="303030"/>
                </a:solidFill>
              </a:rPr>
              <a:t/>
            </a:r>
            <a:br>
              <a:rPr lang="en-US" sz="1400" dirty="0">
                <a:solidFill>
                  <a:srgbClr val="303030"/>
                </a:solidFill>
              </a:rPr>
            </a:br>
            <a:r>
              <a:rPr lang="en-US" sz="1400" dirty="0">
                <a:solidFill>
                  <a:srgbClr val="303030"/>
                </a:solidFill>
              </a:rPr>
              <a:t>Felice di stare </a:t>
            </a:r>
            <a:r>
              <a:rPr lang="en-US" sz="1400" dirty="0" err="1">
                <a:solidFill>
                  <a:srgbClr val="303030"/>
                </a:solidFill>
              </a:rPr>
              <a:t>quaggiù</a:t>
            </a:r>
            <a:r>
              <a:rPr lang="en-US" sz="1400" dirty="0">
                <a:solidFill>
                  <a:srgbClr val="303030"/>
                </a:solidFill>
              </a:rPr>
              <a:t> con </a:t>
            </a:r>
            <a:r>
              <a:rPr lang="en-US" sz="1400" dirty="0" err="1">
                <a:solidFill>
                  <a:srgbClr val="303030"/>
                </a:solidFill>
              </a:rPr>
              <a:t>te</a:t>
            </a:r>
            <a:endParaRPr lang="en-US" sz="1400" dirty="0">
              <a:solidFill>
                <a:srgbClr val="3030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4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18F62ADE-B1A1-4660-9C32-706FFD441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Βιβλιογραφία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8A977337-4070-49C8-8D8C-43D3E943A9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271602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el-GR" sz="1800" dirty="0"/>
              <a:t>- </a:t>
            </a:r>
            <a:r>
              <a:rPr lang="el-GR" sz="1800" dirty="0" err="1"/>
              <a:t>Γιαννουλοπούλου</a:t>
            </a:r>
            <a:r>
              <a:rPr lang="el-GR" sz="1800" dirty="0"/>
              <a:t>, Γ. </a:t>
            </a:r>
            <a:r>
              <a:rPr lang="el-GR" sz="1800" dirty="0" err="1"/>
              <a:t>Μορφήματα</a:t>
            </a:r>
            <a:r>
              <a:rPr lang="el-GR" sz="1800" dirty="0"/>
              <a:t> στα </a:t>
            </a:r>
            <a:r>
              <a:rPr lang="el-GR" sz="1800" dirty="0" err="1"/>
              <a:t>όρια</a:t>
            </a:r>
            <a:r>
              <a:rPr lang="el-GR" sz="1800" dirty="0"/>
              <a:t> </a:t>
            </a:r>
            <a:r>
              <a:rPr lang="el-GR" sz="1800" dirty="0" err="1"/>
              <a:t>ανάμεσα</a:t>
            </a:r>
            <a:r>
              <a:rPr lang="el-GR" sz="1800" dirty="0"/>
              <a:t> στην </a:t>
            </a:r>
            <a:r>
              <a:rPr lang="el-GR" sz="1800" dirty="0" err="1"/>
              <a:t>παραγωγη</a:t>
            </a:r>
            <a:r>
              <a:rPr lang="el-GR" sz="1800" dirty="0"/>
              <a:t>́ και τη </a:t>
            </a:r>
            <a:r>
              <a:rPr lang="el-GR" sz="1800" dirty="0" err="1"/>
              <a:t>σύνθεση</a:t>
            </a:r>
            <a:r>
              <a:rPr lang="el-GR" sz="1800" dirty="0"/>
              <a:t>. Η </a:t>
            </a:r>
            <a:r>
              <a:rPr lang="el-GR" sz="1800" dirty="0" err="1"/>
              <a:t>περίπτωση</a:t>
            </a:r>
            <a:r>
              <a:rPr lang="el-GR" sz="1800" dirty="0"/>
              <a:t> των </a:t>
            </a:r>
            <a:r>
              <a:rPr lang="el-GR" sz="1800" dirty="0" err="1"/>
              <a:t>θεο</a:t>
            </a:r>
            <a:r>
              <a:rPr lang="el-GR" sz="1800" dirty="0"/>
              <a:t>-, </a:t>
            </a:r>
            <a:r>
              <a:rPr lang="el-GR" sz="1800" dirty="0" err="1"/>
              <a:t>ψιλο</a:t>
            </a:r>
            <a:r>
              <a:rPr lang="el-GR" sz="1800" dirty="0"/>
              <a:t>- και -</a:t>
            </a:r>
            <a:r>
              <a:rPr lang="el-GR" sz="1800" dirty="0" err="1"/>
              <a:t>φέρνω</a:t>
            </a:r>
            <a:r>
              <a:rPr lang="el-GR" sz="1800" dirty="0"/>
              <a:t>. Στα </a:t>
            </a:r>
            <a:r>
              <a:rPr lang="el-GR" sz="1800" i="1" dirty="0" err="1"/>
              <a:t>Πρακτικα</a:t>
            </a:r>
            <a:r>
              <a:rPr lang="el-GR" sz="1800" i="1" dirty="0"/>
              <a:t>́ του 6ου </a:t>
            </a:r>
            <a:r>
              <a:rPr lang="el-GR" sz="1800" i="1" dirty="0" err="1"/>
              <a:t>Διεθνούς</a:t>
            </a:r>
            <a:r>
              <a:rPr lang="el-GR" sz="1800" i="1" dirty="0"/>
              <a:t> </a:t>
            </a:r>
            <a:r>
              <a:rPr lang="el-GR" sz="1800" i="1" dirty="0" err="1"/>
              <a:t>Συνεδρίου</a:t>
            </a:r>
            <a:r>
              <a:rPr lang="el-GR" sz="1800" i="1" dirty="0"/>
              <a:t> </a:t>
            </a:r>
            <a:r>
              <a:rPr lang="el-GR" sz="1800" i="1" dirty="0" err="1"/>
              <a:t>Ελληνικής</a:t>
            </a:r>
            <a:r>
              <a:rPr lang="el-GR" sz="1800" i="1" dirty="0"/>
              <a:t> </a:t>
            </a:r>
            <a:r>
              <a:rPr lang="el-GR" sz="1800" i="1" dirty="0" err="1"/>
              <a:t>Γλωσσολογίας</a:t>
            </a:r>
            <a:r>
              <a:rPr lang="el-GR" sz="1800" dirty="0"/>
              <a:t>. Τομ. Α. </a:t>
            </a:r>
            <a:r>
              <a:rPr lang="el-GR" sz="1800" dirty="0" err="1"/>
              <a:t>Ρέθυμνο</a:t>
            </a:r>
            <a:r>
              <a:rPr lang="el-GR" sz="1800" dirty="0"/>
              <a:t>: </a:t>
            </a:r>
            <a:r>
              <a:rPr lang="el-GR" sz="1800" dirty="0" err="1"/>
              <a:t>Πανεπιστήμιο</a:t>
            </a:r>
            <a:r>
              <a:rPr lang="el-GR" sz="1800" dirty="0"/>
              <a:t> </a:t>
            </a:r>
            <a:r>
              <a:rPr lang="el-GR" sz="1800" dirty="0" err="1"/>
              <a:t>Κρήτης</a:t>
            </a:r>
            <a:r>
              <a:rPr lang="el-GR" sz="1800" dirty="0"/>
              <a:t>, 2005, 121-128.</a:t>
            </a:r>
          </a:p>
          <a:p>
            <a:pPr algn="just"/>
            <a:r>
              <a:rPr lang="el-GR" sz="1800" dirty="0"/>
              <a:t>- Γούτσος, Δ., </a:t>
            </a:r>
            <a:r>
              <a:rPr lang="el-GR" sz="1800" dirty="0" err="1"/>
              <a:t>Φραγκάκη</a:t>
            </a:r>
            <a:r>
              <a:rPr lang="el-GR" sz="1800" dirty="0"/>
              <a:t>, Γ. 2015. </a:t>
            </a:r>
            <a:r>
              <a:rPr lang="el-GR" sz="1800" i="1" dirty="0"/>
              <a:t>Εισαγωγή στη γλωσσολογία σωμάτων κειμένων</a:t>
            </a:r>
            <a:r>
              <a:rPr lang="el-GR" sz="1800" dirty="0"/>
              <a:t>. [</a:t>
            </a:r>
            <a:r>
              <a:rPr lang="el-GR" sz="1800" dirty="0">
                <a:hlinkClick r:id="rId2"/>
              </a:rPr>
              <a:t>ηλεκτρ. βιβλ.</a:t>
            </a:r>
            <a:r>
              <a:rPr lang="el-GR" sz="1800" dirty="0"/>
              <a:t>] Αθήνα: Σύνδεσμος Ελληνικών Ακαδημαϊκών Βιβλιοθηκών. </a:t>
            </a:r>
          </a:p>
          <a:p>
            <a:pPr algn="just"/>
            <a:r>
              <a:rPr lang="el-GR" sz="1800" dirty="0"/>
              <a:t>- </a:t>
            </a:r>
            <a:r>
              <a:rPr lang="en-US" sz="1800" dirty="0" err="1"/>
              <a:t>Fromkin</a:t>
            </a:r>
            <a:r>
              <a:rPr lang="el-GR" sz="1800" dirty="0"/>
              <a:t>, </a:t>
            </a:r>
            <a:r>
              <a:rPr lang="en-US" sz="1800" dirty="0"/>
              <a:t>V</a:t>
            </a:r>
            <a:r>
              <a:rPr lang="el-GR" sz="1800" dirty="0"/>
              <a:t>., </a:t>
            </a:r>
            <a:r>
              <a:rPr lang="en-US" sz="1800" dirty="0"/>
              <a:t>Rodman</a:t>
            </a:r>
            <a:r>
              <a:rPr lang="el-GR" sz="1800" dirty="0"/>
              <a:t>, </a:t>
            </a:r>
            <a:r>
              <a:rPr lang="en-US" sz="1800" dirty="0"/>
              <a:t>R</a:t>
            </a:r>
            <a:r>
              <a:rPr lang="el-GR" sz="1800" dirty="0"/>
              <a:t>.  &amp; </a:t>
            </a:r>
            <a:r>
              <a:rPr lang="en-US" sz="1800" dirty="0" err="1"/>
              <a:t>Hyams</a:t>
            </a:r>
            <a:r>
              <a:rPr lang="el-GR" sz="1800" dirty="0"/>
              <a:t>, </a:t>
            </a:r>
            <a:r>
              <a:rPr lang="en-US" sz="1800" dirty="0"/>
              <a:t>N</a:t>
            </a:r>
            <a:r>
              <a:rPr lang="el-GR" sz="1800" dirty="0"/>
              <a:t>. 2008. </a:t>
            </a:r>
            <a:r>
              <a:rPr lang="el-GR" sz="1800" i="1" dirty="0"/>
              <a:t>Εισαγωγή στη μελέτη της γλώσσας</a:t>
            </a:r>
            <a:r>
              <a:rPr lang="el-GR" sz="1800" dirty="0"/>
              <a:t> (</a:t>
            </a:r>
            <a:r>
              <a:rPr lang="el-GR" sz="1800" dirty="0" err="1"/>
              <a:t>Επιμ</a:t>
            </a:r>
            <a:r>
              <a:rPr lang="el-GR" sz="1800" dirty="0"/>
              <a:t>. Γ.Ι. </a:t>
            </a:r>
            <a:r>
              <a:rPr lang="el-GR" sz="1800" dirty="0" err="1"/>
              <a:t>Ξυδόπουλος</a:t>
            </a:r>
            <a:r>
              <a:rPr lang="el-GR" sz="1800" dirty="0"/>
              <a:t>). Αθήνα: Πατάκης, 116-125, 158-160. </a:t>
            </a:r>
          </a:p>
          <a:p>
            <a:pPr algn="just"/>
            <a:r>
              <a:rPr lang="it-IT" sz="1800" dirty="0"/>
              <a:t>Graffi</a:t>
            </a:r>
            <a:r>
              <a:rPr lang="el-GR" sz="1800" dirty="0"/>
              <a:t>, </a:t>
            </a:r>
            <a:r>
              <a:rPr lang="it-IT" sz="1800" dirty="0"/>
              <a:t>G.</a:t>
            </a:r>
            <a:r>
              <a:rPr lang="el-GR" sz="1800" dirty="0"/>
              <a:t> &amp;</a:t>
            </a:r>
            <a:r>
              <a:rPr lang="it-IT" sz="1800" dirty="0"/>
              <a:t> S. Scalise</a:t>
            </a:r>
            <a:r>
              <a:rPr lang="el-GR" sz="1800" dirty="0"/>
              <a:t> (</a:t>
            </a:r>
            <a:r>
              <a:rPr lang="el-GR" sz="1800" dirty="0" err="1"/>
              <a:t>χ.χ</a:t>
            </a:r>
            <a:r>
              <a:rPr lang="el-GR" sz="1800" dirty="0"/>
              <a:t>.)</a:t>
            </a:r>
            <a:r>
              <a:rPr lang="it-IT" sz="1800" dirty="0"/>
              <a:t> Le lingue e il linguaggio</a:t>
            </a:r>
            <a:r>
              <a:rPr lang="el-GR" sz="1800" dirty="0"/>
              <a:t>. </a:t>
            </a:r>
            <a:r>
              <a:rPr lang="it-IT" sz="1800" dirty="0"/>
              <a:t>Capitolo V</a:t>
            </a:r>
            <a:r>
              <a:rPr lang="el-GR" sz="1800" dirty="0"/>
              <a:t>. </a:t>
            </a:r>
            <a:r>
              <a:rPr lang="it-IT" sz="1800" i="1" dirty="0">
                <a:hlinkClick r:id="rId3"/>
              </a:rPr>
              <a:t>La struttura delle parole: morfologia</a:t>
            </a:r>
            <a:r>
              <a:rPr lang="el-GR" sz="1800" dirty="0"/>
              <a:t>. </a:t>
            </a:r>
          </a:p>
          <a:p>
            <a:pPr algn="just"/>
            <a:r>
              <a:rPr lang="fr-FR" sz="1800" dirty="0"/>
              <a:t>- </a:t>
            </a:r>
            <a:r>
              <a:rPr lang="fr-FR" sz="1800" dirty="0" err="1"/>
              <a:t>Κρύστ</a:t>
            </a:r>
            <a:r>
              <a:rPr lang="fr-FR" sz="1800" dirty="0"/>
              <a:t>αλ, Ντ. 2003. </a:t>
            </a:r>
            <a:r>
              <a:rPr lang="fr-FR" sz="1800" i="1" dirty="0" err="1"/>
              <a:t>Λεξικό</a:t>
            </a:r>
            <a:r>
              <a:rPr lang="fr-FR" sz="1800" i="1" dirty="0"/>
              <a:t> </a:t>
            </a:r>
            <a:r>
              <a:rPr lang="fr-FR" sz="1800" i="1" dirty="0" err="1"/>
              <a:t>γλωσσολογί</a:t>
            </a:r>
            <a:r>
              <a:rPr lang="fr-FR" sz="1800" i="1" dirty="0"/>
              <a:t>ας και φωνητικής</a:t>
            </a:r>
            <a:r>
              <a:rPr lang="fr-FR" sz="1800" dirty="0"/>
              <a:t> (Μτφρ. Γ. Ι. </a:t>
            </a:r>
            <a:r>
              <a:rPr lang="fr-FR" sz="1800" dirty="0" err="1"/>
              <a:t>Ξυδό</a:t>
            </a:r>
            <a:r>
              <a:rPr lang="fr-FR" sz="1800" dirty="0"/>
              <a:t>πουλος). </a:t>
            </a:r>
            <a:r>
              <a:rPr lang="fr-FR" sz="1800" dirty="0" err="1"/>
              <a:t>Αθήν</a:t>
            </a:r>
            <a:r>
              <a:rPr lang="fr-FR" sz="1800" dirty="0"/>
              <a:t>α: Πατάκης.</a:t>
            </a:r>
            <a:endParaRPr lang="el-GR" sz="1800" dirty="0"/>
          </a:p>
          <a:p>
            <a:pPr algn="just"/>
            <a:r>
              <a:rPr lang="el-GR" sz="1800" dirty="0"/>
              <a:t>- </a:t>
            </a:r>
            <a:r>
              <a:rPr lang="el-GR" sz="1800" dirty="0" err="1"/>
              <a:t>Νικηφορίδου</a:t>
            </a:r>
            <a:r>
              <a:rPr lang="el-GR" sz="1800" dirty="0"/>
              <a:t>, Κ. 2012. </a:t>
            </a:r>
            <a:r>
              <a:rPr lang="el-GR" sz="1800" dirty="0">
                <a:hlinkClick r:id="rId4"/>
              </a:rPr>
              <a:t>Παραδειγματικός άξονας - Συνταγματικός άξονας</a:t>
            </a:r>
            <a:r>
              <a:rPr lang="el-GR" sz="1800" dirty="0"/>
              <a:t>. Στο </a:t>
            </a:r>
            <a:r>
              <a:rPr lang="el-GR" sz="1800" i="1" dirty="0"/>
              <a:t>Γλωσσάρι όρων γλωσσολογίας που χρησιμοποιούνται στα σχολικά εγχειρίδια</a:t>
            </a:r>
            <a:r>
              <a:rPr lang="el-GR" sz="1800" dirty="0"/>
              <a:t>. (Επιστ. Υπεύθυνος: Ι. Ν. </a:t>
            </a:r>
            <a:r>
              <a:rPr lang="el-GR" sz="1800" dirty="0" err="1"/>
              <a:t>Καζάζης</a:t>
            </a:r>
            <a:r>
              <a:rPr lang="el-GR" sz="1800" dirty="0"/>
              <a:t>). «Πύλη για την ελληνική γλώσσα».</a:t>
            </a:r>
          </a:p>
          <a:p>
            <a:pPr algn="just"/>
            <a:r>
              <a:rPr lang="el-GR" sz="1800" dirty="0"/>
              <a:t>- </a:t>
            </a:r>
            <a:r>
              <a:rPr lang="el-GR" sz="1800" dirty="0" err="1"/>
              <a:t>Πετρούνιας</a:t>
            </a:r>
            <a:r>
              <a:rPr lang="el-GR" sz="1800" dirty="0"/>
              <a:t>, Ε. 2002. </a:t>
            </a:r>
            <a:r>
              <a:rPr lang="el-GR" sz="1800" i="1" dirty="0"/>
              <a:t>Νεοελληνική Γραμματική και Συγκριτική («Αντιπαραθετική) Ανάλυση</a:t>
            </a:r>
            <a:r>
              <a:rPr lang="el-GR" sz="1800" dirty="0"/>
              <a:t>. Μέρος Α’ Θεωρία. Θεσσαλονίκη: Ζήτη, 69-72. </a:t>
            </a:r>
          </a:p>
          <a:p>
            <a:pPr algn="just"/>
            <a:r>
              <a:rPr lang="fr-FR" sz="1800" dirty="0"/>
              <a:t>- </a:t>
            </a:r>
            <a:r>
              <a:rPr lang="el-GR" sz="1800" dirty="0"/>
              <a:t>Ράλλη, Α. 2005. </a:t>
            </a:r>
            <a:r>
              <a:rPr lang="el-GR" sz="1800" i="1" dirty="0"/>
              <a:t>Μορφολογία</a:t>
            </a:r>
            <a:r>
              <a:rPr lang="el-GR" sz="1800" dirty="0"/>
              <a:t>. Αθήνα: Πατάκης, 29-73. </a:t>
            </a:r>
          </a:p>
          <a:p>
            <a:pPr algn="just"/>
            <a:r>
              <a:rPr lang="en-US" sz="1800" dirty="0"/>
              <a:t>- Scalise, S. 1984. </a:t>
            </a:r>
            <a:r>
              <a:rPr lang="en-US" sz="1800" i="1" dirty="0"/>
              <a:t>Generative Morphology</a:t>
            </a:r>
            <a:r>
              <a:rPr lang="en-US" sz="1800" dirty="0"/>
              <a:t>. Dordrecht: </a:t>
            </a:r>
            <a:r>
              <a:rPr lang="en-US" sz="1800" dirty="0" err="1"/>
              <a:t>Foris</a:t>
            </a:r>
            <a:r>
              <a:rPr lang="en-US" sz="1800" dirty="0"/>
              <a:t> Publications, 71-100. </a:t>
            </a:r>
            <a:endParaRPr lang="el-GR" sz="1800" dirty="0"/>
          </a:p>
          <a:p>
            <a:pPr algn="just"/>
            <a:r>
              <a:rPr lang="en-US" sz="1800" dirty="0"/>
              <a:t>- Scalise, S. &amp; A. </a:t>
            </a:r>
            <a:r>
              <a:rPr lang="en-US" sz="1800" dirty="0" err="1"/>
              <a:t>Bisetto</a:t>
            </a:r>
            <a:r>
              <a:rPr lang="en-US" sz="1800" dirty="0"/>
              <a:t>. 2008. </a:t>
            </a:r>
            <a:r>
              <a:rPr lang="en-US" sz="1800" i="1" dirty="0"/>
              <a:t>La </a:t>
            </a:r>
            <a:r>
              <a:rPr lang="en-US" sz="1800" i="1" dirty="0" err="1"/>
              <a:t>struttura</a:t>
            </a:r>
            <a:r>
              <a:rPr lang="en-US" sz="1800" i="1" dirty="0"/>
              <a:t> </a:t>
            </a:r>
            <a:r>
              <a:rPr lang="en-US" sz="1800" i="1" dirty="0" err="1"/>
              <a:t>delle</a:t>
            </a:r>
            <a:r>
              <a:rPr lang="en-US" sz="1800" i="1" dirty="0"/>
              <a:t> parole</a:t>
            </a:r>
            <a:r>
              <a:rPr lang="en-US" sz="1800" dirty="0"/>
              <a:t>. Bologna: </a:t>
            </a:r>
            <a:r>
              <a:rPr lang="en-US" sz="1800" dirty="0" err="1"/>
              <a:t>il</a:t>
            </a:r>
            <a:r>
              <a:rPr lang="en-US" sz="1800" dirty="0"/>
              <a:t> </a:t>
            </a:r>
            <a:r>
              <a:rPr lang="en-US" sz="1800" dirty="0" err="1"/>
              <a:t>Mulino</a:t>
            </a:r>
            <a:r>
              <a:rPr lang="en-US" sz="1800" dirty="0"/>
              <a:t>, </a:t>
            </a:r>
            <a:r>
              <a:rPr lang="el-GR" sz="1800" dirty="0"/>
              <a:t>20-26, </a:t>
            </a:r>
            <a:r>
              <a:rPr lang="en-US" sz="1800" dirty="0"/>
              <a:t>49-63, 215-222. </a:t>
            </a:r>
            <a:endParaRPr lang="el-GR" sz="1800" dirty="0"/>
          </a:p>
          <a:p>
            <a:pPr algn="just"/>
            <a:r>
              <a:rPr lang="fr-FR" sz="1800" dirty="0"/>
              <a:t>- </a:t>
            </a:r>
            <a:r>
              <a:rPr lang="el-GR" sz="1800" dirty="0" err="1"/>
              <a:t>Ξυδόπουλος</a:t>
            </a:r>
            <a:r>
              <a:rPr lang="fr-FR" sz="1800" dirty="0"/>
              <a:t>, </a:t>
            </a:r>
            <a:r>
              <a:rPr lang="el-GR" sz="1800" dirty="0"/>
              <a:t>Ι</a:t>
            </a:r>
            <a:r>
              <a:rPr lang="fr-FR" sz="1800" dirty="0"/>
              <a:t>.</a:t>
            </a:r>
            <a:r>
              <a:rPr lang="el-GR" sz="1800" dirty="0"/>
              <a:t>Γ</a:t>
            </a:r>
            <a:r>
              <a:rPr lang="fr-FR" sz="1800" dirty="0"/>
              <a:t>. 2008. </a:t>
            </a:r>
            <a:r>
              <a:rPr lang="el-GR" sz="1800" i="1" dirty="0"/>
              <a:t>Λεξικολογία: Εισαγωγή στην ανάλυση της λέξης και του λεξικού</a:t>
            </a:r>
            <a:r>
              <a:rPr lang="el-GR" sz="1800" dirty="0"/>
              <a:t>. Αθήνα: Πατάκης, 318-324. </a:t>
            </a:r>
          </a:p>
          <a:p>
            <a:pPr marL="263525" indent="-263525" algn="just">
              <a:buFont typeface="Arial" panose="020B0604020202020204" pitchFamily="34" charset="0"/>
              <a:buChar char="•"/>
            </a:pPr>
            <a:endParaRPr lang="el-GR" sz="1600" dirty="0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="" xmlns:a16="http://schemas.microsoft.com/office/drawing/2014/main" id="{5D14A0CE-3770-4AAE-ABC5-0891CA5D3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7886C9C-DC18-4195-8FD5-A50AA931D419}" type="slidenum">
              <a:rPr lang="en-US" smtClean="0"/>
              <a:pPr algn="r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88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Αποτέλεσμα εικόνας για fine della lezione">
            <a:extLst>
              <a:ext uri="{FF2B5EF4-FFF2-40B4-BE49-F238E27FC236}">
                <a16:creationId xmlns="" xmlns:a16="http://schemas.microsoft.com/office/drawing/2014/main" id="{F88A05F8-A203-4104-BA27-F82253B71F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288" y="1861374"/>
            <a:ext cx="4270248" cy="240201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8E18F8EA-8236-4A28-A7E3-70E6E90EE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Σύνδεση με τα προηγούμενα…</a:t>
            </a: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="" xmlns:a16="http://schemas.microsoft.com/office/drawing/2014/main" id="{1B084147-5503-47F8-BD56-64714A9DA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7886C9C-DC18-4195-8FD5-A50AA931D419}" type="slidenum">
              <a:rPr lang="en-US" smtClean="0"/>
              <a:pPr algn="r"/>
              <a:t>4</a:t>
            </a:fld>
            <a:endParaRPr lang="en-US" dirty="0"/>
          </a:p>
        </p:txBody>
      </p:sp>
      <p:pic>
        <p:nvPicPr>
          <p:cNvPr id="4" name="Εικόνα 3">
            <a:extLst>
              <a:ext uri="{FF2B5EF4-FFF2-40B4-BE49-F238E27FC236}">
                <a16:creationId xmlns="" xmlns:a16="http://schemas.microsoft.com/office/drawing/2014/main" id="{4664FC72-09F2-4CB3-8BB4-11321B8769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4980" y="1861044"/>
            <a:ext cx="5783936" cy="433795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Ορθογώνιο 7">
            <a:extLst>
              <a:ext uri="{FF2B5EF4-FFF2-40B4-BE49-F238E27FC236}">
                <a16:creationId xmlns="" xmlns:a16="http://schemas.microsoft.com/office/drawing/2014/main" id="{0E4F762E-E169-4230-A33D-26A989BECDCA}"/>
              </a:ext>
            </a:extLst>
          </p:cNvPr>
          <p:cNvSpPr/>
          <p:nvPr/>
        </p:nvSpPr>
        <p:spPr>
          <a:xfrm>
            <a:off x="2907792" y="1938528"/>
            <a:ext cx="274320" cy="265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54000" tIns="10800" rIns="54000" bIns="10800" rtlCol="0" anchor="ctr"/>
          <a:lstStyle/>
          <a:p>
            <a:pPr algn="ctr"/>
            <a:r>
              <a:rPr lang="el-GR" sz="1100" dirty="0"/>
              <a:t>1.</a:t>
            </a:r>
          </a:p>
        </p:txBody>
      </p:sp>
      <p:sp>
        <p:nvSpPr>
          <p:cNvPr id="10" name="Ορθογώνιο 9">
            <a:extLst>
              <a:ext uri="{FF2B5EF4-FFF2-40B4-BE49-F238E27FC236}">
                <a16:creationId xmlns="" xmlns:a16="http://schemas.microsoft.com/office/drawing/2014/main" id="{431022F4-1973-4430-BD09-8F4FE9E25168}"/>
              </a:ext>
            </a:extLst>
          </p:cNvPr>
          <p:cNvSpPr/>
          <p:nvPr/>
        </p:nvSpPr>
        <p:spPr>
          <a:xfrm>
            <a:off x="3773424" y="3572256"/>
            <a:ext cx="274320" cy="265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54000" tIns="10800" rIns="54000" bIns="10800" rtlCol="0" anchor="ctr"/>
          <a:lstStyle/>
          <a:p>
            <a:pPr algn="ctr"/>
            <a:r>
              <a:rPr lang="el-GR" sz="1100" dirty="0"/>
              <a:t>3.</a:t>
            </a:r>
          </a:p>
        </p:txBody>
      </p:sp>
      <p:sp>
        <p:nvSpPr>
          <p:cNvPr id="11" name="Ορθογώνιο 10">
            <a:extLst>
              <a:ext uri="{FF2B5EF4-FFF2-40B4-BE49-F238E27FC236}">
                <a16:creationId xmlns="" xmlns:a16="http://schemas.microsoft.com/office/drawing/2014/main" id="{4933F1DE-BECC-48A2-813C-8A76E8F37171}"/>
              </a:ext>
            </a:extLst>
          </p:cNvPr>
          <p:cNvSpPr/>
          <p:nvPr/>
        </p:nvSpPr>
        <p:spPr>
          <a:xfrm>
            <a:off x="3057144" y="4191000"/>
            <a:ext cx="274320" cy="265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54000" tIns="10800" rIns="54000" bIns="10800" rtlCol="0" anchor="ctr"/>
          <a:lstStyle/>
          <a:p>
            <a:pPr algn="ctr"/>
            <a:r>
              <a:rPr lang="el-GR" sz="1100" dirty="0"/>
              <a:t>6.</a:t>
            </a:r>
          </a:p>
        </p:txBody>
      </p:sp>
      <p:sp>
        <p:nvSpPr>
          <p:cNvPr id="12" name="Ορθογώνιο 11">
            <a:extLst>
              <a:ext uri="{FF2B5EF4-FFF2-40B4-BE49-F238E27FC236}">
                <a16:creationId xmlns="" xmlns:a16="http://schemas.microsoft.com/office/drawing/2014/main" id="{164A6B27-B87D-42C8-8716-22A7E75FCAA3}"/>
              </a:ext>
            </a:extLst>
          </p:cNvPr>
          <p:cNvSpPr/>
          <p:nvPr/>
        </p:nvSpPr>
        <p:spPr>
          <a:xfrm>
            <a:off x="4182746" y="4388208"/>
            <a:ext cx="274320" cy="265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54000" tIns="10800" rIns="54000" bIns="10800" rtlCol="0" anchor="ctr"/>
          <a:lstStyle/>
          <a:p>
            <a:pPr algn="ctr"/>
            <a:r>
              <a:rPr lang="el-GR" sz="1100" dirty="0"/>
              <a:t>2.</a:t>
            </a:r>
          </a:p>
        </p:txBody>
      </p:sp>
      <p:sp>
        <p:nvSpPr>
          <p:cNvPr id="13" name="Ορθογώνιο 12">
            <a:extLst>
              <a:ext uri="{FF2B5EF4-FFF2-40B4-BE49-F238E27FC236}">
                <a16:creationId xmlns="" xmlns:a16="http://schemas.microsoft.com/office/drawing/2014/main" id="{1C876B79-1C29-429B-91D6-E31A555BB381}"/>
              </a:ext>
            </a:extLst>
          </p:cNvPr>
          <p:cNvSpPr/>
          <p:nvPr/>
        </p:nvSpPr>
        <p:spPr>
          <a:xfrm>
            <a:off x="4594860" y="3296412"/>
            <a:ext cx="274320" cy="265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54000" tIns="10800" rIns="54000" bIns="10800" rtlCol="0" anchor="ctr"/>
          <a:lstStyle/>
          <a:p>
            <a:pPr algn="ctr"/>
            <a:r>
              <a:rPr lang="el-GR" sz="1100" dirty="0"/>
              <a:t>4.</a:t>
            </a:r>
          </a:p>
        </p:txBody>
      </p:sp>
      <p:sp>
        <p:nvSpPr>
          <p:cNvPr id="14" name="Ορθογώνιο 13">
            <a:extLst>
              <a:ext uri="{FF2B5EF4-FFF2-40B4-BE49-F238E27FC236}">
                <a16:creationId xmlns="" xmlns:a16="http://schemas.microsoft.com/office/drawing/2014/main" id="{0703E273-FE20-46B5-8470-DEFDEBC7D92A}"/>
              </a:ext>
            </a:extLst>
          </p:cNvPr>
          <p:cNvSpPr/>
          <p:nvPr/>
        </p:nvSpPr>
        <p:spPr>
          <a:xfrm>
            <a:off x="5032248" y="3307080"/>
            <a:ext cx="274320" cy="265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54000" tIns="10800" rIns="54000" bIns="10800" rtlCol="0" anchor="ctr"/>
          <a:lstStyle/>
          <a:p>
            <a:pPr algn="ctr"/>
            <a:r>
              <a:rPr lang="el-GR" sz="1100" dirty="0"/>
              <a:t>5.</a:t>
            </a:r>
          </a:p>
        </p:txBody>
      </p:sp>
      <p:sp>
        <p:nvSpPr>
          <p:cNvPr id="15" name="Ορθογώνιο 14">
            <a:extLst>
              <a:ext uri="{FF2B5EF4-FFF2-40B4-BE49-F238E27FC236}">
                <a16:creationId xmlns="" xmlns:a16="http://schemas.microsoft.com/office/drawing/2014/main" id="{E24FBEC9-1F22-41AF-88BD-FD97EFED19FB}"/>
              </a:ext>
            </a:extLst>
          </p:cNvPr>
          <p:cNvSpPr/>
          <p:nvPr/>
        </p:nvSpPr>
        <p:spPr>
          <a:xfrm>
            <a:off x="3252216" y="1992528"/>
            <a:ext cx="85344" cy="108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Ορθογώνιο 15">
            <a:extLst>
              <a:ext uri="{FF2B5EF4-FFF2-40B4-BE49-F238E27FC236}">
                <a16:creationId xmlns="" xmlns:a16="http://schemas.microsoft.com/office/drawing/2014/main" id="{19465507-21D8-4936-9FE5-E0A25F95B717}"/>
              </a:ext>
            </a:extLst>
          </p:cNvPr>
          <p:cNvSpPr/>
          <p:nvPr/>
        </p:nvSpPr>
        <p:spPr>
          <a:xfrm>
            <a:off x="3447288" y="1963116"/>
            <a:ext cx="85344" cy="108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Ορθογώνιο 16">
            <a:extLst>
              <a:ext uri="{FF2B5EF4-FFF2-40B4-BE49-F238E27FC236}">
                <a16:creationId xmlns="" xmlns:a16="http://schemas.microsoft.com/office/drawing/2014/main" id="{1C8B6FA5-4381-4F4C-9C6E-467D836B2E11}"/>
              </a:ext>
            </a:extLst>
          </p:cNvPr>
          <p:cNvSpPr/>
          <p:nvPr/>
        </p:nvSpPr>
        <p:spPr>
          <a:xfrm>
            <a:off x="4038600" y="3650844"/>
            <a:ext cx="128016" cy="108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Ορθογώνιο 17">
            <a:extLst>
              <a:ext uri="{FF2B5EF4-FFF2-40B4-BE49-F238E27FC236}">
                <a16:creationId xmlns="" xmlns:a16="http://schemas.microsoft.com/office/drawing/2014/main" id="{F6AD8BFE-F77A-4067-BBFC-6CEA7B9EE38D}"/>
              </a:ext>
            </a:extLst>
          </p:cNvPr>
          <p:cNvSpPr/>
          <p:nvPr/>
        </p:nvSpPr>
        <p:spPr>
          <a:xfrm>
            <a:off x="3651504" y="1984248"/>
            <a:ext cx="85344" cy="108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Ορθογώνιο 18">
            <a:extLst>
              <a:ext uri="{FF2B5EF4-FFF2-40B4-BE49-F238E27FC236}">
                <a16:creationId xmlns="" xmlns:a16="http://schemas.microsoft.com/office/drawing/2014/main" id="{C27A6C07-D6E5-4C83-AFF6-B93DA0A4539F}"/>
              </a:ext>
            </a:extLst>
          </p:cNvPr>
          <p:cNvSpPr/>
          <p:nvPr/>
        </p:nvSpPr>
        <p:spPr>
          <a:xfrm>
            <a:off x="3854196" y="1971733"/>
            <a:ext cx="85344" cy="108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" name="Ορθογώνιο 19">
            <a:extLst>
              <a:ext uri="{FF2B5EF4-FFF2-40B4-BE49-F238E27FC236}">
                <a16:creationId xmlns="" xmlns:a16="http://schemas.microsoft.com/office/drawing/2014/main" id="{B3DF9CD5-EE9E-4E4E-A3FF-34B4998A5E9D}"/>
              </a:ext>
            </a:extLst>
          </p:cNvPr>
          <p:cNvSpPr/>
          <p:nvPr/>
        </p:nvSpPr>
        <p:spPr>
          <a:xfrm>
            <a:off x="4081272" y="1980540"/>
            <a:ext cx="85344" cy="108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1" name="Ορθογώνιο 20">
            <a:extLst>
              <a:ext uri="{FF2B5EF4-FFF2-40B4-BE49-F238E27FC236}">
                <a16:creationId xmlns="" xmlns:a16="http://schemas.microsoft.com/office/drawing/2014/main" id="{D6C1695D-B38E-47CB-B6ED-8D60EE5254AF}"/>
              </a:ext>
            </a:extLst>
          </p:cNvPr>
          <p:cNvSpPr/>
          <p:nvPr/>
        </p:nvSpPr>
        <p:spPr>
          <a:xfrm>
            <a:off x="4279392" y="1984248"/>
            <a:ext cx="85344" cy="108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" name="Ορθογώνιο 21">
            <a:extLst>
              <a:ext uri="{FF2B5EF4-FFF2-40B4-BE49-F238E27FC236}">
                <a16:creationId xmlns="" xmlns:a16="http://schemas.microsoft.com/office/drawing/2014/main" id="{E4BB6458-DD92-4B0A-A5F4-02AF32629FC9}"/>
              </a:ext>
            </a:extLst>
          </p:cNvPr>
          <p:cNvSpPr/>
          <p:nvPr/>
        </p:nvSpPr>
        <p:spPr>
          <a:xfrm>
            <a:off x="4498848" y="1974696"/>
            <a:ext cx="112776" cy="1258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3" name="Ορθογώνιο 22">
            <a:extLst>
              <a:ext uri="{FF2B5EF4-FFF2-40B4-BE49-F238E27FC236}">
                <a16:creationId xmlns="" xmlns:a16="http://schemas.microsoft.com/office/drawing/2014/main" id="{A24FA286-3299-47C8-940D-4E86CB5C61B9}"/>
              </a:ext>
            </a:extLst>
          </p:cNvPr>
          <p:cNvSpPr/>
          <p:nvPr/>
        </p:nvSpPr>
        <p:spPr>
          <a:xfrm>
            <a:off x="4294632" y="2215931"/>
            <a:ext cx="85344" cy="9014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4" name="Ορθογώνιο 23">
            <a:extLst>
              <a:ext uri="{FF2B5EF4-FFF2-40B4-BE49-F238E27FC236}">
                <a16:creationId xmlns="" xmlns:a16="http://schemas.microsoft.com/office/drawing/2014/main" id="{01664F1F-60F8-4E06-A275-8FD2E9708E92}"/>
              </a:ext>
            </a:extLst>
          </p:cNvPr>
          <p:cNvSpPr/>
          <p:nvPr/>
        </p:nvSpPr>
        <p:spPr>
          <a:xfrm>
            <a:off x="4291584" y="2421537"/>
            <a:ext cx="54864" cy="6919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5" name="Ορθογώνιο 24">
            <a:extLst>
              <a:ext uri="{FF2B5EF4-FFF2-40B4-BE49-F238E27FC236}">
                <a16:creationId xmlns="" xmlns:a16="http://schemas.microsoft.com/office/drawing/2014/main" id="{41423A2F-5E4B-409F-97A6-9064B5A59F8F}"/>
              </a:ext>
            </a:extLst>
          </p:cNvPr>
          <p:cNvSpPr/>
          <p:nvPr/>
        </p:nvSpPr>
        <p:spPr>
          <a:xfrm>
            <a:off x="4267200" y="2824719"/>
            <a:ext cx="85344" cy="108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6" name="Ορθογώνιο 25">
            <a:extLst>
              <a:ext uri="{FF2B5EF4-FFF2-40B4-BE49-F238E27FC236}">
                <a16:creationId xmlns="" xmlns:a16="http://schemas.microsoft.com/office/drawing/2014/main" id="{8823F702-C819-495B-AAED-0A5A061B961B}"/>
              </a:ext>
            </a:extLst>
          </p:cNvPr>
          <p:cNvSpPr/>
          <p:nvPr/>
        </p:nvSpPr>
        <p:spPr>
          <a:xfrm>
            <a:off x="4276344" y="3009372"/>
            <a:ext cx="85344" cy="108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7" name="Ορθογώνιο 26">
            <a:extLst>
              <a:ext uri="{FF2B5EF4-FFF2-40B4-BE49-F238E27FC236}">
                <a16:creationId xmlns="" xmlns:a16="http://schemas.microsoft.com/office/drawing/2014/main" id="{6DE7ED56-BB93-4B99-B021-9EE763077A36}"/>
              </a:ext>
            </a:extLst>
          </p:cNvPr>
          <p:cNvSpPr/>
          <p:nvPr/>
        </p:nvSpPr>
        <p:spPr>
          <a:xfrm>
            <a:off x="4294632" y="3214978"/>
            <a:ext cx="85344" cy="108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8" name="Ορθογώνιο 27">
            <a:extLst>
              <a:ext uri="{FF2B5EF4-FFF2-40B4-BE49-F238E27FC236}">
                <a16:creationId xmlns="" xmlns:a16="http://schemas.microsoft.com/office/drawing/2014/main" id="{C9638521-BE9B-4459-A0A2-416F7B293CA9}"/>
              </a:ext>
            </a:extLst>
          </p:cNvPr>
          <p:cNvSpPr/>
          <p:nvPr/>
        </p:nvSpPr>
        <p:spPr>
          <a:xfrm>
            <a:off x="4261104" y="2616756"/>
            <a:ext cx="85344" cy="108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9" name="Ορθογώνιο 28">
            <a:extLst>
              <a:ext uri="{FF2B5EF4-FFF2-40B4-BE49-F238E27FC236}">
                <a16:creationId xmlns="" xmlns:a16="http://schemas.microsoft.com/office/drawing/2014/main" id="{574CC22F-9C0A-41E9-BB8B-B59EC9087EDF}"/>
              </a:ext>
            </a:extLst>
          </p:cNvPr>
          <p:cNvSpPr/>
          <p:nvPr/>
        </p:nvSpPr>
        <p:spPr>
          <a:xfrm>
            <a:off x="4279392" y="3399815"/>
            <a:ext cx="85344" cy="108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0" name="Ορθογώνιο 29">
            <a:extLst>
              <a:ext uri="{FF2B5EF4-FFF2-40B4-BE49-F238E27FC236}">
                <a16:creationId xmlns="" xmlns:a16="http://schemas.microsoft.com/office/drawing/2014/main" id="{5FA53517-7D8B-4A65-9F38-F7FA15833746}"/>
              </a:ext>
            </a:extLst>
          </p:cNvPr>
          <p:cNvSpPr/>
          <p:nvPr/>
        </p:nvSpPr>
        <p:spPr>
          <a:xfrm>
            <a:off x="3651504" y="4260262"/>
            <a:ext cx="85344" cy="108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1" name="Ορθογώνιο 30">
            <a:extLst>
              <a:ext uri="{FF2B5EF4-FFF2-40B4-BE49-F238E27FC236}">
                <a16:creationId xmlns="" xmlns:a16="http://schemas.microsoft.com/office/drawing/2014/main" id="{B60B6E42-D5CB-4CB8-B2B4-D636B017B783}"/>
              </a:ext>
            </a:extLst>
          </p:cNvPr>
          <p:cNvSpPr/>
          <p:nvPr/>
        </p:nvSpPr>
        <p:spPr>
          <a:xfrm>
            <a:off x="3429000" y="4269588"/>
            <a:ext cx="103632" cy="9867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2" name="Ορθογώνιο 31">
            <a:extLst>
              <a:ext uri="{FF2B5EF4-FFF2-40B4-BE49-F238E27FC236}">
                <a16:creationId xmlns="" xmlns:a16="http://schemas.microsoft.com/office/drawing/2014/main" id="{58F2BF04-A6CD-489A-A5DC-C916425296A0}"/>
              </a:ext>
            </a:extLst>
          </p:cNvPr>
          <p:cNvSpPr/>
          <p:nvPr/>
        </p:nvSpPr>
        <p:spPr>
          <a:xfrm>
            <a:off x="3867912" y="4260262"/>
            <a:ext cx="85344" cy="108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3" name="Ορθογώνιο 32">
            <a:extLst>
              <a:ext uri="{FF2B5EF4-FFF2-40B4-BE49-F238E27FC236}">
                <a16:creationId xmlns="" xmlns:a16="http://schemas.microsoft.com/office/drawing/2014/main" id="{0C4F660D-9BF8-400B-8921-A5F9B32C00C9}"/>
              </a:ext>
            </a:extLst>
          </p:cNvPr>
          <p:cNvSpPr/>
          <p:nvPr/>
        </p:nvSpPr>
        <p:spPr>
          <a:xfrm>
            <a:off x="4081272" y="4260262"/>
            <a:ext cx="85344" cy="108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4" name="Ορθογώνιο 33">
            <a:extLst>
              <a:ext uri="{FF2B5EF4-FFF2-40B4-BE49-F238E27FC236}">
                <a16:creationId xmlns="" xmlns:a16="http://schemas.microsoft.com/office/drawing/2014/main" id="{22AFEB47-9545-45A9-942C-A4F3CACD5D4D}"/>
              </a:ext>
            </a:extLst>
          </p:cNvPr>
          <p:cNvSpPr/>
          <p:nvPr/>
        </p:nvSpPr>
        <p:spPr>
          <a:xfrm>
            <a:off x="4267200" y="4260262"/>
            <a:ext cx="85344" cy="108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5" name="Ορθογώνιο 34">
            <a:extLst>
              <a:ext uri="{FF2B5EF4-FFF2-40B4-BE49-F238E27FC236}">
                <a16:creationId xmlns="" xmlns:a16="http://schemas.microsoft.com/office/drawing/2014/main" id="{6E8FC021-8EC9-4236-AA22-E2EBF138478E}"/>
              </a:ext>
            </a:extLst>
          </p:cNvPr>
          <p:cNvSpPr/>
          <p:nvPr/>
        </p:nvSpPr>
        <p:spPr>
          <a:xfrm>
            <a:off x="4494276" y="4260262"/>
            <a:ext cx="85344" cy="108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6" name="Ορθογώνιο 35">
            <a:extLst>
              <a:ext uri="{FF2B5EF4-FFF2-40B4-BE49-F238E27FC236}">
                <a16:creationId xmlns="" xmlns:a16="http://schemas.microsoft.com/office/drawing/2014/main" id="{50F618BF-1CFE-4425-AB51-D2FCB2C1B6C8}"/>
              </a:ext>
            </a:extLst>
          </p:cNvPr>
          <p:cNvSpPr/>
          <p:nvPr/>
        </p:nvSpPr>
        <p:spPr>
          <a:xfrm>
            <a:off x="4689348" y="4260262"/>
            <a:ext cx="85344" cy="108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7" name="Ορθογώνιο 36">
            <a:extLst>
              <a:ext uri="{FF2B5EF4-FFF2-40B4-BE49-F238E27FC236}">
                <a16:creationId xmlns="" xmlns:a16="http://schemas.microsoft.com/office/drawing/2014/main" id="{D0C22DEA-FB79-4405-8FB6-6F9C6ABFB9C2}"/>
              </a:ext>
            </a:extLst>
          </p:cNvPr>
          <p:cNvSpPr/>
          <p:nvPr/>
        </p:nvSpPr>
        <p:spPr>
          <a:xfrm>
            <a:off x="4261104" y="3846431"/>
            <a:ext cx="85344" cy="108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8" name="Ορθογώνιο 37">
            <a:extLst>
              <a:ext uri="{FF2B5EF4-FFF2-40B4-BE49-F238E27FC236}">
                <a16:creationId xmlns="" xmlns:a16="http://schemas.microsoft.com/office/drawing/2014/main" id="{59016D51-C94D-47EC-BB24-6EAC062444FF}"/>
              </a:ext>
            </a:extLst>
          </p:cNvPr>
          <p:cNvSpPr/>
          <p:nvPr/>
        </p:nvSpPr>
        <p:spPr>
          <a:xfrm>
            <a:off x="4279392" y="3633621"/>
            <a:ext cx="85344" cy="108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9" name="Ορθογώνιο 38">
            <a:extLst>
              <a:ext uri="{FF2B5EF4-FFF2-40B4-BE49-F238E27FC236}">
                <a16:creationId xmlns="" xmlns:a16="http://schemas.microsoft.com/office/drawing/2014/main" id="{084B2CB1-9D1B-41E0-8CE2-7F622B1492B2}"/>
              </a:ext>
            </a:extLst>
          </p:cNvPr>
          <p:cNvSpPr/>
          <p:nvPr/>
        </p:nvSpPr>
        <p:spPr>
          <a:xfrm>
            <a:off x="4486529" y="3633621"/>
            <a:ext cx="85344" cy="108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0" name="Ορθογώνιο 39">
            <a:extLst>
              <a:ext uri="{FF2B5EF4-FFF2-40B4-BE49-F238E27FC236}">
                <a16:creationId xmlns="" xmlns:a16="http://schemas.microsoft.com/office/drawing/2014/main" id="{913E9845-C134-4975-BF30-763FB045F495}"/>
              </a:ext>
            </a:extLst>
          </p:cNvPr>
          <p:cNvSpPr/>
          <p:nvPr/>
        </p:nvSpPr>
        <p:spPr>
          <a:xfrm>
            <a:off x="4689348" y="3642466"/>
            <a:ext cx="85344" cy="108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1" name="Ορθογώνιο 40">
            <a:extLst>
              <a:ext uri="{FF2B5EF4-FFF2-40B4-BE49-F238E27FC236}">
                <a16:creationId xmlns="" xmlns:a16="http://schemas.microsoft.com/office/drawing/2014/main" id="{96AA506C-C96A-4F71-870C-EC699EB24668}"/>
              </a:ext>
            </a:extLst>
          </p:cNvPr>
          <p:cNvSpPr/>
          <p:nvPr/>
        </p:nvSpPr>
        <p:spPr>
          <a:xfrm>
            <a:off x="4264787" y="4048182"/>
            <a:ext cx="85344" cy="108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2" name="Ορθογώνιο 41">
            <a:extLst>
              <a:ext uri="{FF2B5EF4-FFF2-40B4-BE49-F238E27FC236}">
                <a16:creationId xmlns="" xmlns:a16="http://schemas.microsoft.com/office/drawing/2014/main" id="{0332407A-3389-4B13-A437-F3DE9DA8BEEC}"/>
              </a:ext>
            </a:extLst>
          </p:cNvPr>
          <p:cNvSpPr/>
          <p:nvPr/>
        </p:nvSpPr>
        <p:spPr>
          <a:xfrm>
            <a:off x="4887468" y="3632941"/>
            <a:ext cx="85344" cy="108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3" name="Ορθογώνιο 42">
            <a:extLst>
              <a:ext uri="{FF2B5EF4-FFF2-40B4-BE49-F238E27FC236}">
                <a16:creationId xmlns="" xmlns:a16="http://schemas.microsoft.com/office/drawing/2014/main" id="{8E5898D4-DC3E-4C72-82D2-3DCD27052EF1}"/>
              </a:ext>
            </a:extLst>
          </p:cNvPr>
          <p:cNvSpPr/>
          <p:nvPr/>
        </p:nvSpPr>
        <p:spPr>
          <a:xfrm>
            <a:off x="5095875" y="3650844"/>
            <a:ext cx="85344" cy="108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4" name="Ορθογώνιο 43">
            <a:extLst>
              <a:ext uri="{FF2B5EF4-FFF2-40B4-BE49-F238E27FC236}">
                <a16:creationId xmlns="" xmlns:a16="http://schemas.microsoft.com/office/drawing/2014/main" id="{810B745E-D12B-4AB9-9F94-01FFC9DD7045}"/>
              </a:ext>
            </a:extLst>
          </p:cNvPr>
          <p:cNvSpPr/>
          <p:nvPr/>
        </p:nvSpPr>
        <p:spPr>
          <a:xfrm>
            <a:off x="4705985" y="3855384"/>
            <a:ext cx="85344" cy="108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5" name="Ορθογώνιο 44">
            <a:extLst>
              <a:ext uri="{FF2B5EF4-FFF2-40B4-BE49-F238E27FC236}">
                <a16:creationId xmlns="" xmlns:a16="http://schemas.microsoft.com/office/drawing/2014/main" id="{F4ABA05B-DC2A-47F7-BAC1-C3C33EF330A5}"/>
              </a:ext>
            </a:extLst>
          </p:cNvPr>
          <p:cNvSpPr/>
          <p:nvPr/>
        </p:nvSpPr>
        <p:spPr>
          <a:xfrm>
            <a:off x="5306568" y="3656514"/>
            <a:ext cx="85344" cy="108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6" name="Ορθογώνιο 45">
            <a:extLst>
              <a:ext uri="{FF2B5EF4-FFF2-40B4-BE49-F238E27FC236}">
                <a16:creationId xmlns="" xmlns:a16="http://schemas.microsoft.com/office/drawing/2014/main" id="{C2E7C3EF-E008-43E1-959B-AA931AEA60B4}"/>
              </a:ext>
            </a:extLst>
          </p:cNvPr>
          <p:cNvSpPr/>
          <p:nvPr/>
        </p:nvSpPr>
        <p:spPr>
          <a:xfrm>
            <a:off x="4705985" y="4039778"/>
            <a:ext cx="85344" cy="108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7" name="Ορθογώνιο 46">
            <a:extLst>
              <a:ext uri="{FF2B5EF4-FFF2-40B4-BE49-F238E27FC236}">
                <a16:creationId xmlns="" xmlns:a16="http://schemas.microsoft.com/office/drawing/2014/main" id="{375010BC-F3AB-4C79-A72C-07A535E5A5AF}"/>
              </a:ext>
            </a:extLst>
          </p:cNvPr>
          <p:cNvSpPr/>
          <p:nvPr/>
        </p:nvSpPr>
        <p:spPr>
          <a:xfrm>
            <a:off x="4686935" y="4456176"/>
            <a:ext cx="85344" cy="108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8" name="Ορθογώνιο 47">
            <a:extLst>
              <a:ext uri="{FF2B5EF4-FFF2-40B4-BE49-F238E27FC236}">
                <a16:creationId xmlns="" xmlns:a16="http://schemas.microsoft.com/office/drawing/2014/main" id="{CA9F3AF9-7B37-4033-A194-5A77883E77A0}"/>
              </a:ext>
            </a:extLst>
          </p:cNvPr>
          <p:cNvSpPr/>
          <p:nvPr/>
        </p:nvSpPr>
        <p:spPr>
          <a:xfrm>
            <a:off x="4705985" y="4684004"/>
            <a:ext cx="85344" cy="108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9" name="Ορθογώνιο 48">
            <a:extLst>
              <a:ext uri="{FF2B5EF4-FFF2-40B4-BE49-F238E27FC236}">
                <a16:creationId xmlns="" xmlns:a16="http://schemas.microsoft.com/office/drawing/2014/main" id="{532E9F14-17B8-45FA-88D4-B188E1092254}"/>
              </a:ext>
            </a:extLst>
          </p:cNvPr>
          <p:cNvSpPr/>
          <p:nvPr/>
        </p:nvSpPr>
        <p:spPr>
          <a:xfrm>
            <a:off x="4705985" y="4888956"/>
            <a:ext cx="85344" cy="108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0" name="Ορθογώνιο 49">
            <a:extLst>
              <a:ext uri="{FF2B5EF4-FFF2-40B4-BE49-F238E27FC236}">
                <a16:creationId xmlns="" xmlns:a16="http://schemas.microsoft.com/office/drawing/2014/main" id="{58307608-37EE-4F3E-B493-9A78F4DC5F36}"/>
              </a:ext>
            </a:extLst>
          </p:cNvPr>
          <p:cNvSpPr/>
          <p:nvPr/>
        </p:nvSpPr>
        <p:spPr>
          <a:xfrm>
            <a:off x="4686935" y="5113416"/>
            <a:ext cx="85344" cy="108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1" name="Ορθογώνιο 50">
            <a:extLst>
              <a:ext uri="{FF2B5EF4-FFF2-40B4-BE49-F238E27FC236}">
                <a16:creationId xmlns="" xmlns:a16="http://schemas.microsoft.com/office/drawing/2014/main" id="{CF11A31E-7F57-4FDB-92D5-A9483AB43739}"/>
              </a:ext>
            </a:extLst>
          </p:cNvPr>
          <p:cNvSpPr/>
          <p:nvPr/>
        </p:nvSpPr>
        <p:spPr>
          <a:xfrm>
            <a:off x="5538216" y="3632941"/>
            <a:ext cx="85344" cy="108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2" name="Ορθογώνιο 51">
            <a:extLst>
              <a:ext uri="{FF2B5EF4-FFF2-40B4-BE49-F238E27FC236}">
                <a16:creationId xmlns="" xmlns:a16="http://schemas.microsoft.com/office/drawing/2014/main" id="{C0DB6B1A-E58F-47A0-8EA8-F727CC831699}"/>
              </a:ext>
            </a:extLst>
          </p:cNvPr>
          <p:cNvSpPr/>
          <p:nvPr/>
        </p:nvSpPr>
        <p:spPr>
          <a:xfrm>
            <a:off x="5727192" y="3641786"/>
            <a:ext cx="85344" cy="108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3" name="Ορθογώνιο 52">
            <a:extLst>
              <a:ext uri="{FF2B5EF4-FFF2-40B4-BE49-F238E27FC236}">
                <a16:creationId xmlns="" xmlns:a16="http://schemas.microsoft.com/office/drawing/2014/main" id="{B962C0F2-78E4-44AC-A4EF-F5CA8CE6FD9B}"/>
              </a:ext>
            </a:extLst>
          </p:cNvPr>
          <p:cNvSpPr/>
          <p:nvPr/>
        </p:nvSpPr>
        <p:spPr>
          <a:xfrm>
            <a:off x="5103876" y="3847510"/>
            <a:ext cx="85344" cy="108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4" name="Ορθογώνιο 53">
            <a:extLst>
              <a:ext uri="{FF2B5EF4-FFF2-40B4-BE49-F238E27FC236}">
                <a16:creationId xmlns="" xmlns:a16="http://schemas.microsoft.com/office/drawing/2014/main" id="{42A568AC-AF44-4129-93CB-C3397DFAEE10}"/>
              </a:ext>
            </a:extLst>
          </p:cNvPr>
          <p:cNvSpPr/>
          <p:nvPr/>
        </p:nvSpPr>
        <p:spPr>
          <a:xfrm>
            <a:off x="5103749" y="4048182"/>
            <a:ext cx="85344" cy="108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5" name="Ορθογώνιο 54">
            <a:extLst>
              <a:ext uri="{FF2B5EF4-FFF2-40B4-BE49-F238E27FC236}">
                <a16:creationId xmlns="" xmlns:a16="http://schemas.microsoft.com/office/drawing/2014/main" id="{E781AFDA-7C40-4996-97E4-6D1668583174}"/>
              </a:ext>
            </a:extLst>
          </p:cNvPr>
          <p:cNvSpPr/>
          <p:nvPr/>
        </p:nvSpPr>
        <p:spPr>
          <a:xfrm>
            <a:off x="5103876" y="4265932"/>
            <a:ext cx="85344" cy="108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6" name="Ορθογώνιο 55">
            <a:extLst>
              <a:ext uri="{FF2B5EF4-FFF2-40B4-BE49-F238E27FC236}">
                <a16:creationId xmlns="" xmlns:a16="http://schemas.microsoft.com/office/drawing/2014/main" id="{4B89D078-4B86-49F6-A4DC-57D3E78F969C}"/>
              </a:ext>
            </a:extLst>
          </p:cNvPr>
          <p:cNvSpPr/>
          <p:nvPr/>
        </p:nvSpPr>
        <p:spPr>
          <a:xfrm>
            <a:off x="5126736" y="4466662"/>
            <a:ext cx="85344" cy="108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7" name="Ορθογώνιο 56">
            <a:extLst>
              <a:ext uri="{FF2B5EF4-FFF2-40B4-BE49-F238E27FC236}">
                <a16:creationId xmlns="" xmlns:a16="http://schemas.microsoft.com/office/drawing/2014/main" id="{5F958457-129F-46E0-BE58-18D9201124A9}"/>
              </a:ext>
            </a:extLst>
          </p:cNvPr>
          <p:cNvSpPr/>
          <p:nvPr/>
        </p:nvSpPr>
        <p:spPr>
          <a:xfrm>
            <a:off x="5117338" y="4684004"/>
            <a:ext cx="85344" cy="108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8" name="Ορθογώνιο 57">
            <a:extLst>
              <a:ext uri="{FF2B5EF4-FFF2-40B4-BE49-F238E27FC236}">
                <a16:creationId xmlns="" xmlns:a16="http://schemas.microsoft.com/office/drawing/2014/main" id="{9DF37580-D37B-4C34-B0DC-9A6644ECE1E3}"/>
              </a:ext>
            </a:extLst>
          </p:cNvPr>
          <p:cNvSpPr/>
          <p:nvPr/>
        </p:nvSpPr>
        <p:spPr>
          <a:xfrm>
            <a:off x="1032332" y="1938527"/>
            <a:ext cx="197548" cy="2774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9" name="Ορθογώνιο 58">
            <a:extLst>
              <a:ext uri="{FF2B5EF4-FFF2-40B4-BE49-F238E27FC236}">
                <a16:creationId xmlns="" xmlns:a16="http://schemas.microsoft.com/office/drawing/2014/main" id="{DE2F727B-8A11-4E56-B082-181C9D682B5C}"/>
              </a:ext>
            </a:extLst>
          </p:cNvPr>
          <p:cNvSpPr/>
          <p:nvPr/>
        </p:nvSpPr>
        <p:spPr>
          <a:xfrm>
            <a:off x="805256" y="2001876"/>
            <a:ext cx="364236" cy="3042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54000" tIns="10800" rIns="54000" bIns="10800" rtlCol="0" anchor="ctr"/>
          <a:lstStyle/>
          <a:p>
            <a:pPr algn="ctr"/>
            <a:r>
              <a:rPr lang="el-GR" dirty="0">
                <a:solidFill>
                  <a:schemeClr val="accent3"/>
                </a:solidFill>
              </a:rPr>
              <a:t>6.</a:t>
            </a:r>
          </a:p>
        </p:txBody>
      </p:sp>
    </p:spTree>
    <p:extLst>
      <p:ext uri="{BB962C8B-B14F-4D97-AF65-F5344CB8AC3E}">
        <p14:creationId xmlns:p14="http://schemas.microsoft.com/office/powerpoint/2010/main" val="409518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8E18F8EA-8236-4A28-A7E3-70E6E90EE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Ενδεικτικές απαντήσεις… </a:t>
            </a: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="" xmlns:a16="http://schemas.microsoft.com/office/drawing/2014/main" id="{1B084147-5503-47F8-BD56-64714A9DA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86C9C-DC18-4195-8FD5-A50AA931D419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Εικόνα 3">
            <a:extLst>
              <a:ext uri="{FF2B5EF4-FFF2-40B4-BE49-F238E27FC236}">
                <a16:creationId xmlns="" xmlns:a16="http://schemas.microsoft.com/office/drawing/2014/main" id="{4664FC72-09F2-4CB3-8BB4-11321B8769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1408" y="1861044"/>
            <a:ext cx="5783936" cy="43379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Ορθογώνιο 7">
            <a:extLst>
              <a:ext uri="{FF2B5EF4-FFF2-40B4-BE49-F238E27FC236}">
                <a16:creationId xmlns="" xmlns:a16="http://schemas.microsoft.com/office/drawing/2014/main" id="{0E4F762E-E169-4230-A33D-26A989BECDCA}"/>
              </a:ext>
            </a:extLst>
          </p:cNvPr>
          <p:cNvSpPr/>
          <p:nvPr/>
        </p:nvSpPr>
        <p:spPr>
          <a:xfrm>
            <a:off x="2907792" y="1938528"/>
            <a:ext cx="274320" cy="265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54000" tIns="10800" rIns="54000" bIns="108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</a:t>
            </a:r>
          </a:p>
        </p:txBody>
      </p:sp>
      <p:sp>
        <p:nvSpPr>
          <p:cNvPr id="10" name="Ορθογώνιο 9">
            <a:extLst>
              <a:ext uri="{FF2B5EF4-FFF2-40B4-BE49-F238E27FC236}">
                <a16:creationId xmlns="" xmlns:a16="http://schemas.microsoft.com/office/drawing/2014/main" id="{431022F4-1973-4430-BD09-8F4FE9E25168}"/>
              </a:ext>
            </a:extLst>
          </p:cNvPr>
          <p:cNvSpPr/>
          <p:nvPr/>
        </p:nvSpPr>
        <p:spPr>
          <a:xfrm>
            <a:off x="3773424" y="3572256"/>
            <a:ext cx="274320" cy="265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54000" tIns="10800" rIns="54000" bIns="108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</a:t>
            </a:r>
          </a:p>
        </p:txBody>
      </p:sp>
      <p:sp>
        <p:nvSpPr>
          <p:cNvPr id="11" name="Ορθογώνιο 10">
            <a:extLst>
              <a:ext uri="{FF2B5EF4-FFF2-40B4-BE49-F238E27FC236}">
                <a16:creationId xmlns="" xmlns:a16="http://schemas.microsoft.com/office/drawing/2014/main" id="{4933F1DE-BECC-48A2-813C-8A76E8F37171}"/>
              </a:ext>
            </a:extLst>
          </p:cNvPr>
          <p:cNvSpPr/>
          <p:nvPr/>
        </p:nvSpPr>
        <p:spPr>
          <a:xfrm>
            <a:off x="3057144" y="4191000"/>
            <a:ext cx="274320" cy="265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54000" tIns="10800" rIns="54000" bIns="108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6.</a:t>
            </a:r>
          </a:p>
        </p:txBody>
      </p:sp>
      <p:sp>
        <p:nvSpPr>
          <p:cNvPr id="12" name="Ορθογώνιο 11">
            <a:extLst>
              <a:ext uri="{FF2B5EF4-FFF2-40B4-BE49-F238E27FC236}">
                <a16:creationId xmlns="" xmlns:a16="http://schemas.microsoft.com/office/drawing/2014/main" id="{164A6B27-B87D-42C8-8716-22A7E75FCAA3}"/>
              </a:ext>
            </a:extLst>
          </p:cNvPr>
          <p:cNvSpPr/>
          <p:nvPr/>
        </p:nvSpPr>
        <p:spPr>
          <a:xfrm>
            <a:off x="4200144" y="4409815"/>
            <a:ext cx="274320" cy="265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54000" tIns="10800" rIns="54000" bIns="108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</a:t>
            </a:r>
          </a:p>
        </p:txBody>
      </p:sp>
      <p:sp>
        <p:nvSpPr>
          <p:cNvPr id="13" name="Ορθογώνιο 12">
            <a:extLst>
              <a:ext uri="{FF2B5EF4-FFF2-40B4-BE49-F238E27FC236}">
                <a16:creationId xmlns="" xmlns:a16="http://schemas.microsoft.com/office/drawing/2014/main" id="{1C876B79-1C29-429B-91D6-E31A555BB381}"/>
              </a:ext>
            </a:extLst>
          </p:cNvPr>
          <p:cNvSpPr/>
          <p:nvPr/>
        </p:nvSpPr>
        <p:spPr>
          <a:xfrm>
            <a:off x="4594860" y="3296412"/>
            <a:ext cx="274320" cy="265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54000" tIns="10800" rIns="54000" bIns="108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4.</a:t>
            </a:r>
          </a:p>
        </p:txBody>
      </p:sp>
      <p:sp>
        <p:nvSpPr>
          <p:cNvPr id="14" name="Ορθογώνιο 13">
            <a:extLst>
              <a:ext uri="{FF2B5EF4-FFF2-40B4-BE49-F238E27FC236}">
                <a16:creationId xmlns="" xmlns:a16="http://schemas.microsoft.com/office/drawing/2014/main" id="{0703E273-FE20-46B5-8470-DEFDEBC7D92A}"/>
              </a:ext>
            </a:extLst>
          </p:cNvPr>
          <p:cNvSpPr/>
          <p:nvPr/>
        </p:nvSpPr>
        <p:spPr>
          <a:xfrm>
            <a:off x="5032248" y="3307080"/>
            <a:ext cx="274320" cy="265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54000" tIns="10800" rIns="54000" bIns="108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5.</a:t>
            </a:r>
          </a:p>
        </p:txBody>
      </p:sp>
    </p:spTree>
    <p:extLst>
      <p:ext uri="{BB962C8B-B14F-4D97-AF65-F5344CB8AC3E}">
        <p14:creationId xmlns:p14="http://schemas.microsoft.com/office/powerpoint/2010/main" val="2179217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557E3296-B389-4552-8752-29AB329D1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Σύνδεση με τα προηγούμενα…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9FD7F960-FC69-462C-9C4A-4DDAD4BF2A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l-GR" sz="1800" dirty="0">
                <a:solidFill>
                  <a:schemeClr val="accent3"/>
                </a:solidFill>
              </a:rPr>
              <a:t>7.</a:t>
            </a:r>
            <a:r>
              <a:rPr lang="el-GR" dirty="0"/>
              <a:t> </a:t>
            </a:r>
            <a:r>
              <a:rPr lang="el-GR" sz="1800" dirty="0"/>
              <a:t>(α) Ποιο/-α είναι το/τα μόρφημα/-</a:t>
            </a:r>
            <a:r>
              <a:rPr lang="el-GR" sz="1800" dirty="0" err="1"/>
              <a:t>ατα</a:t>
            </a:r>
            <a:r>
              <a:rPr lang="el-GR" sz="1800" dirty="0"/>
              <a:t> που δηλώνει/-</a:t>
            </a:r>
            <a:r>
              <a:rPr lang="el-GR" sz="1800" dirty="0" err="1"/>
              <a:t>ουν</a:t>
            </a:r>
            <a:r>
              <a:rPr lang="el-GR" sz="1800" dirty="0"/>
              <a:t> τον πληθυντικό στα αγγλικά; (β) Ποιος τομέας εξετάζει αυτές τις αλλαγές (τα </a:t>
            </a:r>
            <a:r>
              <a:rPr lang="el-GR" sz="1800" dirty="0" err="1"/>
              <a:t>αλλόμορφα</a:t>
            </a:r>
            <a:r>
              <a:rPr lang="el-GR" sz="1800" dirty="0"/>
              <a:t>);  </a:t>
            </a:r>
            <a:endParaRPr lang="el-GR" dirty="0"/>
          </a:p>
          <a:p>
            <a:pPr algn="just"/>
            <a:endParaRPr lang="el-GR" dirty="0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="" xmlns:a16="http://schemas.microsoft.com/office/drawing/2014/main" id="{BDC35E07-9651-4BBC-85C7-FD05E25D9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7886C9C-DC18-4195-8FD5-A50AA931D419}" type="slidenum">
              <a:rPr lang="en-US" smtClean="0"/>
              <a:pPr algn="r"/>
              <a:t>6</a:t>
            </a:fld>
            <a:endParaRPr lang="en-US" dirty="0"/>
          </a:p>
        </p:txBody>
      </p:sp>
      <p:pic>
        <p:nvPicPr>
          <p:cNvPr id="6" name="Εικόνα 5">
            <a:extLst>
              <a:ext uri="{FF2B5EF4-FFF2-40B4-BE49-F238E27FC236}">
                <a16:creationId xmlns="" xmlns:a16="http://schemas.microsoft.com/office/drawing/2014/main" id="{F1D4D49D-5667-4019-AEF1-F854824A7F2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t="3731"/>
          <a:stretch/>
        </p:blipFill>
        <p:spPr>
          <a:xfrm>
            <a:off x="2212848" y="2918378"/>
            <a:ext cx="4517136" cy="1403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66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557E3296-B389-4552-8752-29AB329D1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Σύνδεση με τα προηγούμενα…</a:t>
            </a: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="" xmlns:a16="http://schemas.microsoft.com/office/drawing/2014/main" id="{BDC35E07-9651-4BBC-85C7-FD05E25D9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7886C9C-DC18-4195-8FD5-A50AA931D419}" type="slidenum">
              <a:rPr lang="en-US" smtClean="0"/>
              <a:pPr algn="r"/>
              <a:t>7</a:t>
            </a:fld>
            <a:endParaRPr lang="en-US" dirty="0"/>
          </a:p>
        </p:txBody>
      </p:sp>
      <p:pic>
        <p:nvPicPr>
          <p:cNvPr id="6" name="Εικόνα 5">
            <a:extLst>
              <a:ext uri="{FF2B5EF4-FFF2-40B4-BE49-F238E27FC236}">
                <a16:creationId xmlns="" xmlns:a16="http://schemas.microsoft.com/office/drawing/2014/main" id="{F1D4D49D-5667-4019-AEF1-F854824A7F2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t="3731"/>
          <a:stretch/>
        </p:blipFill>
        <p:spPr>
          <a:xfrm>
            <a:off x="2179597" y="2037229"/>
            <a:ext cx="4517136" cy="1403205"/>
          </a:xfrm>
          <a:prstGeom prst="rect">
            <a:avLst/>
          </a:prstGeom>
        </p:spPr>
      </p:pic>
      <p:sp>
        <p:nvSpPr>
          <p:cNvPr id="4" name="Ορθογώνιο 3">
            <a:extLst>
              <a:ext uri="{FF2B5EF4-FFF2-40B4-BE49-F238E27FC236}">
                <a16:creationId xmlns="" xmlns:a16="http://schemas.microsoft.com/office/drawing/2014/main" id="{25A93E81-291C-4F4C-AF73-C03AF6CB1787}"/>
              </a:ext>
            </a:extLst>
          </p:cNvPr>
          <p:cNvSpPr/>
          <p:nvPr/>
        </p:nvSpPr>
        <p:spPr>
          <a:xfrm>
            <a:off x="822960" y="3740302"/>
            <a:ext cx="77541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dirty="0">
                <a:solidFill>
                  <a:schemeClr val="accent3"/>
                </a:solidFill>
              </a:rPr>
              <a:t>7.</a:t>
            </a:r>
            <a:r>
              <a:rPr lang="el-GR" dirty="0"/>
              <a:t> (α) το μόρφημα που δηλώνει τον πληθυντικό αριθμό έχει τις μορφές: </a:t>
            </a: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/z/, /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ə</a:t>
            </a: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z/, /s/ </a:t>
            </a:r>
            <a:r>
              <a:rPr lang="el-GR" dirty="0"/>
              <a:t>και εξαρτάται από το είδος του φωνήματος που προηγείται</a:t>
            </a:r>
            <a:r>
              <a:rPr lang="en-US" dirty="0"/>
              <a:t>,</a:t>
            </a:r>
            <a:endParaRPr lang="el-GR" dirty="0"/>
          </a:p>
          <a:p>
            <a:pPr algn="just"/>
            <a:r>
              <a:rPr lang="el-GR" dirty="0"/>
              <a:t>(β) η</a:t>
            </a:r>
            <a:r>
              <a:rPr lang="en-US" dirty="0"/>
              <a:t> </a:t>
            </a:r>
            <a:r>
              <a:rPr lang="el-GR" b="1" dirty="0" err="1"/>
              <a:t>μορφοφωνολογία</a:t>
            </a:r>
            <a:r>
              <a:rPr lang="el-GR" dirty="0"/>
              <a:t> εντοπίζει τις διαφορετικές μορφές που παίρνει ένα μόρφημα</a:t>
            </a:r>
            <a:r>
              <a:rPr lang="en-US" dirty="0"/>
              <a:t> </a:t>
            </a:r>
            <a:r>
              <a:rPr lang="el-GR" dirty="0"/>
              <a:t>(</a:t>
            </a:r>
            <a:r>
              <a:rPr lang="el-GR" dirty="0" err="1"/>
              <a:t>αλλόμορφα</a:t>
            </a:r>
            <a:r>
              <a:rPr lang="el-GR" dirty="0"/>
              <a:t>) και οφείλονται στο φωνολογικό περιβάλλον</a:t>
            </a:r>
          </a:p>
        </p:txBody>
      </p:sp>
    </p:spTree>
    <p:extLst>
      <p:ext uri="{BB962C8B-B14F-4D97-AF65-F5344CB8AC3E}">
        <p14:creationId xmlns:p14="http://schemas.microsoft.com/office/powerpoint/2010/main" val="360643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32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Δομή μαθήματος  </a:t>
            </a:r>
          </a:p>
        </p:txBody>
      </p:sp>
      <p:sp>
        <p:nvSpPr>
          <p:cNvPr id="3" name="Θέση περιεχομένου 2">
            <a:extLst/>
          </p:cNvPr>
          <p:cNvSpPr>
            <a:spLocks noGrp="1"/>
          </p:cNvSpPr>
          <p:nvPr>
            <p:ph idx="1"/>
          </p:nvPr>
        </p:nvSpPr>
        <p:spPr>
          <a:xfrm>
            <a:off x="822960" y="2172864"/>
            <a:ext cx="7708392" cy="3167232"/>
          </a:xfrm>
        </p:spPr>
        <p:txBody>
          <a:bodyPr>
            <a:normAutofit/>
          </a:bodyPr>
          <a:lstStyle/>
          <a:p>
            <a:pPr marL="265113" lvl="0" indent="-265113">
              <a:buFont typeface="Arial" panose="020B0604020202020204" pitchFamily="34" charset="0"/>
              <a:buChar char="•"/>
            </a:pPr>
            <a:r>
              <a:rPr lang="el-GR" dirty="0"/>
              <a:t>Λέξη… ορισμός και αναθεώρηση</a:t>
            </a:r>
          </a:p>
          <a:p>
            <a:pPr marL="447675" lvl="0" indent="-182563">
              <a:buFont typeface="Calibri" panose="020F0502020204030204" pitchFamily="34" charset="0"/>
              <a:buChar char="₋"/>
            </a:pPr>
            <a:r>
              <a:rPr lang="el-GR" dirty="0"/>
              <a:t>Διαγνωστικά κριτήρια για τη λέξη  </a:t>
            </a:r>
          </a:p>
          <a:p>
            <a:pPr marL="447675" indent="-182563">
              <a:buFont typeface="Calibri" panose="020F0502020204030204" pitchFamily="34" charset="0"/>
              <a:buChar char="₋"/>
            </a:pPr>
            <a:r>
              <a:rPr lang="el-GR" dirty="0"/>
              <a:t>Λέξη… αναγνώριση και όρια</a:t>
            </a:r>
            <a:endParaRPr lang="en-US" dirty="0"/>
          </a:p>
          <a:p>
            <a:pPr marL="265113" indent="-265113">
              <a:buFont typeface="Arial" panose="020B0604020202020204" pitchFamily="34" charset="0"/>
              <a:buChar char="•"/>
            </a:pPr>
            <a:r>
              <a:rPr lang="el-GR" dirty="0"/>
              <a:t>Γραμματικοί τύποι και λεξήματα </a:t>
            </a:r>
          </a:p>
          <a:p>
            <a:pPr marL="265113" lvl="0" indent="-265113">
              <a:buFont typeface="Arial" panose="020B0604020202020204" pitchFamily="34" charset="0"/>
              <a:buChar char="•"/>
            </a:pPr>
            <a:r>
              <a:rPr lang="el-GR" dirty="0"/>
              <a:t>Μορφήματα… αναγνώριση, προβλήματα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>
            <a:extLst>
              <a:ext uri="{FF2B5EF4-FFF2-40B4-BE49-F238E27FC236}">
                <a16:creationId xmlns="" xmlns:a16="http://schemas.microsoft.com/office/drawing/2014/main" id="{36BBF264-2A1F-4ABE-A005-030AC81C7A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Μπορώ να ορίσω τη λέξη; </a:t>
            </a: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="" xmlns:a16="http://schemas.microsoft.com/office/drawing/2014/main" id="{947DE47C-F729-4024-8653-614CC4416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7886C9C-DC18-4195-8FD5-A50AA931D419}" type="slidenum">
              <a:rPr lang="en-US" smtClean="0"/>
              <a:pPr algn="r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52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Ανασκόπηση">
  <a:themeElements>
    <a:clrScheme name="Ανασκόπηση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Ανασκόπηση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Ανασκόπηση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E3DA18C2-75F1-4980-A5F0-165F6F71DE6D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4640</TotalTime>
  <Words>2089</Words>
  <Application>Microsoft Macintosh PowerPoint</Application>
  <PresentationFormat>On-screen Show (4:3)</PresentationFormat>
  <Paragraphs>343</Paragraphs>
  <Slides>37</Slides>
  <Notes>14</Notes>
  <HiddenSlides>3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Calibri</vt:lpstr>
      <vt:lpstr>Calibri Light</vt:lpstr>
      <vt:lpstr>Mangal</vt:lpstr>
      <vt:lpstr>Wingdings</vt:lpstr>
      <vt:lpstr>ZapfDingbatsITC</vt:lpstr>
      <vt:lpstr>Arial</vt:lpstr>
      <vt:lpstr>1_Ανασκόπηση</vt:lpstr>
      <vt:lpstr>Τμήμα Ιταλικής γλώσσας και φιλολογίας, Πανεπιστήμιο Αθηνών   Κατερίνα Χριστοπούλου  kxristopoulou@gmail.com </vt:lpstr>
      <vt:lpstr>Σύνδεση με τα προηγούμενα…</vt:lpstr>
      <vt:lpstr>Ενδεικτικές απαντήσεις… </vt:lpstr>
      <vt:lpstr>Σύνδεση με τα προηγούμενα…</vt:lpstr>
      <vt:lpstr>Ενδεικτικές απαντήσεις… </vt:lpstr>
      <vt:lpstr>Σύνδεση με τα προηγούμενα…</vt:lpstr>
      <vt:lpstr>Σύνδεση με τα προηγούμενα…</vt:lpstr>
      <vt:lpstr>Δομή μαθήματος  </vt:lpstr>
      <vt:lpstr>Μπορώ να ορίσω τη λέξη; </vt:lpstr>
      <vt:lpstr>Δυσκολίες ορισμού λέξης </vt:lpstr>
      <vt:lpstr>Ορισμός ΛΕΞΗΣ</vt:lpstr>
      <vt:lpstr>Χαρακτηριστικά λέξης </vt:lpstr>
      <vt:lpstr>Αναθεώρηση ορισμού</vt:lpstr>
      <vt:lpstr>Δραστηριότητα </vt:lpstr>
      <vt:lpstr>PowerPoint Presentation</vt:lpstr>
      <vt:lpstr>Κατηγορίες λέξεων </vt:lpstr>
      <vt:lpstr>Λέξη… είδη</vt:lpstr>
      <vt:lpstr>Γραμματικοί τύποι</vt:lpstr>
      <vt:lpstr>Λεξήματα</vt:lpstr>
      <vt:lpstr>Λέξη…</vt:lpstr>
      <vt:lpstr>Τάξεις λέξεων </vt:lpstr>
      <vt:lpstr>PowerPoint Presentation</vt:lpstr>
      <vt:lpstr>PowerPoint Presentation</vt:lpstr>
      <vt:lpstr>Μόρφημα </vt:lpstr>
      <vt:lpstr>Μόρφημα </vt:lpstr>
      <vt:lpstr>Μόρφημα </vt:lpstr>
      <vt:lpstr>Μόρφημα </vt:lpstr>
      <vt:lpstr>Αναγνώριση μορφημάτων</vt:lpstr>
      <vt:lpstr>Αναγνώριση μορφημάτων: δυσκολίες</vt:lpstr>
      <vt:lpstr>Αναγνώριση μορφημάτων: δυσκολίες</vt:lpstr>
      <vt:lpstr>Αναγνώριση μορφημάτων</vt:lpstr>
      <vt:lpstr>Μόρφημα vs μορφή </vt:lpstr>
      <vt:lpstr>Χαρακτηριστικά μορφημάτων</vt:lpstr>
      <vt:lpstr>Ερωτήματα για σκέψη… </vt:lpstr>
      <vt:lpstr>Ερωτήματα για σκέψη… </vt:lpstr>
      <vt:lpstr>Βιβλιογραφία </vt:lpstr>
      <vt:lpstr>PowerPoint Presentation</vt:lpstr>
    </vt:vector>
  </TitlesOfParts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Σχολή Ανθρωπιστικών Επιστημών  Πρόγραμμα Σπουδών: Σύγχρονες τάσεις στη γλωσσολογία για εκπαιδευτικούς  </dc:title>
  <dc:creator>Χριστοπούλου Κατερίνα</dc:creator>
  <cp:lastModifiedBy>Χριστοπούλου Αικατερίνη</cp:lastModifiedBy>
  <cp:revision>196</cp:revision>
  <dcterms:created xsi:type="dcterms:W3CDTF">2019-03-04T09:40:17Z</dcterms:created>
  <dcterms:modified xsi:type="dcterms:W3CDTF">2020-10-23T14:45:19Z</dcterms:modified>
</cp:coreProperties>
</file>