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24"/>
  </p:notesMasterIdLst>
  <p:sldIdLst>
    <p:sldId id="256" r:id="rId2"/>
    <p:sldId id="465" r:id="rId3"/>
    <p:sldId id="466" r:id="rId4"/>
    <p:sldId id="453" r:id="rId5"/>
    <p:sldId id="459" r:id="rId6"/>
    <p:sldId id="449" r:id="rId7"/>
    <p:sldId id="328" r:id="rId8"/>
    <p:sldId id="443" r:id="rId9"/>
    <p:sldId id="472" r:id="rId10"/>
    <p:sldId id="460" r:id="rId11"/>
    <p:sldId id="445" r:id="rId12"/>
    <p:sldId id="473" r:id="rId13"/>
    <p:sldId id="469" r:id="rId14"/>
    <p:sldId id="470" r:id="rId15"/>
    <p:sldId id="471" r:id="rId16"/>
    <p:sldId id="461" r:id="rId17"/>
    <p:sldId id="463" r:id="rId18"/>
    <p:sldId id="464" r:id="rId19"/>
    <p:sldId id="467" r:id="rId20"/>
    <p:sldId id="468" r:id="rId21"/>
    <p:sldId id="307" r:id="rId22"/>
    <p:sldId id="272" r:id="rId2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Χριστοπούλου Κατερίνα" initials="Χ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3006" autoAdjust="0"/>
  </p:normalViewPr>
  <p:slideViewPr>
    <p:cSldViewPr snapToGrid="0" snapToObjects="1">
      <p:cViewPr varScale="1">
        <p:scale>
          <a:sx n="83" d="100"/>
          <a:sy n="83" d="100"/>
        </p:scale>
        <p:origin x="16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5D683-BDA7-44CB-8D78-D75C85D40E83}" type="datetimeFigureOut">
              <a:rPr lang="el-GR" smtClean="0"/>
              <a:t>20/11/20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B3B33-7560-4AD6-B982-37336D0AF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40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3B33-7560-4AD6-B982-37336D0AF92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04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Το λεξικό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0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 </a:t>
            </a:r>
          </a:p>
        </p:txBody>
      </p:sp>
      <p:sp>
        <p:nvSpPr>
          <p:cNvPr id="808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9325B-4481-9A43-913B-BEF2926FC094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 altLang="el-GR"/>
          </a:p>
        </p:txBody>
      </p:sp>
      <p:sp>
        <p:nvSpPr>
          <p:cNvPr id="8090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/>
              <a:t>γδφυτγφωηωυγ</a:t>
            </a:r>
          </a:p>
        </p:txBody>
      </p:sp>
    </p:spTree>
    <p:extLst>
      <p:ext uri="{BB962C8B-B14F-4D97-AF65-F5344CB8AC3E}">
        <p14:creationId xmlns:p14="http://schemas.microsoft.com/office/powerpoint/2010/main" val="19670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FA27-D2C2-4BCC-A654-9C601FB3BF15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AF17-8F99-4439-ACB9-01F7136FFA84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5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C84-0E6B-49C9-A699-827EE2BF9DFD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7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F4A-AF31-944C-A17A-53D506FD240D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Μορφολογία: 2η Παράδοση, 11/10/2016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5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46EA-7A23-44C9-8E1B-A493DCFAB592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8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07A0-7040-4152-A430-4213EAA432EF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4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B913-059C-4C0F-B00B-1829B2E835B6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192D-1866-4F86-B725-002C96ADE40F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8101-397D-4852-ACF9-2A99F746BA07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B9DE-3108-487C-9CF9-7DEC972731AF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0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E9E533-4295-40CF-A104-6333BEFA4978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ECEDD1"/>
                </a:solidFill>
              </a:rPr>
              <a:pPr/>
              <a:t>‹#›</a:t>
            </a:fld>
            <a:endParaRPr lang="en-US" dirty="0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BC031F-8E56-4F88-937E-53A25DB6BCC6}" type="datetime1">
              <a:rPr lang="en-US" smtClean="0">
                <a:solidFill>
                  <a:srgbClr val="ECEDD1"/>
                </a:solidFill>
              </a:rPr>
              <a:pPr/>
              <a:t>11/20/20</a:t>
            </a:fld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ECEDD1"/>
                </a:solidFill>
              </a:rPr>
              <a:pPr/>
              <a:t>‹#›</a:t>
            </a:fld>
            <a:endParaRPr lang="en-US" dirty="0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E9A5CC-FF23-4666-96FC-0313E1559B3F}" type="datetime1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13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1168" y="4453128"/>
            <a:ext cx="6391183" cy="1490531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Τμήμα Ιταλικής γλώσσας και φιλολογίας, Πανεπιστήμιο Αθηνών</a:t>
            </a:r>
            <a:b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 </a:t>
            </a:r>
            <a:r>
              <a:rPr lang="en-US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n-US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Κατερίνα Χριστοπούλου </a:t>
            </a:r>
            <a:r>
              <a:rPr lang="el-GR" altLang="el-GR" sz="1600" spc="0" dirty="0">
                <a:solidFill>
                  <a:prstClr val="black"/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l-GR" altLang="el-GR" sz="1600" spc="0" dirty="0">
                <a:solidFill>
                  <a:prstClr val="black"/>
                </a:solidFill>
                <a:latin typeface="Calibri" charset="-95"/>
                <a:ea typeface="+mn-ea"/>
                <a:cs typeface="+mn-cs"/>
              </a:rPr>
            </a:br>
            <a:r>
              <a:rPr lang="en-US" altLang="el-GR" sz="1600" spc="0" dirty="0">
                <a:solidFill>
                  <a:srgbClr val="00B0F0"/>
                </a:solidFill>
                <a:latin typeface="Calibri" charset="-95"/>
                <a:ea typeface="+mn-ea"/>
                <a:cs typeface="+mn-cs"/>
              </a:rPr>
              <a:t>kxristopoulou@gmail.com</a:t>
            </a:r>
            <a: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</a:br>
            <a:endParaRPr lang="el-GR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7641" y="2036537"/>
            <a:ext cx="8218887" cy="1828800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solidFill>
                  <a:schemeClr val="accent3"/>
                </a:solidFill>
                <a:latin typeface="Calibri"/>
                <a:cs typeface="Calibri"/>
              </a:rPr>
              <a:t>Μορφολογία της Ιταλικής Γλώσσας</a:t>
            </a:r>
            <a:endParaRPr lang="en-US" sz="2800" b="1" cap="none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algn="ctr"/>
            <a:endParaRPr lang="en-US" cap="none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/>
            <a:r>
              <a:rPr lang="el-GR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Μάθημα </a:t>
            </a:r>
            <a:r>
              <a:rPr lang="en-US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6</a:t>
            </a:r>
            <a: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 Τυπολογία γλωσσών</a:t>
            </a:r>
          </a:p>
          <a:p>
            <a:pPr algn="ctr"/>
            <a:endParaRPr lang="en-US" b="1" cap="none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BED418-6A2F-4164-BD15-78500D4D3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/>
          <a:stretch/>
        </p:blipFill>
        <p:spPr bwMode="auto">
          <a:xfrm>
            <a:off x="7172351" y="269718"/>
            <a:ext cx="1624177" cy="59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20F99-0ABE-4A35-99B2-9B75CC2A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Συνθετικές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EF4A433-3F17-47FD-9A29-F320DC60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86404" cy="4230601"/>
          </a:xfrm>
        </p:spPr>
        <p:txBody>
          <a:bodyPr>
            <a:normAutofit/>
          </a:bodyPr>
          <a:lstStyle/>
          <a:p>
            <a:pPr algn="just"/>
            <a:r>
              <a:rPr lang="el-GR" b="1" u="sng" dirty="0">
                <a:solidFill>
                  <a:srgbClr val="FFFF00"/>
                </a:solidFill>
              </a:rPr>
              <a:t>Συνθετικές</a:t>
            </a:r>
            <a:r>
              <a:rPr lang="el-GR" dirty="0"/>
              <a:t>: 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η πλειονότητα των λέξεων αποτελούνται από περισσότερα από ένα μορφήματα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παρατηρείται μεγάλη ποικιλία ως προς τον αριθμό των μορφημάτων, την θέση τους, την σημασία τους κλπ.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451BEFC-32CD-49BF-AEF2-7E7849E4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4E967FC5-7F6E-477D-AA7D-112126DB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821" y="4420803"/>
            <a:ext cx="5738327" cy="1378021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="" xmlns:a16="http://schemas.microsoft.com/office/drawing/2014/main" id="{6E9FD667-DFE1-4105-BF42-ADDA608CEDE9}"/>
              </a:ext>
            </a:extLst>
          </p:cNvPr>
          <p:cNvSpPr/>
          <p:nvPr/>
        </p:nvSpPr>
        <p:spPr>
          <a:xfrm rot="19522472">
            <a:off x="54471" y="4598279"/>
            <a:ext cx="2864498" cy="832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rgbClr val="FFFF00"/>
                </a:solidFill>
              </a:rPr>
              <a:t>Έχει χαρακτηριστικά και συγκολλητικής 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="" xmlns:a16="http://schemas.microsoft.com/office/drawing/2014/main" id="{0D1B98C1-5BB5-4C03-BF8E-82CF85318998}"/>
              </a:ext>
            </a:extLst>
          </p:cNvPr>
          <p:cNvCxnSpPr>
            <a:cxnSpLocks/>
          </p:cNvCxnSpPr>
          <p:nvPr/>
        </p:nvCxnSpPr>
        <p:spPr>
          <a:xfrm flipH="1">
            <a:off x="1889223" y="5381897"/>
            <a:ext cx="88196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0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1CD004B-A749-4298-A8B7-C9407008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Συνθετικές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AB420A8-851F-4EE1-930E-38CA5FE2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2170938"/>
            <a:ext cx="7543801" cy="3076575"/>
          </a:xfrm>
        </p:spPr>
        <p:txBody>
          <a:bodyPr>
            <a:normAutofit/>
          </a:bodyPr>
          <a:lstStyle/>
          <a:p>
            <a:pPr algn="just"/>
            <a:r>
              <a:rPr lang="el-GR" b="1" u="sng" dirty="0">
                <a:solidFill>
                  <a:srgbClr val="FFFF00"/>
                </a:solidFill>
              </a:rPr>
              <a:t>Συνθετικές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dirty="0">
                <a:effectLst/>
              </a:rPr>
              <a:t>(π.χ. ουγγρική, φινλανδική, </a:t>
            </a:r>
            <a:r>
              <a:rPr lang="el-GR" dirty="0" smtClean="0">
                <a:effectLst/>
              </a:rPr>
              <a:t>εσθονική, γερμανική)</a:t>
            </a:r>
            <a:endParaRPr lang="el-GR" dirty="0">
              <a:effectLst/>
            </a:endParaRPr>
          </a:p>
          <a:p>
            <a:pPr marL="0" indent="0" algn="just">
              <a:buNone/>
            </a:pPr>
            <a:r>
              <a:rPr lang="el-GR" dirty="0"/>
              <a:t>γλώσσες όπου κάθε μόρφημα μπορεί να εκφράζει περισσότερες από μία σημασίες (ή γραμματικές κατηγορίες)</a:t>
            </a:r>
            <a:r>
              <a:rPr lang="el-GR" dirty="0">
                <a:effectLst/>
              </a:rPr>
              <a:t>    </a:t>
            </a:r>
          </a:p>
          <a:p>
            <a:pPr marL="0" indent="0">
              <a:buNone/>
            </a:pPr>
            <a:r>
              <a:rPr lang="el-GR" dirty="0">
                <a:effectLst/>
              </a:rPr>
              <a:t>λέξη = πολλά διακριτά μορφήματα με γραμματική λειτουργία ή λεξική σημασία</a:t>
            </a:r>
          </a:p>
          <a:p>
            <a:endParaRPr lang="el-GR" dirty="0">
              <a:effectLst/>
            </a:endParaRPr>
          </a:p>
          <a:p>
            <a:pPr marL="0" indent="0" algn="ctr">
              <a:buNone/>
            </a:pPr>
            <a:endParaRPr lang="el-GR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8542" y="4113007"/>
            <a:ext cx="6036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err="1"/>
              <a:t>Haustürschlüssel</a:t>
            </a:r>
            <a:r>
              <a:rPr lang="el-GR" sz="2000" dirty="0"/>
              <a:t> </a:t>
            </a:r>
            <a:r>
              <a:rPr lang="el-GR" sz="2000" dirty="0" smtClean="0">
                <a:sym typeface="Wingdings"/>
              </a:rPr>
              <a:t></a:t>
            </a:r>
            <a:r>
              <a:rPr lang="el-GR" sz="2000" dirty="0" smtClean="0"/>
              <a:t> </a:t>
            </a:r>
            <a:r>
              <a:rPr lang="el-GR" sz="2000" dirty="0" err="1"/>
              <a:t>Haus</a:t>
            </a:r>
            <a:r>
              <a:rPr lang="el-GR" sz="2000" dirty="0"/>
              <a:t> </a:t>
            </a:r>
            <a:r>
              <a:rPr lang="el-GR" sz="2000" dirty="0" smtClean="0"/>
              <a:t>  </a:t>
            </a:r>
            <a:r>
              <a:rPr lang="el-GR" sz="2000" dirty="0" err="1" smtClean="0"/>
              <a:t>Tu</a:t>
            </a:r>
            <a:r>
              <a:rPr lang="el-GR" sz="2000" dirty="0" err="1"/>
              <a:t>̈r</a:t>
            </a:r>
            <a:r>
              <a:rPr lang="el-GR" sz="2000" dirty="0"/>
              <a:t> </a:t>
            </a:r>
            <a:r>
              <a:rPr lang="el-GR" sz="2000" dirty="0" smtClean="0"/>
              <a:t>   </a:t>
            </a:r>
            <a:r>
              <a:rPr lang="el-GR" sz="2000" dirty="0" err="1" smtClean="0"/>
              <a:t>Schlu</a:t>
            </a:r>
            <a:r>
              <a:rPr lang="el-GR" sz="2000" dirty="0" err="1"/>
              <a:t>̈ssel</a:t>
            </a:r>
            <a:r>
              <a:rPr lang="el-GR" sz="2000" dirty="0"/>
              <a:t> </a:t>
            </a:r>
            <a:endParaRPr lang="el-GR" sz="2000" dirty="0" smtClean="0"/>
          </a:p>
          <a:p>
            <a:pPr>
              <a:lnSpc>
                <a:spcPct val="150000"/>
              </a:lnSpc>
            </a:pPr>
            <a:r>
              <a:rPr lang="el-GR" sz="2000" dirty="0" smtClean="0"/>
              <a:t>κλειδί εξώπορτας    σπίτι πόρτα    κλειδί</a:t>
            </a:r>
          </a:p>
          <a:p>
            <a:pPr>
              <a:lnSpc>
                <a:spcPct val="150000"/>
              </a:lnSpc>
            </a:pPr>
            <a:r>
              <a:rPr lang="el-GR" sz="2000" dirty="0" err="1" smtClean="0"/>
              <a:t>HalsNasenOhrenArzt</a:t>
            </a:r>
            <a:r>
              <a:rPr lang="el-GR" sz="2000" dirty="0" smtClean="0"/>
              <a:t> </a:t>
            </a:r>
            <a:r>
              <a:rPr lang="el-GR" sz="2000" dirty="0" smtClean="0">
                <a:sym typeface="Wingdings"/>
              </a:rPr>
              <a:t></a:t>
            </a:r>
            <a:r>
              <a:rPr lang="el-GR" sz="2000" dirty="0" smtClean="0"/>
              <a:t> </a:t>
            </a:r>
            <a:r>
              <a:rPr lang="el-GR" sz="2000" dirty="0" err="1"/>
              <a:t>Hals</a:t>
            </a:r>
            <a:r>
              <a:rPr lang="el-GR" sz="2000" dirty="0"/>
              <a:t> </a:t>
            </a:r>
            <a:r>
              <a:rPr lang="el-GR" sz="2000" dirty="0" smtClean="0"/>
              <a:t>   </a:t>
            </a:r>
            <a:r>
              <a:rPr lang="el-GR" sz="2000" dirty="0" err="1" smtClean="0"/>
              <a:t>Nase</a:t>
            </a:r>
            <a:r>
              <a:rPr lang="el-GR" sz="2000" dirty="0" smtClean="0"/>
              <a:t>   </a:t>
            </a:r>
            <a:r>
              <a:rPr lang="el-GR" sz="2000" dirty="0" err="1" smtClean="0"/>
              <a:t>Ohr</a:t>
            </a:r>
            <a:r>
              <a:rPr lang="el-GR" sz="2000" dirty="0" smtClean="0"/>
              <a:t>    </a:t>
            </a:r>
            <a:r>
              <a:rPr lang="el-GR" sz="2000" dirty="0" err="1" smtClean="0"/>
              <a:t>Arzt</a:t>
            </a:r>
            <a:r>
              <a:rPr lang="el-GR" sz="2000" dirty="0" smtClean="0"/>
              <a:t> ωτορινολαρυγγολόγος   λαιμός  μύτη  αυτί   γιατρός </a:t>
            </a:r>
            <a:endParaRPr lang="el-GR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93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20F99-0ABE-4A35-99B2-9B75CC2A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Πολυσυνθετικές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EF4A433-3F17-47FD-9A29-F320DC60D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 err="1">
                <a:solidFill>
                  <a:srgbClr val="FFFF00"/>
                </a:solidFill>
              </a:rPr>
              <a:t>Πολυσυνθετικές</a:t>
            </a:r>
            <a:r>
              <a:rPr lang="el-GR" dirty="0"/>
              <a:t>: οι λέξεις αποτελούνται από πολλά μορφήματα, θέματα και προσφύματα </a:t>
            </a:r>
          </a:p>
          <a:p>
            <a:pPr algn="just"/>
            <a:r>
              <a:rPr lang="el-GR" dirty="0"/>
              <a:t>ταυτίζονται με πρόταση στη ΝΕ, π.χ. </a:t>
            </a:r>
            <a:r>
              <a:rPr lang="el-GR" dirty="0" err="1"/>
              <a:t>αμερινδιάνικες</a:t>
            </a:r>
            <a:r>
              <a:rPr lang="el-GR" dirty="0"/>
              <a:t> γλώσσες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451BEFC-32CD-49BF-AEF2-7E7849E4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0CFBB84B-4C84-4069-9323-A14D2068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02" y="3310347"/>
            <a:ext cx="6234451" cy="29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1CD004B-A749-4298-A8B7-C9407008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Διαχυτικές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AB420A8-851F-4EE1-930E-38CA5FE2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7" y="2044065"/>
            <a:ext cx="7543800" cy="3884787"/>
          </a:xfrm>
        </p:spPr>
        <p:txBody>
          <a:bodyPr>
            <a:norm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Διαχυτικές</a:t>
            </a:r>
            <a:r>
              <a:rPr lang="el-GR" dirty="0"/>
              <a:t>: οι λέξεις αποτελούνται από περισσότερα από ένα μορφήματα, με όρια λίγο ή καθόλου διακριτά και πολλές σημασίες</a:t>
            </a:r>
            <a:endParaRPr lang="en-US" dirty="0"/>
          </a:p>
          <a:p>
            <a:pPr algn="just"/>
            <a:r>
              <a:rPr lang="el-GR" dirty="0"/>
              <a:t>π.χ. νέα ελληνική: </a:t>
            </a:r>
            <a:r>
              <a:rPr lang="el-GR" i="1" dirty="0" err="1"/>
              <a:t>μιλ-ώ</a:t>
            </a:r>
            <a:r>
              <a:rPr lang="el-GR" dirty="0"/>
              <a:t> = δύο μορφήματα, </a:t>
            </a:r>
            <a:r>
              <a:rPr lang="el-GR" i="1" dirty="0" err="1"/>
              <a:t>μιλ</a:t>
            </a:r>
            <a:r>
              <a:rPr lang="el-GR" i="1" dirty="0"/>
              <a:t>-</a:t>
            </a:r>
            <a:r>
              <a:rPr lang="el-GR" dirty="0"/>
              <a:t> =</a:t>
            </a:r>
            <a:r>
              <a:rPr lang="en-US" dirty="0"/>
              <a:t> </a:t>
            </a:r>
            <a:r>
              <a:rPr lang="el-GR" dirty="0"/>
              <a:t>ενέργεια του ρήματος, -</a:t>
            </a:r>
            <a:r>
              <a:rPr lang="el-GR" i="1" dirty="0"/>
              <a:t>ω</a:t>
            </a:r>
            <a:r>
              <a:rPr lang="el-GR" dirty="0"/>
              <a:t> α’ πρόσωπο, ενεργητική φωνή και ενικός αριθμός </a:t>
            </a:r>
          </a:p>
          <a:p>
            <a:pPr algn="just"/>
            <a:endParaRPr lang="el-GR" b="1" u="sng" dirty="0">
              <a:effectLst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l-GR" dirty="0" smtClean="0"/>
              <a:t>Αποτελούν υποκατηγορία των συνθετικών, αν και συχνά ταυτίζονται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9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1CD004B-A749-4298-A8B7-C9407008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Διαχυτικές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AB420A8-851F-4EE1-930E-38CA5FE2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7" y="2044065"/>
            <a:ext cx="7543800" cy="3884787"/>
          </a:xfrm>
        </p:spPr>
        <p:txBody>
          <a:bodyPr>
            <a:normAutofit/>
          </a:bodyPr>
          <a:lstStyle/>
          <a:p>
            <a:pPr algn="just"/>
            <a:r>
              <a:rPr lang="el-GR" b="1" u="sng" dirty="0">
                <a:solidFill>
                  <a:srgbClr val="FFFF00"/>
                </a:solidFill>
                <a:effectLst/>
              </a:rPr>
              <a:t>Διαχυτικές</a:t>
            </a:r>
            <a:r>
              <a:rPr lang="el-GR" b="1" dirty="0">
                <a:effectLst/>
              </a:rPr>
              <a:t> </a:t>
            </a:r>
            <a:r>
              <a:rPr lang="el-GR" dirty="0">
                <a:effectLst/>
              </a:rPr>
              <a:t>(π.χ. </a:t>
            </a:r>
            <a:r>
              <a:rPr lang="el-GR" dirty="0"/>
              <a:t>ιταλική, ισπανική</a:t>
            </a:r>
            <a:r>
              <a:rPr lang="el-GR" dirty="0">
                <a:effectLst/>
              </a:rPr>
              <a:t>, ρωσική)</a:t>
            </a:r>
          </a:p>
          <a:p>
            <a:pPr marL="0" indent="0">
              <a:buNone/>
            </a:pPr>
            <a:r>
              <a:rPr lang="el-GR" dirty="0">
                <a:effectLst/>
              </a:rPr>
              <a:t>    λέξη = ασυμμετρία μορφής και περιεχομένου, </a:t>
            </a:r>
            <a:r>
              <a:rPr lang="el-GR" dirty="0"/>
              <a:t>πολύσημα μορφήματα</a:t>
            </a:r>
            <a:endParaRPr lang="el-GR" dirty="0">
              <a:effectLst/>
            </a:endParaRPr>
          </a:p>
          <a:p>
            <a:endParaRPr lang="el-GR" dirty="0">
              <a:effectLst/>
            </a:endParaRPr>
          </a:p>
          <a:p>
            <a:pPr marL="0" indent="0" algn="ctr">
              <a:buNone/>
            </a:pPr>
            <a:r>
              <a:rPr lang="el-GR" i="1" dirty="0">
                <a:effectLst/>
              </a:rPr>
              <a:t>com-í </a:t>
            </a:r>
            <a:r>
              <a:rPr lang="el-GR" dirty="0">
                <a:effectLst/>
              </a:rPr>
              <a:t>"εγώ έφαγα"</a:t>
            </a:r>
          </a:p>
          <a:p>
            <a:pPr marL="0" indent="0" algn="ctr">
              <a:buNone/>
            </a:pPr>
            <a:r>
              <a:rPr lang="el-GR" i="1" dirty="0">
                <a:effectLst/>
              </a:rPr>
              <a:t>-í </a:t>
            </a:r>
            <a:r>
              <a:rPr lang="el-GR" dirty="0">
                <a:effectLst/>
              </a:rPr>
              <a:t>οριστική έγκλιση, ενεργητική φωνή, παρελθόν, α’ πρόσωπο, ενικός αριθμός</a:t>
            </a:r>
          </a:p>
        </p:txBody>
      </p:sp>
    </p:spTree>
    <p:extLst>
      <p:ext uri="{BB962C8B-B14F-4D97-AF65-F5344CB8AC3E}">
        <p14:creationId xmlns:p14="http://schemas.microsoft.com/office/powerpoint/2010/main" val="16329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Διαχυτικές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1" y="2048257"/>
            <a:ext cx="7406640" cy="3261136"/>
          </a:xfrm>
        </p:spPr>
        <p:txBody>
          <a:bodyPr>
            <a:normAutofit/>
          </a:bodyPr>
          <a:lstStyle/>
          <a:p>
            <a:pPr algn="ctr">
              <a:buFont typeface="Wingdings" charset="2"/>
              <a:buChar char="¶"/>
            </a:pPr>
            <a:r>
              <a:rPr lang="el-GR" sz="2100" dirty="0"/>
              <a:t> ΝΕ, Ιταλική: διαχυτικές γλώσσες </a:t>
            </a:r>
            <a:r>
              <a:rPr lang="el-GR" sz="1350" dirty="0"/>
              <a:t>(Ράλλη 2005: 100)</a:t>
            </a:r>
          </a:p>
          <a:p>
            <a:pPr algn="ctr">
              <a:buFont typeface="Wingdings" charset="2"/>
              <a:buChar char="¶"/>
            </a:pPr>
            <a:endParaRPr lang="el-GR" sz="1350" dirty="0"/>
          </a:p>
          <a:p>
            <a:pPr algn="just"/>
            <a:r>
              <a:rPr lang="el-GR" sz="1800" dirty="0"/>
              <a:t>Ένα μόρφημά μπορεί να εκφράζει ταυτόχρονα διάφορες λειτουργίες, ή σ’ ένα μόρφημα διαχέονται πολλές πληροφορίες</a:t>
            </a:r>
          </a:p>
          <a:p>
            <a:pPr algn="just"/>
            <a:r>
              <a:rPr lang="el-GR" sz="1800" dirty="0"/>
              <a:t>Π.χ. η ρηματική κατάληξη </a:t>
            </a:r>
            <a:r>
              <a:rPr lang="el-GR" sz="1800" i="1" dirty="0"/>
              <a:t>-α</a:t>
            </a:r>
            <a:r>
              <a:rPr lang="el-GR" sz="1800" dirty="0"/>
              <a:t> των παρελθοντικών χρόνων δηλώνει ταυτόχρονα </a:t>
            </a:r>
            <a:r>
              <a:rPr lang="el-GR" sz="1800" b="1" dirty="0"/>
              <a:t>τρεις</a:t>
            </a:r>
            <a:r>
              <a:rPr lang="el-GR" sz="1800" dirty="0"/>
              <a:t> γραμματικές λειτουργίες: </a:t>
            </a:r>
            <a:r>
              <a:rPr lang="el-GR" sz="1800" b="1" dirty="0"/>
              <a:t>παρελθόν, ενικός αριθμός και πρώτο πρόσωπο</a:t>
            </a:r>
          </a:p>
        </p:txBody>
      </p:sp>
    </p:spTree>
    <p:extLst>
      <p:ext uri="{BB962C8B-B14F-4D97-AF65-F5344CB8AC3E}">
        <p14:creationId xmlns:p14="http://schemas.microsoft.com/office/powerpoint/2010/main" val="7536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20F99-0ABE-4A35-99B2-9B75CC2A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Συγκολλητικές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EF4A433-3F17-47FD-9A29-F320DC60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86404" cy="4230601"/>
          </a:xfrm>
        </p:spPr>
        <p:txBody>
          <a:bodyPr>
            <a:normAutofit/>
          </a:bodyPr>
          <a:lstStyle/>
          <a:p>
            <a:pPr algn="just"/>
            <a:r>
              <a:rPr lang="el-GR" b="1" u="sng" dirty="0">
                <a:solidFill>
                  <a:srgbClr val="FFFF00"/>
                </a:solidFill>
              </a:rPr>
              <a:t>Συγκολλητικές</a:t>
            </a:r>
            <a:r>
              <a:rPr lang="el-GR" dirty="0"/>
              <a:t>: 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είναι μία μορφή συνθετικής γλώσσας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γλώσσες όπου κάθε μόρφημα έχει μία </a:t>
            </a:r>
            <a:r>
              <a:rPr lang="el-GR" dirty="0" smtClean="0"/>
              <a:t>σημασία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έχουν </a:t>
            </a:r>
            <a:r>
              <a:rPr lang="el-GR" dirty="0" smtClean="0"/>
              <a:t>πολλά προσφύματα/μορφήματα </a:t>
            </a:r>
            <a:r>
              <a:rPr lang="el-GR" dirty="0"/>
              <a:t>ανά λέξη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451BEFC-32CD-49BF-AEF2-7E7849E4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2BE638E4-5CF2-4FF2-8FAB-FD8DB3C94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560"/>
          <a:stretch/>
        </p:blipFill>
        <p:spPr>
          <a:xfrm>
            <a:off x="2320503" y="3961033"/>
            <a:ext cx="6219825" cy="46167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5EC0BE20-9D79-40FC-92BF-12B85B34D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02" y="4422710"/>
            <a:ext cx="6219825" cy="12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Δραστηριότητα 1</a:t>
            </a:r>
            <a:endParaRPr lang="el-GR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1877BB-BA29-4A1B-ADF5-1E9DAFF2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</a:t>
            </a:r>
            <a:r>
              <a:rPr lang="en-US" dirty="0" err="1"/>
              <a:t>much’a</a:t>
            </a:r>
            <a:r>
              <a:rPr lang="en-US" dirty="0"/>
              <a:t>-</a:t>
            </a:r>
            <a:r>
              <a:rPr lang="en-US" dirty="0" err="1"/>
              <a:t>na</a:t>
            </a:r>
            <a:r>
              <a:rPr lang="en-US" dirty="0"/>
              <a:t>-chi-</a:t>
            </a:r>
            <a:r>
              <a:rPr lang="en-US" dirty="0" err="1"/>
              <a:t>na</a:t>
            </a:r>
            <a:r>
              <a:rPr lang="en-US" dirty="0"/>
              <a:t>-</a:t>
            </a:r>
            <a:r>
              <a:rPr lang="en-US" dirty="0" err="1"/>
              <a:t>yki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Bolivian Quechua</a:t>
            </a:r>
            <a:r>
              <a:rPr lang="el-GR" dirty="0"/>
              <a:t>, Ν. Αμερική)</a:t>
            </a:r>
            <a:r>
              <a:rPr lang="en-US" dirty="0"/>
              <a:t> </a:t>
            </a:r>
            <a:endParaRPr lang="el-GR" dirty="0"/>
          </a:p>
          <a:p>
            <a:pPr marL="447675" indent="-90488"/>
            <a:r>
              <a:rPr lang="el-GR" sz="1600" dirty="0"/>
              <a:t>φιλώ</a:t>
            </a:r>
            <a:r>
              <a:rPr lang="en-US" sz="1600" dirty="0"/>
              <a:t>-</a:t>
            </a:r>
            <a:r>
              <a:rPr lang="el-GR" sz="1600" dirty="0"/>
              <a:t>ΑΛΛΗΛ</a:t>
            </a:r>
            <a:r>
              <a:rPr lang="en-US" sz="1600" dirty="0"/>
              <a:t>-</a:t>
            </a:r>
            <a:r>
              <a:rPr lang="el-GR" sz="1600" dirty="0"/>
              <a:t>ΑΙΤ</a:t>
            </a:r>
            <a:r>
              <a:rPr lang="en-US" sz="1600" dirty="0"/>
              <a:t>-</a:t>
            </a:r>
            <a:r>
              <a:rPr lang="el-GR" sz="1600" dirty="0"/>
              <a:t>ΟΝΟΜ</a:t>
            </a:r>
            <a:r>
              <a:rPr lang="en-US" sz="1600" dirty="0"/>
              <a:t>-</a:t>
            </a:r>
            <a:r>
              <a:rPr lang="el-GR" sz="1600" dirty="0"/>
              <a:t>2</a:t>
            </a:r>
            <a:r>
              <a:rPr lang="el-GR" sz="1600" baseline="30000" dirty="0"/>
              <a:t>ο</a:t>
            </a:r>
            <a:r>
              <a:rPr lang="el-GR" sz="1600" dirty="0"/>
              <a:t> ΠΡΟΣ</a:t>
            </a:r>
            <a:r>
              <a:rPr lang="en-US" sz="1600" dirty="0"/>
              <a:t> </a:t>
            </a:r>
            <a:endParaRPr lang="el-GR" sz="1600" dirty="0"/>
          </a:p>
          <a:p>
            <a:pPr marL="447675" indent="-90488"/>
            <a:r>
              <a:rPr lang="el-GR" sz="1600" dirty="0"/>
              <a:t>«Πρέπει να τους φιλήσεις»</a:t>
            </a:r>
          </a:p>
          <a:p>
            <a:pPr marL="0" indent="0">
              <a:buNone/>
            </a:pPr>
            <a:endParaRPr lang="el-GR" sz="1600" i="1" dirty="0"/>
          </a:p>
          <a:p>
            <a:pPr marL="93663" indent="0">
              <a:buNone/>
            </a:pPr>
            <a:r>
              <a:rPr lang="en-US" sz="1800" dirty="0"/>
              <a:t>(2) </a:t>
            </a:r>
            <a:r>
              <a:rPr lang="en-US" i="1" dirty="0" err="1"/>
              <a:t>tə-meynə-levtə-pə</a:t>
            </a:r>
            <a:r>
              <a:rPr lang="el-GR" i="1" dirty="0"/>
              <a:t>γ</a:t>
            </a:r>
            <a:r>
              <a:rPr lang="en-US" i="1" dirty="0"/>
              <a:t>t-</a:t>
            </a:r>
            <a:r>
              <a:rPr lang="en-US" i="1" dirty="0" err="1"/>
              <a:t>ərkən</a:t>
            </a:r>
            <a:r>
              <a:rPr lang="en-US" i="1" dirty="0"/>
              <a:t> </a:t>
            </a:r>
            <a:r>
              <a:rPr lang="en-US" dirty="0"/>
              <a:t>"</a:t>
            </a:r>
            <a:r>
              <a:rPr lang="el-GR" dirty="0"/>
              <a:t>έχω μεγάλο πονοκέφαλο"</a:t>
            </a:r>
          </a:p>
          <a:p>
            <a:pPr marL="93663" indent="0" algn="just">
              <a:buNone/>
            </a:pPr>
            <a:r>
              <a:rPr lang="en-US" sz="1600" dirty="0" err="1"/>
              <a:t>tə</a:t>
            </a:r>
            <a:r>
              <a:rPr lang="en-US" sz="1600" dirty="0"/>
              <a:t>=</a:t>
            </a:r>
            <a:r>
              <a:rPr lang="el-GR" sz="1600" dirty="0"/>
              <a:t>α' εν., </a:t>
            </a:r>
            <a:r>
              <a:rPr lang="en-US" sz="1600" dirty="0" err="1"/>
              <a:t>meynə</a:t>
            </a:r>
            <a:r>
              <a:rPr lang="en-US" sz="1600" dirty="0"/>
              <a:t>="</a:t>
            </a:r>
            <a:r>
              <a:rPr lang="el-GR" sz="1600" dirty="0"/>
              <a:t>μεγάλος", </a:t>
            </a:r>
            <a:r>
              <a:rPr lang="en-US" sz="1600" dirty="0" err="1"/>
              <a:t>levtə</a:t>
            </a:r>
            <a:r>
              <a:rPr lang="en-US" sz="1600" dirty="0"/>
              <a:t>="</a:t>
            </a:r>
            <a:r>
              <a:rPr lang="el-GR" sz="1600" dirty="0"/>
              <a:t>κεφάλι", </a:t>
            </a:r>
            <a:r>
              <a:rPr lang="en-US" sz="1600" dirty="0" err="1"/>
              <a:t>pə</a:t>
            </a:r>
            <a:r>
              <a:rPr lang="el-GR" sz="1600" dirty="0"/>
              <a:t>γ</a:t>
            </a:r>
            <a:r>
              <a:rPr lang="en-US" sz="1600" dirty="0"/>
              <a:t>t="</a:t>
            </a:r>
            <a:r>
              <a:rPr lang="el-GR" sz="1600" dirty="0"/>
              <a:t>πόνος", </a:t>
            </a:r>
            <a:r>
              <a:rPr lang="en-US" sz="1600" dirty="0" err="1"/>
              <a:t>ərkən</a:t>
            </a:r>
            <a:r>
              <a:rPr lang="en-US" sz="1600" dirty="0"/>
              <a:t>=</a:t>
            </a:r>
            <a:r>
              <a:rPr lang="el-GR" sz="1600" dirty="0"/>
              <a:t>μη συγκεκριμένο</a:t>
            </a:r>
            <a:endParaRPr lang="el-GR" sz="1100" dirty="0"/>
          </a:p>
          <a:p>
            <a:endParaRPr lang="el-GR" sz="1600" dirty="0"/>
          </a:p>
          <a:p>
            <a:pPr marL="93663" indent="0"/>
            <a:r>
              <a:rPr lang="el-GR" sz="1800" dirty="0"/>
              <a:t>(3) </a:t>
            </a:r>
            <a:r>
              <a:rPr lang="en-US" dirty="0"/>
              <a:t>ka </a:t>
            </a:r>
            <a:r>
              <a:rPr lang="en-US" dirty="0" err="1"/>
              <a:t>kapo</a:t>
            </a:r>
            <a:r>
              <a:rPr lang="en-US" dirty="0"/>
              <a:t> au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puu</a:t>
            </a:r>
            <a:r>
              <a:rPr lang="en-US" dirty="0"/>
              <a:t> </a:t>
            </a:r>
            <a:endParaRPr lang="el-GR" sz="1800" dirty="0"/>
          </a:p>
          <a:p>
            <a:pPr marL="447675" indent="-90488"/>
            <a:r>
              <a:rPr lang="el-GR" sz="1600" dirty="0"/>
              <a:t>ΑΟΡ-πήρα-1</a:t>
            </a:r>
            <a:r>
              <a:rPr lang="el-GR" sz="1600" baseline="30000" dirty="0"/>
              <a:t>ο</a:t>
            </a:r>
            <a:r>
              <a:rPr lang="el-GR" sz="1600" dirty="0"/>
              <a:t> ΠΡΟΣ-ΑΙΤ-το όπλο</a:t>
            </a:r>
          </a:p>
          <a:p>
            <a:endParaRPr lang="el-GR" sz="16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επάνω γωνιών 5">
            <a:extLst>
              <a:ext uri="{FF2B5EF4-FFF2-40B4-BE49-F238E27FC236}">
                <a16:creationId xmlns="" xmlns:a16="http://schemas.microsoft.com/office/drawing/2014/main" id="{F7FCA87C-4218-4855-B78D-28DE20731B33}"/>
              </a:ext>
            </a:extLst>
          </p:cNvPr>
          <p:cNvSpPr/>
          <p:nvPr/>
        </p:nvSpPr>
        <p:spPr>
          <a:xfrm>
            <a:off x="6832490" y="2288864"/>
            <a:ext cx="1576873" cy="3651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Συγκολλητική</a:t>
            </a:r>
          </a:p>
        </p:txBody>
      </p:sp>
      <p:sp>
        <p:nvSpPr>
          <p:cNvPr id="7" name="Ορθογώνιο: Στρογγύλεμα επάνω γωνιών 6">
            <a:extLst>
              <a:ext uri="{FF2B5EF4-FFF2-40B4-BE49-F238E27FC236}">
                <a16:creationId xmlns="" xmlns:a16="http://schemas.microsoft.com/office/drawing/2014/main" id="{CD26DD44-60B2-462E-A546-6576186D5E4D}"/>
              </a:ext>
            </a:extLst>
          </p:cNvPr>
          <p:cNvSpPr/>
          <p:nvPr/>
        </p:nvSpPr>
        <p:spPr>
          <a:xfrm>
            <a:off x="6946859" y="4979191"/>
            <a:ext cx="1576873" cy="3651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Συγκολλητική</a:t>
            </a:r>
          </a:p>
        </p:txBody>
      </p:sp>
      <p:sp>
        <p:nvSpPr>
          <p:cNvPr id="8" name="Ορθογώνιο: Στρογγύλεμα επάνω γωνιών 7">
            <a:extLst>
              <a:ext uri="{FF2B5EF4-FFF2-40B4-BE49-F238E27FC236}">
                <a16:creationId xmlns="" xmlns:a16="http://schemas.microsoft.com/office/drawing/2014/main" id="{5F29C382-F551-4DB6-A6D8-96DF1BF01CE1}"/>
              </a:ext>
            </a:extLst>
          </p:cNvPr>
          <p:cNvSpPr/>
          <p:nvPr/>
        </p:nvSpPr>
        <p:spPr>
          <a:xfrm>
            <a:off x="7234017" y="3403607"/>
            <a:ext cx="1576873" cy="3651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/>
              <a:t>Πολυσυνθετική</a:t>
            </a:r>
            <a:endParaRPr lang="el-GR" sz="1600" dirty="0"/>
          </a:p>
        </p:txBody>
      </p:sp>
      <p:pic>
        <p:nvPicPr>
          <p:cNvPr id="9" name="Εικόνα 3">
            <a:extLst>
              <a:ext uri="{FF2B5EF4-FFF2-40B4-BE49-F238E27FC236}">
                <a16:creationId xmlns="" xmlns:a16="http://schemas.microsoft.com/office/drawing/2014/main" id="{65A551B4-B5EA-4AFB-A961-C2A340151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1230" y="512846"/>
            <a:ext cx="1348133" cy="9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Δραστηριότητα 1</a:t>
            </a:r>
            <a:endParaRPr lang="el-GR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1877BB-BA29-4A1B-ADF5-1E9DAFF2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el-GR" dirty="0"/>
              <a:t>(</a:t>
            </a:r>
            <a:r>
              <a:rPr lang="el-GR" altLang="el-GR" dirty="0"/>
              <a:t>4</a:t>
            </a:r>
            <a:r>
              <a:rPr lang="en-US" altLang="el-GR" dirty="0"/>
              <a:t>) wo</a:t>
            </a:r>
            <a:r>
              <a:rPr lang="el-GR" altLang="el-GR" dirty="0"/>
              <a:t>	</a:t>
            </a:r>
            <a:r>
              <a:rPr lang="en-US" altLang="el-GR" dirty="0"/>
              <a:t>m</a:t>
            </a:r>
            <a:r>
              <a:rPr lang="el-GR" altLang="el-GR" dirty="0"/>
              <a:t>   </a:t>
            </a:r>
            <a:r>
              <a:rPr lang="en-US" altLang="el-GR" dirty="0"/>
              <a:t>ty</a:t>
            </a:r>
            <a:r>
              <a:rPr lang="el-GR" altLang="el-GR" dirty="0"/>
              <a:t>ε</a:t>
            </a:r>
            <a:r>
              <a:rPr lang="en-US" altLang="el-GR" dirty="0"/>
              <a:t>n</a:t>
            </a:r>
            <a:r>
              <a:rPr lang="el-GR" altLang="el-GR" dirty="0"/>
              <a:t> </a:t>
            </a:r>
            <a:r>
              <a:rPr lang="en-US" altLang="el-GR" dirty="0" err="1"/>
              <a:t>tsin</a:t>
            </a:r>
            <a:endParaRPr lang="el-GR" altLang="el-GR" dirty="0"/>
          </a:p>
          <a:p>
            <a:pPr marL="514350" indent="-160338">
              <a:buNone/>
            </a:pPr>
            <a:r>
              <a:rPr lang="el-GR" altLang="el-GR" dirty="0"/>
              <a:t>1</a:t>
            </a:r>
            <a:r>
              <a:rPr lang="el-GR" altLang="el-GR" baseline="30000" dirty="0"/>
              <a:t>ο</a:t>
            </a:r>
            <a:r>
              <a:rPr lang="el-GR" altLang="el-GR" dirty="0"/>
              <a:t> ΠΡΟΣ-ΠΛΗΘ. </a:t>
            </a:r>
            <a:r>
              <a:rPr lang="el-GR" altLang="el-GR" dirty="0" err="1"/>
              <a:t>παίζ</a:t>
            </a:r>
            <a:r>
              <a:rPr lang="el-GR" altLang="el-GR" dirty="0"/>
              <a:t>- πιάνο</a:t>
            </a:r>
          </a:p>
          <a:p>
            <a:pPr marL="514350" indent="-160338">
              <a:buNone/>
            </a:pPr>
            <a:r>
              <a:rPr lang="el-GR" altLang="el-GR" dirty="0"/>
              <a:t>«εμείς παίζουμε πιάνο»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(</a:t>
            </a:r>
            <a:r>
              <a:rPr lang="el-GR" dirty="0"/>
              <a:t>5</a:t>
            </a:r>
            <a:r>
              <a:rPr lang="en-US" dirty="0"/>
              <a:t>) </a:t>
            </a:r>
            <a:r>
              <a:rPr lang="el-GR" dirty="0"/>
              <a:t>Δίνουμε εξετάσεις…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(6) </a:t>
            </a:r>
            <a:r>
              <a:rPr lang="en-US" dirty="0" err="1"/>
              <a:t>wa</a:t>
            </a:r>
            <a:r>
              <a:rPr lang="en-US" dirty="0"/>
              <a:t>-hi-’</a:t>
            </a:r>
            <a:r>
              <a:rPr lang="en-US" dirty="0" err="1"/>
              <a:t>sereht</a:t>
            </a:r>
            <a:r>
              <a:rPr lang="en-US" dirty="0"/>
              <a:t>-</a:t>
            </a:r>
            <a:r>
              <a:rPr lang="en-US" dirty="0" err="1"/>
              <a:t>ohare</a:t>
            </a:r>
            <a:r>
              <a:rPr lang="en-US" dirty="0"/>
              <a:t>-’se </a:t>
            </a:r>
          </a:p>
          <a:p>
            <a:pPr marL="0" indent="0" algn="just">
              <a:buNone/>
            </a:pPr>
            <a:r>
              <a:rPr lang="el-GR" dirty="0"/>
              <a:t>αυτός</a:t>
            </a:r>
            <a:r>
              <a:rPr lang="en-US" dirty="0"/>
              <a:t>-</a:t>
            </a:r>
            <a:r>
              <a:rPr lang="el-GR" dirty="0"/>
              <a:t>αυτοκίνητο</a:t>
            </a:r>
            <a:r>
              <a:rPr lang="en-US" dirty="0"/>
              <a:t>-</a:t>
            </a:r>
            <a:r>
              <a:rPr lang="el-GR" dirty="0"/>
              <a:t>πλυμένο</a:t>
            </a:r>
            <a:r>
              <a:rPr lang="en-US" dirty="0"/>
              <a:t>-</a:t>
            </a:r>
            <a:r>
              <a:rPr lang="el-GR" dirty="0"/>
              <a:t>για</a:t>
            </a:r>
            <a:r>
              <a:rPr lang="en-US" dirty="0"/>
              <a:t>-</a:t>
            </a:r>
            <a:r>
              <a:rPr lang="el-GR" dirty="0" err="1"/>
              <a:t>εμέναΑΙΤ</a:t>
            </a:r>
            <a:r>
              <a:rPr lang="en-US" dirty="0"/>
              <a:t> </a:t>
            </a:r>
          </a:p>
          <a:p>
            <a:pPr algn="just"/>
            <a:r>
              <a:rPr lang="el-GR" dirty="0"/>
              <a:t>«Αυτός έπλυνε το αυτοκίνητο για εμένα»</a:t>
            </a:r>
          </a:p>
          <a:p>
            <a:pPr algn="just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Ορθογώνιο: Στρογγύλεμα επάνω γωνιών 6">
            <a:extLst>
              <a:ext uri="{FF2B5EF4-FFF2-40B4-BE49-F238E27FC236}">
                <a16:creationId xmlns="" xmlns:a16="http://schemas.microsoft.com/office/drawing/2014/main" id="{8E4E6FE6-BB90-40E4-9C85-5907E4368A88}"/>
              </a:ext>
            </a:extLst>
          </p:cNvPr>
          <p:cNvSpPr/>
          <p:nvPr/>
        </p:nvSpPr>
        <p:spPr>
          <a:xfrm>
            <a:off x="4901053" y="2326635"/>
            <a:ext cx="1576873" cy="3651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sz="1600" dirty="0"/>
              <a:t>Απομονωτική</a:t>
            </a:r>
            <a:endParaRPr lang="el-GR" sz="1600" dirty="0"/>
          </a:p>
        </p:txBody>
      </p:sp>
      <p:sp>
        <p:nvSpPr>
          <p:cNvPr id="8" name="Ορθογώνιο: Στρογγύλεμα επάνω γωνιών 7">
            <a:extLst>
              <a:ext uri="{FF2B5EF4-FFF2-40B4-BE49-F238E27FC236}">
                <a16:creationId xmlns="" xmlns:a16="http://schemas.microsoft.com/office/drawing/2014/main" id="{C9C15BDE-8B9D-478E-9BA9-794CAE4C500A}"/>
              </a:ext>
            </a:extLst>
          </p:cNvPr>
          <p:cNvSpPr/>
          <p:nvPr/>
        </p:nvSpPr>
        <p:spPr>
          <a:xfrm>
            <a:off x="5025462" y="3835396"/>
            <a:ext cx="1576873" cy="3651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Διαχυτική</a:t>
            </a:r>
          </a:p>
        </p:txBody>
      </p:sp>
      <p:sp>
        <p:nvSpPr>
          <p:cNvPr id="9" name="Ορθογώνιο: Στρογγύλεμα επάνω γωνιών 8">
            <a:extLst>
              <a:ext uri="{FF2B5EF4-FFF2-40B4-BE49-F238E27FC236}">
                <a16:creationId xmlns="" xmlns:a16="http://schemas.microsoft.com/office/drawing/2014/main" id="{C2258D81-729D-4AB0-8323-04256D2367DB}"/>
              </a:ext>
            </a:extLst>
          </p:cNvPr>
          <p:cNvSpPr/>
          <p:nvPr/>
        </p:nvSpPr>
        <p:spPr>
          <a:xfrm>
            <a:off x="5966298" y="5071014"/>
            <a:ext cx="1576873" cy="3651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/>
              <a:t>Πολυσυνθετική</a:t>
            </a:r>
            <a:endParaRPr lang="el-GR" sz="1600" dirty="0"/>
          </a:p>
        </p:txBody>
      </p:sp>
      <p:pic>
        <p:nvPicPr>
          <p:cNvPr id="10" name="Εικόνα 3">
            <a:extLst>
              <a:ext uri="{FF2B5EF4-FFF2-40B4-BE49-F238E27FC236}">
                <a16:creationId xmlns="" xmlns:a16="http://schemas.microsoft.com/office/drawing/2014/main" id="{6A30E95A-DE64-4D4A-B2E5-CC0818037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53" y="5071014"/>
            <a:ext cx="972825" cy="11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5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Δραστηριότητα </a:t>
            </a:r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614053"/>
          </a:xfrm>
        </p:spPr>
        <p:txBody>
          <a:bodyPr>
            <a:normAutofit fontScale="77500" lnSpcReduction="20000"/>
          </a:bodyPr>
          <a:lstStyle/>
          <a:p>
            <a:r>
              <a:rPr lang="el-GR" sz="2600" dirty="0"/>
              <a:t>Οι παρακάτω λέξεις/φράσεις προέρχονται από την τουρκική</a:t>
            </a:r>
            <a:r>
              <a:rPr lang="el-GR" sz="2600" dirty="0" smtClean="0"/>
              <a:t>. </a:t>
            </a:r>
            <a:r>
              <a:rPr lang="el-GR" sz="2600" dirty="0"/>
              <a:t>Ποιο μόρφημα σημαίνει </a:t>
            </a:r>
            <a:r>
              <a:rPr lang="el-GR" sz="2600" i="1" dirty="0" smtClean="0"/>
              <a:t>προς, </a:t>
            </a:r>
            <a:r>
              <a:rPr lang="el-GR" sz="2600" dirty="0" smtClean="0"/>
              <a:t>ποιο </a:t>
            </a:r>
            <a:r>
              <a:rPr lang="el-GR" sz="2600" i="1" dirty="0" smtClean="0"/>
              <a:t>από, </a:t>
            </a:r>
            <a:r>
              <a:rPr lang="el-GR" sz="2600" dirty="0" smtClean="0"/>
              <a:t>ποιο </a:t>
            </a:r>
            <a:r>
              <a:rPr lang="el-GR" sz="2600" i="1" dirty="0" smtClean="0"/>
              <a:t>σε</a:t>
            </a:r>
            <a:r>
              <a:rPr lang="el-GR" sz="2600" dirty="0" smtClean="0"/>
              <a:t>; </a:t>
            </a:r>
            <a:endParaRPr lang="en-GB" sz="2600" dirty="0"/>
          </a:p>
          <a:p>
            <a:endParaRPr lang="en-GB" dirty="0"/>
          </a:p>
          <a:p>
            <a:r>
              <a:rPr lang="en-US" sz="2600" i="1" dirty="0" err="1"/>
              <a:t>deniz</a:t>
            </a:r>
            <a:r>
              <a:rPr lang="el-GR" sz="2600" i="1" dirty="0"/>
              <a:t> </a:t>
            </a:r>
            <a:r>
              <a:rPr lang="el-GR" sz="2600" i="1" dirty="0" smtClean="0"/>
              <a:t>(θάλασσα)</a:t>
            </a:r>
            <a:endParaRPr lang="en-GB" sz="2600" dirty="0"/>
          </a:p>
          <a:p>
            <a:r>
              <a:rPr lang="en-US" sz="2600" i="1" dirty="0" err="1"/>
              <a:t>denize</a:t>
            </a:r>
            <a:r>
              <a:rPr lang="el-GR" sz="2600" i="1" dirty="0"/>
              <a:t> (προς </a:t>
            </a:r>
            <a:r>
              <a:rPr lang="el-GR" sz="2600" i="1" dirty="0" smtClean="0"/>
              <a:t>τη θάλασσα</a:t>
            </a:r>
            <a:r>
              <a:rPr lang="el-GR" sz="2600" i="1" dirty="0" smtClean="0"/>
              <a:t>)</a:t>
            </a:r>
            <a:endParaRPr lang="en-GB" sz="2600" dirty="0"/>
          </a:p>
          <a:p>
            <a:r>
              <a:rPr lang="en-US" sz="2600" i="1" dirty="0" err="1"/>
              <a:t>denizimde</a:t>
            </a:r>
            <a:r>
              <a:rPr lang="el-GR" sz="2600" i="1" dirty="0"/>
              <a:t> </a:t>
            </a:r>
            <a:r>
              <a:rPr lang="el-GR" sz="2600" i="1" dirty="0" smtClean="0"/>
              <a:t>(στη θάλασσά μου)</a:t>
            </a:r>
            <a:endParaRPr lang="en-GB" sz="2600" dirty="0"/>
          </a:p>
          <a:p>
            <a:r>
              <a:rPr lang="en-US" sz="2600" i="1" dirty="0" err="1" smtClean="0"/>
              <a:t>denizden</a:t>
            </a:r>
            <a:r>
              <a:rPr lang="en-US" sz="2600" i="1" dirty="0" smtClean="0"/>
              <a:t> (</a:t>
            </a:r>
            <a:r>
              <a:rPr lang="el-GR" sz="2600" i="1" dirty="0" smtClean="0"/>
              <a:t>από τη θάλασσα)</a:t>
            </a:r>
          </a:p>
          <a:p>
            <a:r>
              <a:rPr lang="en-US" sz="2600" i="1" dirty="0" err="1" smtClean="0"/>
              <a:t>ev</a:t>
            </a:r>
            <a:r>
              <a:rPr lang="en-US" sz="2600" i="1" dirty="0" smtClean="0"/>
              <a:t> (</a:t>
            </a:r>
            <a:r>
              <a:rPr lang="el-GR" sz="2600" i="1" dirty="0" smtClean="0"/>
              <a:t>σπίτι)</a:t>
            </a:r>
          </a:p>
          <a:p>
            <a:r>
              <a:rPr lang="en-US" sz="2600" i="1" dirty="0" smtClean="0"/>
              <a:t>eve</a:t>
            </a:r>
            <a:r>
              <a:rPr lang="el-GR" sz="2600" i="1" dirty="0" smtClean="0"/>
              <a:t> </a:t>
            </a:r>
            <a:r>
              <a:rPr lang="el-GR" sz="2600" i="1" dirty="0"/>
              <a:t>(προς </a:t>
            </a:r>
            <a:r>
              <a:rPr lang="el-GR" sz="2600" i="1" dirty="0" smtClean="0"/>
              <a:t>το σπίτι</a:t>
            </a:r>
            <a:r>
              <a:rPr lang="el-GR" sz="2600" i="1" dirty="0"/>
              <a:t>)</a:t>
            </a:r>
            <a:endParaRPr lang="en-GB" sz="2600" dirty="0"/>
          </a:p>
          <a:p>
            <a:r>
              <a:rPr lang="en-US" sz="2600" i="1" dirty="0" err="1"/>
              <a:t>evden</a:t>
            </a:r>
            <a:r>
              <a:rPr lang="el-GR" sz="2600" i="1" dirty="0"/>
              <a:t> (από </a:t>
            </a:r>
            <a:r>
              <a:rPr lang="el-GR" sz="2600" i="1" dirty="0" smtClean="0"/>
              <a:t>το σπίτι</a:t>
            </a:r>
            <a:r>
              <a:rPr lang="el-GR" sz="2600" i="1" dirty="0"/>
              <a:t>)</a:t>
            </a:r>
            <a:endParaRPr lang="en-GB" sz="2600" dirty="0"/>
          </a:p>
          <a:p>
            <a:r>
              <a:rPr lang="en-US" sz="2600" i="1" dirty="0" err="1"/>
              <a:t>evimden</a:t>
            </a:r>
            <a:r>
              <a:rPr lang="el-GR" sz="2600" i="1" dirty="0"/>
              <a:t> (από το σπίτι μου)</a:t>
            </a:r>
            <a:endParaRPr lang="en-GB" sz="2600" dirty="0"/>
          </a:p>
          <a:p>
            <a:r>
              <a:rPr lang="en-US" sz="2600" i="1" dirty="0" err="1"/>
              <a:t>evde</a:t>
            </a:r>
            <a:r>
              <a:rPr lang="en-US" sz="2600" i="1" dirty="0"/>
              <a:t> (</a:t>
            </a:r>
            <a:r>
              <a:rPr lang="el-GR" sz="2600" i="1" dirty="0"/>
              <a:t>στο σπίτι)</a:t>
            </a:r>
            <a:r>
              <a:rPr lang="el-GR" sz="2600" i="1" dirty="0"/>
              <a:t> </a:t>
            </a:r>
            <a:endParaRPr lang="en-GB" sz="2600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40517" y="3321826"/>
            <a:ext cx="40134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i="1" dirty="0" smtClean="0">
                <a:solidFill>
                  <a:schemeClr val="tx2"/>
                </a:solidFill>
              </a:rPr>
              <a:t>-e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l-GR" sz="2400" i="1" u="sng" dirty="0" smtClean="0">
                <a:solidFill>
                  <a:schemeClr val="tx2"/>
                </a:solidFill>
              </a:rPr>
              <a:t>προς</a:t>
            </a:r>
            <a:r>
              <a:rPr lang="el-GR" sz="2400" i="1" dirty="0" smtClean="0">
                <a:solidFill>
                  <a:schemeClr val="tx2"/>
                </a:solidFill>
              </a:rPr>
              <a:t> -</a:t>
            </a:r>
            <a:r>
              <a:rPr lang="en-US" sz="2400" i="1" dirty="0" smtClean="0">
                <a:solidFill>
                  <a:schemeClr val="tx2"/>
                </a:solidFill>
              </a:rPr>
              <a:t>den </a:t>
            </a:r>
            <a:r>
              <a:rPr lang="el-GR" sz="2400" i="1" u="sng" dirty="0" smtClean="0">
                <a:solidFill>
                  <a:schemeClr val="tx2"/>
                </a:solidFill>
              </a:rPr>
              <a:t>από</a:t>
            </a:r>
            <a:r>
              <a:rPr lang="el-GR" sz="2400" i="1" dirty="0" smtClean="0">
                <a:solidFill>
                  <a:schemeClr val="tx2"/>
                </a:solidFill>
              </a:rPr>
              <a:t> -</a:t>
            </a:r>
            <a:r>
              <a:rPr lang="en-US" sz="2400" i="1" dirty="0" smtClean="0">
                <a:solidFill>
                  <a:schemeClr val="tx2"/>
                </a:solidFill>
              </a:rPr>
              <a:t>de </a:t>
            </a:r>
            <a:r>
              <a:rPr lang="el-GR" sz="2400" u="sng" dirty="0" smtClean="0">
                <a:solidFill>
                  <a:schemeClr val="tx2"/>
                </a:solidFill>
              </a:rPr>
              <a:t>σε</a:t>
            </a:r>
          </a:p>
          <a:p>
            <a:r>
              <a:rPr lang="el-GR" sz="2400" dirty="0" smtClean="0">
                <a:solidFill>
                  <a:schemeClr val="bg2"/>
                </a:solidFill>
              </a:rPr>
              <a:t>Ελέγχω την εμφάνισή τους </a:t>
            </a:r>
          </a:p>
          <a:p>
            <a:r>
              <a:rPr lang="el-GR" sz="2400" dirty="0" smtClean="0">
                <a:solidFill>
                  <a:schemeClr val="bg2"/>
                </a:solidFill>
              </a:rPr>
              <a:t>ΜΕ ΤΗΝ ΙΔΙΑ ΣΗΜΑΣΙΑ </a:t>
            </a:r>
          </a:p>
          <a:p>
            <a:r>
              <a:rPr lang="el-GR" sz="2400" dirty="0">
                <a:solidFill>
                  <a:schemeClr val="bg2"/>
                </a:solidFill>
              </a:rPr>
              <a:t>σ</a:t>
            </a:r>
            <a:r>
              <a:rPr lang="el-GR" sz="2400" dirty="0" smtClean="0">
                <a:solidFill>
                  <a:schemeClr val="bg2"/>
                </a:solidFill>
              </a:rPr>
              <a:t>ε διαφορετικά περιβάλλοντα 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1877BB-BA29-4A1B-ADF5-1E9DAFF2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lvl="0" indent="-357188" algn="just">
              <a:buClr>
                <a:srgbClr val="B5AE53"/>
              </a:buClr>
              <a:buFont typeface="+mj-lt"/>
              <a:buAutoNum type="arabicPeriod"/>
            </a:pPr>
            <a:r>
              <a:rPr lang="el-GR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Τι ονομάζουμε </a:t>
            </a:r>
            <a:r>
              <a:rPr lang="el-GR" sz="1800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αλλομορφία</a:t>
            </a:r>
            <a:r>
              <a:rPr lang="el-GR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; </a:t>
            </a:r>
          </a:p>
          <a:p>
            <a:pPr marL="539750" indent="-357188" algn="just">
              <a:buClr>
                <a:srgbClr val="B5AE53"/>
              </a:buClr>
              <a:buFont typeface="+mj-lt"/>
              <a:buAutoNum type="arabicPeriod"/>
            </a:pPr>
            <a:r>
              <a:rPr lang="el-GR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Πώς δημιουργείται η </a:t>
            </a:r>
            <a:r>
              <a:rPr lang="el-GR" sz="1800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αλλομορφία</a:t>
            </a:r>
            <a:r>
              <a:rPr lang="el-GR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 και τα </a:t>
            </a:r>
            <a:r>
              <a:rPr lang="el-GR" sz="1800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αλλόμορφα</a:t>
            </a:r>
            <a:r>
              <a:rPr lang="el-GR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; </a:t>
            </a:r>
          </a:p>
          <a:p>
            <a:pPr marL="539750" indent="-357188" algn="just">
              <a:buClr>
                <a:srgbClr val="B5AE53"/>
              </a:buClr>
              <a:buFont typeface="+mj-lt"/>
              <a:buAutoNum type="arabicPeriod"/>
            </a:pPr>
            <a:r>
              <a:rPr lang="el-GR" sz="1800" dirty="0"/>
              <a:t>Υπάρχει </a:t>
            </a:r>
            <a:r>
              <a:rPr lang="el-GR" sz="1800" dirty="0" err="1"/>
              <a:t>αλλομορφία</a:t>
            </a:r>
            <a:r>
              <a:rPr lang="el-GR" sz="1800" dirty="0"/>
              <a:t> στα παρακάτω ονόματα; Σε ποια και τι είδους είναι; </a:t>
            </a:r>
          </a:p>
          <a:p>
            <a:pPr marL="579438" indent="-77788"/>
            <a:r>
              <a:rPr lang="el-GR" sz="1800" i="1" dirty="0" err="1"/>
              <a:t>μπακάλης</a:t>
            </a:r>
            <a:r>
              <a:rPr lang="el-GR" sz="1800" i="1" dirty="0"/>
              <a:t>, δρόμος, παπάς, δάσος, κεφτές, άνθρωπος, μητέρα </a:t>
            </a:r>
          </a:p>
          <a:p>
            <a:pPr marL="547688" indent="-360363">
              <a:buFont typeface="+mj-lt"/>
              <a:buAutoNum type="arabicPeriod" startAt="4"/>
            </a:pPr>
            <a:r>
              <a:rPr lang="el-GR" sz="1800" dirty="0"/>
              <a:t>Υπάρχει </a:t>
            </a:r>
            <a:r>
              <a:rPr lang="el-GR" sz="1800" dirty="0" err="1"/>
              <a:t>αλλομορφία</a:t>
            </a:r>
            <a:r>
              <a:rPr lang="el-GR" sz="1800" dirty="0"/>
              <a:t> στους παρακάτω ρηματικούς τύπους;</a:t>
            </a:r>
            <a:endParaRPr lang="el-GR" sz="1800" i="1" dirty="0"/>
          </a:p>
          <a:p>
            <a:pPr marL="579438" indent="-77788"/>
            <a:r>
              <a:rPr lang="en-US" sz="1800" i="1" dirty="0" err="1"/>
              <a:t>muoio</a:t>
            </a:r>
            <a:r>
              <a:rPr lang="en-US" sz="1800" dirty="0"/>
              <a:t>, </a:t>
            </a:r>
            <a:r>
              <a:rPr lang="en-US" sz="1800" i="1" dirty="0" err="1"/>
              <a:t>muori</a:t>
            </a:r>
            <a:r>
              <a:rPr lang="en-US" sz="1800" dirty="0"/>
              <a:t>, </a:t>
            </a:r>
            <a:r>
              <a:rPr lang="en-US" sz="1800" i="1" dirty="0" err="1"/>
              <a:t>moriamo</a:t>
            </a:r>
            <a:endParaRPr lang="el-GR" sz="1800" i="1" dirty="0"/>
          </a:p>
          <a:p>
            <a:pPr marL="539750" lvl="0" indent="-357188" algn="just">
              <a:buClr>
                <a:srgbClr val="B5AE53"/>
              </a:buClr>
              <a:buFont typeface="+mj-lt"/>
              <a:buAutoNum type="arabicPeriod" startAt="5"/>
            </a:pPr>
            <a:r>
              <a:rPr lang="el-GR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Ποια η σχέση </a:t>
            </a:r>
            <a:r>
              <a:rPr lang="el-GR" sz="1800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αλλομορφίας</a:t>
            </a:r>
            <a:r>
              <a:rPr lang="el-GR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 και υποκατάστασης;</a:t>
            </a:r>
            <a:endParaRPr lang="en-US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86C9C-DC18-4195-8FD5-A50AA931D4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Δραστηριότητα </a:t>
            </a:r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14052"/>
          </a:xfrm>
        </p:spPr>
        <p:txBody>
          <a:bodyPr>
            <a:normAutofit fontScale="77500" lnSpcReduction="20000"/>
          </a:bodyPr>
          <a:lstStyle/>
          <a:p>
            <a:r>
              <a:rPr lang="el-GR" sz="2900" dirty="0"/>
              <a:t>Οι παρακάτω λέξεις/φράσεις προέρχονται από τη γλώσσα </a:t>
            </a:r>
            <a:r>
              <a:rPr lang="en-GB" sz="2900" dirty="0"/>
              <a:t>Zulu</a:t>
            </a:r>
            <a:r>
              <a:rPr lang="el-GR" sz="2900" dirty="0"/>
              <a:t>. </a:t>
            </a:r>
            <a:endParaRPr lang="en-GB" sz="2900" dirty="0"/>
          </a:p>
          <a:p>
            <a:r>
              <a:rPr lang="el-GR" i="1" dirty="0"/>
              <a:t/>
            </a:r>
            <a:br>
              <a:rPr lang="el-GR" i="1" dirty="0"/>
            </a:br>
            <a:r>
              <a:rPr lang="en-US" sz="3000" i="1" dirty="0" err="1"/>
              <a:t>umfazi</a:t>
            </a:r>
            <a:r>
              <a:rPr lang="el-GR" sz="3000" i="1" dirty="0"/>
              <a:t> (παντρεμένη γυναίκα)</a:t>
            </a:r>
            <a:endParaRPr lang="en-GB" sz="3000" dirty="0"/>
          </a:p>
          <a:p>
            <a:r>
              <a:rPr lang="en-US" sz="3000" i="1" dirty="0" err="1"/>
              <a:t>umfani</a:t>
            </a:r>
            <a:r>
              <a:rPr lang="el-GR" sz="3000" i="1" dirty="0"/>
              <a:t> (αγόρι)</a:t>
            </a:r>
            <a:endParaRPr lang="en-GB" sz="3000" dirty="0"/>
          </a:p>
          <a:p>
            <a:r>
              <a:rPr lang="en-US" sz="3000" i="1" dirty="0" err="1"/>
              <a:t>umzali</a:t>
            </a:r>
            <a:r>
              <a:rPr lang="el-GR" sz="3000" i="1" dirty="0"/>
              <a:t> (γονέας)</a:t>
            </a:r>
            <a:endParaRPr lang="en-GB" sz="3000" dirty="0"/>
          </a:p>
          <a:p>
            <a:r>
              <a:rPr lang="en-US" sz="3000" i="1" dirty="0" err="1"/>
              <a:t>umlimi</a:t>
            </a:r>
            <a:r>
              <a:rPr lang="el-GR" sz="3000" i="1" dirty="0"/>
              <a:t> (αγρότης)</a:t>
            </a:r>
            <a:endParaRPr lang="en-GB" sz="3000" dirty="0"/>
          </a:p>
          <a:p>
            <a:r>
              <a:rPr lang="en-US" sz="3000" i="1" dirty="0" err="1"/>
              <a:t>umdladi</a:t>
            </a:r>
            <a:r>
              <a:rPr lang="el-GR" sz="3000" i="1" dirty="0"/>
              <a:t> (παίκτης) </a:t>
            </a:r>
            <a:endParaRPr lang="en-GB" sz="3000" dirty="0"/>
          </a:p>
          <a:p>
            <a:endParaRPr lang="en-GB" dirty="0"/>
          </a:p>
          <a:p>
            <a:r>
              <a:rPr lang="en-US" sz="2300" dirty="0" err="1" smtClean="0"/>
              <a:t>i</a:t>
            </a:r>
            <a:r>
              <a:rPr lang="el-GR" sz="2300" dirty="0" smtClean="0"/>
              <a:t>) Ποιο μόρφημα δηλώνει τον ενικό; </a:t>
            </a:r>
            <a:endParaRPr lang="en-GB" sz="2300" dirty="0" smtClean="0"/>
          </a:p>
          <a:p>
            <a:r>
              <a:rPr lang="en-US" sz="2300" dirty="0" smtClean="0"/>
              <a:t>ii</a:t>
            </a:r>
            <a:r>
              <a:rPr lang="el-GR" sz="2300" dirty="0"/>
              <a:t>) Ποιο μόρφημα δηλώνει τον πληθυντικό; </a:t>
            </a:r>
            <a:endParaRPr lang="en-GB" sz="2300" dirty="0"/>
          </a:p>
          <a:p>
            <a:r>
              <a:rPr lang="en-US" sz="2300" dirty="0"/>
              <a:t>iii</a:t>
            </a:r>
            <a:r>
              <a:rPr lang="el-GR" sz="2300" dirty="0"/>
              <a:t>) Πού εμφανίζονται; </a:t>
            </a:r>
            <a:endParaRPr lang="en-GB" sz="2300" dirty="0"/>
          </a:p>
          <a:p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6467" y="2521544"/>
            <a:ext cx="40760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i="1" dirty="0" err="1"/>
              <a:t>abafazi</a:t>
            </a:r>
            <a:r>
              <a:rPr lang="el-GR" sz="2300" i="1" dirty="0"/>
              <a:t> (παντρεμένες γυναίκες</a:t>
            </a:r>
            <a:r>
              <a:rPr lang="el-GR" sz="2300" i="1" dirty="0" smtClean="0"/>
              <a:t>)</a:t>
            </a:r>
            <a:endParaRPr lang="el-GR" sz="2300" i="1" dirty="0" smtClean="0"/>
          </a:p>
          <a:p>
            <a:r>
              <a:rPr lang="en-US" sz="2300" i="1" dirty="0" err="1" smtClean="0"/>
              <a:t>abafani</a:t>
            </a:r>
            <a:r>
              <a:rPr lang="el-GR" sz="2300" i="1" dirty="0" smtClean="0"/>
              <a:t> </a:t>
            </a:r>
            <a:r>
              <a:rPr lang="el-GR" sz="2300" i="1" dirty="0"/>
              <a:t>(αγόρια)</a:t>
            </a:r>
            <a:endParaRPr lang="en-GB" sz="2300" dirty="0"/>
          </a:p>
          <a:p>
            <a:r>
              <a:rPr lang="en-US" sz="2300" i="1" dirty="0" err="1"/>
              <a:t>abazali</a:t>
            </a:r>
            <a:r>
              <a:rPr lang="el-GR" sz="2300" i="1" dirty="0"/>
              <a:t> (γονείς)</a:t>
            </a:r>
            <a:endParaRPr lang="en-GB" sz="2300" dirty="0"/>
          </a:p>
          <a:p>
            <a:r>
              <a:rPr lang="en-US" sz="2300" i="1" dirty="0" err="1"/>
              <a:t>abalimi</a:t>
            </a:r>
            <a:r>
              <a:rPr lang="el-GR" sz="2300" i="1" dirty="0"/>
              <a:t> (αγρότες)</a:t>
            </a:r>
            <a:endParaRPr lang="en-GB" sz="2300" dirty="0"/>
          </a:p>
          <a:p>
            <a:r>
              <a:rPr lang="en-US" sz="2300" i="1" dirty="0" err="1"/>
              <a:t>abadladi</a:t>
            </a:r>
            <a:r>
              <a:rPr lang="el-GR" sz="2300" i="1" dirty="0"/>
              <a:t> (παίκτες)</a:t>
            </a:r>
            <a:endParaRPr lang="en-GB" sz="2300" dirty="0"/>
          </a:p>
        </p:txBody>
      </p:sp>
      <p:sp>
        <p:nvSpPr>
          <p:cNvPr id="7" name="Rectangle 6"/>
          <p:cNvSpPr/>
          <p:nvPr/>
        </p:nvSpPr>
        <p:spPr>
          <a:xfrm>
            <a:off x="4594859" y="479844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um-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6009" y="5165672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aba-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408" y="5535004"/>
            <a:ext cx="2365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chemeClr val="tx2"/>
                </a:solidFill>
              </a:rPr>
              <a:t>Σε θέση </a:t>
            </a:r>
            <a:r>
              <a:rPr lang="el-GR" i="1" dirty="0" err="1" smtClean="0">
                <a:solidFill>
                  <a:schemeClr val="tx2"/>
                </a:solidFill>
              </a:rPr>
              <a:t>προθήματατος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8F62ADE-B1A1-4660-9C32-706FFD44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A977337-4070-49C8-8D8C-43D3E943A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Bybee, J. L. 1985. </a:t>
            </a:r>
            <a:r>
              <a:rPr lang="en-US" i="1" dirty="0"/>
              <a:t>Morphology: A Study of the Relation between Meaning and Form</a:t>
            </a:r>
            <a:r>
              <a:rPr lang="en-US" dirty="0"/>
              <a:t>. Amsterdam: Benjamins.</a:t>
            </a:r>
          </a:p>
          <a:p>
            <a:pPr algn="just"/>
            <a:r>
              <a:rPr lang="en-US" dirty="0"/>
              <a:t>Carstairs-McCarthy, A. 1992. </a:t>
            </a:r>
            <a:r>
              <a:rPr lang="en-US" i="1" dirty="0" err="1"/>
              <a:t>CurrentMorphology</a:t>
            </a:r>
            <a:r>
              <a:rPr lang="en-US" dirty="0"/>
              <a:t>. </a:t>
            </a:r>
            <a:r>
              <a:rPr lang="el-GR" dirty="0"/>
              <a:t>Λονδίνο: </a:t>
            </a:r>
            <a:r>
              <a:rPr lang="en-US" dirty="0"/>
              <a:t>Routledge.</a:t>
            </a:r>
          </a:p>
          <a:p>
            <a:pPr algn="just"/>
            <a:r>
              <a:rPr lang="en-US" dirty="0" err="1"/>
              <a:t>Givón</a:t>
            </a:r>
            <a:r>
              <a:rPr lang="en-US" dirty="0"/>
              <a:t>, </a:t>
            </a:r>
            <a:r>
              <a:rPr lang="el-GR" dirty="0"/>
              <a:t>Τ. 1971. </a:t>
            </a:r>
            <a:r>
              <a:rPr lang="en-US" dirty="0"/>
              <a:t>Historical syntax and synchronic morphology: An archaeologist's field trip. </a:t>
            </a:r>
            <a:r>
              <a:rPr lang="el-GR" dirty="0"/>
              <a:t>Στο </a:t>
            </a:r>
            <a:r>
              <a:rPr lang="en-US" i="1" dirty="0"/>
              <a:t>Papers from the 7th Regional Meeting</a:t>
            </a:r>
            <a:r>
              <a:rPr lang="en-US" dirty="0"/>
              <a:t>, 394-415. </a:t>
            </a:r>
            <a:r>
              <a:rPr lang="el-GR" dirty="0"/>
              <a:t>Σικάγο: </a:t>
            </a:r>
            <a:r>
              <a:rPr lang="en-US" dirty="0"/>
              <a:t>Chicago Linguistic Society.</a:t>
            </a:r>
          </a:p>
          <a:p>
            <a:pPr algn="just"/>
            <a:r>
              <a:rPr lang="en-US" dirty="0"/>
              <a:t>Greenberg, J. 1966. Some universals of grammar with particular reference to the order of meaningful elements. </a:t>
            </a:r>
            <a:r>
              <a:rPr lang="el-GR" dirty="0"/>
              <a:t>Στο </a:t>
            </a:r>
            <a:r>
              <a:rPr lang="en-US" i="1" dirty="0"/>
              <a:t>Universals of Language</a:t>
            </a:r>
            <a:r>
              <a:rPr lang="en-US" dirty="0"/>
              <a:t>, </a:t>
            </a:r>
            <a:r>
              <a:rPr lang="el-GR" dirty="0" err="1"/>
              <a:t>επιμ</a:t>
            </a:r>
            <a:r>
              <a:rPr lang="el-GR" dirty="0"/>
              <a:t>. </a:t>
            </a:r>
            <a:r>
              <a:rPr lang="en-US" dirty="0"/>
              <a:t>J. Greenberg, 61-113. Cambridge: MIT Press.</a:t>
            </a:r>
          </a:p>
          <a:p>
            <a:pPr algn="just"/>
            <a:r>
              <a:rPr lang="en-US" dirty="0"/>
              <a:t>Lehmann, Ch. 1995. "</a:t>
            </a:r>
            <a:r>
              <a:rPr lang="en-US" dirty="0" err="1"/>
              <a:t>Synsemantica</a:t>
            </a:r>
            <a:r>
              <a:rPr lang="en-US" dirty="0"/>
              <a:t>". </a:t>
            </a:r>
            <a:r>
              <a:rPr lang="el-GR" dirty="0"/>
              <a:t>Στο </a:t>
            </a:r>
            <a:r>
              <a:rPr lang="en-US" i="1" dirty="0"/>
              <a:t>Syntax. An International Handbook of Contemporary Research</a:t>
            </a:r>
            <a:r>
              <a:rPr lang="en-US" dirty="0"/>
              <a:t>, </a:t>
            </a:r>
            <a:r>
              <a:rPr lang="el-GR" dirty="0" err="1"/>
              <a:t>επιμ</a:t>
            </a:r>
            <a:r>
              <a:rPr lang="el-GR" dirty="0"/>
              <a:t>. </a:t>
            </a:r>
            <a:r>
              <a:rPr lang="en-US" dirty="0"/>
              <a:t>J. Jacobs, A. von </a:t>
            </a:r>
            <a:r>
              <a:rPr lang="en-US" dirty="0" err="1"/>
              <a:t>Stechow</a:t>
            </a:r>
            <a:r>
              <a:rPr lang="en-US" dirty="0"/>
              <a:t>, W. </a:t>
            </a:r>
            <a:r>
              <a:rPr lang="en-US" dirty="0" err="1"/>
              <a:t>Sternefeld</a:t>
            </a:r>
            <a:r>
              <a:rPr lang="en-US" dirty="0"/>
              <a:t> &amp; T. </a:t>
            </a:r>
            <a:r>
              <a:rPr lang="en-US" dirty="0" err="1"/>
              <a:t>Vennemann</a:t>
            </a:r>
            <a:r>
              <a:rPr lang="en-US" dirty="0"/>
              <a:t>, 2</a:t>
            </a:r>
            <a:r>
              <a:rPr lang="el-GR" dirty="0" err="1"/>
              <a:t>ος</a:t>
            </a:r>
            <a:r>
              <a:rPr lang="el-GR" dirty="0"/>
              <a:t> </a:t>
            </a:r>
            <a:r>
              <a:rPr lang="el-GR" dirty="0" err="1"/>
              <a:t>τομ</a:t>
            </a:r>
            <a:r>
              <a:rPr lang="el-GR" dirty="0"/>
              <a:t>., 1251-1266. Βερολίνο: </a:t>
            </a:r>
            <a:r>
              <a:rPr lang="en-US" dirty="0"/>
              <a:t>Walter de Gruyter.</a:t>
            </a:r>
          </a:p>
          <a:p>
            <a:pPr algn="just"/>
            <a:r>
              <a:rPr lang="en-US" dirty="0"/>
              <a:t>Matthews, P. H. 1974. </a:t>
            </a:r>
            <a:r>
              <a:rPr lang="en-US" i="1" dirty="0"/>
              <a:t>Morphology. An Introduction to the Theory of the Word-Structure</a:t>
            </a:r>
            <a:r>
              <a:rPr lang="en-US" dirty="0"/>
              <a:t>. Cambridge: Cambridge University Press.</a:t>
            </a:r>
          </a:p>
          <a:p>
            <a:pPr algn="just"/>
            <a:r>
              <a:rPr lang="el-GR" dirty="0" err="1"/>
              <a:t>Πετρούνιας</a:t>
            </a:r>
            <a:r>
              <a:rPr lang="el-GR" dirty="0"/>
              <a:t>, Ευ. 2002. </a:t>
            </a:r>
            <a:r>
              <a:rPr lang="el-GR" i="1" dirty="0"/>
              <a:t>Νεοελληνική γραμματική και συγκριτική (αντιπαραθετική) ανάλυση</a:t>
            </a:r>
            <a:r>
              <a:rPr lang="el-GR" dirty="0"/>
              <a:t>. Θεσσαλονίκη: Ζήτη.</a:t>
            </a:r>
          </a:p>
          <a:p>
            <a:pPr algn="just"/>
            <a:r>
              <a:rPr lang="el-GR" dirty="0"/>
              <a:t>Ράλλη, Α. 2005. </a:t>
            </a:r>
            <a:r>
              <a:rPr lang="el-GR" i="1" dirty="0"/>
              <a:t>Μορφολογία</a:t>
            </a:r>
            <a:r>
              <a:rPr lang="el-GR" dirty="0"/>
              <a:t>. Αθήνα: Πατάκης.</a:t>
            </a:r>
          </a:p>
          <a:p>
            <a:pPr algn="just"/>
            <a:r>
              <a:rPr lang="en-US" dirty="0"/>
              <a:t>Spencer. </a:t>
            </a:r>
            <a:r>
              <a:rPr lang="el-GR" dirty="0"/>
              <a:t>Α. 2000. </a:t>
            </a:r>
            <a:r>
              <a:rPr lang="en-US" dirty="0"/>
              <a:t>Morphology and syntax. </a:t>
            </a:r>
            <a:r>
              <a:rPr lang="el-GR" dirty="0"/>
              <a:t>Στο </a:t>
            </a:r>
            <a:r>
              <a:rPr lang="en-US" i="1" dirty="0"/>
              <a:t>Morphology. An International Handbook on Inflection and Word-Formation</a:t>
            </a:r>
            <a:r>
              <a:rPr lang="en-US" dirty="0"/>
              <a:t>, </a:t>
            </a:r>
            <a:r>
              <a:rPr lang="el-GR" dirty="0" err="1"/>
              <a:t>επιμ</a:t>
            </a:r>
            <a:r>
              <a:rPr lang="el-GR" dirty="0"/>
              <a:t>. </a:t>
            </a:r>
            <a:r>
              <a:rPr lang="en-US" dirty="0"/>
              <a:t>G. </a:t>
            </a:r>
            <a:r>
              <a:rPr lang="en-US" dirty="0" err="1"/>
              <a:t>Booij</a:t>
            </a:r>
            <a:r>
              <a:rPr lang="en-US" dirty="0"/>
              <a:t>, Ch. Lehmann &amp; J. </a:t>
            </a:r>
            <a:r>
              <a:rPr lang="en-US" dirty="0" err="1"/>
              <a:t>Mugdan</a:t>
            </a:r>
            <a:r>
              <a:rPr lang="en-US" dirty="0"/>
              <a:t> (in collaboration with W. </a:t>
            </a:r>
            <a:r>
              <a:rPr lang="en-US" dirty="0" err="1"/>
              <a:t>Kesselheim</a:t>
            </a:r>
            <a:r>
              <a:rPr lang="en-US" dirty="0"/>
              <a:t> &amp; St. </a:t>
            </a:r>
            <a:r>
              <a:rPr lang="en-US" dirty="0" err="1"/>
              <a:t>Skopeteas</a:t>
            </a:r>
            <a:r>
              <a:rPr lang="en-US" dirty="0"/>
              <a:t>), 1</a:t>
            </a:r>
            <a:r>
              <a:rPr lang="el-GR" dirty="0" err="1"/>
              <a:t>ος</a:t>
            </a:r>
            <a:r>
              <a:rPr lang="el-GR" dirty="0"/>
              <a:t> </a:t>
            </a:r>
            <a:r>
              <a:rPr lang="el-GR" dirty="0" err="1"/>
              <a:t>τομ</a:t>
            </a:r>
            <a:r>
              <a:rPr lang="el-GR" dirty="0"/>
              <a:t>., 312-334. Βερολίνο: </a:t>
            </a:r>
            <a:r>
              <a:rPr lang="en-US" dirty="0"/>
              <a:t>Walter de Gruyter.</a:t>
            </a:r>
          </a:p>
          <a:p>
            <a:pPr marL="0" indent="0" algn="just">
              <a:buNone/>
            </a:pPr>
            <a:endParaRPr lang="el-GR" sz="16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D14A0CE-3770-4AAE-ABC5-0891CA5D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χετική εικόνα">
            <a:extLst>
              <a:ext uri="{FF2B5EF4-FFF2-40B4-BE49-F238E27FC236}">
                <a16:creationId xmlns="" xmlns:a16="http://schemas.microsoft.com/office/drawing/2014/main" id="{5EA47BA1-A284-4564-9B66-3D7B79398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9" t="13481" r="7200" b="31003"/>
          <a:stretch/>
        </p:blipFill>
        <p:spPr bwMode="auto">
          <a:xfrm>
            <a:off x="2200049" y="2019372"/>
            <a:ext cx="4743902" cy="2091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Ενδεικτικές απαντήσεις…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B1877BB-BA29-4A1B-ADF5-1E9DAFF2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lvl="0" indent="-357188" algn="just">
              <a:buClr>
                <a:srgbClr val="B5AE53"/>
              </a:buClr>
              <a:buFont typeface="+mj-lt"/>
              <a:buAutoNum type="arabicPeriod"/>
            </a:pPr>
            <a:r>
              <a:rPr lang="el-GR" sz="1800" dirty="0" err="1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Αλλομορφία</a:t>
            </a:r>
            <a:r>
              <a:rPr lang="el-GR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: παραλλαγμένες μορφές μορφημάτων </a:t>
            </a:r>
            <a:endParaRPr lang="el-GR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marL="539750" indent="-357188" algn="just">
              <a:buClr>
                <a:srgbClr val="B5AE53"/>
              </a:buClr>
              <a:buFont typeface="+mj-lt"/>
              <a:buAutoNum type="arabicPeriod"/>
            </a:pPr>
            <a:r>
              <a:rPr lang="el-GR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Δημιουργείται μέσω του δανεισμού και από την εξέλιξη της </a:t>
            </a:r>
            <a:r>
              <a:rPr lang="el-GR" sz="180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γλώσσας </a:t>
            </a:r>
            <a:endParaRPr lang="el-GR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marL="539750" indent="-357188" algn="just">
              <a:buClr>
                <a:srgbClr val="B5AE53"/>
              </a:buClr>
              <a:buFont typeface="+mj-lt"/>
              <a:buAutoNum type="arabicPeriod"/>
            </a:pPr>
            <a:r>
              <a:rPr lang="el-GR" sz="1800" i="1" smtClean="0"/>
              <a:t>μπακαλ</a:t>
            </a:r>
            <a:r>
              <a:rPr lang="el-GR" sz="1800" i="1" dirty="0" smtClean="0"/>
              <a:t>- ~ </a:t>
            </a:r>
            <a:r>
              <a:rPr lang="el-GR" sz="1800" i="1" dirty="0" err="1" smtClean="0"/>
              <a:t>μπακαληδ</a:t>
            </a:r>
            <a:r>
              <a:rPr lang="el-GR" sz="1800" i="1" dirty="0" smtClean="0"/>
              <a:t>-, </a:t>
            </a:r>
            <a:r>
              <a:rPr lang="el-GR" sz="1800" i="1" dirty="0" err="1" smtClean="0"/>
              <a:t>δρόμ</a:t>
            </a:r>
            <a:r>
              <a:rPr lang="el-GR" sz="1800" i="1" dirty="0" smtClean="0"/>
              <a:t>, </a:t>
            </a:r>
            <a:r>
              <a:rPr lang="el-GR" sz="1800" i="1" dirty="0" err="1" smtClean="0"/>
              <a:t>παπα</a:t>
            </a:r>
            <a:r>
              <a:rPr lang="el-GR" sz="1800" i="1" dirty="0"/>
              <a:t>- </a:t>
            </a:r>
            <a:r>
              <a:rPr lang="el-GR" sz="1800" i="1" dirty="0" smtClean="0"/>
              <a:t>~ </a:t>
            </a:r>
            <a:r>
              <a:rPr lang="el-GR" sz="1800" i="1" dirty="0" err="1" smtClean="0"/>
              <a:t>παπαδ</a:t>
            </a:r>
            <a:r>
              <a:rPr lang="el-GR" sz="1800" i="1" dirty="0" smtClean="0"/>
              <a:t>-, </a:t>
            </a:r>
            <a:r>
              <a:rPr lang="el-GR" sz="1800" i="1" dirty="0" err="1" smtClean="0"/>
              <a:t>δάσ</a:t>
            </a:r>
            <a:r>
              <a:rPr lang="el-GR" sz="1800" i="1" dirty="0" smtClean="0"/>
              <a:t>-</a:t>
            </a:r>
            <a:r>
              <a:rPr lang="el-GR" sz="1800" i="1" dirty="0"/>
              <a:t>, </a:t>
            </a:r>
            <a:r>
              <a:rPr lang="el-GR" sz="1800" i="1" dirty="0" err="1"/>
              <a:t>κεφτε</a:t>
            </a:r>
            <a:r>
              <a:rPr lang="el-GR" sz="1800" i="1" dirty="0"/>
              <a:t>- </a:t>
            </a:r>
            <a:r>
              <a:rPr lang="el-GR" sz="1800" i="1" dirty="0" smtClean="0"/>
              <a:t>~ </a:t>
            </a:r>
            <a:r>
              <a:rPr lang="el-GR" sz="1800" i="1" dirty="0" err="1" smtClean="0"/>
              <a:t>κεφτεδ</a:t>
            </a:r>
            <a:r>
              <a:rPr lang="el-GR" sz="1800" i="1" dirty="0" smtClean="0"/>
              <a:t>-, </a:t>
            </a:r>
            <a:r>
              <a:rPr lang="el-GR" sz="1800" i="1" dirty="0" err="1" smtClean="0"/>
              <a:t>ανθρωπ</a:t>
            </a:r>
            <a:r>
              <a:rPr lang="el-GR" sz="1800" i="1" dirty="0" smtClean="0"/>
              <a:t>-, </a:t>
            </a:r>
            <a:r>
              <a:rPr lang="el-GR" sz="1800" i="1" dirty="0" err="1" smtClean="0"/>
              <a:t>μητερ</a:t>
            </a:r>
            <a:r>
              <a:rPr lang="el-GR" sz="1800" i="1" dirty="0" smtClean="0"/>
              <a:t>- </a:t>
            </a:r>
          </a:p>
          <a:p>
            <a:pPr marL="547688" indent="-360363">
              <a:buFont typeface="+mj-lt"/>
              <a:buAutoNum type="arabicPeriod" startAt="4"/>
            </a:pPr>
            <a:r>
              <a:rPr lang="el-GR" sz="1800" dirty="0"/>
              <a:t>Υπάρχει </a:t>
            </a:r>
            <a:r>
              <a:rPr lang="el-GR" sz="1800" dirty="0" err="1" smtClean="0"/>
              <a:t>αλλομορφία</a:t>
            </a:r>
            <a:r>
              <a:rPr lang="el-GR" sz="1800" dirty="0" smtClean="0"/>
              <a:t>: </a:t>
            </a:r>
            <a:r>
              <a:rPr lang="en-US" sz="1800" i="1" dirty="0" err="1" smtClean="0"/>
              <a:t>muoi</a:t>
            </a:r>
            <a:r>
              <a:rPr lang="en-US" sz="1800" i="1" dirty="0" smtClean="0"/>
              <a:t>-</a:t>
            </a:r>
            <a:r>
              <a:rPr lang="el-GR" sz="1800" i="1" dirty="0" smtClean="0"/>
              <a:t> ~</a:t>
            </a:r>
            <a:r>
              <a:rPr lang="el-GR" sz="1800" dirty="0"/>
              <a:t> </a:t>
            </a:r>
            <a:r>
              <a:rPr lang="en-US" sz="1800" i="1" dirty="0" err="1" smtClean="0"/>
              <a:t>muor</a:t>
            </a:r>
            <a:r>
              <a:rPr lang="en-US" sz="1800" i="1" dirty="0" smtClean="0"/>
              <a:t>-</a:t>
            </a:r>
            <a:r>
              <a:rPr lang="el-GR" sz="1800" dirty="0"/>
              <a:t> </a:t>
            </a:r>
            <a:r>
              <a:rPr lang="el-GR" sz="1800" i="1" dirty="0"/>
              <a:t>~ </a:t>
            </a:r>
            <a:r>
              <a:rPr lang="en-US" sz="1800" dirty="0"/>
              <a:t> </a:t>
            </a:r>
            <a:r>
              <a:rPr lang="en-US" sz="1800" i="1" dirty="0" err="1" smtClean="0"/>
              <a:t>mor</a:t>
            </a:r>
            <a:r>
              <a:rPr lang="en-US" sz="1800" i="1" dirty="0" smtClean="0"/>
              <a:t>-</a:t>
            </a:r>
            <a:endParaRPr lang="el-GR" sz="1800" i="1" dirty="0"/>
          </a:p>
          <a:p>
            <a:pPr marL="539750" lvl="0" indent="-357188" algn="just">
              <a:buClr>
                <a:srgbClr val="B5AE53"/>
              </a:buClr>
              <a:buFont typeface="+mj-lt"/>
              <a:buAutoNum type="arabicPeriod" startAt="5"/>
            </a:pPr>
            <a:r>
              <a:rPr lang="el-GR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Η υποκατάσταση θα μπορούσε να θεωρηθεί ακραία μορφή </a:t>
            </a:r>
            <a:r>
              <a:rPr lang="el-GR" sz="1800" dirty="0" err="1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αλλομορφίας</a:t>
            </a:r>
            <a:endParaRPr lang="en-US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0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Θέση περιεχομένου 28">
            <a:extLst>
              <a:ext uri="{FF2B5EF4-FFF2-40B4-BE49-F238E27FC236}">
                <a16:creationId xmlns="" xmlns:a16="http://schemas.microsoft.com/office/drawing/2014/main" id="{C950C92B-A32F-4B62-89E2-D42E8AA53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7" t="4724" r="4627" b="5516"/>
          <a:stretch/>
        </p:blipFill>
        <p:spPr>
          <a:xfrm>
            <a:off x="3081528" y="860449"/>
            <a:ext cx="6062472" cy="3839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Θέση κειμένου 14">
            <a:extLst>
              <a:ext uri="{FF2B5EF4-FFF2-40B4-BE49-F238E27FC236}">
                <a16:creationId xmlns="" xmlns:a16="http://schemas.microsoft.com/office/drawing/2014/main" id="{BE05A2A3-342C-406C-A0BC-1F209E44C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172" y="2322319"/>
            <a:ext cx="2574036" cy="3379124"/>
          </a:xfrm>
        </p:spPr>
        <p:txBody>
          <a:bodyPr>
            <a:normAutofit/>
          </a:bodyPr>
          <a:lstStyle/>
          <a:p>
            <a:pPr algn="ctr"/>
            <a:r>
              <a:rPr lang="el-G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Διαφορετική τυπολογία γλωσσών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6A06F4D-150E-43B1-B884-92FAC304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2238" y="5516777"/>
            <a:ext cx="2464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*Εκτός εξεταστέας ύλης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068" y="5395235"/>
            <a:ext cx="51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τα χαρακτηριστικά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διαχυτικών/κλιτικών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AB7A018-EA4E-4F22-98E7-7DA2DFEE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Τυπολογία γλωσσών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DE20735-7EE6-48D8-B252-5CB77629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23882" cy="4023360"/>
          </a:xfrm>
        </p:spPr>
        <p:txBody>
          <a:bodyPr/>
          <a:lstStyle/>
          <a:p>
            <a:r>
              <a:rPr lang="el-GR" dirty="0"/>
              <a:t>Μορφολογικές κατηγοριοποιήσεις των γλωσσών με βάση δύο άξονες: </a:t>
            </a:r>
          </a:p>
          <a:p>
            <a:pPr algn="just"/>
            <a:r>
              <a:rPr lang="el-GR" sz="1800" dirty="0"/>
              <a:t>Α) την σχέση </a:t>
            </a:r>
            <a:r>
              <a:rPr lang="el-GR" sz="1800" b="1" dirty="0"/>
              <a:t>μορφήματος-λέξης</a:t>
            </a:r>
          </a:p>
          <a:p>
            <a:pPr algn="just"/>
            <a:r>
              <a:rPr lang="el-GR" sz="1800" dirty="0"/>
              <a:t>Β) τα επιμέρους </a:t>
            </a:r>
            <a:r>
              <a:rPr lang="el-GR" sz="1800" b="1" dirty="0"/>
              <a:t>χαρακτηριστικά των μορφημάτων </a:t>
            </a:r>
            <a:r>
              <a:rPr lang="el-GR" sz="1800" dirty="0"/>
              <a:t>που χρησιμοποιούνται </a:t>
            </a:r>
          </a:p>
          <a:p>
            <a:pPr algn="just"/>
            <a:endParaRPr lang="el-GR" dirty="0"/>
          </a:p>
          <a:p>
            <a:pPr marL="447675" indent="-90488" algn="just">
              <a:tabLst>
                <a:tab pos="6997700" algn="l"/>
              </a:tabLst>
            </a:pPr>
            <a:r>
              <a:rPr lang="el-GR" sz="1800" dirty="0">
                <a:solidFill>
                  <a:schemeClr val="tx2">
                    <a:lumMod val="75000"/>
                  </a:schemeClr>
                </a:solidFill>
              </a:rPr>
              <a:t>Έχουμε ένα συνεχές, όπου κάθε γλώσσα βρίσκεται λιγότερο ή περισσότερο κοντά σε μία κατηγορία, δεν υπάρχει απόλυτη κατηγοριοποίηση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18E7DFF-C4A2-4D44-9008-2B761A37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0700" y="5499762"/>
            <a:ext cx="248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Open Sans" charset="0"/>
              </a:rPr>
              <a:t>(</a:t>
            </a:r>
            <a:r>
              <a:rPr lang="nl-NL" dirty="0" smtClean="0">
                <a:latin typeface="Open Sans" charset="0"/>
              </a:rPr>
              <a:t>Greenberg 1974</a:t>
            </a:r>
            <a:r>
              <a:rPr lang="el-GR" dirty="0" smtClean="0">
                <a:latin typeface="Open Sans" charset="0"/>
              </a:rPr>
              <a:t>: </a:t>
            </a:r>
            <a:r>
              <a:rPr lang="nl-NL" dirty="0" smtClean="0">
                <a:latin typeface="Open Sans" charset="0"/>
              </a:rPr>
              <a:t>35</a:t>
            </a:r>
            <a:r>
              <a:rPr lang="el-GR" dirty="0" smtClean="0">
                <a:latin typeface="Open Sans" charset="0"/>
              </a:rPr>
              <a:t>-</a:t>
            </a:r>
            <a:r>
              <a:rPr lang="nl-NL" dirty="0" smtClean="0">
                <a:latin typeface="Open Sans" charset="0"/>
              </a:rPr>
              <a:t>41</a:t>
            </a:r>
            <a:r>
              <a:rPr lang="el-GR" dirty="0" smtClean="0">
                <a:latin typeface="Open Sans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30C746-48F5-4E30-B795-13072217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Τυπολογία γλωσσών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03D0567-6E56-47FE-824A-5B2A84C3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Η μορφολογική τυπολογία αναγνωρίζει </a:t>
            </a:r>
            <a:r>
              <a:rPr lang="el-GR" b="1" dirty="0"/>
              <a:t>συνήθως</a:t>
            </a:r>
            <a:r>
              <a:rPr lang="el-GR" dirty="0"/>
              <a:t> τους εξής τύπους γλωσσών:  </a:t>
            </a:r>
          </a:p>
          <a:p>
            <a:pPr marL="801688" indent="-354013"/>
            <a:r>
              <a:rPr lang="el-GR" sz="1800" dirty="0"/>
              <a:t>• απομονωτικές/αναλυτικές (</a:t>
            </a:r>
            <a:r>
              <a:rPr lang="en-US" sz="1800" dirty="0"/>
              <a:t>isolating)  </a:t>
            </a:r>
            <a:endParaRPr lang="el-GR" sz="1800" dirty="0"/>
          </a:p>
          <a:p>
            <a:pPr marL="801688" indent="-354013"/>
            <a:r>
              <a:rPr lang="en-US" sz="1800" dirty="0"/>
              <a:t>• </a:t>
            </a:r>
            <a:r>
              <a:rPr lang="el-GR" sz="1800" dirty="0" err="1"/>
              <a:t>σχεδιοτυπικές</a:t>
            </a:r>
            <a:r>
              <a:rPr lang="el-GR" sz="1800" dirty="0"/>
              <a:t> (</a:t>
            </a:r>
            <a:r>
              <a:rPr lang="en-US" sz="1800" dirty="0" err="1"/>
              <a:t>templatic</a:t>
            </a:r>
            <a:r>
              <a:rPr lang="en-US" sz="1800" dirty="0"/>
              <a:t>)</a:t>
            </a:r>
            <a:r>
              <a:rPr lang="el-GR" sz="1800" dirty="0"/>
              <a:t> </a:t>
            </a:r>
          </a:p>
          <a:p>
            <a:pPr marL="801688" indent="-354013"/>
            <a:r>
              <a:rPr lang="en-US" sz="1800" dirty="0" smtClean="0"/>
              <a:t>•</a:t>
            </a:r>
            <a:r>
              <a:rPr lang="el-GR" sz="1800" dirty="0" smtClean="0"/>
              <a:t> </a:t>
            </a:r>
            <a:r>
              <a:rPr lang="el-GR" sz="1800" b="1" dirty="0">
                <a:solidFill>
                  <a:schemeClr val="bg2"/>
                </a:solidFill>
              </a:rPr>
              <a:t>συνθετικές </a:t>
            </a:r>
            <a:r>
              <a:rPr lang="en-US" sz="1800" b="1" dirty="0">
                <a:solidFill>
                  <a:schemeClr val="bg2"/>
                </a:solidFill>
              </a:rPr>
              <a:t>(synthetic)</a:t>
            </a:r>
            <a:endParaRPr lang="el-GR" sz="1800" b="1" dirty="0">
              <a:solidFill>
                <a:schemeClr val="bg2"/>
              </a:solidFill>
            </a:endParaRPr>
          </a:p>
          <a:p>
            <a:pPr marL="625475" indent="176213"/>
            <a:r>
              <a:rPr lang="en-US" sz="1800" dirty="0"/>
              <a:t>•</a:t>
            </a:r>
            <a:r>
              <a:rPr lang="el-GR" sz="1800" dirty="0"/>
              <a:t> </a:t>
            </a:r>
            <a:r>
              <a:rPr lang="el-GR" sz="1800" dirty="0" err="1"/>
              <a:t>πολυσυνθετικές</a:t>
            </a:r>
            <a:r>
              <a:rPr lang="el-GR" sz="1800" dirty="0"/>
              <a:t> (</a:t>
            </a:r>
            <a:r>
              <a:rPr lang="en-US" sz="1800" dirty="0"/>
              <a:t>polysynthetic)  </a:t>
            </a:r>
            <a:endParaRPr lang="el-GR" sz="1800" dirty="0"/>
          </a:p>
          <a:p>
            <a:pPr marL="625475" indent="176213"/>
            <a:r>
              <a:rPr lang="en-US" sz="1800" dirty="0" smtClean="0"/>
              <a:t>•</a:t>
            </a:r>
            <a:r>
              <a:rPr lang="el-GR" sz="1800" dirty="0" smtClean="0"/>
              <a:t> </a:t>
            </a:r>
            <a:r>
              <a:rPr lang="el-GR" sz="1800" dirty="0"/>
              <a:t>διαχυτικές (</a:t>
            </a:r>
            <a:r>
              <a:rPr lang="en-US" sz="1800" dirty="0"/>
              <a:t>fusional) </a:t>
            </a:r>
            <a:endParaRPr lang="el-GR" sz="1800" dirty="0" smtClean="0"/>
          </a:p>
          <a:p>
            <a:pPr marL="625475" indent="176213"/>
            <a:r>
              <a:rPr lang="en-US" sz="1800" dirty="0" smtClean="0"/>
              <a:t>•</a:t>
            </a:r>
            <a:r>
              <a:rPr lang="el-GR" sz="1800" dirty="0" smtClean="0"/>
              <a:t> </a:t>
            </a:r>
            <a:r>
              <a:rPr lang="el-GR" sz="1800" dirty="0"/>
              <a:t>συγκολλητικές (</a:t>
            </a:r>
            <a:r>
              <a:rPr lang="en-US" sz="1800" dirty="0"/>
              <a:t>agglutinating) </a:t>
            </a:r>
            <a:endParaRPr lang="el-GR" sz="1800" dirty="0"/>
          </a:p>
          <a:p>
            <a:pPr marL="625475" indent="176213"/>
            <a:endParaRPr lang="el-GR" sz="1800" dirty="0" smtClean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607FE84-CB39-4C90-906E-70F0D1A0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0FEDF870-4F7F-4014-A83A-5FE79825D6E8}"/>
              </a:ext>
            </a:extLst>
          </p:cNvPr>
          <p:cNvSpPr/>
          <p:nvPr/>
        </p:nvSpPr>
        <p:spPr>
          <a:xfrm>
            <a:off x="4331612" y="5394960"/>
            <a:ext cx="367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Δεν είναι απόλυτα σαφής η διάκριση</a:t>
            </a:r>
          </a:p>
        </p:txBody>
      </p:sp>
    </p:spTree>
    <p:extLst>
      <p:ext uri="{BB962C8B-B14F-4D97-AF65-F5344CB8AC3E}">
        <p14:creationId xmlns:p14="http://schemas.microsoft.com/office/powerpoint/2010/main" val="11393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20F99-0ABE-4A35-99B2-9B75CC2A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Απομονωτικές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EF4A433-3F17-47FD-9A29-F320DC60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86404" cy="4230601"/>
          </a:xfrm>
        </p:spPr>
        <p:txBody>
          <a:bodyPr>
            <a:normAutofit/>
          </a:bodyPr>
          <a:lstStyle/>
          <a:p>
            <a:pPr algn="just"/>
            <a:r>
              <a:rPr lang="el-GR" sz="2100" b="1" dirty="0">
                <a:solidFill>
                  <a:srgbClr val="FFFF00"/>
                </a:solidFill>
              </a:rPr>
              <a:t>Αναλυτικές ή απομονωτικές</a:t>
            </a:r>
            <a:r>
              <a:rPr lang="el-GR" dirty="0"/>
              <a:t>: 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στερούνται μορφολογίας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η πλειονότητα των μορφημάτων είναι ελεύθερα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κάθε μόρφημα αντιστοιχεί σε μία λέξη </a:t>
            </a:r>
          </a:p>
          <a:p>
            <a:pPr marL="452438" indent="-263525" algn="just">
              <a:buFont typeface="Arial" charset="0"/>
              <a:buChar char="•"/>
            </a:pPr>
            <a:r>
              <a:rPr lang="el-GR" dirty="0"/>
              <a:t>οι γραμματικές λειτουργίες (πτώση, αριθμός, πρόσωπο κτλ.) δηλώνονται είτε με ελεύθερα γραμματικά μορφήματα είτε με τη σειρά των λέξεων είτε με τη βοήθεια του μουσικού τόνου π.χ. </a:t>
            </a:r>
            <a:r>
              <a:rPr lang="el-GR" dirty="0" err="1" smtClean="0"/>
              <a:t>βιετναμεζική</a:t>
            </a:r>
            <a:r>
              <a:rPr lang="el-GR" dirty="0" smtClean="0"/>
              <a:t> και </a:t>
            </a:r>
            <a:r>
              <a:rPr lang="el-GR" dirty="0"/>
              <a:t>εν μέρει η κινεζική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451BEFC-32CD-49BF-AEF2-7E7849E4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1CD004B-A749-4298-A8B7-C9407008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Απομονωτικές γλώσσες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AB420A8-851F-4EE1-930E-38CA5FE2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2047875"/>
            <a:ext cx="7745349" cy="3584829"/>
          </a:xfrm>
        </p:spPr>
        <p:txBody>
          <a:bodyPr>
            <a:normAutofit/>
          </a:bodyPr>
          <a:lstStyle/>
          <a:p>
            <a:pPr algn="just"/>
            <a:r>
              <a:rPr lang="el-GR" b="1" u="sng" dirty="0">
                <a:solidFill>
                  <a:srgbClr val="FFFF00"/>
                </a:solidFill>
                <a:effectLst/>
              </a:rPr>
              <a:t>Απομονωτικές</a:t>
            </a:r>
            <a:r>
              <a:rPr lang="el-GR" b="1" dirty="0">
                <a:solidFill>
                  <a:srgbClr val="FFFF00"/>
                </a:solidFill>
                <a:effectLst/>
              </a:rPr>
              <a:t> </a:t>
            </a:r>
            <a:r>
              <a:rPr lang="el-GR" dirty="0">
                <a:effectLst/>
              </a:rPr>
              <a:t>(π.χ. κινέζικη, βιετναμέζικη, </a:t>
            </a:r>
            <a:r>
              <a:rPr lang="el-GR" dirty="0" err="1"/>
              <a:t>Αυστρονησιακές</a:t>
            </a:r>
            <a:r>
              <a:rPr lang="el-GR" dirty="0"/>
              <a:t> γλώσσες</a:t>
            </a:r>
            <a:r>
              <a:rPr lang="el-GR" dirty="0">
                <a:effectLst/>
              </a:rPr>
              <a:t>) </a:t>
            </a:r>
          </a:p>
          <a:p>
            <a:pPr marL="0" indent="0" algn="just">
              <a:buNone/>
            </a:pPr>
            <a:r>
              <a:rPr lang="el-GR" dirty="0">
                <a:effectLst/>
              </a:rPr>
              <a:t>    λέξη = </a:t>
            </a:r>
            <a:r>
              <a:rPr lang="el-GR" dirty="0"/>
              <a:t>μόρφημα, η αντιστοιχία ανάμεσα </a:t>
            </a:r>
            <a:r>
              <a:rPr lang="el-GR" dirty="0" smtClean="0"/>
              <a:t>στο </a:t>
            </a:r>
            <a:r>
              <a:rPr lang="el-GR" dirty="0"/>
              <a:t>μόρφημα και στη λέξη είναι συνήθως 1:1</a:t>
            </a:r>
            <a:endParaRPr lang="el-GR" dirty="0">
              <a:effectLst/>
            </a:endParaRPr>
          </a:p>
          <a:p>
            <a:endParaRPr lang="el-GR" dirty="0">
              <a:effectLst/>
            </a:endParaRPr>
          </a:p>
          <a:p>
            <a:pPr marL="0" indent="0" algn="ctr">
              <a:buNone/>
            </a:pPr>
            <a:r>
              <a:rPr lang="el-GR" i="1" dirty="0" err="1">
                <a:effectLst/>
              </a:rPr>
              <a:t>ho</a:t>
            </a:r>
            <a:r>
              <a:rPr lang="el-GR" i="1" dirty="0">
                <a:effectLst/>
              </a:rPr>
              <a:t> </a:t>
            </a:r>
            <a:r>
              <a:rPr lang="el-GR" i="1" dirty="0" err="1">
                <a:effectLst/>
              </a:rPr>
              <a:t>se</a:t>
            </a:r>
            <a:r>
              <a:rPr lang="el-GR" i="1" dirty="0">
                <a:effectLst/>
              </a:rPr>
              <a:t> </a:t>
            </a:r>
            <a:r>
              <a:rPr lang="el-GR" i="1" dirty="0" err="1">
                <a:effectLst/>
              </a:rPr>
              <a:t>vao</a:t>
            </a:r>
            <a:r>
              <a:rPr lang="el-GR" i="1" dirty="0">
                <a:effectLst/>
              </a:rPr>
              <a:t> </a:t>
            </a:r>
            <a:r>
              <a:rPr lang="el-GR" i="1" dirty="0" err="1">
                <a:effectLst/>
              </a:rPr>
              <a:t>δoan</a:t>
            </a:r>
            <a:r>
              <a:rPr lang="el-GR" i="1" dirty="0">
                <a:effectLst/>
              </a:rPr>
              <a:t> </a:t>
            </a:r>
            <a:r>
              <a:rPr lang="el-GR" dirty="0">
                <a:effectLst/>
              </a:rPr>
              <a:t>"θα ενταχθούν στην ομάδα" </a:t>
            </a:r>
          </a:p>
          <a:p>
            <a:pPr marL="0" indent="0">
              <a:buNone/>
            </a:pPr>
            <a:r>
              <a:rPr lang="el-GR" dirty="0">
                <a:effectLst/>
              </a:rPr>
              <a:t>          </a:t>
            </a:r>
            <a:r>
              <a:rPr lang="el-GR" sz="1800" dirty="0" err="1">
                <a:effectLst/>
              </a:rPr>
              <a:t>ho</a:t>
            </a:r>
            <a:r>
              <a:rPr lang="el-GR" sz="1800" dirty="0">
                <a:effectLst/>
              </a:rPr>
              <a:t>="αυτοί", </a:t>
            </a:r>
            <a:r>
              <a:rPr lang="el-GR" sz="1800" dirty="0" err="1">
                <a:effectLst/>
              </a:rPr>
              <a:t>se</a:t>
            </a:r>
            <a:r>
              <a:rPr lang="el-GR" sz="1800" dirty="0">
                <a:effectLst/>
              </a:rPr>
              <a:t>=μόρφημα για το μέλλοντα, </a:t>
            </a:r>
            <a:r>
              <a:rPr lang="el-GR" sz="1800" dirty="0" err="1">
                <a:effectLst/>
              </a:rPr>
              <a:t>vao</a:t>
            </a:r>
            <a:r>
              <a:rPr lang="el-GR" sz="1800" dirty="0">
                <a:effectLst/>
              </a:rPr>
              <a:t>="μπαίνω", </a:t>
            </a:r>
            <a:r>
              <a:rPr lang="el-GR" sz="1800" dirty="0" err="1">
                <a:effectLst/>
              </a:rPr>
              <a:t>δoan</a:t>
            </a:r>
            <a:r>
              <a:rPr lang="el-GR" sz="1800" dirty="0">
                <a:effectLst/>
              </a:rPr>
              <a:t>="ομάδα"</a:t>
            </a:r>
            <a:endParaRPr lang="el-GR" dirty="0">
              <a:effectLst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E4638176-1CBF-481D-AC1E-D5B5A7F2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91" y="4915496"/>
            <a:ext cx="7434072" cy="12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1CD004B-A749-4298-A8B7-C9407008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Σχεδιοτυπικές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γλώσσες</a:t>
            </a:r>
            <a:endParaRPr 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AB420A8-851F-4EE1-930E-38CA5FE2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44" y="2125218"/>
            <a:ext cx="7543801" cy="3076575"/>
          </a:xfrm>
        </p:spPr>
        <p:txBody>
          <a:bodyPr>
            <a:normAutofit/>
          </a:bodyPr>
          <a:lstStyle/>
          <a:p>
            <a:pPr algn="just"/>
            <a:r>
              <a:rPr lang="el-GR" b="1" u="sng" dirty="0" err="1">
                <a:solidFill>
                  <a:srgbClr val="FFFF00"/>
                </a:solidFill>
                <a:effectLst/>
              </a:rPr>
              <a:t>Σχεδιοτυπικές</a:t>
            </a:r>
            <a:r>
              <a:rPr lang="el-GR" b="1" dirty="0">
                <a:effectLst/>
              </a:rPr>
              <a:t> </a:t>
            </a:r>
            <a:r>
              <a:rPr lang="el-GR" dirty="0">
                <a:effectLst/>
              </a:rPr>
              <a:t>(π.χ. αραβική)</a:t>
            </a:r>
          </a:p>
          <a:p>
            <a:pPr marL="0" indent="0">
              <a:buNone/>
            </a:pPr>
            <a:r>
              <a:rPr lang="el-GR" dirty="0">
                <a:effectLst/>
              </a:rPr>
              <a:t>    λέξη = ρίζες με τη μορφή </a:t>
            </a:r>
            <a:r>
              <a:rPr lang="el-GR" dirty="0" err="1">
                <a:effectLst/>
              </a:rPr>
              <a:t>σχεδιοτύπων</a:t>
            </a:r>
            <a:r>
              <a:rPr lang="el-GR" dirty="0">
                <a:effectLst/>
              </a:rPr>
              <a:t> (συνήθως σύμφωνα)</a:t>
            </a:r>
          </a:p>
          <a:p>
            <a:pPr algn="just"/>
            <a:r>
              <a:rPr lang="el-GR" dirty="0"/>
              <a:t>οι ρίζες των λέξεων αποτελούνται από ένα σύνολο, συνήθως συμφώνων, στο οποίο, για να δημιουργηθεί η λέξη, εισάγονται φωνήεντα, π.χ. αραβική, </a:t>
            </a:r>
            <a:r>
              <a:rPr lang="pl-PL" dirty="0"/>
              <a:t>drs + /u/ &gt; /udrs/ = «διαβάζω», + /a/ &gt; /darasa/ =</a:t>
            </a:r>
            <a:r>
              <a:rPr lang="el-GR" dirty="0"/>
              <a:t> «διάβασε»</a:t>
            </a:r>
          </a:p>
          <a:p>
            <a:endParaRPr lang="el-GR" dirty="0">
              <a:effectLst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F68A6EE4-09C7-4D01-A5D4-99718DAC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94" y="4641966"/>
            <a:ext cx="5263961" cy="168406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468E2B85-81E0-4A79-B49B-ED2C7A688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497" y="457325"/>
            <a:ext cx="1296543" cy="982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81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967</Words>
  <Application>Microsoft Macintosh PowerPoint</Application>
  <PresentationFormat>On-screen Show (4:3)</PresentationFormat>
  <Paragraphs>181</Paragraphs>
  <Slides>22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Open Sans</vt:lpstr>
      <vt:lpstr>Wingdings</vt:lpstr>
      <vt:lpstr>Arial</vt:lpstr>
      <vt:lpstr>1_Ανασκόπηση</vt:lpstr>
      <vt:lpstr>Τμήμα Ιταλικής γλώσσας και φιλολογίας, Πανεπιστήμιο Αθηνών   Κατερίνα Χριστοπούλου  kxristopoulou@gmail.com </vt:lpstr>
      <vt:lpstr>Ερωτήματα για σκέψη… </vt:lpstr>
      <vt:lpstr>Ενδεικτικές απαντήσεις… </vt:lpstr>
      <vt:lpstr>PowerPoint Presentation</vt:lpstr>
      <vt:lpstr>Τυπολογία γλωσσών </vt:lpstr>
      <vt:lpstr>Τυπολογία γλωσσών </vt:lpstr>
      <vt:lpstr>Απομονωτικές γλώσσες</vt:lpstr>
      <vt:lpstr>Απομονωτικές γλώσσες</vt:lpstr>
      <vt:lpstr>Σχεδιοτυπικές γλώσσες</vt:lpstr>
      <vt:lpstr>Συνθετικές γλώσσες</vt:lpstr>
      <vt:lpstr>Συνθετικές γλώσσες</vt:lpstr>
      <vt:lpstr>Πολυσυνθετικές γλώσσες</vt:lpstr>
      <vt:lpstr>Διαχυτικές γλώσσες</vt:lpstr>
      <vt:lpstr>Διαχυτικές γλώσσες</vt:lpstr>
      <vt:lpstr>Διαχυτικές γλώσσες</vt:lpstr>
      <vt:lpstr>Συγκολλητικές γλώσσες</vt:lpstr>
      <vt:lpstr>Δραστηριότητα 1</vt:lpstr>
      <vt:lpstr>Δραστηριότητα 1</vt:lpstr>
      <vt:lpstr>Δραστηριότητα 2</vt:lpstr>
      <vt:lpstr>Δραστηριότητα 3</vt:lpstr>
      <vt:lpstr>Βιβλιογραφία 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Σχολή Ανθρωπιστικών Επιστημών  Πρόγραμμα Σπουδών: Σύγχρονες τάσεις στη γλωσσολογία για εκπαιδευτικούς</dc:title>
  <dc:creator>Χριστοπούλου Κατερίνα</dc:creator>
  <cp:lastModifiedBy>Χριστοπούλου Αικατερίνη</cp:lastModifiedBy>
  <cp:revision>115</cp:revision>
  <cp:lastPrinted>2019-12-16T10:22:39Z</cp:lastPrinted>
  <dcterms:created xsi:type="dcterms:W3CDTF">2019-03-04T09:40:17Z</dcterms:created>
  <dcterms:modified xsi:type="dcterms:W3CDTF">2020-11-20T15:03:23Z</dcterms:modified>
</cp:coreProperties>
</file>