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18600" cy="6845300"/>
  <p:notesSz cx="9118600" cy="68453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219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2442" y="2495295"/>
            <a:ext cx="6093714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20" cy="171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5930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96079" y="1574419"/>
            <a:ext cx="3966591" cy="45178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491" y="202437"/>
            <a:ext cx="7803616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4116" y="1571751"/>
            <a:ext cx="8070367" cy="4117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0324" y="6366129"/>
            <a:ext cx="2917952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5930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65392" y="6366129"/>
            <a:ext cx="2097278" cy="342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44590" y="2495295"/>
            <a:ext cx="6261566" cy="615553"/>
          </a:xfrm>
        </p:spPr>
        <p:txBody>
          <a:bodyPr/>
          <a:lstStyle/>
          <a:p>
            <a:r>
              <a:rPr lang="el-GR" dirty="0"/>
              <a:t>Εισαγωγή στη Φωνητική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4"/>
          </p:nvPr>
        </p:nvSpPr>
        <p:spPr>
          <a:xfrm>
            <a:off x="1367790" y="3833368"/>
            <a:ext cx="6383020" cy="1107996"/>
          </a:xfrm>
        </p:spPr>
        <p:txBody>
          <a:bodyPr/>
          <a:lstStyle/>
          <a:p>
            <a:r>
              <a:rPr lang="el-GR" dirty="0"/>
              <a:t>Κατερίνα Φλώρου</a:t>
            </a:r>
          </a:p>
          <a:p>
            <a:r>
              <a:rPr lang="el-GR" dirty="0"/>
              <a:t>Ιταλική Γλώσσα και Φιλολογία</a:t>
            </a:r>
          </a:p>
          <a:p>
            <a:r>
              <a:rPr lang="el-GR" dirty="0"/>
              <a:t>ΕΚΠΑ</a:t>
            </a:r>
          </a:p>
          <a:p>
            <a:r>
              <a:rPr lang="el-GR" dirty="0"/>
              <a:t>4</a:t>
            </a:r>
            <a:r>
              <a:rPr lang="el-GR" baseline="30000" dirty="0"/>
              <a:t>ο</a:t>
            </a:r>
            <a:r>
              <a:rPr lang="el-GR" dirty="0"/>
              <a:t> εξάμηνο 2023-24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008" y="475995"/>
            <a:ext cx="61722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Υπερλαρυγγικό</a:t>
            </a:r>
            <a:r>
              <a:rPr sz="4400" spc="-20" dirty="0"/>
              <a:t> </a:t>
            </a:r>
            <a:r>
              <a:rPr sz="4400" spc="-5" dirty="0"/>
              <a:t>σύστημα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71751"/>
            <a:ext cx="3852545" cy="430276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marR="5080" indent="-342900">
              <a:lnSpc>
                <a:spcPct val="802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Το μέρος του φωνητικού  μηχανισμού που βρίσκεται  πάνω από τον λάρυγγα  ονομάζεται υπερλαρυγγικό  σύστημα και αποτελείται από 3  κοιλότητες, την φαρυγγική, την  στοματική και την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ρινική.</a:t>
            </a:r>
            <a:endParaRPr sz="2000">
              <a:latin typeface="Arial"/>
              <a:cs typeface="Arial"/>
            </a:endParaRPr>
          </a:p>
          <a:p>
            <a:pPr marL="354965" marR="112395" indent="-342900">
              <a:lnSpc>
                <a:spcPct val="802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ηχητική ενέργεια ανεβαίνει  από τον λάρυγγα, </a:t>
            </a:r>
            <a:r>
              <a:rPr sz="2000" spc="-10" dirty="0">
                <a:latin typeface="Arial"/>
                <a:cs typeface="Arial"/>
              </a:rPr>
              <a:t>περνάει  </a:t>
            </a:r>
            <a:r>
              <a:rPr sz="2000" spc="-5" dirty="0">
                <a:latin typeface="Arial"/>
                <a:cs typeface="Arial"/>
              </a:rPr>
              <a:t>μέσα από τον φάρυγγα και  διαχέεται στην στοματική  κοιλότητα, την ρινική ή και τις  δύο </a:t>
            </a:r>
            <a:r>
              <a:rPr sz="2000" dirty="0">
                <a:latin typeface="Arial"/>
                <a:cs typeface="Arial"/>
              </a:rPr>
              <a:t>μαζί. </a:t>
            </a:r>
            <a:r>
              <a:rPr sz="2000" spc="-5" dirty="0">
                <a:latin typeface="Arial"/>
                <a:cs typeface="Arial"/>
              </a:rPr>
              <a:t>Η κατεύθυνση της  πορείας του ήχου καθορίζεται  από την </a:t>
            </a:r>
            <a:r>
              <a:rPr sz="2000" spc="-10" dirty="0">
                <a:latin typeface="Arial"/>
                <a:cs typeface="Arial"/>
              </a:rPr>
              <a:t>υπερώα </a:t>
            </a:r>
            <a:r>
              <a:rPr sz="2000" spc="-5" dirty="0">
                <a:latin typeface="Arial"/>
                <a:cs typeface="Arial"/>
              </a:rPr>
              <a:t>(velum) ή  αλλιώς τον μαλακό ουρανίσκο  (soft </a:t>
            </a:r>
            <a:r>
              <a:rPr sz="2000" spc="-10" dirty="0">
                <a:latin typeface="Arial"/>
                <a:cs typeface="Arial"/>
              </a:rPr>
              <a:t>palate).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38600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798" y="288543"/>
            <a:ext cx="19183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Υπερώα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141" y="1595374"/>
            <a:ext cx="3830954" cy="368617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4965" marR="34290" indent="-342900">
              <a:lnSpc>
                <a:spcPct val="901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υπερώα λειτουργεί ως  βαλβίδα για να ανοίξει ή να  κλείσει την είσοδο στην ρινική  κοιλότητα. Αυτό </a:t>
            </a:r>
            <a:r>
              <a:rPr sz="2000" spc="-10" dirty="0">
                <a:latin typeface="Arial"/>
                <a:cs typeface="Arial"/>
              </a:rPr>
              <a:t>συνεπάγεται  </a:t>
            </a:r>
            <a:r>
              <a:rPr sz="2000" spc="-5" dirty="0">
                <a:latin typeface="Arial"/>
                <a:cs typeface="Arial"/>
              </a:rPr>
              <a:t>ότι η </a:t>
            </a:r>
            <a:r>
              <a:rPr sz="2000" spc="-10" dirty="0">
                <a:latin typeface="Arial"/>
                <a:cs typeface="Arial"/>
              </a:rPr>
              <a:t>υπερώα </a:t>
            </a:r>
            <a:r>
              <a:rPr sz="2000" spc="-5" dirty="0">
                <a:latin typeface="Arial"/>
                <a:cs typeface="Arial"/>
              </a:rPr>
              <a:t>θα </a:t>
            </a:r>
            <a:r>
              <a:rPr sz="2000" spc="-10" dirty="0">
                <a:latin typeface="Arial"/>
                <a:cs typeface="Arial"/>
              </a:rPr>
              <a:t>μένει  </a:t>
            </a:r>
            <a:r>
              <a:rPr sz="2000" spc="-5" dirty="0">
                <a:latin typeface="Arial"/>
                <a:cs typeface="Arial"/>
              </a:rPr>
              <a:t>κατεβασμένη όταν </a:t>
            </a:r>
            <a:r>
              <a:rPr sz="2000" spc="-10" dirty="0">
                <a:latin typeface="Arial"/>
                <a:cs typeface="Arial"/>
              </a:rPr>
              <a:t>παράγονται  </a:t>
            </a:r>
            <a:r>
              <a:rPr sz="2000" spc="-5" dirty="0">
                <a:latin typeface="Arial"/>
                <a:cs typeface="Arial"/>
              </a:rPr>
              <a:t>έρρινοι ήχοι ή όταν  αναπνέουμε.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90100"/>
              </a:lnSpc>
              <a:spcBef>
                <a:spcPts val="4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αιωρούμενη ουρά της  </a:t>
            </a:r>
            <a:r>
              <a:rPr sz="2000" spc="-10" dirty="0">
                <a:latin typeface="Arial"/>
                <a:cs typeface="Arial"/>
              </a:rPr>
              <a:t>υπερώας </a:t>
            </a:r>
            <a:r>
              <a:rPr sz="2000" spc="-5" dirty="0">
                <a:latin typeface="Arial"/>
                <a:cs typeface="Arial"/>
              </a:rPr>
              <a:t>που είναι </a:t>
            </a:r>
            <a:r>
              <a:rPr sz="2000" spc="-10" dirty="0">
                <a:latin typeface="Arial"/>
                <a:cs typeface="Arial"/>
              </a:rPr>
              <a:t>ορατή όταν  </a:t>
            </a:r>
            <a:r>
              <a:rPr sz="2000" spc="-5" dirty="0">
                <a:latin typeface="Arial"/>
                <a:cs typeface="Arial"/>
              </a:rPr>
              <a:t>κοιτάμε το στόμα μας ανοιχτό  στον καθρέφτη ονομάζεται  σταφυλή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(uvula).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29275" y="469646"/>
            <a:ext cx="3399764" cy="6192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4622" y="475995"/>
            <a:ext cx="16897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Σαγόνι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95374"/>
            <a:ext cx="3863340" cy="4295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4965" marR="212090" indent="-342900">
              <a:lnSpc>
                <a:spcPct val="90100"/>
              </a:lnSpc>
              <a:spcBef>
                <a:spcPts val="33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Το σαγόνι είναι σημαντικός  αρθρωτής, αφού συμβάλει  στην κίνηση της γλώσσας και  του κάτω χείλους.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90100"/>
              </a:lnSpc>
              <a:spcBef>
                <a:spcPts val="47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Το σαγόνι κινείται λόγω μιας  </a:t>
            </a:r>
            <a:r>
              <a:rPr sz="2000" spc="-10" dirty="0">
                <a:latin typeface="Arial"/>
                <a:cs typeface="Arial"/>
              </a:rPr>
              <a:t>ένωσης </a:t>
            </a:r>
            <a:r>
              <a:rPr sz="2000" spc="-5" dirty="0">
                <a:latin typeface="Arial"/>
                <a:cs typeface="Arial"/>
              </a:rPr>
              <a:t>που </a:t>
            </a:r>
            <a:r>
              <a:rPr sz="2000" spc="-10" dirty="0">
                <a:latin typeface="Arial"/>
                <a:cs typeface="Arial"/>
              </a:rPr>
              <a:t>υπάρχει </a:t>
            </a:r>
            <a:r>
              <a:rPr sz="2000" spc="-5" dirty="0">
                <a:latin typeface="Arial"/>
                <a:cs typeface="Arial"/>
              </a:rPr>
              <a:t>κοντά  στο αυτί και στις δύο πλευρές  του κρανίου. Εξαιτίας </a:t>
            </a:r>
            <a:r>
              <a:rPr sz="2000" dirty="0">
                <a:latin typeface="Arial"/>
                <a:cs typeface="Arial"/>
              </a:rPr>
              <a:t>αυτής  </a:t>
            </a:r>
            <a:r>
              <a:rPr sz="2000" spc="-5" dirty="0">
                <a:latin typeface="Arial"/>
                <a:cs typeface="Arial"/>
              </a:rPr>
              <a:t>της ένωσης το σαγόνι  περιστρέφεται κατά </a:t>
            </a:r>
            <a:r>
              <a:rPr sz="2000" spc="-10" dirty="0">
                <a:latin typeface="Arial"/>
                <a:cs typeface="Arial"/>
              </a:rPr>
              <a:t>μήκος ενός  </a:t>
            </a:r>
            <a:r>
              <a:rPr sz="2000" spc="-5" dirty="0">
                <a:latin typeface="Arial"/>
                <a:cs typeface="Arial"/>
              </a:rPr>
              <a:t>τόξου.</a:t>
            </a:r>
            <a:endParaRPr sz="2000">
              <a:latin typeface="Arial"/>
              <a:cs typeface="Arial"/>
            </a:endParaRPr>
          </a:p>
          <a:p>
            <a:pPr marL="354965" marR="92710" indent="-342900">
              <a:lnSpc>
                <a:spcPct val="901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συγκεκριμένη ένωση είναι  έτσι φτιαγμένη ώστε το σαγόνι  να μπορεί να κινείται </a:t>
            </a:r>
            <a:r>
              <a:rPr sz="2000" spc="-10" dirty="0">
                <a:latin typeface="Arial"/>
                <a:cs typeface="Arial"/>
              </a:rPr>
              <a:t>ελαφρώς  </a:t>
            </a:r>
            <a:r>
              <a:rPr sz="2000" spc="-5" dirty="0">
                <a:latin typeface="Arial"/>
                <a:cs typeface="Arial"/>
              </a:rPr>
              <a:t>μπροστά ή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πίσω.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3874" y="2414269"/>
            <a:ext cx="4428494" cy="2494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8695" y="475995"/>
            <a:ext cx="20586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Γλώσσα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85468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809" y="1585468"/>
            <a:ext cx="3264535" cy="44869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10795">
              <a:lnSpc>
                <a:spcPct val="79600"/>
              </a:lnSpc>
              <a:spcBef>
                <a:spcPts val="440"/>
              </a:spcBef>
            </a:pPr>
            <a:r>
              <a:rPr sz="1400" spc="-5" dirty="0">
                <a:latin typeface="Arial"/>
                <a:cs typeface="Arial"/>
              </a:rPr>
              <a:t>Το σώμα της </a:t>
            </a:r>
            <a:r>
              <a:rPr sz="1400" spc="-10" dirty="0">
                <a:latin typeface="Arial"/>
                <a:cs typeface="Arial"/>
              </a:rPr>
              <a:t>γλώσσας </a:t>
            </a:r>
            <a:r>
              <a:rPr sz="1400" spc="-5" dirty="0">
                <a:latin typeface="Arial"/>
                <a:cs typeface="Arial"/>
              </a:rPr>
              <a:t>(body of </a:t>
            </a:r>
            <a:r>
              <a:rPr sz="1400" spc="-10" dirty="0">
                <a:latin typeface="Arial"/>
                <a:cs typeface="Arial"/>
              </a:rPr>
              <a:t>tongue):  </a:t>
            </a:r>
            <a:r>
              <a:rPr sz="1400" spc="-5" dirty="0">
                <a:latin typeface="Arial"/>
                <a:cs typeface="Arial"/>
              </a:rPr>
              <a:t>Πρόκειται για το κυρίως σώμα του  γλωσσικού μυός. Αυτό μπορεί να κινηθεί  σε δύο βασικούς άξονες: Εμπρός – Πίσω  και Πάνω -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Κάτω</a:t>
            </a:r>
            <a:endParaRPr sz="1400" dirty="0">
              <a:latin typeface="Arial"/>
              <a:cs typeface="Arial"/>
            </a:endParaRPr>
          </a:p>
          <a:p>
            <a:pPr marL="12700" marR="92710">
              <a:lnSpc>
                <a:spcPct val="79600"/>
              </a:lnSpc>
              <a:spcBef>
                <a:spcPts val="335"/>
              </a:spcBef>
            </a:pPr>
            <a:r>
              <a:rPr sz="1400" spc="-5" dirty="0">
                <a:latin typeface="Arial"/>
                <a:cs typeface="Arial"/>
              </a:rPr>
              <a:t>Η άκρη της γλώσσας (tip of the </a:t>
            </a:r>
            <a:r>
              <a:rPr sz="1400" spc="-10" dirty="0">
                <a:latin typeface="Arial"/>
                <a:cs typeface="Arial"/>
              </a:rPr>
              <a:t>tongue):  </a:t>
            </a:r>
            <a:r>
              <a:rPr sz="1400" spc="-5" dirty="0">
                <a:latin typeface="Arial"/>
                <a:cs typeface="Arial"/>
              </a:rPr>
              <a:t>Η άκρη της γλώσσας είναι  σημαντικότατη, αφού πάνω από </a:t>
            </a:r>
            <a:r>
              <a:rPr sz="1400" spc="-10" dirty="0">
                <a:latin typeface="Arial"/>
                <a:cs typeface="Arial"/>
              </a:rPr>
              <a:t>το 50%  </a:t>
            </a:r>
            <a:r>
              <a:rPr sz="1400" spc="-5" dirty="0">
                <a:latin typeface="Arial"/>
                <a:cs typeface="Arial"/>
              </a:rPr>
              <a:t>των συμφωνικών </a:t>
            </a:r>
            <a:r>
              <a:rPr sz="1400" spc="-10" dirty="0">
                <a:latin typeface="Arial"/>
                <a:cs typeface="Arial"/>
              </a:rPr>
              <a:t>αρθρώσεων γίνονται  </a:t>
            </a:r>
            <a:r>
              <a:rPr sz="1400" spc="-5" dirty="0">
                <a:latin typeface="Arial"/>
                <a:cs typeface="Arial"/>
              </a:rPr>
              <a:t>με την βοήθειά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της.</a:t>
            </a:r>
            <a:endParaRPr sz="1400" dirty="0">
              <a:latin typeface="Arial"/>
              <a:cs typeface="Arial"/>
            </a:endParaRPr>
          </a:p>
          <a:p>
            <a:pPr marL="12700" marR="97155">
              <a:lnSpc>
                <a:spcPct val="796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Η λεπίδα της γλώσσας </a:t>
            </a:r>
            <a:r>
              <a:rPr sz="1400" spc="-10" dirty="0">
                <a:latin typeface="Arial"/>
                <a:cs typeface="Arial"/>
              </a:rPr>
              <a:t>(blade </a:t>
            </a:r>
            <a:r>
              <a:rPr sz="1400" spc="-5" dirty="0">
                <a:latin typeface="Arial"/>
                <a:cs typeface="Arial"/>
              </a:rPr>
              <a:t>of the  </a:t>
            </a:r>
            <a:r>
              <a:rPr sz="1400" spc="-10" dirty="0">
                <a:latin typeface="Arial"/>
                <a:cs typeface="Arial"/>
              </a:rPr>
              <a:t>tongue): </a:t>
            </a:r>
            <a:r>
              <a:rPr sz="1400" spc="-5" dirty="0">
                <a:latin typeface="Arial"/>
                <a:cs typeface="Arial"/>
              </a:rPr>
              <a:t>Βρίσκεται αμέσως μετά την  άκρη της γλώσσας. Αν και οι ήχοι οι  οποίοι αρθρώνονται με επαφές της είναι  λίγοι, βοηθά στην διαμόρφωση της  γλώσσας για την παραγωγή άλλων  ήχων.</a:t>
            </a:r>
            <a:endParaRPr sz="1400" dirty="0">
              <a:latin typeface="Arial"/>
              <a:cs typeface="Arial"/>
            </a:endParaRPr>
          </a:p>
          <a:p>
            <a:pPr marL="12700" marR="325120">
              <a:lnSpc>
                <a:spcPct val="795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Η ράχη της γλώσσας </a:t>
            </a:r>
            <a:r>
              <a:rPr sz="1400" spc="-10" dirty="0">
                <a:latin typeface="Arial"/>
                <a:cs typeface="Arial"/>
              </a:rPr>
              <a:t>(dorsum </a:t>
            </a:r>
            <a:r>
              <a:rPr sz="1400" spc="-5" dirty="0">
                <a:latin typeface="Arial"/>
                <a:cs typeface="Arial"/>
              </a:rPr>
              <a:t>of </a:t>
            </a:r>
            <a:r>
              <a:rPr sz="1400" spc="-10" dirty="0">
                <a:latin typeface="Arial"/>
                <a:cs typeface="Arial"/>
              </a:rPr>
              <a:t>the  tongue): </a:t>
            </a:r>
            <a:r>
              <a:rPr sz="1400" spc="-5" dirty="0">
                <a:latin typeface="Arial"/>
                <a:cs typeface="Arial"/>
              </a:rPr>
              <a:t>Είναι ένα πλατύ τμήμα που  </a:t>
            </a:r>
            <a:r>
              <a:rPr sz="1400" spc="-10" dirty="0">
                <a:latin typeface="Arial"/>
                <a:cs typeface="Arial"/>
              </a:rPr>
              <a:t>συνήθως </a:t>
            </a:r>
            <a:r>
              <a:rPr sz="1400" spc="-5" dirty="0">
                <a:latin typeface="Arial"/>
                <a:cs typeface="Arial"/>
              </a:rPr>
              <a:t>ακουμπά στον </a:t>
            </a:r>
            <a:r>
              <a:rPr sz="1400" spc="-10" dirty="0">
                <a:latin typeface="Arial"/>
                <a:cs typeface="Arial"/>
              </a:rPr>
              <a:t>ουρανίσκο </a:t>
            </a:r>
            <a:r>
              <a:rPr sz="1400" spc="-5" dirty="0">
                <a:latin typeface="Arial"/>
                <a:cs typeface="Arial"/>
              </a:rPr>
              <a:t>ή  στην υπερώα.</a:t>
            </a:r>
            <a:endParaRPr sz="1400" dirty="0">
              <a:latin typeface="Arial"/>
              <a:cs typeface="Arial"/>
            </a:endParaRPr>
          </a:p>
          <a:p>
            <a:pPr marL="12700" marR="5080">
              <a:lnSpc>
                <a:spcPct val="79500"/>
              </a:lnSpc>
              <a:spcBef>
                <a:spcPts val="340"/>
              </a:spcBef>
            </a:pPr>
            <a:r>
              <a:rPr sz="1400" spc="-5" dirty="0">
                <a:latin typeface="Arial"/>
                <a:cs typeface="Arial"/>
              </a:rPr>
              <a:t>Η ρίζα της γλώσσας (root of the </a:t>
            </a:r>
            <a:r>
              <a:rPr sz="1400" spc="-10" dirty="0">
                <a:latin typeface="Arial"/>
                <a:cs typeface="Arial"/>
              </a:rPr>
              <a:t>tongue):  </a:t>
            </a:r>
            <a:r>
              <a:rPr sz="1400" spc="-5" dirty="0">
                <a:latin typeface="Arial"/>
                <a:cs typeface="Arial"/>
              </a:rPr>
              <a:t>Η ρίζα της γλώσσας αποτελεί ένα μεγάλο  τμήμα που σχηματίζει </a:t>
            </a:r>
            <a:r>
              <a:rPr sz="1400" spc="-10" dirty="0">
                <a:latin typeface="Arial"/>
                <a:cs typeface="Arial"/>
              </a:rPr>
              <a:t>το εμπρός </a:t>
            </a:r>
            <a:r>
              <a:rPr sz="1400" spc="-5" dirty="0">
                <a:latin typeface="Arial"/>
                <a:cs typeface="Arial"/>
              </a:rPr>
              <a:t>τμήμα  του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φάρυγγα.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116" y="2477782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4141" y="3370084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4141" y="4602264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141" y="5324640"/>
            <a:ext cx="876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59439" y="2991104"/>
            <a:ext cx="4045127" cy="34556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4827" y="418591"/>
            <a:ext cx="2953537" cy="2455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78453" y="475995"/>
            <a:ext cx="13595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Χείλη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58797"/>
            <a:ext cx="3859529" cy="42938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252095" indent="-342900">
              <a:lnSpc>
                <a:spcPct val="79800"/>
              </a:lnSpc>
              <a:spcBef>
                <a:spcPts val="68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Τα πάνω </a:t>
            </a:r>
            <a:r>
              <a:rPr sz="2400" dirty="0">
                <a:latin typeface="Arial"/>
                <a:cs typeface="Arial"/>
              </a:rPr>
              <a:t>και κάτω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χείλη  </a:t>
            </a:r>
            <a:r>
              <a:rPr sz="2400" dirty="0">
                <a:latin typeface="Arial"/>
                <a:cs typeface="Arial"/>
              </a:rPr>
              <a:t>αξιοποιούνται στην  γλωσσική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παραγωγή:</a:t>
            </a:r>
            <a:endParaRPr sz="2400">
              <a:latin typeface="Arial"/>
              <a:cs typeface="Arial"/>
            </a:endParaRPr>
          </a:p>
          <a:p>
            <a:pPr marL="755015" marR="5080" lvl="1" indent="-285750">
              <a:lnSpc>
                <a:spcPts val="1930"/>
              </a:lnSpc>
              <a:spcBef>
                <a:spcPts val="450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μέσω της διαδικασίας του  διαδοχικού ανοίγματος και  κλεισίματος (μετάβαση από  την </a:t>
            </a:r>
            <a:r>
              <a:rPr sz="2000" spc="-10" dirty="0">
                <a:latin typeface="Arial"/>
                <a:cs typeface="Arial"/>
              </a:rPr>
              <a:t>ουδέτερη </a:t>
            </a:r>
            <a:r>
              <a:rPr sz="2000" spc="-5" dirty="0">
                <a:latin typeface="Arial"/>
                <a:cs typeface="Arial"/>
              </a:rPr>
              <a:t>στην  </a:t>
            </a:r>
            <a:r>
              <a:rPr sz="2000" spc="-10" dirty="0">
                <a:latin typeface="Arial"/>
                <a:cs typeface="Arial"/>
              </a:rPr>
              <a:t>πεπλατυσμένη </a:t>
            </a:r>
            <a:r>
              <a:rPr sz="2000" spc="-5" dirty="0">
                <a:latin typeface="Arial"/>
                <a:cs typeface="Arial"/>
              </a:rPr>
              <a:t>θέση και  </a:t>
            </a:r>
            <a:r>
              <a:rPr sz="2000" spc="-10" dirty="0">
                <a:latin typeface="Arial"/>
                <a:cs typeface="Arial"/>
              </a:rPr>
              <a:t>επαναφορά </a:t>
            </a:r>
            <a:r>
              <a:rPr sz="2000" spc="-5" dirty="0">
                <a:latin typeface="Arial"/>
                <a:cs typeface="Arial"/>
              </a:rPr>
              <a:t>στην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ουδέτερη)</a:t>
            </a:r>
            <a:endParaRPr sz="2000">
              <a:latin typeface="Arial"/>
              <a:cs typeface="Arial"/>
            </a:endParaRPr>
          </a:p>
          <a:p>
            <a:pPr marL="755015" marR="224790" lvl="1" indent="-285750">
              <a:lnSpc>
                <a:spcPts val="1920"/>
              </a:lnSpc>
              <a:spcBef>
                <a:spcPts val="459"/>
              </a:spcBef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Arial"/>
                <a:cs typeface="Arial"/>
              </a:rPr>
              <a:t>μέσω της διαδικασίας του  στρογγυλέματος</a:t>
            </a:r>
            <a:endParaRPr sz="2000">
              <a:latin typeface="Arial"/>
              <a:cs typeface="Arial"/>
            </a:endParaRPr>
          </a:p>
          <a:p>
            <a:pPr marL="355600" marR="12065" indent="-342900">
              <a:lnSpc>
                <a:spcPct val="79900"/>
              </a:lnSpc>
              <a:spcBef>
                <a:spcPts val="59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Το </a:t>
            </a:r>
            <a:r>
              <a:rPr sz="2400" dirty="0">
                <a:latin typeface="Arial"/>
                <a:cs typeface="Arial"/>
              </a:rPr>
              <a:t>κάτω </a:t>
            </a:r>
            <a:r>
              <a:rPr sz="2400" spc="-5" dirty="0">
                <a:latin typeface="Arial"/>
                <a:cs typeface="Arial"/>
              </a:rPr>
              <a:t>χείλος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στηρίζεται  στο </a:t>
            </a:r>
            <a:r>
              <a:rPr sz="2400" spc="-5" dirty="0">
                <a:latin typeface="Arial"/>
                <a:cs typeface="Arial"/>
              </a:rPr>
              <a:t>σαγόνι οπότε και </a:t>
            </a:r>
            <a:r>
              <a:rPr sz="2400" dirty="0">
                <a:latin typeface="Arial"/>
                <a:cs typeface="Arial"/>
              </a:rPr>
              <a:t>η  κίνησή του </a:t>
            </a:r>
            <a:r>
              <a:rPr sz="2400" spc="-5" dirty="0">
                <a:latin typeface="Arial"/>
                <a:cs typeface="Arial"/>
              </a:rPr>
              <a:t>συνδέεται  </a:t>
            </a:r>
            <a:r>
              <a:rPr sz="2400" dirty="0">
                <a:latin typeface="Arial"/>
                <a:cs typeface="Arial"/>
              </a:rPr>
              <a:t>άμεσα με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αυτό.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97995" y="1671319"/>
            <a:ext cx="2914650" cy="43700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0513" y="475995"/>
            <a:ext cx="648843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Ορθογραφία </a:t>
            </a:r>
            <a:r>
              <a:rPr sz="4400" spc="-5" dirty="0"/>
              <a:t>και </a:t>
            </a:r>
            <a:r>
              <a:rPr sz="4400" spc="-10" dirty="0"/>
              <a:t>προφορά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090" y="1576323"/>
            <a:ext cx="8056880" cy="38639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ct val="79800"/>
              </a:lnSpc>
              <a:spcBef>
                <a:spcPts val="535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γραφή τις περισσότερες </a:t>
            </a:r>
            <a:r>
              <a:rPr sz="1800" spc="-10" dirty="0">
                <a:latin typeface="Arial"/>
                <a:cs typeface="Arial"/>
              </a:rPr>
              <a:t>φορές </a:t>
            </a:r>
            <a:r>
              <a:rPr sz="1800" spc="-5" dirty="0">
                <a:latin typeface="Arial"/>
                <a:cs typeface="Arial"/>
              </a:rPr>
              <a:t>αποτελεί ατελής καταγραφή της προφοράς  μιας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γλώσσας.</a:t>
            </a:r>
            <a:endParaRPr sz="1800" dirty="0">
              <a:latin typeface="Arial"/>
              <a:cs typeface="Arial"/>
            </a:endParaRPr>
          </a:p>
          <a:p>
            <a:pPr marL="355600" marR="1132840" indent="-342900">
              <a:lnSpc>
                <a:spcPct val="79800"/>
              </a:lnSpc>
              <a:spcBef>
                <a:spcPts val="440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spc="-5" dirty="0">
                <a:latin typeface="Arial"/>
                <a:cs typeface="Arial"/>
              </a:rPr>
              <a:t>Στο ξεκίνημα των περισσότερων ευρωπαϊκών </a:t>
            </a:r>
            <a:r>
              <a:rPr sz="1800" spc="55" dirty="0">
                <a:latin typeface="Arial"/>
                <a:cs typeface="Arial"/>
              </a:rPr>
              <a:t>γλωσσών</a:t>
            </a:r>
            <a:r>
              <a:rPr lang="el-GR" sz="1800" spc="55" dirty="0">
                <a:latin typeface="Arial"/>
                <a:cs typeface="Arial"/>
              </a:rPr>
              <a:t> </a:t>
            </a:r>
            <a:r>
              <a:rPr sz="1800" spc="55" dirty="0">
                <a:latin typeface="Arial"/>
                <a:cs typeface="Arial"/>
              </a:rPr>
              <a:t>η </a:t>
            </a:r>
            <a:r>
              <a:rPr sz="1800" spc="-5" dirty="0" err="1">
                <a:latin typeface="Arial"/>
                <a:cs typeface="Arial"/>
              </a:rPr>
              <a:t>γρ</a:t>
            </a:r>
            <a:r>
              <a:rPr sz="1800" spc="-5" dirty="0">
                <a:latin typeface="Arial"/>
                <a:cs typeface="Arial"/>
              </a:rPr>
              <a:t>αφή προσπαθούσε να αποτυπώσει την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προφορά</a:t>
            </a:r>
            <a:endParaRPr sz="1800" dirty="0">
              <a:latin typeface="Arial"/>
              <a:cs typeface="Arial"/>
            </a:endParaRPr>
          </a:p>
          <a:p>
            <a:pPr marL="355600" marR="202565" indent="-342900">
              <a:lnSpc>
                <a:spcPct val="79700"/>
              </a:lnSpc>
              <a:spcBef>
                <a:spcPts val="445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προφορά μιας γλώσσας αλλάζει πολύ γρήγορα προκαλώντας απότομες  αλλαγές στο φωνητικό της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σύστημα.</a:t>
            </a:r>
            <a:endParaRPr sz="1800" dirty="0">
              <a:latin typeface="Arial"/>
              <a:cs typeface="Arial"/>
            </a:endParaRPr>
          </a:p>
          <a:p>
            <a:pPr marL="355600" marR="20320" indent="-342900">
              <a:lnSpc>
                <a:spcPct val="79800"/>
              </a:lnSpc>
              <a:spcBef>
                <a:spcPts val="440"/>
              </a:spcBef>
              <a:buChar char="•"/>
              <a:tabLst>
                <a:tab pos="354965" algn="l"/>
                <a:tab pos="356235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γραφή είναι πολύ πιο σταθερή και δεν μπορεί να παρακολουθήσει τις  αλλαγές που συμβαίνουν στην προφορά. Για </a:t>
            </a:r>
            <a:r>
              <a:rPr sz="1800" dirty="0">
                <a:latin typeface="Arial"/>
                <a:cs typeface="Arial"/>
              </a:rPr>
              <a:t>το </a:t>
            </a:r>
            <a:r>
              <a:rPr sz="1800" spc="-5" dirty="0">
                <a:latin typeface="Arial"/>
                <a:cs typeface="Arial"/>
              </a:rPr>
              <a:t>λόγο αυτό μετά από κάποια  χρόνια </a:t>
            </a: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προφορά μιας γλώσσας έχει αλλάξει, αλλά </a:t>
            </a: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γραφή έχει  παραμείνει.</a:t>
            </a:r>
            <a:endParaRPr sz="1800" dirty="0">
              <a:latin typeface="Arial"/>
              <a:cs typeface="Arial"/>
            </a:endParaRPr>
          </a:p>
          <a:p>
            <a:pPr marL="355600" marR="1148080" indent="-342900">
              <a:lnSpc>
                <a:spcPct val="797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αναντιστοιχία μεταξύ γραμμάτων και ήχων οδηγεί στην ανάγκη  απομνημόνευσης περίπλοκων ορθογραφικών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κανόνων.</a:t>
            </a:r>
          </a:p>
          <a:p>
            <a:pPr marL="355600" marR="42545" indent="-342900">
              <a:lnSpc>
                <a:spcPct val="79800"/>
              </a:lnSpc>
              <a:spcBef>
                <a:spcPts val="44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λεγόμενη ιστορική ορθογραφία δεν είναι άλλη από την γραφή που κάποτε  βρισκόταν σε πλήρη αρμονία με την προφορά μιας </a:t>
            </a:r>
            <a:r>
              <a:rPr sz="1800" dirty="0">
                <a:latin typeface="Arial"/>
                <a:cs typeface="Arial"/>
              </a:rPr>
              <a:t>γλώσσας, </a:t>
            </a:r>
            <a:r>
              <a:rPr sz="1800" spc="-5" dirty="0">
                <a:latin typeface="Arial"/>
                <a:cs typeface="Arial"/>
              </a:rPr>
              <a:t>αλλά έπειτα  από μεγάλο χρονικό διάστημα</a:t>
            </a:r>
            <a:r>
              <a:rPr lang="el-GR" sz="1800" spc="-5" dirty="0">
                <a:latin typeface="Arial"/>
                <a:cs typeface="Arial"/>
              </a:rPr>
              <a:t>,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διαφοροποιήθηκε </a:t>
            </a:r>
            <a:r>
              <a:rPr sz="1800" dirty="0">
                <a:latin typeface="Arial"/>
                <a:cs typeface="Arial"/>
              </a:rPr>
              <a:t>με </a:t>
            </a:r>
            <a:r>
              <a:rPr sz="1800" spc="-5" dirty="0">
                <a:latin typeface="Arial"/>
                <a:cs typeface="Arial"/>
              </a:rPr>
              <a:t>αποτέλεσμα να μην  μπορεί κανείς να αντιστοιχεί μονοδιάστατα έναν ήχο με ένα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γράμμα.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41575" marR="5080" indent="-2429510">
              <a:lnSpc>
                <a:spcPct val="100000"/>
              </a:lnSpc>
              <a:spcBef>
                <a:spcPts val="100"/>
              </a:spcBef>
            </a:pPr>
            <a:r>
              <a:rPr dirty="0"/>
              <a:t>Η </a:t>
            </a:r>
            <a:r>
              <a:rPr spc="-5" dirty="0"/>
              <a:t>ορθογραφία της Νέας Ελληνικής  </a:t>
            </a:r>
            <a:r>
              <a:rPr dirty="0"/>
              <a:t>και</a:t>
            </a:r>
            <a:r>
              <a:rPr spc="-20" dirty="0"/>
              <a:t> </a:t>
            </a:r>
            <a:r>
              <a:rPr spc="-5" dirty="0"/>
              <a:t>προφορά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8066405" cy="356997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99060" indent="-342900">
              <a:lnSpc>
                <a:spcPct val="799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Χαρακτηριστικό </a:t>
            </a:r>
            <a:r>
              <a:rPr sz="1800" spc="-10" dirty="0">
                <a:latin typeface="Arial"/>
                <a:cs typeface="Arial"/>
              </a:rPr>
              <a:t>παράδειγμα </a:t>
            </a:r>
            <a:r>
              <a:rPr sz="1800" spc="-5" dirty="0">
                <a:latin typeface="Arial"/>
                <a:cs typeface="Arial"/>
              </a:rPr>
              <a:t>ιστορικής ορθογραφίας αποτελεί </a:t>
            </a: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ελληνική  </a:t>
            </a:r>
            <a:r>
              <a:rPr sz="1800" dirty="0">
                <a:latin typeface="Arial"/>
                <a:cs typeface="Arial"/>
              </a:rPr>
              <a:t>γλώσσα η </a:t>
            </a:r>
            <a:r>
              <a:rPr sz="1800" spc="-5" dirty="0">
                <a:latin typeface="Arial"/>
                <a:cs typeface="Arial"/>
              </a:rPr>
              <a:t>οποία γράφεται με </a:t>
            </a:r>
            <a:r>
              <a:rPr sz="1800" dirty="0">
                <a:latin typeface="Arial"/>
                <a:cs typeface="Arial"/>
              </a:rPr>
              <a:t>γράμματα τα </a:t>
            </a:r>
            <a:r>
              <a:rPr sz="1800" spc="-5" dirty="0">
                <a:latin typeface="Arial"/>
                <a:cs typeface="Arial"/>
              </a:rPr>
              <a:t>οποία </a:t>
            </a:r>
            <a:r>
              <a:rPr sz="1800" dirty="0">
                <a:latin typeface="Arial"/>
                <a:cs typeface="Arial"/>
              </a:rPr>
              <a:t>κάποτε </a:t>
            </a:r>
            <a:r>
              <a:rPr sz="1800" spc="-5" dirty="0">
                <a:latin typeface="Arial"/>
                <a:cs typeface="Arial"/>
              </a:rPr>
              <a:t>προφέρονταν ενώ  τώρα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όχι.</a:t>
            </a:r>
            <a:endParaRPr sz="1800">
              <a:latin typeface="Arial"/>
              <a:cs typeface="Arial"/>
            </a:endParaRPr>
          </a:p>
          <a:p>
            <a:pPr marL="755650" marR="55244" lvl="1" indent="-286385">
              <a:lnSpc>
                <a:spcPct val="80100"/>
              </a:lnSpc>
              <a:spcBef>
                <a:spcPts val="38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Παράδειγμα </a:t>
            </a:r>
            <a:r>
              <a:rPr sz="1600" dirty="0">
                <a:latin typeface="Arial"/>
                <a:cs typeface="Arial"/>
              </a:rPr>
              <a:t>1: η </a:t>
            </a:r>
            <a:r>
              <a:rPr sz="1600" spc="-5" dirty="0">
                <a:latin typeface="Arial"/>
                <a:cs typeface="Arial"/>
              </a:rPr>
              <a:t>Νέα Ελληνική έχει </a:t>
            </a:r>
            <a:r>
              <a:rPr sz="1600" dirty="0">
                <a:latin typeface="Arial"/>
                <a:cs typeface="Arial"/>
              </a:rPr>
              <a:t>5 γράμματα για να </a:t>
            </a:r>
            <a:r>
              <a:rPr sz="1600" spc="-5" dirty="0">
                <a:latin typeface="Arial"/>
                <a:cs typeface="Arial"/>
              </a:rPr>
              <a:t>δηλώσει </a:t>
            </a:r>
            <a:r>
              <a:rPr sz="1600" dirty="0">
                <a:latin typeface="Arial"/>
                <a:cs typeface="Arial"/>
              </a:rPr>
              <a:t>τον </a:t>
            </a:r>
            <a:r>
              <a:rPr sz="1600" spc="-5" dirty="0">
                <a:latin typeface="Arial"/>
                <a:cs typeface="Arial"/>
              </a:rPr>
              <a:t>ήχο </a:t>
            </a:r>
            <a:r>
              <a:rPr sz="1600" dirty="0">
                <a:latin typeface="Arial"/>
                <a:cs typeface="Arial"/>
              </a:rPr>
              <a:t>/i/, </a:t>
            </a:r>
            <a:r>
              <a:rPr sz="1600" spc="-5" dirty="0">
                <a:latin typeface="Arial"/>
                <a:cs typeface="Arial"/>
              </a:rPr>
              <a:t>τα &lt;ι,  η, ει, οι, υ&gt;. Στην Αρχαία Ελληνική τα ίδια γράμματα αντιπροσώπευαν άλλους  ήχους. </a:t>
            </a:r>
            <a:r>
              <a:rPr sz="1600" dirty="0">
                <a:latin typeface="Arial"/>
                <a:cs typeface="Arial"/>
              </a:rPr>
              <a:t>Το </a:t>
            </a:r>
            <a:r>
              <a:rPr sz="1600" spc="-5" dirty="0">
                <a:latin typeface="Arial"/>
                <a:cs typeface="Arial"/>
              </a:rPr>
              <a:t>&lt;η&gt; για παράδειγμα αντιπροσώπευε έναν ήχο </a:t>
            </a:r>
            <a:r>
              <a:rPr sz="1600" dirty="0">
                <a:latin typeface="Arial"/>
                <a:cs typeface="Arial"/>
              </a:rPr>
              <a:t>/e/ </a:t>
            </a:r>
            <a:r>
              <a:rPr sz="1600" spc="-5" dirty="0">
                <a:latin typeface="Arial"/>
                <a:cs typeface="Arial"/>
              </a:rPr>
              <a:t>που ήταν μακρός  (δηλ. παρατεταμένος </a:t>
            </a:r>
            <a:r>
              <a:rPr sz="1600" dirty="0">
                <a:latin typeface="Arial"/>
                <a:cs typeface="Arial"/>
              </a:rPr>
              <a:t>σε </a:t>
            </a:r>
            <a:r>
              <a:rPr sz="1600" spc="-5" dirty="0">
                <a:latin typeface="Arial"/>
                <a:cs typeface="Arial"/>
              </a:rPr>
              <a:t>άρθρωση) και που αργότερα άλλαξε σε </a:t>
            </a:r>
            <a:r>
              <a:rPr sz="1600" dirty="0">
                <a:latin typeface="Arial"/>
                <a:cs typeface="Arial"/>
              </a:rPr>
              <a:t>/i/ </a:t>
            </a:r>
            <a:r>
              <a:rPr sz="1600" spc="-5" dirty="0">
                <a:latin typeface="Arial"/>
                <a:cs typeface="Arial"/>
              </a:rPr>
              <a:t>αφήνοντας το  ίδιο γράμμα </a:t>
            </a:r>
            <a:r>
              <a:rPr sz="1600" dirty="0">
                <a:latin typeface="Arial"/>
                <a:cs typeface="Arial"/>
              </a:rPr>
              <a:t>να </a:t>
            </a:r>
            <a:r>
              <a:rPr sz="1600" spc="-5" dirty="0">
                <a:latin typeface="Arial"/>
                <a:cs typeface="Arial"/>
              </a:rPr>
              <a:t>συμβολίζει </a:t>
            </a:r>
            <a:r>
              <a:rPr sz="1600" dirty="0">
                <a:latin typeface="Arial"/>
                <a:cs typeface="Arial"/>
              </a:rPr>
              <a:t>τον </a:t>
            </a:r>
            <a:r>
              <a:rPr sz="1600" spc="-5" dirty="0">
                <a:latin typeface="Arial"/>
                <a:cs typeface="Arial"/>
              </a:rPr>
              <a:t>αλλαγμένο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ήχο.</a:t>
            </a:r>
            <a:endParaRPr sz="1600">
              <a:latin typeface="Arial"/>
              <a:cs typeface="Arial"/>
            </a:endParaRPr>
          </a:p>
          <a:p>
            <a:pPr marL="755650" marR="5080" lvl="1" indent="-286385">
              <a:lnSpc>
                <a:spcPct val="80100"/>
              </a:lnSpc>
              <a:spcBef>
                <a:spcPts val="39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Παράδειγμα </a:t>
            </a:r>
            <a:r>
              <a:rPr sz="1600" dirty="0">
                <a:latin typeface="Arial"/>
                <a:cs typeface="Arial"/>
              </a:rPr>
              <a:t>2: η </a:t>
            </a:r>
            <a:r>
              <a:rPr sz="1600" spc="-5" dirty="0">
                <a:latin typeface="Arial"/>
                <a:cs typeface="Arial"/>
              </a:rPr>
              <a:t>δασεία ήταν ένα πνεύμα όπως </a:t>
            </a:r>
            <a:r>
              <a:rPr sz="1600" dirty="0">
                <a:latin typeface="Arial"/>
                <a:cs typeface="Arial"/>
              </a:rPr>
              <a:t>το </a:t>
            </a:r>
            <a:r>
              <a:rPr sz="1600" spc="-5" dirty="0">
                <a:latin typeface="Arial"/>
                <a:cs typeface="Arial"/>
              </a:rPr>
              <a:t>ονόμαζε </a:t>
            </a:r>
            <a:r>
              <a:rPr sz="1600" dirty="0">
                <a:latin typeface="Arial"/>
                <a:cs typeface="Arial"/>
              </a:rPr>
              <a:t>η </a:t>
            </a:r>
            <a:r>
              <a:rPr sz="1600" spc="-5" dirty="0">
                <a:latin typeface="Arial"/>
                <a:cs typeface="Arial"/>
              </a:rPr>
              <a:t>παραδοσιακή  γραμματική που στα Νέα Ελληνικά είχε χαρακτήρα ορθογραφικού σημαδιού το  οποίο έμπαινε σε συγκεκριμένες λέξεις τις οποίες κάποιος θα έπρεπε να  απομνημονεύσει. Στην Αρχαία Ελληνική όμως </a:t>
            </a:r>
            <a:r>
              <a:rPr sz="1600" dirty="0">
                <a:latin typeface="Arial"/>
                <a:cs typeface="Arial"/>
              </a:rPr>
              <a:t>η </a:t>
            </a:r>
            <a:r>
              <a:rPr sz="1600" spc="-5" dirty="0">
                <a:latin typeface="Arial"/>
                <a:cs typeface="Arial"/>
              </a:rPr>
              <a:t>δασεία ήταν ένα σύμφωνο, ένας  συγκεκριμένος ήχος που προφερόταν πριν από το φωνήεν της </a:t>
            </a:r>
            <a:r>
              <a:rPr sz="1600" spc="5" dirty="0">
                <a:latin typeface="Arial"/>
                <a:cs typeface="Arial"/>
              </a:rPr>
              <a:t>λέξης. </a:t>
            </a:r>
            <a:r>
              <a:rPr sz="1600" spc="-5" dirty="0">
                <a:latin typeface="Arial"/>
                <a:cs typeface="Arial"/>
              </a:rPr>
              <a:t>Ακουγόταν  ως </a:t>
            </a:r>
            <a:r>
              <a:rPr sz="1600" dirty="0">
                <a:latin typeface="Arial"/>
                <a:cs typeface="Arial"/>
              </a:rPr>
              <a:t>/h/ και </a:t>
            </a:r>
            <a:r>
              <a:rPr sz="1600" spc="-5" dirty="0">
                <a:latin typeface="Arial"/>
                <a:cs typeface="Arial"/>
              </a:rPr>
              <a:t>έμοιαζε με το πρώτο σύμφωνο της αγγλικής λέξης &lt;have&gt;. Έτσι </a:t>
            </a:r>
            <a:r>
              <a:rPr sz="1600" dirty="0">
                <a:latin typeface="Arial"/>
                <a:cs typeface="Arial"/>
              </a:rPr>
              <a:t>η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λέξη</a:t>
            </a:r>
            <a:endParaRPr sz="1600">
              <a:latin typeface="Arial"/>
              <a:cs typeface="Arial"/>
            </a:endParaRPr>
          </a:p>
          <a:p>
            <a:pPr marL="755015" marR="195580">
              <a:lnSpc>
                <a:spcPct val="80000"/>
              </a:lnSpc>
            </a:pPr>
            <a:r>
              <a:rPr sz="1600" spc="-5" dirty="0">
                <a:latin typeface="Arial"/>
                <a:cs typeface="Arial"/>
              </a:rPr>
              <a:t>‛άγιος θα προφερόταν περίπου ως hagios. </a:t>
            </a:r>
            <a:r>
              <a:rPr sz="1600" dirty="0">
                <a:latin typeface="Arial"/>
                <a:cs typeface="Arial"/>
              </a:rPr>
              <a:t>Η </a:t>
            </a:r>
            <a:r>
              <a:rPr sz="1600" spc="-5" dirty="0">
                <a:latin typeface="Arial"/>
                <a:cs typeface="Arial"/>
              </a:rPr>
              <a:t>δασεία ήταν δηλαδή ένα  συγκεκριμένο σύμφωνο και </a:t>
            </a:r>
            <a:r>
              <a:rPr sz="1600" dirty="0">
                <a:latin typeface="Arial"/>
                <a:cs typeface="Arial"/>
              </a:rPr>
              <a:t>ο </a:t>
            </a:r>
            <a:r>
              <a:rPr sz="1600" spc="-5" dirty="0">
                <a:latin typeface="Arial"/>
                <a:cs typeface="Arial"/>
              </a:rPr>
              <a:t>τότε ομιλητής δεν χρειαζόταν </a:t>
            </a:r>
            <a:r>
              <a:rPr sz="1600" dirty="0">
                <a:latin typeface="Arial"/>
                <a:cs typeface="Arial"/>
              </a:rPr>
              <a:t>να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απομνημονεύσει</a:t>
            </a:r>
            <a:endParaRPr sz="1600">
              <a:latin typeface="Arial"/>
              <a:cs typeface="Arial"/>
            </a:endParaRPr>
          </a:p>
          <a:p>
            <a:pPr marL="755015">
              <a:lnSpc>
                <a:spcPts val="1540"/>
              </a:lnSpc>
            </a:pPr>
            <a:r>
              <a:rPr sz="1600" spc="-5" dirty="0">
                <a:latin typeface="Arial"/>
                <a:cs typeface="Arial"/>
              </a:rPr>
              <a:t>κάποιον κανόνα </a:t>
            </a:r>
            <a:r>
              <a:rPr sz="1600" dirty="0">
                <a:latin typeface="Arial"/>
                <a:cs typeface="Arial"/>
              </a:rPr>
              <a:t>τονισμού </a:t>
            </a:r>
            <a:r>
              <a:rPr sz="1600" spc="-5" dirty="0">
                <a:latin typeface="Arial"/>
                <a:cs typeface="Arial"/>
              </a:rPr>
              <a:t>για </a:t>
            </a:r>
            <a:r>
              <a:rPr sz="1600" dirty="0">
                <a:latin typeface="Arial"/>
                <a:cs typeface="Arial"/>
              </a:rPr>
              <a:t>να </a:t>
            </a:r>
            <a:r>
              <a:rPr sz="1600" spc="-5" dirty="0">
                <a:latin typeface="Arial"/>
                <a:cs typeface="Arial"/>
              </a:rPr>
              <a:t>γράψει σωστά </a:t>
            </a:r>
            <a:r>
              <a:rPr sz="1600" dirty="0">
                <a:latin typeface="Arial"/>
                <a:cs typeface="Arial"/>
              </a:rPr>
              <a:t>τη </a:t>
            </a:r>
            <a:r>
              <a:rPr sz="1600" spc="-5" dirty="0">
                <a:latin typeface="Arial"/>
                <a:cs typeface="Arial"/>
              </a:rPr>
              <a:t>συγκεκριμένη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λέξη.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773" y="475995"/>
            <a:ext cx="70891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Διεθνές Φωνητικό</a:t>
            </a:r>
            <a:r>
              <a:rPr sz="4400" spc="5" dirty="0"/>
              <a:t> </a:t>
            </a:r>
            <a:r>
              <a:rPr sz="4400" spc="-10" dirty="0"/>
              <a:t>Αλφάβητο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16" y="1571751"/>
            <a:ext cx="8048625" cy="411797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marR="29209" indent="-342900">
              <a:lnSpc>
                <a:spcPct val="80200"/>
              </a:lnSpc>
              <a:spcBef>
                <a:spcPts val="57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Για να αποφευχθούν τα προβλήματα αναντιστοιχίας γραφής –  προφοράς, στις αρχές του 20ου αιώνα δημιουργήθηκε ένα ειδικό  αλφάβητο το οποίο </a:t>
            </a:r>
            <a:r>
              <a:rPr sz="2000" spc="-10" dirty="0">
                <a:latin typeface="Arial"/>
                <a:cs typeface="Arial"/>
              </a:rPr>
              <a:t>χρησιμεύει </a:t>
            </a:r>
            <a:r>
              <a:rPr sz="2000" spc="-5" dirty="0">
                <a:latin typeface="Arial"/>
                <a:cs typeface="Arial"/>
              </a:rPr>
              <a:t>για την καταγραφή των ήχων και δεν  σχετίζεται με την ορθογραφία κάθε </a:t>
            </a:r>
            <a:r>
              <a:rPr sz="2000" dirty="0">
                <a:latin typeface="Arial"/>
                <a:cs typeface="Arial"/>
              </a:rPr>
              <a:t>γλώσσας. </a:t>
            </a:r>
            <a:r>
              <a:rPr sz="2000" spc="-5" dirty="0">
                <a:latin typeface="Arial"/>
                <a:cs typeface="Arial"/>
              </a:rPr>
              <a:t>Με τα σύμβολα αυτού  του αλφαβήτου, το οποίο ονομάστηκε Διεθνές Φωνητικό Αλφάβητο  (ΔΦΑ), μπορούμε να καταγράψουμε τους ήχους όλων των γνωστών  σε εμάς γλωσσών του κόσμου.</a:t>
            </a:r>
            <a:endParaRPr sz="2000">
              <a:latin typeface="Arial"/>
              <a:cs typeface="Arial"/>
            </a:endParaRPr>
          </a:p>
          <a:p>
            <a:pPr marL="355600" marR="66040" indent="-343535">
              <a:lnSpc>
                <a:spcPts val="193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Τα σύμβολα που </a:t>
            </a:r>
            <a:r>
              <a:rPr sz="2000" spc="-10" dirty="0">
                <a:latin typeface="Arial"/>
                <a:cs typeface="Arial"/>
              </a:rPr>
              <a:t>περιέχει </a:t>
            </a:r>
            <a:r>
              <a:rPr sz="2000" spc="-5" dirty="0">
                <a:latin typeface="Arial"/>
                <a:cs typeface="Arial"/>
              </a:rPr>
              <a:t>φυσικά είναι </a:t>
            </a:r>
            <a:r>
              <a:rPr sz="2000" dirty="0">
                <a:latin typeface="Arial"/>
                <a:cs typeface="Arial"/>
              </a:rPr>
              <a:t>πολυάριθμα, </a:t>
            </a:r>
            <a:r>
              <a:rPr sz="2000" spc="-5" dirty="0">
                <a:latin typeface="Arial"/>
                <a:cs typeface="Arial"/>
              </a:rPr>
              <a:t>αλλά κάθε  γλώσσα </a:t>
            </a:r>
            <a:r>
              <a:rPr sz="2000" spc="-10" dirty="0">
                <a:latin typeface="Arial"/>
                <a:cs typeface="Arial"/>
              </a:rPr>
              <a:t>χρησιμοποιεί </a:t>
            </a:r>
            <a:r>
              <a:rPr sz="2000" spc="-5" dirty="0">
                <a:latin typeface="Arial"/>
                <a:cs typeface="Arial"/>
              </a:rPr>
              <a:t>μόνο ένα μέρος </a:t>
            </a:r>
            <a:r>
              <a:rPr sz="2000" dirty="0">
                <a:latin typeface="Arial"/>
                <a:cs typeface="Arial"/>
              </a:rPr>
              <a:t>αυτών, </a:t>
            </a:r>
            <a:r>
              <a:rPr sz="2000" spc="-10" dirty="0">
                <a:latin typeface="Arial"/>
                <a:cs typeface="Arial"/>
              </a:rPr>
              <a:t>πολλά </a:t>
            </a:r>
            <a:r>
              <a:rPr sz="2000" spc="-5" dirty="0">
                <a:latin typeface="Arial"/>
                <a:cs typeface="Arial"/>
              </a:rPr>
              <a:t>εκ των </a:t>
            </a:r>
            <a:r>
              <a:rPr sz="2000" spc="-10" dirty="0">
                <a:latin typeface="Arial"/>
                <a:cs typeface="Arial"/>
              </a:rPr>
              <a:t>οποίων  </a:t>
            </a:r>
            <a:r>
              <a:rPr sz="2000" spc="-5" dirty="0">
                <a:latin typeface="Arial"/>
                <a:cs typeface="Arial"/>
              </a:rPr>
              <a:t>είναι δανεισμένα από το λατινικό και το ελληνικό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αλφάβητο.</a:t>
            </a: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802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Arial"/>
                <a:cs typeface="Arial"/>
              </a:rPr>
              <a:t>Η καταγραφή της </a:t>
            </a:r>
            <a:r>
              <a:rPr sz="2000" spc="-10" dirty="0">
                <a:latin typeface="Arial"/>
                <a:cs typeface="Arial"/>
              </a:rPr>
              <a:t>προφοράς </a:t>
            </a:r>
            <a:r>
              <a:rPr sz="2000" dirty="0">
                <a:latin typeface="Arial"/>
                <a:cs typeface="Arial"/>
              </a:rPr>
              <a:t>μιας </a:t>
            </a:r>
            <a:r>
              <a:rPr sz="2000" spc="-5" dirty="0">
                <a:latin typeface="Arial"/>
                <a:cs typeface="Arial"/>
              </a:rPr>
              <a:t>γλώσσας με την </a:t>
            </a:r>
            <a:r>
              <a:rPr sz="2000" spc="-10" dirty="0">
                <a:latin typeface="Arial"/>
                <a:cs typeface="Arial"/>
              </a:rPr>
              <a:t>χρήση </a:t>
            </a:r>
            <a:r>
              <a:rPr sz="2000" spc="-5" dirty="0">
                <a:latin typeface="Arial"/>
                <a:cs typeface="Arial"/>
              </a:rPr>
              <a:t>του </a:t>
            </a:r>
            <a:r>
              <a:rPr sz="2000" spc="-10" dirty="0">
                <a:latin typeface="Arial"/>
                <a:cs typeface="Arial"/>
              </a:rPr>
              <a:t>ΔΦΑ  </a:t>
            </a:r>
            <a:r>
              <a:rPr sz="2000" spc="-5" dirty="0">
                <a:latin typeface="Arial"/>
                <a:cs typeface="Arial"/>
              </a:rPr>
              <a:t>ονομάζεται φωνητική μεταγραφή και σημειώνεται με την </a:t>
            </a:r>
            <a:r>
              <a:rPr sz="2000" spc="-10" dirty="0">
                <a:latin typeface="Arial"/>
                <a:cs typeface="Arial"/>
              </a:rPr>
              <a:t>χρήση </a:t>
            </a:r>
            <a:r>
              <a:rPr sz="2000" spc="-5" dirty="0">
                <a:latin typeface="Arial"/>
                <a:cs typeface="Arial"/>
              </a:rPr>
              <a:t>των  αγκύλων [ ] γύρω από το εκφώνημα που μεταγράφεται. Ο τόνος στις  </a:t>
            </a:r>
            <a:r>
              <a:rPr sz="2000" spc="-10" dirty="0">
                <a:latin typeface="Arial"/>
                <a:cs typeface="Arial"/>
              </a:rPr>
              <a:t>φωνητικές </a:t>
            </a:r>
            <a:r>
              <a:rPr sz="2000" spc="-5" dirty="0">
                <a:latin typeface="Arial"/>
                <a:cs typeface="Arial"/>
              </a:rPr>
              <a:t>μεταγραφές σημειώνεται εμπρός από την τονισμένη  συλλαβή, αλλά για λόγους απλότητας στα παραδείγματα που θα  ακολουθήσουν θα τον σημειώνουμε πάνω στο τονιζόμενο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φωνήεν.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0573" y="475995"/>
            <a:ext cx="55302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Κλάδοι </a:t>
            </a:r>
            <a:r>
              <a:rPr sz="4400" spc="-5" dirty="0"/>
              <a:t>της</a:t>
            </a:r>
            <a:r>
              <a:rPr sz="4400" spc="-15" dirty="0"/>
              <a:t> </a:t>
            </a:r>
            <a:r>
              <a:rPr sz="4400" spc="-10" dirty="0"/>
              <a:t>Φωνητικής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03" y="1547367"/>
            <a:ext cx="8001000" cy="437832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5600" marR="329565" indent="-343535">
              <a:lnSpc>
                <a:spcPct val="8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Αρθρωτική φωνητική: </a:t>
            </a:r>
            <a:r>
              <a:rPr sz="2800" spc="-5" dirty="0">
                <a:latin typeface="Arial"/>
                <a:cs typeface="Arial"/>
              </a:rPr>
              <a:t>Εξετάζει τον τρόπο με  </a:t>
            </a:r>
            <a:r>
              <a:rPr sz="2800" dirty="0">
                <a:latin typeface="Arial"/>
                <a:cs typeface="Arial"/>
              </a:rPr>
              <a:t>τον οποίο </a:t>
            </a:r>
            <a:r>
              <a:rPr sz="2800" spc="-5" dirty="0">
                <a:latin typeface="Arial"/>
                <a:cs typeface="Arial"/>
              </a:rPr>
              <a:t>συντονίζονται διάφορα </a:t>
            </a:r>
            <a:r>
              <a:rPr sz="2800" dirty="0">
                <a:latin typeface="Arial"/>
                <a:cs typeface="Arial"/>
              </a:rPr>
              <a:t>ανθρώπινα  όργανα όπως </a:t>
            </a:r>
            <a:r>
              <a:rPr sz="2800" spc="-5" dirty="0">
                <a:latin typeface="Arial"/>
                <a:cs typeface="Arial"/>
              </a:rPr>
              <a:t>είναι </a:t>
            </a:r>
            <a:r>
              <a:rPr sz="2800" dirty="0">
                <a:latin typeface="Arial"/>
                <a:cs typeface="Arial"/>
              </a:rPr>
              <a:t>οι πνεύμονες, </a:t>
            </a:r>
            <a:r>
              <a:rPr sz="2800" spc="-5" dirty="0">
                <a:latin typeface="Arial"/>
                <a:cs typeface="Arial"/>
              </a:rPr>
              <a:t>οι φωνητικές  χορδές, </a:t>
            </a:r>
            <a:r>
              <a:rPr sz="2800" dirty="0">
                <a:latin typeface="Arial"/>
                <a:cs typeface="Arial"/>
              </a:rPr>
              <a:t>η </a:t>
            </a:r>
            <a:r>
              <a:rPr sz="2800" spc="-5" dirty="0">
                <a:latin typeface="Arial"/>
                <a:cs typeface="Arial"/>
              </a:rPr>
              <a:t>γλώσσα κ.ά. για </a:t>
            </a:r>
            <a:r>
              <a:rPr sz="2800" dirty="0">
                <a:latin typeface="Arial"/>
                <a:cs typeface="Arial"/>
              </a:rPr>
              <a:t>να </a:t>
            </a:r>
            <a:r>
              <a:rPr sz="2800" spc="-5" dirty="0">
                <a:latin typeface="Arial"/>
                <a:cs typeface="Arial"/>
              </a:rPr>
              <a:t>αρθρώσουν  συγκεκριμένους γλωσσικούς </a:t>
            </a:r>
            <a:r>
              <a:rPr sz="2800" dirty="0">
                <a:latin typeface="Arial"/>
                <a:cs typeface="Arial"/>
              </a:rPr>
              <a:t>ήχους.</a:t>
            </a:r>
            <a:endParaRPr sz="2800">
              <a:latin typeface="Arial"/>
              <a:cs typeface="Arial"/>
            </a:endParaRPr>
          </a:p>
          <a:p>
            <a:pPr marL="355600" marR="512445" indent="-3435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Ακουστική φωνητική: </a:t>
            </a:r>
            <a:r>
              <a:rPr sz="2800" spc="-5" dirty="0">
                <a:latin typeface="Arial"/>
                <a:cs typeface="Arial"/>
              </a:rPr>
              <a:t>Αναλύει τα ακουστικά  χαρακτηριστικά της ανθρώπινης ομιλίας με  ειδικά </a:t>
            </a:r>
            <a:r>
              <a:rPr sz="2800" dirty="0">
                <a:latin typeface="Arial"/>
                <a:cs typeface="Arial"/>
              </a:rPr>
              <a:t>όργανα ηχητικής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ανάλυσης.</a:t>
            </a:r>
            <a:endParaRPr sz="2800">
              <a:latin typeface="Arial"/>
              <a:cs typeface="Arial"/>
            </a:endParaRPr>
          </a:p>
          <a:p>
            <a:pPr marL="355600" marR="5080" indent="-343535">
              <a:lnSpc>
                <a:spcPct val="799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5" dirty="0">
                <a:latin typeface="Arial"/>
                <a:cs typeface="Arial"/>
              </a:rPr>
              <a:t>Ακροαματική </a:t>
            </a:r>
            <a:r>
              <a:rPr sz="2800" b="1" dirty="0">
                <a:latin typeface="Arial"/>
                <a:cs typeface="Arial"/>
              </a:rPr>
              <a:t>ή </a:t>
            </a:r>
            <a:r>
              <a:rPr sz="2800" b="1" spc="-5" dirty="0">
                <a:latin typeface="Arial"/>
                <a:cs typeface="Arial"/>
              </a:rPr>
              <a:t>αντιληπτική </a:t>
            </a:r>
            <a:r>
              <a:rPr sz="2800" b="1" dirty="0">
                <a:latin typeface="Arial"/>
                <a:cs typeface="Arial"/>
              </a:rPr>
              <a:t>φωνητική:  </a:t>
            </a:r>
            <a:r>
              <a:rPr sz="2800" spc="-5" dirty="0">
                <a:latin typeface="Arial"/>
                <a:cs typeface="Arial"/>
              </a:rPr>
              <a:t>Εξετάζει τον τρόπο με τον οποίο </a:t>
            </a:r>
            <a:r>
              <a:rPr sz="2800" dirty="0">
                <a:latin typeface="Arial"/>
                <a:cs typeface="Arial"/>
              </a:rPr>
              <a:t>ο </a:t>
            </a:r>
            <a:r>
              <a:rPr sz="2800" spc="-5" dirty="0">
                <a:latin typeface="Arial"/>
                <a:cs typeface="Arial"/>
              </a:rPr>
              <a:t>γλωσσικός  ήχος γίνεται αντιληπτός από τον άνθρωπο μέσω  </a:t>
            </a:r>
            <a:r>
              <a:rPr sz="2800" dirty="0">
                <a:latin typeface="Arial"/>
                <a:cs typeface="Arial"/>
              </a:rPr>
              <a:t>της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ακοής.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6670" marR="5080" indent="-244538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Τα </a:t>
            </a:r>
            <a:r>
              <a:rPr spc="-10" dirty="0"/>
              <a:t>υποσυστήματα </a:t>
            </a:r>
            <a:r>
              <a:rPr spc="-5" dirty="0"/>
              <a:t>του φωνητικού  μηχανισμού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3865879" cy="384682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Η </a:t>
            </a:r>
            <a:r>
              <a:rPr sz="1800" spc="-5" dirty="0">
                <a:latin typeface="Arial"/>
                <a:cs typeface="Arial"/>
              </a:rPr>
              <a:t>ομιλία παράγεται με την  συνδυασμένη ενεργοποίηση  περισσότερων από 100 μύες που  βρίσκονται διασκορπισμένοι στους  πνεύμονες, </a:t>
            </a:r>
            <a:r>
              <a:rPr sz="1800" dirty="0">
                <a:latin typeface="Arial"/>
                <a:cs typeface="Arial"/>
              </a:rPr>
              <a:t>την κοιλιά και το  </a:t>
            </a:r>
            <a:r>
              <a:rPr sz="1800" spc="-5" dirty="0">
                <a:latin typeface="Arial"/>
                <a:cs typeface="Arial"/>
              </a:rPr>
              <a:t>κεφάλι. Για </a:t>
            </a:r>
            <a:r>
              <a:rPr sz="1800" dirty="0">
                <a:latin typeface="Arial"/>
                <a:cs typeface="Arial"/>
              </a:rPr>
              <a:t>τον λόγο αυτό  </a:t>
            </a:r>
            <a:r>
              <a:rPr sz="1800" spc="-5" dirty="0">
                <a:latin typeface="Arial"/>
                <a:cs typeface="Arial"/>
              </a:rPr>
              <a:t>χωρίζουμε την περιγραφή του  μηχανισμού παραγωγής ομιλίας  σε </a:t>
            </a:r>
            <a:r>
              <a:rPr sz="1800" dirty="0">
                <a:latin typeface="Arial"/>
                <a:cs typeface="Arial"/>
              </a:rPr>
              <a:t>3 </a:t>
            </a:r>
            <a:r>
              <a:rPr sz="1800" spc="-5" dirty="0">
                <a:latin typeface="Arial"/>
                <a:cs typeface="Arial"/>
              </a:rPr>
              <a:t>ξεχωριστά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υποσυστήματα:</a:t>
            </a:r>
            <a:endParaRPr sz="1800">
              <a:latin typeface="Arial"/>
              <a:cs typeface="Arial"/>
            </a:endParaRPr>
          </a:p>
          <a:p>
            <a:pPr marL="755650" lvl="1" indent="-287020">
              <a:lnSpc>
                <a:spcPts val="1910"/>
              </a:lnSpc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το αναπνευστικό</a:t>
            </a:r>
            <a:endParaRPr sz="1600">
              <a:latin typeface="Arial"/>
              <a:cs typeface="Arial"/>
            </a:endParaRPr>
          </a:p>
          <a:p>
            <a:pPr marL="1155700" lvl="2" indent="-229870">
              <a:lnSpc>
                <a:spcPts val="1664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Πνεύμονες</a:t>
            </a:r>
            <a:endParaRPr sz="1400">
              <a:latin typeface="Arial"/>
              <a:cs typeface="Arial"/>
            </a:endParaRPr>
          </a:p>
          <a:p>
            <a:pPr marL="1155700" lvl="2" indent="-229870">
              <a:lnSpc>
                <a:spcPts val="1675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Τραχεία</a:t>
            </a:r>
            <a:endParaRPr sz="14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spcBef>
                <a:spcPts val="2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dirty="0">
                <a:latin typeface="Arial"/>
                <a:cs typeface="Arial"/>
              </a:rPr>
              <a:t>το</a:t>
            </a:r>
            <a:r>
              <a:rPr sz="1600" spc="-5" dirty="0">
                <a:latin typeface="Arial"/>
                <a:cs typeface="Arial"/>
              </a:rPr>
              <a:t> λαρυγγικό</a:t>
            </a:r>
            <a:endParaRPr sz="1600">
              <a:latin typeface="Arial"/>
              <a:cs typeface="Arial"/>
            </a:endParaRPr>
          </a:p>
          <a:p>
            <a:pPr marL="755650" lvl="1" indent="-287020">
              <a:lnSpc>
                <a:spcPts val="1910"/>
              </a:lnSpc>
              <a:spcBef>
                <a:spcPts val="5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το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υπερλαρυγγικό</a:t>
            </a:r>
            <a:endParaRPr sz="1600">
              <a:latin typeface="Arial"/>
              <a:cs typeface="Arial"/>
            </a:endParaRPr>
          </a:p>
          <a:p>
            <a:pPr marL="1155700" lvl="2" indent="-229870">
              <a:lnSpc>
                <a:spcPts val="1664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Φάρυγγας</a:t>
            </a:r>
            <a:endParaRPr sz="1400">
              <a:latin typeface="Arial"/>
              <a:cs typeface="Arial"/>
            </a:endParaRPr>
          </a:p>
          <a:p>
            <a:pPr marL="1155700" lvl="2" indent="-229870">
              <a:lnSpc>
                <a:spcPts val="1675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10" dirty="0">
                <a:latin typeface="Arial"/>
                <a:cs typeface="Arial"/>
              </a:rPr>
              <a:t>Ρινική</a:t>
            </a:r>
            <a:r>
              <a:rPr sz="1400" spc="-5" dirty="0">
                <a:latin typeface="Arial"/>
                <a:cs typeface="Arial"/>
              </a:rPr>
              <a:t> κοιλότητα</a:t>
            </a:r>
            <a:endParaRPr sz="1400">
              <a:latin typeface="Arial"/>
              <a:cs typeface="Arial"/>
            </a:endParaRPr>
          </a:p>
          <a:p>
            <a:pPr marL="1155700" lvl="2" indent="-229870">
              <a:lnSpc>
                <a:spcPts val="1675"/>
              </a:lnSpc>
              <a:buChar char="•"/>
              <a:tabLst>
                <a:tab pos="1155700" algn="l"/>
                <a:tab pos="1156335" algn="l"/>
              </a:tabLst>
            </a:pPr>
            <a:r>
              <a:rPr sz="1400" spc="-5" dirty="0">
                <a:latin typeface="Arial"/>
                <a:cs typeface="Arial"/>
              </a:rPr>
              <a:t>Στοματική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κοιλότητα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40416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634" y="475995"/>
            <a:ext cx="758570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Το αναπνευστικό </a:t>
            </a:r>
            <a:r>
              <a:rPr sz="4400" spc="-10" dirty="0"/>
              <a:t>υποσύστημα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3863340" cy="42132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08940" indent="-342900">
              <a:lnSpc>
                <a:spcPct val="798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Το αναπνευστικό υποσύστημα  περιλαμβάνει:</a:t>
            </a:r>
            <a:endParaRPr sz="18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την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τραχεία</a:t>
            </a:r>
            <a:endParaRPr sz="16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spcBef>
                <a:spcPts val="5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τους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πνεύμονες</a:t>
            </a:r>
            <a:endParaRPr sz="1600">
              <a:latin typeface="Arial"/>
              <a:cs typeface="Arial"/>
            </a:endParaRPr>
          </a:p>
          <a:p>
            <a:pPr marL="755650" lvl="1" indent="-287020">
              <a:lnSpc>
                <a:spcPct val="100000"/>
              </a:lnSpc>
              <a:spcBef>
                <a:spcPts val="1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dirty="0">
                <a:latin typeface="Arial"/>
                <a:cs typeface="Arial"/>
              </a:rPr>
              <a:t>τον </a:t>
            </a:r>
            <a:r>
              <a:rPr sz="1600" spc="-5" dirty="0">
                <a:latin typeface="Arial"/>
                <a:cs typeface="Arial"/>
              </a:rPr>
              <a:t>θωρακικό </a:t>
            </a:r>
            <a:r>
              <a:rPr sz="1600" dirty="0">
                <a:latin typeface="Arial"/>
                <a:cs typeface="Arial"/>
              </a:rPr>
              <a:t>κλωβό </a:t>
            </a:r>
            <a:r>
              <a:rPr sz="1600" spc="-5" dirty="0">
                <a:latin typeface="Arial"/>
                <a:cs typeface="Arial"/>
              </a:rPr>
              <a:t>(rib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cage)</a:t>
            </a:r>
            <a:endParaRPr sz="1600">
              <a:latin typeface="Arial"/>
              <a:cs typeface="Arial"/>
            </a:endParaRPr>
          </a:p>
          <a:p>
            <a:pPr marL="755650" marR="93980" lvl="1" indent="-286385">
              <a:lnSpc>
                <a:spcPts val="1540"/>
              </a:lnSpc>
              <a:spcBef>
                <a:spcPts val="370"/>
              </a:spcBef>
              <a:buChar char="–"/>
              <a:tabLst>
                <a:tab pos="755650" algn="l"/>
                <a:tab pos="756285" algn="l"/>
              </a:tabLst>
            </a:pPr>
            <a:r>
              <a:rPr sz="1600" spc="-5" dirty="0">
                <a:latin typeface="Arial"/>
                <a:cs typeface="Arial"/>
              </a:rPr>
              <a:t>την κοιλιά και τους συναφείς μύες  της.</a:t>
            </a:r>
            <a:endParaRPr sz="1600">
              <a:latin typeface="Arial"/>
              <a:cs typeface="Arial"/>
            </a:endParaRPr>
          </a:p>
          <a:p>
            <a:pPr marL="355600" marR="145415" indent="-342900">
              <a:lnSpc>
                <a:spcPct val="79900"/>
              </a:lnSpc>
              <a:spcBef>
                <a:spcPts val="45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Βασική αποστολή του  αναπνευστικού συστήματος </a:t>
            </a:r>
            <a:r>
              <a:rPr sz="1800" spc="-10" dirty="0">
                <a:latin typeface="Arial"/>
                <a:cs typeface="Arial"/>
              </a:rPr>
              <a:t>είναι  </a:t>
            </a:r>
            <a:r>
              <a:rPr sz="1800" dirty="0">
                <a:latin typeface="Arial"/>
                <a:cs typeface="Arial"/>
              </a:rPr>
              <a:t>να λειτουργεί </a:t>
            </a:r>
            <a:r>
              <a:rPr sz="1800" spc="-5" dirty="0">
                <a:latin typeface="Arial"/>
                <a:cs typeface="Arial"/>
              </a:rPr>
              <a:t>ως αντλία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εισπνοής  </a:t>
            </a:r>
            <a:r>
              <a:rPr sz="1800" spc="-5" dirty="0">
                <a:latin typeface="Arial"/>
                <a:cs typeface="Arial"/>
              </a:rPr>
              <a:t>του οξυγόνου και εκπνοής του  διοξειδίου του άνθρακα το οποίο  παράγεται από το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αίμα.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Δευτερευόντως όμως </a:t>
            </a:r>
            <a:r>
              <a:rPr sz="1800" dirty="0">
                <a:latin typeface="Arial"/>
                <a:cs typeface="Arial"/>
              </a:rPr>
              <a:t>το  αναπνευστικό </a:t>
            </a:r>
            <a:r>
              <a:rPr sz="1800" spc="-5" dirty="0">
                <a:latin typeface="Arial"/>
                <a:cs typeface="Arial"/>
              </a:rPr>
              <a:t>σύστημα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χρησιμεύει  για να διοχετεύσει αέρα </a:t>
            </a:r>
            <a:r>
              <a:rPr sz="1800" dirty="0">
                <a:latin typeface="Arial"/>
                <a:cs typeface="Arial"/>
              </a:rPr>
              <a:t>ο </a:t>
            </a:r>
            <a:r>
              <a:rPr sz="1800" spc="-5" dirty="0">
                <a:latin typeface="Arial"/>
                <a:cs typeface="Arial"/>
              </a:rPr>
              <a:t>οποίος  </a:t>
            </a:r>
            <a:r>
              <a:rPr sz="1800" dirty="0">
                <a:latin typeface="Arial"/>
                <a:cs typeface="Arial"/>
              </a:rPr>
              <a:t>θα </a:t>
            </a:r>
            <a:r>
              <a:rPr sz="1800" spc="-5" dirty="0">
                <a:latin typeface="Arial"/>
                <a:cs typeface="Arial"/>
              </a:rPr>
              <a:t>χρησιμοποιηθεί από </a:t>
            </a:r>
            <a:r>
              <a:rPr sz="1800" dirty="0">
                <a:latin typeface="Arial"/>
                <a:cs typeface="Arial"/>
              </a:rPr>
              <a:t>τα </a:t>
            </a:r>
            <a:r>
              <a:rPr sz="1800" spc="-10" dirty="0">
                <a:latin typeface="Arial"/>
                <a:cs typeface="Arial"/>
              </a:rPr>
              <a:t>όργανα  </a:t>
            </a:r>
            <a:r>
              <a:rPr sz="1800" spc="-5" dirty="0">
                <a:latin typeface="Arial"/>
                <a:cs typeface="Arial"/>
              </a:rPr>
              <a:t>παραγωγής της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ομιλίας.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24400" y="1593596"/>
            <a:ext cx="3949839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263525" marR="5080" indent="862965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Η συμβολή του αναπνευστικού  </a:t>
            </a:r>
            <a:r>
              <a:rPr sz="3200" spc="-10" dirty="0"/>
              <a:t>υποσυστήματος </a:t>
            </a:r>
            <a:r>
              <a:rPr sz="3200" spc="-5" dirty="0"/>
              <a:t>στην </a:t>
            </a:r>
            <a:r>
              <a:rPr sz="3200" spc="-10" dirty="0"/>
              <a:t>παραγωγή</a:t>
            </a:r>
            <a:r>
              <a:rPr sz="3200" spc="15" dirty="0"/>
              <a:t> </a:t>
            </a:r>
            <a:r>
              <a:rPr sz="3200" spc="-5" dirty="0"/>
              <a:t>ομιλίας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24141" y="1587753"/>
            <a:ext cx="8060690" cy="447992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22300" marR="788670" indent="-609600">
              <a:lnSpc>
                <a:spcPts val="2580"/>
              </a:lnSpc>
              <a:spcBef>
                <a:spcPts val="434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Κατά </a:t>
            </a:r>
            <a:r>
              <a:rPr sz="2400" dirty="0">
                <a:latin typeface="Arial"/>
                <a:cs typeface="Arial"/>
              </a:rPr>
              <a:t>τη διάρκεια της εισπνοής, ο </a:t>
            </a:r>
            <a:r>
              <a:rPr sz="2400" spc="-5" dirty="0">
                <a:latin typeface="Arial"/>
                <a:cs typeface="Arial"/>
              </a:rPr>
              <a:t>αέρας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εισάγεται  στους </a:t>
            </a:r>
            <a:r>
              <a:rPr sz="2400" spc="-5" dirty="0">
                <a:latin typeface="Arial"/>
                <a:cs typeface="Arial"/>
              </a:rPr>
              <a:t>πνεύμονες </a:t>
            </a:r>
            <a:r>
              <a:rPr sz="2400" dirty="0">
                <a:latin typeface="Arial"/>
                <a:cs typeface="Arial"/>
              </a:rPr>
              <a:t>ως αποτέλεσμα της </a:t>
            </a:r>
            <a:r>
              <a:rPr sz="2400" spc="-5" dirty="0">
                <a:latin typeface="Arial"/>
                <a:cs typeface="Arial"/>
              </a:rPr>
              <a:t>μυϊκής  </a:t>
            </a:r>
            <a:r>
              <a:rPr sz="2400" dirty="0">
                <a:latin typeface="Arial"/>
                <a:cs typeface="Arial"/>
              </a:rPr>
              <a:t>σύσπασης </a:t>
            </a:r>
            <a:r>
              <a:rPr sz="2400" spc="-5" dirty="0">
                <a:latin typeface="Arial"/>
                <a:cs typeface="Arial"/>
              </a:rPr>
              <a:t>που αυξάνει </a:t>
            </a:r>
            <a:r>
              <a:rPr sz="2400" dirty="0">
                <a:latin typeface="Arial"/>
                <a:cs typeface="Arial"/>
              </a:rPr>
              <a:t>τον </a:t>
            </a:r>
            <a:r>
              <a:rPr sz="2400" spc="-5" dirty="0">
                <a:latin typeface="Arial"/>
                <a:cs typeface="Arial"/>
              </a:rPr>
              <a:t>όγκο </a:t>
            </a:r>
            <a:r>
              <a:rPr sz="2400" dirty="0">
                <a:latin typeface="Arial"/>
                <a:cs typeface="Arial"/>
              </a:rPr>
              <a:t>της </a:t>
            </a:r>
            <a:r>
              <a:rPr sz="2400" spc="-5" dirty="0">
                <a:latin typeface="Arial"/>
                <a:cs typeface="Arial"/>
              </a:rPr>
              <a:t>θωρακικής  </a:t>
            </a:r>
            <a:r>
              <a:rPr sz="2400" dirty="0">
                <a:latin typeface="Arial"/>
                <a:cs typeface="Arial"/>
              </a:rPr>
              <a:t>κοιλότητας.</a:t>
            </a:r>
            <a:endParaRPr sz="2400">
              <a:latin typeface="Arial"/>
              <a:cs typeface="Arial"/>
            </a:endParaRPr>
          </a:p>
          <a:p>
            <a:pPr marL="622300" marR="5080" indent="-609600">
              <a:lnSpc>
                <a:spcPct val="89800"/>
              </a:lnSpc>
              <a:spcBef>
                <a:spcPts val="565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spc="-5" dirty="0">
                <a:latin typeface="Arial"/>
                <a:cs typeface="Arial"/>
              </a:rPr>
              <a:t>Οι </a:t>
            </a:r>
            <a:r>
              <a:rPr sz="2400" dirty="0">
                <a:latin typeface="Arial"/>
                <a:cs typeface="Arial"/>
              </a:rPr>
              <a:t>μύες της </a:t>
            </a:r>
            <a:r>
              <a:rPr sz="2400" spc="-5" dirty="0">
                <a:latin typeface="Arial"/>
                <a:cs typeface="Arial"/>
              </a:rPr>
              <a:t>θωρακικής </a:t>
            </a:r>
            <a:r>
              <a:rPr sz="2400" dirty="0">
                <a:latin typeface="Arial"/>
                <a:cs typeface="Arial"/>
              </a:rPr>
              <a:t>κοιλότητας απελευθερώνουν  αέρα στο λάρυγγα και στο </a:t>
            </a:r>
            <a:r>
              <a:rPr sz="2400" spc="-5" dirty="0">
                <a:latin typeface="Arial"/>
                <a:cs typeface="Arial"/>
              </a:rPr>
              <a:t>υπερλαρυγγικό </a:t>
            </a:r>
            <a:r>
              <a:rPr sz="2400" dirty="0">
                <a:latin typeface="Arial"/>
                <a:cs typeface="Arial"/>
              </a:rPr>
              <a:t>σύστημα για  να </a:t>
            </a:r>
            <a:r>
              <a:rPr sz="2400" spc="-5" dirty="0">
                <a:latin typeface="Arial"/>
                <a:cs typeface="Arial"/>
              </a:rPr>
              <a:t>παραχθεί </a:t>
            </a:r>
            <a:r>
              <a:rPr sz="2400" dirty="0">
                <a:latin typeface="Arial"/>
                <a:cs typeface="Arial"/>
              </a:rPr>
              <a:t>ομιλία. Η </a:t>
            </a:r>
            <a:r>
              <a:rPr sz="2400" spc="-5" dirty="0">
                <a:latin typeface="Arial"/>
                <a:cs typeface="Arial"/>
              </a:rPr>
              <a:t>δίοδος που χρησιμοποιεί </a:t>
            </a:r>
            <a:r>
              <a:rPr sz="2400" dirty="0">
                <a:latin typeface="Arial"/>
                <a:cs typeface="Arial"/>
              </a:rPr>
              <a:t>ο  αέρας </a:t>
            </a:r>
            <a:r>
              <a:rPr sz="2400" spc="-5" dirty="0">
                <a:latin typeface="Arial"/>
                <a:cs typeface="Arial"/>
              </a:rPr>
              <a:t>για </a:t>
            </a:r>
            <a:r>
              <a:rPr sz="2400" dirty="0">
                <a:latin typeface="Arial"/>
                <a:cs typeface="Arial"/>
              </a:rPr>
              <a:t>να βγει </a:t>
            </a:r>
            <a:r>
              <a:rPr sz="2400" spc="-5" dirty="0">
                <a:latin typeface="Arial"/>
                <a:cs typeface="Arial"/>
              </a:rPr>
              <a:t>έξω </a:t>
            </a:r>
            <a:r>
              <a:rPr sz="2400" dirty="0">
                <a:latin typeface="Arial"/>
                <a:cs typeface="Arial"/>
              </a:rPr>
              <a:t>ή να μπει μέσα στους </a:t>
            </a:r>
            <a:r>
              <a:rPr sz="2400" spc="-5" dirty="0">
                <a:latin typeface="Arial"/>
                <a:cs typeface="Arial"/>
              </a:rPr>
              <a:t>πνεύμονες  είναι </a:t>
            </a:r>
            <a:r>
              <a:rPr sz="2400" dirty="0">
                <a:latin typeface="Arial"/>
                <a:cs typeface="Arial"/>
              </a:rPr>
              <a:t>η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τραχεία.</a:t>
            </a:r>
            <a:endParaRPr sz="2400">
              <a:latin typeface="Arial"/>
              <a:cs typeface="Arial"/>
            </a:endParaRPr>
          </a:p>
          <a:p>
            <a:pPr marL="622300" marR="50165" indent="-609600">
              <a:lnSpc>
                <a:spcPts val="2580"/>
              </a:lnSpc>
              <a:spcBef>
                <a:spcPts val="620"/>
              </a:spcBef>
              <a:buChar char="•"/>
              <a:tabLst>
                <a:tab pos="621665" algn="l"/>
                <a:tab pos="622300" algn="l"/>
              </a:tabLst>
            </a:pPr>
            <a:r>
              <a:rPr sz="2400" dirty="0">
                <a:latin typeface="Arial"/>
                <a:cs typeface="Arial"/>
              </a:rPr>
              <a:t>Σε </a:t>
            </a:r>
            <a:r>
              <a:rPr sz="2400" spc="-5" dirty="0">
                <a:latin typeface="Arial"/>
                <a:cs typeface="Arial"/>
              </a:rPr>
              <a:t>περίπτωση που </a:t>
            </a:r>
            <a:r>
              <a:rPr sz="2400" dirty="0">
                <a:latin typeface="Arial"/>
                <a:cs typeface="Arial"/>
              </a:rPr>
              <a:t>χρειαστεί ασυνήθιστος όγκος </a:t>
            </a:r>
            <a:r>
              <a:rPr sz="2400" spc="10" dirty="0">
                <a:latin typeface="Arial"/>
                <a:cs typeface="Arial"/>
              </a:rPr>
              <a:t>αέρα,  </a:t>
            </a:r>
            <a:r>
              <a:rPr sz="2400" spc="-5" dirty="0">
                <a:latin typeface="Arial"/>
                <a:cs typeface="Arial"/>
              </a:rPr>
              <a:t>όπως </a:t>
            </a:r>
            <a:r>
              <a:rPr sz="2400" dirty="0">
                <a:latin typeface="Arial"/>
                <a:cs typeface="Arial"/>
              </a:rPr>
              <a:t>π.χ. όταν </a:t>
            </a:r>
            <a:r>
              <a:rPr sz="2400" spc="-5" dirty="0">
                <a:latin typeface="Arial"/>
                <a:cs typeface="Arial"/>
              </a:rPr>
              <a:t>χρειαστεί να φωνάξουμε πολύ </a:t>
            </a:r>
            <a:r>
              <a:rPr sz="2400" dirty="0">
                <a:latin typeface="Arial"/>
                <a:cs typeface="Arial"/>
              </a:rPr>
              <a:t>δυνατά,  οι αναπνευστικοί </a:t>
            </a:r>
            <a:r>
              <a:rPr sz="2400" spc="-5" dirty="0">
                <a:latin typeface="Arial"/>
                <a:cs typeface="Arial"/>
              </a:rPr>
              <a:t>μύες πιέζουν δυνατά </a:t>
            </a:r>
            <a:r>
              <a:rPr sz="2400" dirty="0">
                <a:latin typeface="Arial"/>
                <a:cs typeface="Arial"/>
              </a:rPr>
              <a:t>την </a:t>
            </a:r>
            <a:r>
              <a:rPr sz="2400" spc="-5" dirty="0">
                <a:latin typeface="Arial"/>
                <a:cs typeface="Arial"/>
              </a:rPr>
              <a:t>θωρακική  </a:t>
            </a:r>
            <a:r>
              <a:rPr sz="2400" dirty="0">
                <a:latin typeface="Arial"/>
                <a:cs typeface="Arial"/>
              </a:rPr>
              <a:t>κοιλότητα </a:t>
            </a:r>
            <a:r>
              <a:rPr sz="2400" spc="-5" dirty="0">
                <a:latin typeface="Arial"/>
                <a:cs typeface="Arial"/>
              </a:rPr>
              <a:t>για </a:t>
            </a:r>
            <a:r>
              <a:rPr sz="2400" dirty="0">
                <a:latin typeface="Arial"/>
                <a:cs typeface="Arial"/>
              </a:rPr>
              <a:t>να </a:t>
            </a:r>
            <a:r>
              <a:rPr sz="2400" spc="-5" dirty="0">
                <a:latin typeface="Arial"/>
                <a:cs typeface="Arial"/>
              </a:rPr>
              <a:t>εκτονωθεί μεγάλη ποσότητα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αέρα.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6692" y="475995"/>
            <a:ext cx="665988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Το λαρυγγικό</a:t>
            </a:r>
            <a:r>
              <a:rPr sz="4400" spc="-25" dirty="0"/>
              <a:t> </a:t>
            </a:r>
            <a:r>
              <a:rPr sz="4400" spc="-10" dirty="0"/>
              <a:t>υποσύστημα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76323"/>
            <a:ext cx="3865245" cy="391667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43180" indent="-342900">
              <a:lnSpc>
                <a:spcPct val="79900"/>
              </a:lnSpc>
              <a:spcBef>
                <a:spcPts val="53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Ο </a:t>
            </a:r>
            <a:r>
              <a:rPr sz="1800" spc="-5" dirty="0">
                <a:latin typeface="Arial"/>
                <a:cs typeface="Arial"/>
              </a:rPr>
              <a:t>λάρυγγας </a:t>
            </a:r>
            <a:r>
              <a:rPr sz="1800" dirty="0">
                <a:latin typeface="Arial"/>
                <a:cs typeface="Arial"/>
              </a:rPr>
              <a:t>ή </a:t>
            </a:r>
            <a:r>
              <a:rPr sz="1800" spc="-5" dirty="0">
                <a:latin typeface="Arial"/>
                <a:cs typeface="Arial"/>
              </a:rPr>
              <a:t>αλλιώς το φωνητικό  κουτί όπως συχνά λέγεται είναι  φτιαγμένος κατά βάση από  χόνδρους </a:t>
            </a:r>
            <a:r>
              <a:rPr sz="1800" dirty="0">
                <a:latin typeface="Arial"/>
                <a:cs typeface="Arial"/>
              </a:rPr>
              <a:t>και μύες. </a:t>
            </a:r>
            <a:r>
              <a:rPr sz="1800" spc="-5" dirty="0">
                <a:latin typeface="Arial"/>
                <a:cs typeface="Arial"/>
              </a:rPr>
              <a:t>Οι  σημαντικότεροι χόνδροι που είναι  </a:t>
            </a:r>
            <a:r>
              <a:rPr sz="1800" dirty="0">
                <a:latin typeface="Arial"/>
                <a:cs typeface="Arial"/>
              </a:rPr>
              <a:t>και </a:t>
            </a:r>
            <a:r>
              <a:rPr sz="1800" spc="-5" dirty="0">
                <a:latin typeface="Arial"/>
                <a:cs typeface="Arial"/>
              </a:rPr>
              <a:t>αυτοί που δίνουν </a:t>
            </a:r>
            <a:r>
              <a:rPr sz="1800" dirty="0">
                <a:latin typeface="Arial"/>
                <a:cs typeface="Arial"/>
              </a:rPr>
              <a:t>το  </a:t>
            </a:r>
            <a:r>
              <a:rPr sz="1800" spc="-5" dirty="0">
                <a:latin typeface="Arial"/>
                <a:cs typeface="Arial"/>
              </a:rPr>
              <a:t>χαρακτηριστικό </a:t>
            </a:r>
            <a:r>
              <a:rPr sz="1800" dirty="0">
                <a:latin typeface="Arial"/>
                <a:cs typeface="Arial"/>
              </a:rPr>
              <a:t>του </a:t>
            </a:r>
            <a:r>
              <a:rPr sz="1800" spc="-5" dirty="0">
                <a:latin typeface="Arial"/>
                <a:cs typeface="Arial"/>
              </a:rPr>
              <a:t>σχήμα είναι </a:t>
            </a:r>
            <a:r>
              <a:rPr sz="1800" dirty="0">
                <a:latin typeface="Arial"/>
                <a:cs typeface="Arial"/>
              </a:rPr>
              <a:t>ο  </a:t>
            </a:r>
            <a:r>
              <a:rPr sz="1800" spc="-5" dirty="0">
                <a:latin typeface="Arial"/>
                <a:cs typeface="Arial"/>
              </a:rPr>
              <a:t>θυροειδής και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κρικοειδής.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799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Βρίσκεται στην κορυφή της  τραχείας, του σωλήνα δηλαδή που  συνδέει τους πνεύμονες με τον  λάρυγγα. </a:t>
            </a:r>
            <a:r>
              <a:rPr sz="1800" dirty="0">
                <a:latin typeface="Arial"/>
                <a:cs typeface="Arial"/>
              </a:rPr>
              <a:t>Μέσα </a:t>
            </a:r>
            <a:r>
              <a:rPr sz="1800" spc="-5" dirty="0">
                <a:latin typeface="Arial"/>
                <a:cs typeface="Arial"/>
              </a:rPr>
              <a:t>στον </a:t>
            </a:r>
            <a:r>
              <a:rPr sz="1800" dirty="0">
                <a:latin typeface="Arial"/>
                <a:cs typeface="Arial"/>
              </a:rPr>
              <a:t>λάρυγγα  </a:t>
            </a:r>
            <a:r>
              <a:rPr sz="1800" spc="-5" dirty="0">
                <a:latin typeface="Arial"/>
                <a:cs typeface="Arial"/>
              </a:rPr>
              <a:t>υπάρχουν οι φωνητικές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χορδές.</a:t>
            </a:r>
            <a:endParaRPr sz="1800">
              <a:latin typeface="Arial"/>
              <a:cs typeface="Arial"/>
            </a:endParaRPr>
          </a:p>
          <a:p>
            <a:pPr marL="355600" marR="107314" indent="-342900" algn="just">
              <a:lnSpc>
                <a:spcPct val="79900"/>
              </a:lnSpc>
              <a:spcBef>
                <a:spcPts val="434"/>
              </a:spcBef>
              <a:buChar char="•"/>
              <a:tabLst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Στο εμπρός μέρος συνδέονται </a:t>
            </a:r>
            <a:r>
              <a:rPr sz="1800" dirty="0">
                <a:latin typeface="Arial"/>
                <a:cs typeface="Arial"/>
              </a:rPr>
              <a:t>με  </a:t>
            </a:r>
            <a:r>
              <a:rPr sz="1800" spc="-5" dirty="0">
                <a:latin typeface="Arial"/>
                <a:cs typeface="Arial"/>
              </a:rPr>
              <a:t>αυτό που ονομάζουμε «μήλο του  Αδάμ» το οποίο είναι </a:t>
            </a:r>
            <a:r>
              <a:rPr sz="1800" dirty="0">
                <a:latin typeface="Arial"/>
                <a:cs typeface="Arial"/>
              </a:rPr>
              <a:t>ο </a:t>
            </a:r>
            <a:r>
              <a:rPr sz="1800" spc="-5" dirty="0">
                <a:latin typeface="Arial"/>
                <a:cs typeface="Arial"/>
              </a:rPr>
              <a:t>θυροειδής  χόνδρος.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41343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110" y="475995"/>
            <a:ext cx="45440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Φωνητικές</a:t>
            </a:r>
            <a:r>
              <a:rPr sz="4400" spc="-35" dirty="0"/>
              <a:t> </a:t>
            </a:r>
            <a:r>
              <a:rPr sz="4400" spc="-5" dirty="0"/>
              <a:t>χορδές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58797"/>
            <a:ext cx="3870325" cy="42621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79900"/>
              </a:lnSpc>
              <a:spcBef>
                <a:spcPts val="6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Κατά </a:t>
            </a:r>
            <a:r>
              <a:rPr sz="2400" dirty="0">
                <a:latin typeface="Arial"/>
                <a:cs typeface="Arial"/>
              </a:rPr>
              <a:t>τη </a:t>
            </a:r>
            <a:r>
              <a:rPr sz="2400" spc="-5" dirty="0">
                <a:latin typeface="Arial"/>
                <a:cs typeface="Arial"/>
              </a:rPr>
              <a:t>διάρκεια </a:t>
            </a:r>
            <a:r>
              <a:rPr sz="2400" dirty="0">
                <a:latin typeface="Arial"/>
                <a:cs typeface="Arial"/>
              </a:rPr>
              <a:t>της  αναπνοής οι φωνητικές  </a:t>
            </a:r>
            <a:r>
              <a:rPr sz="2400" spc="-5" dirty="0">
                <a:latin typeface="Arial"/>
                <a:cs typeface="Arial"/>
              </a:rPr>
              <a:t>χορδές </a:t>
            </a:r>
            <a:r>
              <a:rPr sz="2400" dirty="0">
                <a:latin typeface="Arial"/>
                <a:cs typeface="Arial"/>
              </a:rPr>
              <a:t>μένουν ανοιχτές  για να </a:t>
            </a:r>
            <a:r>
              <a:rPr sz="2400" spc="-5" dirty="0">
                <a:latin typeface="Arial"/>
                <a:cs typeface="Arial"/>
              </a:rPr>
              <a:t>μπορεί </a:t>
            </a:r>
            <a:r>
              <a:rPr sz="2400" dirty="0">
                <a:latin typeface="Arial"/>
                <a:cs typeface="Arial"/>
              </a:rPr>
              <a:t>ο </a:t>
            </a:r>
            <a:r>
              <a:rPr sz="2400" spc="-5" dirty="0">
                <a:latin typeface="Arial"/>
                <a:cs typeface="Arial"/>
              </a:rPr>
              <a:t>αέρας να  περνάει ελεύθερα από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και  </a:t>
            </a:r>
            <a:r>
              <a:rPr sz="2400" spc="-5" dirty="0">
                <a:latin typeface="Arial"/>
                <a:cs typeface="Arial"/>
              </a:rPr>
              <a:t>προς </a:t>
            </a:r>
            <a:r>
              <a:rPr sz="2400" dirty="0">
                <a:latin typeface="Arial"/>
                <a:cs typeface="Arial"/>
              </a:rPr>
              <a:t>τους </a:t>
            </a:r>
            <a:r>
              <a:rPr sz="2400" spc="-5" dirty="0">
                <a:latin typeface="Arial"/>
                <a:cs typeface="Arial"/>
              </a:rPr>
              <a:t>πνεύμονες.</a:t>
            </a:r>
            <a:endParaRPr sz="2400">
              <a:latin typeface="Arial"/>
              <a:cs typeface="Arial"/>
            </a:endParaRPr>
          </a:p>
          <a:p>
            <a:pPr marL="355600" marR="55880" indent="-342900">
              <a:lnSpc>
                <a:spcPct val="799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Όταν </a:t>
            </a:r>
            <a:r>
              <a:rPr sz="2400" spc="-5" dirty="0">
                <a:latin typeface="Arial"/>
                <a:cs typeface="Arial"/>
              </a:rPr>
              <a:t>χρειάζεται </a:t>
            </a:r>
            <a:r>
              <a:rPr sz="2400" dirty="0">
                <a:latin typeface="Arial"/>
                <a:cs typeface="Arial"/>
              </a:rPr>
              <a:t>να  </a:t>
            </a:r>
            <a:r>
              <a:rPr sz="2400" spc="-5" dirty="0">
                <a:latin typeface="Arial"/>
                <a:cs typeface="Arial"/>
              </a:rPr>
              <a:t>παραχθεί </a:t>
            </a:r>
            <a:r>
              <a:rPr sz="2400" dirty="0">
                <a:latin typeface="Arial"/>
                <a:cs typeface="Arial"/>
              </a:rPr>
              <a:t>φωνή, </a:t>
            </a:r>
            <a:r>
              <a:rPr sz="2400" spc="-5" dirty="0">
                <a:latin typeface="Arial"/>
                <a:cs typeface="Arial"/>
              </a:rPr>
              <a:t>οι  </a:t>
            </a:r>
            <a:r>
              <a:rPr sz="2400" dirty="0">
                <a:latin typeface="Arial"/>
                <a:cs typeface="Arial"/>
              </a:rPr>
              <a:t>φωνητικές </a:t>
            </a:r>
            <a:r>
              <a:rPr sz="2400" spc="-5" dirty="0">
                <a:latin typeface="Arial"/>
                <a:cs typeface="Arial"/>
              </a:rPr>
              <a:t>χορδές  </a:t>
            </a:r>
            <a:r>
              <a:rPr sz="2400" dirty="0">
                <a:latin typeface="Arial"/>
                <a:cs typeface="Arial"/>
              </a:rPr>
              <a:t>ενώνονται έτσι </a:t>
            </a:r>
            <a:r>
              <a:rPr sz="2400" spc="-5" dirty="0">
                <a:latin typeface="Arial"/>
                <a:cs typeface="Arial"/>
              </a:rPr>
              <a:t>ώστε </a:t>
            </a:r>
            <a:r>
              <a:rPr sz="2400" dirty="0">
                <a:latin typeface="Arial"/>
                <a:cs typeface="Arial"/>
              </a:rPr>
              <a:t>ο  αέρας </a:t>
            </a:r>
            <a:r>
              <a:rPr sz="2400" spc="-5" dirty="0">
                <a:latin typeface="Arial"/>
                <a:cs typeface="Arial"/>
              </a:rPr>
              <a:t>που εκπνέεται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από  τους </a:t>
            </a:r>
            <a:r>
              <a:rPr sz="2400" spc="-5" dirty="0">
                <a:latin typeface="Arial"/>
                <a:cs typeface="Arial"/>
              </a:rPr>
              <a:t>πνεύμονες να  </a:t>
            </a:r>
            <a:r>
              <a:rPr sz="2400" dirty="0">
                <a:latin typeface="Arial"/>
                <a:cs typeface="Arial"/>
              </a:rPr>
              <a:t>μπορεί να τις θέσει σε  </a:t>
            </a:r>
            <a:r>
              <a:rPr sz="2400" spc="-5" dirty="0">
                <a:latin typeface="Arial"/>
                <a:cs typeface="Arial"/>
              </a:rPr>
              <a:t>κίνηση.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9396" y="1621790"/>
            <a:ext cx="4148193" cy="3499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697" y="475995"/>
            <a:ext cx="65989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Η διαδικασία της</a:t>
            </a:r>
            <a:r>
              <a:rPr sz="4400" spc="-10" dirty="0"/>
              <a:t> </a:t>
            </a:r>
            <a:r>
              <a:rPr sz="4400" spc="-5" dirty="0"/>
              <a:t>φώνησης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41" y="1593850"/>
            <a:ext cx="3865879" cy="371347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30810">
              <a:lnSpc>
                <a:spcPct val="79800"/>
              </a:lnSpc>
              <a:spcBef>
                <a:spcPts val="39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Οι μύες του </a:t>
            </a:r>
            <a:r>
              <a:rPr sz="1200" spc="-5" dirty="0">
                <a:latin typeface="Arial"/>
                <a:cs typeface="Arial"/>
              </a:rPr>
              <a:t>λάρυγγα </a:t>
            </a:r>
            <a:r>
              <a:rPr sz="1200" dirty="0">
                <a:latin typeface="Arial"/>
                <a:cs typeface="Arial"/>
              </a:rPr>
              <a:t>φέρνουν </a:t>
            </a:r>
            <a:r>
              <a:rPr sz="1200" spc="-5" dirty="0">
                <a:latin typeface="Arial"/>
                <a:cs typeface="Arial"/>
              </a:rPr>
              <a:t>κοντά </a:t>
            </a:r>
            <a:r>
              <a:rPr sz="1200" dirty="0">
                <a:latin typeface="Arial"/>
                <a:cs typeface="Arial"/>
              </a:rPr>
              <a:t>τις </a:t>
            </a:r>
            <a:r>
              <a:rPr sz="1200" spc="-5" dirty="0">
                <a:latin typeface="Arial"/>
                <a:cs typeface="Arial"/>
              </a:rPr>
              <a:t>φωνητικές  χορδές φράζοντας τον </a:t>
            </a:r>
            <a:r>
              <a:rPr sz="1200" dirty="0">
                <a:latin typeface="Arial"/>
                <a:cs typeface="Arial"/>
              </a:rPr>
              <a:t>αέρα </a:t>
            </a:r>
            <a:r>
              <a:rPr sz="1200" spc="-5" dirty="0">
                <a:latin typeface="Arial"/>
                <a:cs typeface="Arial"/>
              </a:rPr>
              <a:t>που πάει να βγει από τους  πνεύμονες.</a:t>
            </a:r>
            <a:endParaRPr sz="1200">
              <a:latin typeface="Arial"/>
              <a:cs typeface="Arial"/>
            </a:endParaRPr>
          </a:p>
          <a:p>
            <a:pPr marL="12700" marR="377190">
              <a:lnSpc>
                <a:spcPct val="80000"/>
              </a:lnSpc>
              <a:spcBef>
                <a:spcPts val="285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spc="-5" dirty="0">
                <a:latin typeface="Arial"/>
                <a:cs typeface="Arial"/>
              </a:rPr>
              <a:t>Αυτό έχει ως αποτέλεσμα </a:t>
            </a:r>
            <a:r>
              <a:rPr sz="1200" dirty="0">
                <a:latin typeface="Arial"/>
                <a:cs typeface="Arial"/>
              </a:rPr>
              <a:t>να </a:t>
            </a:r>
            <a:r>
              <a:rPr sz="1200" spc="-5" dirty="0">
                <a:latin typeface="Arial"/>
                <a:cs typeface="Arial"/>
              </a:rPr>
              <a:t>αυξηθεί σημαντικά </a:t>
            </a:r>
            <a:r>
              <a:rPr sz="1200" dirty="0">
                <a:latin typeface="Arial"/>
                <a:cs typeface="Arial"/>
              </a:rPr>
              <a:t>η  </a:t>
            </a:r>
            <a:r>
              <a:rPr sz="1200" spc="-5" dirty="0">
                <a:latin typeface="Arial"/>
                <a:cs typeface="Arial"/>
              </a:rPr>
              <a:t>πίεση κάτω από τις φωνητικές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χορδές.</a:t>
            </a:r>
            <a:endParaRPr sz="1200">
              <a:latin typeface="Arial"/>
              <a:cs typeface="Arial"/>
            </a:endParaRPr>
          </a:p>
          <a:p>
            <a:pPr marL="12700" marR="29845">
              <a:lnSpc>
                <a:spcPts val="1150"/>
              </a:lnSpc>
              <a:spcBef>
                <a:spcPts val="275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πίεση του αέρα </a:t>
            </a:r>
            <a:r>
              <a:rPr sz="1200" dirty="0">
                <a:latin typeface="Arial"/>
                <a:cs typeface="Arial"/>
              </a:rPr>
              <a:t>γίνεται </a:t>
            </a:r>
            <a:r>
              <a:rPr sz="1200" spc="-5" dirty="0">
                <a:latin typeface="Arial"/>
                <a:cs typeface="Arial"/>
              </a:rPr>
              <a:t>κάποια </a:t>
            </a:r>
            <a:r>
              <a:rPr sz="1200" dirty="0">
                <a:latin typeface="Arial"/>
                <a:cs typeface="Arial"/>
              </a:rPr>
              <a:t>στιγμή </a:t>
            </a:r>
            <a:r>
              <a:rPr sz="1200" spc="-5" dirty="0">
                <a:latin typeface="Arial"/>
                <a:cs typeface="Arial"/>
              </a:rPr>
              <a:t>τόσο δυνατή  που οι χορδές παραμερίζουν </a:t>
            </a:r>
            <a:r>
              <a:rPr sz="1200" dirty="0">
                <a:latin typeface="Arial"/>
                <a:cs typeface="Arial"/>
              </a:rPr>
              <a:t>και </a:t>
            </a:r>
            <a:r>
              <a:rPr sz="1200" spc="-5" dirty="0">
                <a:latin typeface="Arial"/>
                <a:cs typeface="Arial"/>
              </a:rPr>
              <a:t>επιτρέπουν </a:t>
            </a:r>
            <a:r>
              <a:rPr sz="1200" dirty="0">
                <a:latin typeface="Arial"/>
                <a:cs typeface="Arial"/>
              </a:rPr>
              <a:t>σε μια ριπή  αέρα να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περάσει.</a:t>
            </a:r>
            <a:endParaRPr sz="1200">
              <a:latin typeface="Arial"/>
              <a:cs typeface="Arial"/>
            </a:endParaRPr>
          </a:p>
          <a:p>
            <a:pPr marL="139700" indent="-127635">
              <a:lnSpc>
                <a:spcPct val="100000"/>
              </a:lnSpc>
              <a:spcBef>
                <a:spcPts val="1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Ο αέρας περνά γρήγορα από τις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χορδές</a:t>
            </a:r>
            <a:endParaRPr sz="1200">
              <a:latin typeface="Arial"/>
              <a:cs typeface="Arial"/>
            </a:endParaRPr>
          </a:p>
          <a:p>
            <a:pPr marL="12700" marR="106680">
              <a:lnSpc>
                <a:spcPct val="79900"/>
              </a:lnSpc>
              <a:spcBef>
                <a:spcPts val="29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διαφυγή της ριπής του </a:t>
            </a:r>
            <a:r>
              <a:rPr sz="1200" dirty="0">
                <a:latin typeface="Arial"/>
                <a:cs typeface="Arial"/>
              </a:rPr>
              <a:t>αέρα </a:t>
            </a:r>
            <a:r>
              <a:rPr sz="1200" spc="-5" dirty="0">
                <a:latin typeface="Arial"/>
                <a:cs typeface="Arial"/>
              </a:rPr>
              <a:t>έχει ως αποτέλεσμα τη  μείωση της πίεσης κάτω από τις φωνητικές χορδές με  </a:t>
            </a:r>
            <a:r>
              <a:rPr sz="1200" dirty="0">
                <a:latin typeface="Arial"/>
                <a:cs typeface="Arial"/>
              </a:rPr>
              <a:t>αποτέλεσμα αυτές </a:t>
            </a:r>
            <a:r>
              <a:rPr sz="1200" spc="-5" dirty="0">
                <a:latin typeface="Arial"/>
                <a:cs typeface="Arial"/>
              </a:rPr>
              <a:t>μη συναντώντας ιδιαίτερη </a:t>
            </a:r>
            <a:r>
              <a:rPr sz="1200" dirty="0">
                <a:latin typeface="Arial"/>
                <a:cs typeface="Arial"/>
              </a:rPr>
              <a:t>αντίσταση  να</a:t>
            </a:r>
            <a:r>
              <a:rPr sz="1200" spc="-5" dirty="0">
                <a:latin typeface="Arial"/>
                <a:cs typeface="Arial"/>
              </a:rPr>
              <a:t> ξανακλείσουν.</a:t>
            </a:r>
            <a:endParaRPr sz="1200">
              <a:latin typeface="Arial"/>
              <a:cs typeface="Arial"/>
            </a:endParaRPr>
          </a:p>
          <a:p>
            <a:pPr marL="12700" marR="226060">
              <a:lnSpc>
                <a:spcPts val="1150"/>
              </a:lnSpc>
              <a:spcBef>
                <a:spcPts val="275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spc="-5" dirty="0">
                <a:latin typeface="Arial"/>
                <a:cs typeface="Arial"/>
              </a:rPr>
              <a:t>Μόλις κλείσουν οι φωνητικές χορδές αρχίζει πάλι να  </a:t>
            </a:r>
            <a:r>
              <a:rPr sz="1200" dirty="0">
                <a:latin typeface="Arial"/>
                <a:cs typeface="Arial"/>
              </a:rPr>
              <a:t>συσσωρεύεται αέρας από κάτω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τους</a:t>
            </a:r>
            <a:endParaRPr sz="1200">
              <a:latin typeface="Arial"/>
              <a:cs typeface="Arial"/>
            </a:endParaRPr>
          </a:p>
          <a:p>
            <a:pPr marL="12700" marR="24130" algn="just">
              <a:lnSpc>
                <a:spcPct val="79800"/>
              </a:lnSpc>
              <a:spcBef>
                <a:spcPts val="300"/>
              </a:spcBef>
              <a:buSzPct val="91666"/>
              <a:buAutoNum type="arabicPeriod"/>
              <a:tabLst>
                <a:tab pos="140335" algn="l"/>
              </a:tabLst>
            </a:pPr>
            <a:r>
              <a:rPr sz="1200" dirty="0">
                <a:latin typeface="Arial"/>
                <a:cs typeface="Arial"/>
              </a:rPr>
              <a:t>Μετά </a:t>
            </a:r>
            <a:r>
              <a:rPr sz="1200" spc="-5" dirty="0">
                <a:latin typeface="Arial"/>
                <a:cs typeface="Arial"/>
              </a:rPr>
              <a:t>από μερικά εκατοστά </a:t>
            </a:r>
            <a:r>
              <a:rPr sz="1200" dirty="0">
                <a:latin typeface="Arial"/>
                <a:cs typeface="Arial"/>
              </a:rPr>
              <a:t>του </a:t>
            </a:r>
            <a:r>
              <a:rPr sz="1200" spc="-5" dirty="0">
                <a:latin typeface="Arial"/>
                <a:cs typeface="Arial"/>
              </a:rPr>
              <a:t>δευτερολέπτου </a:t>
            </a: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πίεση  μεγαλώνει πολύ </a:t>
            </a:r>
            <a:r>
              <a:rPr sz="1200" dirty="0">
                <a:latin typeface="Arial"/>
                <a:cs typeface="Arial"/>
              </a:rPr>
              <a:t>και </a:t>
            </a:r>
            <a:r>
              <a:rPr sz="1200" spc="-5" dirty="0">
                <a:latin typeface="Arial"/>
                <a:cs typeface="Arial"/>
              </a:rPr>
              <a:t>οι φωνητικές χορδές ετοιμάζονται να  ανοίξουν ξανά.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79900"/>
              </a:lnSpc>
            </a:pPr>
            <a:r>
              <a:rPr sz="1200" dirty="0">
                <a:latin typeface="Arial"/>
                <a:cs typeface="Arial"/>
              </a:rPr>
              <a:t>Η </a:t>
            </a:r>
            <a:r>
              <a:rPr sz="1200" spc="-5" dirty="0">
                <a:latin typeface="Arial"/>
                <a:cs typeface="Arial"/>
              </a:rPr>
              <a:t>παραπάνω διαδικασία επαναλαμβάνεται </a:t>
            </a:r>
            <a:r>
              <a:rPr sz="1200" dirty="0">
                <a:latin typeface="Arial"/>
                <a:cs typeface="Arial"/>
              </a:rPr>
              <a:t>μερικές  </a:t>
            </a:r>
            <a:r>
              <a:rPr sz="1200" spc="-5" dirty="0">
                <a:latin typeface="Arial"/>
                <a:cs typeface="Arial"/>
              </a:rPr>
              <a:t>εκατοντάδες </a:t>
            </a:r>
            <a:r>
              <a:rPr sz="1200" dirty="0">
                <a:latin typeface="Arial"/>
                <a:cs typeface="Arial"/>
              </a:rPr>
              <a:t>φορές το δευτερόλεπτο και </a:t>
            </a:r>
            <a:r>
              <a:rPr sz="1200" spc="-5" dirty="0">
                <a:latin typeface="Arial"/>
                <a:cs typeface="Arial"/>
              </a:rPr>
              <a:t>μέσα από </a:t>
            </a:r>
            <a:r>
              <a:rPr sz="1200" dirty="0">
                <a:latin typeface="Arial"/>
                <a:cs typeface="Arial"/>
              </a:rPr>
              <a:t>το  </a:t>
            </a:r>
            <a:r>
              <a:rPr sz="1200" spc="-10" dirty="0">
                <a:latin typeface="Arial"/>
                <a:cs typeface="Arial"/>
              </a:rPr>
              <a:t>διαδοχικό </a:t>
            </a:r>
            <a:r>
              <a:rPr sz="1200" spc="-5" dirty="0">
                <a:latin typeface="Arial"/>
                <a:cs typeface="Arial"/>
              </a:rPr>
              <a:t>άνοιγμα </a:t>
            </a:r>
            <a:r>
              <a:rPr sz="1200" dirty="0">
                <a:latin typeface="Arial"/>
                <a:cs typeface="Arial"/>
              </a:rPr>
              <a:t>και </a:t>
            </a:r>
            <a:r>
              <a:rPr sz="1200" spc="-5" dirty="0">
                <a:latin typeface="Arial"/>
                <a:cs typeface="Arial"/>
              </a:rPr>
              <a:t>κλείσιμο </a:t>
            </a:r>
            <a:r>
              <a:rPr sz="1200" dirty="0">
                <a:latin typeface="Arial"/>
                <a:cs typeface="Arial"/>
              </a:rPr>
              <a:t>των </a:t>
            </a:r>
            <a:r>
              <a:rPr sz="1200" spc="-5" dirty="0">
                <a:latin typeface="Arial"/>
                <a:cs typeface="Arial"/>
              </a:rPr>
              <a:t>φωνητικών χορδών  και τις συνεχείς ριπές </a:t>
            </a:r>
            <a:r>
              <a:rPr sz="1200" dirty="0">
                <a:latin typeface="Arial"/>
                <a:cs typeface="Arial"/>
              </a:rPr>
              <a:t>αέρα </a:t>
            </a:r>
            <a:r>
              <a:rPr sz="1200" spc="-5" dirty="0">
                <a:latin typeface="Arial"/>
                <a:cs typeface="Arial"/>
              </a:rPr>
              <a:t>παράγεται </a:t>
            </a:r>
            <a:r>
              <a:rPr sz="1200" dirty="0">
                <a:latin typeface="Arial"/>
                <a:cs typeface="Arial"/>
              </a:rPr>
              <a:t>ο </a:t>
            </a:r>
            <a:r>
              <a:rPr sz="1200" spc="-5" dirty="0">
                <a:latin typeface="Arial"/>
                <a:cs typeface="Arial"/>
              </a:rPr>
              <a:t>ήχος της </a:t>
            </a:r>
            <a:r>
              <a:rPr sz="1200" dirty="0">
                <a:latin typeface="Arial"/>
                <a:cs typeface="Arial"/>
              </a:rPr>
              <a:t>φωνής.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35639" y="1593596"/>
            <a:ext cx="4038600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9427" y="475995"/>
            <a:ext cx="57746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Θεμελιώδης</a:t>
            </a:r>
            <a:r>
              <a:rPr sz="4400" spc="-20" dirty="0"/>
              <a:t> </a:t>
            </a:r>
            <a:r>
              <a:rPr sz="4400" spc="-5" dirty="0"/>
              <a:t>συχνότητα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24103" y="1617472"/>
            <a:ext cx="8032750" cy="4381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  <a:tab pos="2908935" algn="l"/>
              </a:tabLst>
            </a:pPr>
            <a:r>
              <a:rPr sz="2800" dirty="0">
                <a:latin typeface="Arial"/>
                <a:cs typeface="Arial"/>
              </a:rPr>
              <a:t>Η ταχύτητα </a:t>
            </a:r>
            <a:r>
              <a:rPr sz="2800" spc="-5" dirty="0">
                <a:latin typeface="Arial"/>
                <a:cs typeface="Arial"/>
              </a:rPr>
              <a:t>με την </a:t>
            </a:r>
            <a:r>
              <a:rPr sz="2800" dirty="0">
                <a:latin typeface="Arial"/>
                <a:cs typeface="Arial"/>
              </a:rPr>
              <a:t>οποία </a:t>
            </a:r>
            <a:r>
              <a:rPr sz="2800" spc="-5" dirty="0">
                <a:latin typeface="Arial"/>
                <a:cs typeface="Arial"/>
              </a:rPr>
              <a:t>συμβαίνει </a:t>
            </a:r>
            <a:r>
              <a:rPr sz="2800" dirty="0">
                <a:latin typeface="Arial"/>
                <a:cs typeface="Arial"/>
              </a:rPr>
              <a:t>το </a:t>
            </a:r>
            <a:r>
              <a:rPr sz="2800" spc="-5" dirty="0">
                <a:latin typeface="Arial"/>
                <a:cs typeface="Arial"/>
              </a:rPr>
              <a:t>διαδοχικό  </a:t>
            </a:r>
            <a:r>
              <a:rPr sz="2800" dirty="0">
                <a:latin typeface="Arial"/>
                <a:cs typeface="Arial"/>
              </a:rPr>
              <a:t>άνοιγμα – </a:t>
            </a:r>
            <a:r>
              <a:rPr sz="2800" spc="-5" dirty="0">
                <a:latin typeface="Arial"/>
                <a:cs typeface="Arial"/>
              </a:rPr>
              <a:t>κλείσιμο των φωνητικών χορδών  </a:t>
            </a:r>
            <a:r>
              <a:rPr sz="2800" dirty="0">
                <a:latin typeface="Arial"/>
                <a:cs typeface="Arial"/>
              </a:rPr>
              <a:t>ονομάζεται και θεμελιώδη συχνότητα  (fundamental frequency), </a:t>
            </a:r>
            <a:r>
              <a:rPr sz="2800" spc="-5" dirty="0">
                <a:latin typeface="Arial"/>
                <a:cs typeface="Arial"/>
              </a:rPr>
              <a:t>συμβολίζεται με το  </a:t>
            </a:r>
            <a:r>
              <a:rPr sz="2800" dirty="0">
                <a:latin typeface="Arial"/>
                <a:cs typeface="Arial"/>
              </a:rPr>
              <a:t>σύμβολο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f0 </a:t>
            </a:r>
            <a:r>
              <a:rPr sz="2800" spc="-5" dirty="0">
                <a:latin typeface="Arial"/>
                <a:cs typeface="Arial"/>
              </a:rPr>
              <a:t>και	σχετίζεται άμεσα με τον τόνο της  </a:t>
            </a:r>
            <a:r>
              <a:rPr sz="2800" dirty="0">
                <a:latin typeface="Arial"/>
                <a:cs typeface="Arial"/>
              </a:rPr>
              <a:t>φωνής </a:t>
            </a:r>
            <a:r>
              <a:rPr sz="2800" spc="-5" dirty="0">
                <a:latin typeface="Arial"/>
                <a:cs typeface="Arial"/>
              </a:rPr>
              <a:t>του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ανθρώπου.</a:t>
            </a:r>
            <a:endParaRPr sz="2800">
              <a:latin typeface="Arial"/>
              <a:cs typeface="Arial"/>
            </a:endParaRPr>
          </a:p>
          <a:p>
            <a:pPr marL="355600" marR="176530" indent="-343535">
              <a:lnSpc>
                <a:spcPct val="100000"/>
              </a:lnSpc>
              <a:spcBef>
                <a:spcPts val="690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Κατά </a:t>
            </a:r>
            <a:r>
              <a:rPr sz="2800" dirty="0">
                <a:latin typeface="Arial"/>
                <a:cs typeface="Arial"/>
              </a:rPr>
              <a:t>τη </a:t>
            </a:r>
            <a:r>
              <a:rPr sz="2800" spc="-5" dirty="0">
                <a:latin typeface="Arial"/>
                <a:cs typeface="Arial"/>
              </a:rPr>
              <a:t>διάρκεια μιας συνηθισμένης συνομιλίας  </a:t>
            </a:r>
            <a:r>
              <a:rPr sz="2800" dirty="0">
                <a:latin typeface="Arial"/>
                <a:cs typeface="Arial"/>
              </a:rPr>
              <a:t>η </a:t>
            </a:r>
            <a:r>
              <a:rPr sz="2800" i="1" dirty="0">
                <a:latin typeface="Arial"/>
                <a:cs typeface="Arial"/>
              </a:rPr>
              <a:t>f0 </a:t>
            </a:r>
            <a:r>
              <a:rPr sz="2800" spc="-5" dirty="0">
                <a:latin typeface="Arial"/>
                <a:cs typeface="Arial"/>
              </a:rPr>
              <a:t>ενός </a:t>
            </a:r>
            <a:r>
              <a:rPr sz="2800" dirty="0">
                <a:latin typeface="Arial"/>
                <a:cs typeface="Arial"/>
              </a:rPr>
              <a:t>ομιλητή αλλάζει </a:t>
            </a:r>
            <a:r>
              <a:rPr sz="2800" spc="-5" dirty="0">
                <a:latin typeface="Arial"/>
                <a:cs typeface="Arial"/>
              </a:rPr>
              <a:t>συνεχώς </a:t>
            </a:r>
            <a:r>
              <a:rPr sz="2800" dirty="0">
                <a:latin typeface="Arial"/>
                <a:cs typeface="Arial"/>
              </a:rPr>
              <a:t>και </a:t>
            </a:r>
            <a:r>
              <a:rPr sz="2800" spc="-5" dirty="0">
                <a:latin typeface="Arial"/>
                <a:cs typeface="Arial"/>
              </a:rPr>
              <a:t>αυτή </a:t>
            </a:r>
            <a:r>
              <a:rPr sz="2800" dirty="0">
                <a:latin typeface="Arial"/>
                <a:cs typeface="Arial"/>
              </a:rPr>
              <a:t>η  συνεχόμενη αλλαγή </a:t>
            </a:r>
            <a:r>
              <a:rPr sz="2800" spc="-5" dirty="0">
                <a:latin typeface="Arial"/>
                <a:cs typeface="Arial"/>
              </a:rPr>
              <a:t>προσδιορίζει </a:t>
            </a:r>
            <a:r>
              <a:rPr sz="2800" dirty="0">
                <a:latin typeface="Arial"/>
                <a:cs typeface="Arial"/>
              </a:rPr>
              <a:t>αυτό </a:t>
            </a:r>
            <a:r>
              <a:rPr sz="2800" spc="-5" dirty="0">
                <a:latin typeface="Arial"/>
                <a:cs typeface="Arial"/>
              </a:rPr>
              <a:t>που  </a:t>
            </a:r>
            <a:r>
              <a:rPr sz="2800" dirty="0">
                <a:latin typeface="Arial"/>
                <a:cs typeface="Arial"/>
              </a:rPr>
              <a:t>ονομάζουμε </a:t>
            </a:r>
            <a:r>
              <a:rPr sz="2800" spc="-5" dirty="0">
                <a:latin typeface="Arial"/>
                <a:cs typeface="Arial"/>
              </a:rPr>
              <a:t>επιτονισμό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(intonation).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1627</Words>
  <Application>Microsoft Office PowerPoint</Application>
  <PresentationFormat>Προσαρμογή</PresentationFormat>
  <Paragraphs>94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Εισαγωγή στη Φωνητική</vt:lpstr>
      <vt:lpstr>Κλάδοι της Φωνητικής</vt:lpstr>
      <vt:lpstr>Τα υποσυστήματα του φωνητικού  μηχανισμού</vt:lpstr>
      <vt:lpstr>Το αναπνευστικό υποσύστημα</vt:lpstr>
      <vt:lpstr>Η συμβολή του αναπνευστικού  υποσυστήματος στην παραγωγή ομιλίας</vt:lpstr>
      <vt:lpstr>Το λαρυγγικό υποσύστημα</vt:lpstr>
      <vt:lpstr>Φωνητικές χορδές</vt:lpstr>
      <vt:lpstr>Η διαδικασία της φώνησης</vt:lpstr>
      <vt:lpstr>Θεμελιώδης συχνότητα</vt:lpstr>
      <vt:lpstr>Υπερλαρυγγικό σύστημα</vt:lpstr>
      <vt:lpstr>Υπερώα</vt:lpstr>
      <vt:lpstr>Σαγόνι</vt:lpstr>
      <vt:lpstr>Γλώσσα</vt:lpstr>
      <vt:lpstr>Χείλη</vt:lpstr>
      <vt:lpstr>Ορθογραφία και προφορά</vt:lpstr>
      <vt:lpstr>Η ορθογραφία της Νέας Ελληνικής  και προφορά</vt:lpstr>
      <vt:lpstr>Διεθνές Φωνητικό Αλφάβητο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 στη Φωνητική</dc:title>
  <dc:creator>George;Katerina Florou</dc:creator>
  <cp:lastModifiedBy>Aikaterini Florou</cp:lastModifiedBy>
  <cp:revision>8</cp:revision>
  <dcterms:created xsi:type="dcterms:W3CDTF">2020-03-03T05:52:32Z</dcterms:created>
  <dcterms:modified xsi:type="dcterms:W3CDTF">2024-03-18T16:12:01Z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2006-05-15T00:00:00Z</vt:filetime>
  </property>
  <property fmtid="{D5CDD505-2E9C-101B-9397-08002B2CF9AE}" pid="3" name="Creator">
    <vt:lpwstr>Acrobat PDFMaker 7.0.5 for PowerPoint</vt:lpwstr>
  </property>
  <property fmtid="{D5CDD505-2E9C-101B-9397-08002B2CF9AE}" pid="4" name="LastSaved">
    <vt:filetime>2020-03-03T00:00:00Z</vt:filetime>
  </property>
</Properties>
</file>