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85" r:id="rId3"/>
    <p:sldId id="272" r:id="rId4"/>
    <p:sldId id="273" r:id="rId5"/>
    <p:sldId id="286" r:id="rId6"/>
    <p:sldId id="287" r:id="rId7"/>
    <p:sldId id="288" r:id="rId8"/>
    <p:sldId id="28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74" r:id="rId19"/>
    <p:sldId id="267" r:id="rId20"/>
    <p:sldId id="289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9E8F93-1678-47C6-81E5-6CCA3830BBA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397AC9C-BDEC-439E-8226-F91D5A8670BA}">
      <dgm:prSet/>
      <dgm:spPr/>
      <dgm:t>
        <a:bodyPr/>
        <a:lstStyle/>
        <a:p>
          <a:r>
            <a:rPr lang="el-GR"/>
            <a:t>Ανοδικοί δίφθογγοι/ημισύμφωνα</a:t>
          </a:r>
          <a:r>
            <a:rPr lang="en-US"/>
            <a:t>: </a:t>
          </a:r>
        </a:p>
      </dgm:t>
    </dgm:pt>
    <dgm:pt modelId="{867F284F-0248-4349-B742-D9A19B09306F}" type="parTrans" cxnId="{121EF096-858B-41D3-AE85-333D6486DF29}">
      <dgm:prSet/>
      <dgm:spPr/>
      <dgm:t>
        <a:bodyPr/>
        <a:lstStyle/>
        <a:p>
          <a:endParaRPr lang="en-US"/>
        </a:p>
      </dgm:t>
    </dgm:pt>
    <dgm:pt modelId="{68AB6647-64E8-4032-9822-0F255A2C34E8}" type="sibTrans" cxnId="{121EF096-858B-41D3-AE85-333D6486DF29}">
      <dgm:prSet/>
      <dgm:spPr/>
      <dgm:t>
        <a:bodyPr/>
        <a:lstStyle/>
        <a:p>
          <a:endParaRPr lang="en-US"/>
        </a:p>
      </dgm:t>
    </dgm:pt>
    <dgm:pt modelId="{0528582B-D161-4A81-AA9D-7023AFB56900}">
      <dgm:prSet/>
      <dgm:spPr/>
      <dgm:t>
        <a:bodyPr/>
        <a:lstStyle/>
        <a:p>
          <a:r>
            <a:rPr lang="en-US"/>
            <a:t>piano</a:t>
          </a:r>
        </a:p>
      </dgm:t>
    </dgm:pt>
    <dgm:pt modelId="{11F46214-25D6-4EB5-A1E9-6E58D3DEE18A}" type="parTrans" cxnId="{31F60C7D-933B-464A-9DBC-F845CCB4163F}">
      <dgm:prSet/>
      <dgm:spPr/>
      <dgm:t>
        <a:bodyPr/>
        <a:lstStyle/>
        <a:p>
          <a:endParaRPr lang="en-US"/>
        </a:p>
      </dgm:t>
    </dgm:pt>
    <dgm:pt modelId="{96655A09-60C3-41BC-A831-6E3EDEF90C7E}" type="sibTrans" cxnId="{31F60C7D-933B-464A-9DBC-F845CCB4163F}">
      <dgm:prSet/>
      <dgm:spPr/>
      <dgm:t>
        <a:bodyPr/>
        <a:lstStyle/>
        <a:p>
          <a:endParaRPr lang="en-US"/>
        </a:p>
      </dgm:t>
    </dgm:pt>
    <dgm:pt modelId="{D2DA6660-D70F-4D5A-9A03-3CBD5D6ECB74}">
      <dgm:prSet/>
      <dgm:spPr/>
      <dgm:t>
        <a:bodyPr/>
        <a:lstStyle/>
        <a:p>
          <a:r>
            <a:rPr lang="en-US"/>
            <a:t>ieri</a:t>
          </a:r>
        </a:p>
      </dgm:t>
    </dgm:pt>
    <dgm:pt modelId="{8C84D4A2-46D9-4EAF-B091-20BCCFA9223C}" type="parTrans" cxnId="{ABCAB642-64A5-4D8B-BCF3-3FB65BBA0CE2}">
      <dgm:prSet/>
      <dgm:spPr/>
      <dgm:t>
        <a:bodyPr/>
        <a:lstStyle/>
        <a:p>
          <a:endParaRPr lang="en-US"/>
        </a:p>
      </dgm:t>
    </dgm:pt>
    <dgm:pt modelId="{6A3473A1-187A-4351-8449-282583E39F4F}" type="sibTrans" cxnId="{ABCAB642-64A5-4D8B-BCF3-3FB65BBA0CE2}">
      <dgm:prSet/>
      <dgm:spPr/>
      <dgm:t>
        <a:bodyPr/>
        <a:lstStyle/>
        <a:p>
          <a:endParaRPr lang="en-US"/>
        </a:p>
      </dgm:t>
    </dgm:pt>
    <dgm:pt modelId="{30E91596-B167-471E-A066-05050860B52A}">
      <dgm:prSet/>
      <dgm:spPr/>
      <dgm:t>
        <a:bodyPr/>
        <a:lstStyle/>
        <a:p>
          <a:r>
            <a:rPr lang="en-US"/>
            <a:t>piove</a:t>
          </a:r>
        </a:p>
      </dgm:t>
    </dgm:pt>
    <dgm:pt modelId="{AEFDD56F-3817-40A0-A1DD-70343A501CC1}" type="parTrans" cxnId="{94041B81-F536-40FD-B427-702F802E2331}">
      <dgm:prSet/>
      <dgm:spPr/>
      <dgm:t>
        <a:bodyPr/>
        <a:lstStyle/>
        <a:p>
          <a:endParaRPr lang="en-US"/>
        </a:p>
      </dgm:t>
    </dgm:pt>
    <dgm:pt modelId="{A102B5AD-7262-492C-B1FD-D9726FA248E8}" type="sibTrans" cxnId="{94041B81-F536-40FD-B427-702F802E2331}">
      <dgm:prSet/>
      <dgm:spPr/>
      <dgm:t>
        <a:bodyPr/>
        <a:lstStyle/>
        <a:p>
          <a:endParaRPr lang="en-US"/>
        </a:p>
      </dgm:t>
    </dgm:pt>
    <dgm:pt modelId="{4D70F35A-8FE0-418B-B623-5B51EC2A4CC0}">
      <dgm:prSet/>
      <dgm:spPr/>
      <dgm:t>
        <a:bodyPr/>
        <a:lstStyle/>
        <a:p>
          <a:r>
            <a:rPr lang="en-US"/>
            <a:t>guida</a:t>
          </a:r>
        </a:p>
      </dgm:t>
    </dgm:pt>
    <dgm:pt modelId="{6219DBC6-3D48-4494-B0CA-BD0FD410CF72}" type="parTrans" cxnId="{D44CBB73-5CBB-4E07-BAF2-8B832E64078B}">
      <dgm:prSet/>
      <dgm:spPr/>
      <dgm:t>
        <a:bodyPr/>
        <a:lstStyle/>
        <a:p>
          <a:endParaRPr lang="en-US"/>
        </a:p>
      </dgm:t>
    </dgm:pt>
    <dgm:pt modelId="{2ED68A59-0A93-421E-9B57-617E443C3695}" type="sibTrans" cxnId="{D44CBB73-5CBB-4E07-BAF2-8B832E64078B}">
      <dgm:prSet/>
      <dgm:spPr/>
      <dgm:t>
        <a:bodyPr/>
        <a:lstStyle/>
        <a:p>
          <a:endParaRPr lang="en-US"/>
        </a:p>
      </dgm:t>
    </dgm:pt>
    <dgm:pt modelId="{2FB71128-71C5-4156-BAA9-759C0891CE4F}">
      <dgm:prSet/>
      <dgm:spPr/>
      <dgm:t>
        <a:bodyPr/>
        <a:lstStyle/>
        <a:p>
          <a:r>
            <a:rPr lang="en-US"/>
            <a:t>uomo</a:t>
          </a:r>
        </a:p>
      </dgm:t>
    </dgm:pt>
    <dgm:pt modelId="{9CCCEE86-02E3-4BC7-8C2F-F29AFC4C34AD}" type="parTrans" cxnId="{D61A3B41-19E2-459C-B599-4A1B5087BFCD}">
      <dgm:prSet/>
      <dgm:spPr/>
      <dgm:t>
        <a:bodyPr/>
        <a:lstStyle/>
        <a:p>
          <a:endParaRPr lang="en-US"/>
        </a:p>
      </dgm:t>
    </dgm:pt>
    <dgm:pt modelId="{25AFC5CA-F2DF-4251-BD55-593A6731B931}" type="sibTrans" cxnId="{D61A3B41-19E2-459C-B599-4A1B5087BFCD}">
      <dgm:prSet/>
      <dgm:spPr/>
      <dgm:t>
        <a:bodyPr/>
        <a:lstStyle/>
        <a:p>
          <a:endParaRPr lang="en-US"/>
        </a:p>
      </dgm:t>
    </dgm:pt>
    <dgm:pt modelId="{5D3D46FE-BB79-486B-B737-B7975173620E}">
      <dgm:prSet/>
      <dgm:spPr/>
      <dgm:t>
        <a:bodyPr/>
        <a:lstStyle/>
        <a:p>
          <a:r>
            <a:rPr lang="en-US"/>
            <a:t>guerra</a:t>
          </a:r>
        </a:p>
      </dgm:t>
    </dgm:pt>
    <dgm:pt modelId="{BF2EF997-D2D3-43AF-9244-A47509C2B011}" type="parTrans" cxnId="{1A243DC4-0A6C-408C-A299-A7A08595E990}">
      <dgm:prSet/>
      <dgm:spPr/>
      <dgm:t>
        <a:bodyPr/>
        <a:lstStyle/>
        <a:p>
          <a:endParaRPr lang="en-US"/>
        </a:p>
      </dgm:t>
    </dgm:pt>
    <dgm:pt modelId="{7D2FC37C-D2BB-41F4-922F-4DC0347ACFB2}" type="sibTrans" cxnId="{1A243DC4-0A6C-408C-A299-A7A08595E990}">
      <dgm:prSet/>
      <dgm:spPr/>
      <dgm:t>
        <a:bodyPr/>
        <a:lstStyle/>
        <a:p>
          <a:endParaRPr lang="en-US"/>
        </a:p>
      </dgm:t>
    </dgm:pt>
    <dgm:pt modelId="{8747BA2A-3A9B-42A1-AFB3-39ABC51B8029}">
      <dgm:prSet/>
      <dgm:spPr/>
      <dgm:t>
        <a:bodyPr/>
        <a:lstStyle/>
        <a:p>
          <a:r>
            <a:rPr lang="el-GR"/>
            <a:t>Καθοδικοί δίφθογγοι/ ημίφωνα</a:t>
          </a:r>
          <a:r>
            <a:rPr lang="en-US"/>
            <a:t>:</a:t>
          </a:r>
        </a:p>
      </dgm:t>
    </dgm:pt>
    <dgm:pt modelId="{7526F267-D7BA-4154-AADA-9FB6DE813C71}" type="parTrans" cxnId="{3B57A2BE-0B0D-4484-B61B-AF2698417409}">
      <dgm:prSet/>
      <dgm:spPr/>
      <dgm:t>
        <a:bodyPr/>
        <a:lstStyle/>
        <a:p>
          <a:endParaRPr lang="en-US"/>
        </a:p>
      </dgm:t>
    </dgm:pt>
    <dgm:pt modelId="{C695B7DA-D276-404F-9B3C-8E2A28A94353}" type="sibTrans" cxnId="{3B57A2BE-0B0D-4484-B61B-AF2698417409}">
      <dgm:prSet/>
      <dgm:spPr/>
      <dgm:t>
        <a:bodyPr/>
        <a:lstStyle/>
        <a:p>
          <a:endParaRPr lang="en-US"/>
        </a:p>
      </dgm:t>
    </dgm:pt>
    <dgm:pt modelId="{27C16700-EAE8-43C1-BBE1-A19C529C424F}">
      <dgm:prSet/>
      <dgm:spPr/>
      <dgm:t>
        <a:bodyPr/>
        <a:lstStyle/>
        <a:p>
          <a:r>
            <a:rPr lang="en-US"/>
            <a:t>fai</a:t>
          </a:r>
        </a:p>
      </dgm:t>
    </dgm:pt>
    <dgm:pt modelId="{EA9B5FFD-C33A-4822-BA00-E2E53DC28DAD}" type="parTrans" cxnId="{7B20B076-9EDB-4CE0-9F58-695873F4D761}">
      <dgm:prSet/>
      <dgm:spPr/>
      <dgm:t>
        <a:bodyPr/>
        <a:lstStyle/>
        <a:p>
          <a:endParaRPr lang="en-US"/>
        </a:p>
      </dgm:t>
    </dgm:pt>
    <dgm:pt modelId="{3092E019-1CF2-4E47-919D-679368703097}" type="sibTrans" cxnId="{7B20B076-9EDB-4CE0-9F58-695873F4D761}">
      <dgm:prSet/>
      <dgm:spPr/>
      <dgm:t>
        <a:bodyPr/>
        <a:lstStyle/>
        <a:p>
          <a:endParaRPr lang="en-US"/>
        </a:p>
      </dgm:t>
    </dgm:pt>
    <dgm:pt modelId="{29049BD0-EEB4-4E2F-A92B-178748D2D9D1}">
      <dgm:prSet/>
      <dgm:spPr/>
      <dgm:t>
        <a:bodyPr/>
        <a:lstStyle/>
        <a:p>
          <a:r>
            <a:rPr lang="en-US"/>
            <a:t>sei</a:t>
          </a:r>
        </a:p>
      </dgm:t>
    </dgm:pt>
    <dgm:pt modelId="{6AD276A7-E35C-4E36-9261-8768D68DF80D}" type="parTrans" cxnId="{196D2F60-03AA-4D08-AECA-C6B768FF1982}">
      <dgm:prSet/>
      <dgm:spPr/>
      <dgm:t>
        <a:bodyPr/>
        <a:lstStyle/>
        <a:p>
          <a:endParaRPr lang="en-US"/>
        </a:p>
      </dgm:t>
    </dgm:pt>
    <dgm:pt modelId="{7FC17411-A37B-4318-B6E2-05F4460EC561}" type="sibTrans" cxnId="{196D2F60-03AA-4D08-AECA-C6B768FF1982}">
      <dgm:prSet/>
      <dgm:spPr/>
      <dgm:t>
        <a:bodyPr/>
        <a:lstStyle/>
        <a:p>
          <a:endParaRPr lang="en-US"/>
        </a:p>
      </dgm:t>
    </dgm:pt>
    <dgm:pt modelId="{6EB35511-6D30-4FE0-9AAB-109693362A14}">
      <dgm:prSet/>
      <dgm:spPr/>
      <dgm:t>
        <a:bodyPr/>
        <a:lstStyle/>
        <a:p>
          <a:r>
            <a:rPr lang="en-US"/>
            <a:t>poi</a:t>
          </a:r>
        </a:p>
      </dgm:t>
    </dgm:pt>
    <dgm:pt modelId="{522DDF17-25C5-4147-BB8E-DD73A95CD6A8}" type="parTrans" cxnId="{E88D8020-1F97-40E8-9F30-EE5A67CAEED3}">
      <dgm:prSet/>
      <dgm:spPr/>
      <dgm:t>
        <a:bodyPr/>
        <a:lstStyle/>
        <a:p>
          <a:endParaRPr lang="en-US"/>
        </a:p>
      </dgm:t>
    </dgm:pt>
    <dgm:pt modelId="{F3445DB8-A371-4D7F-8BE1-D837125CCE6C}" type="sibTrans" cxnId="{E88D8020-1F97-40E8-9F30-EE5A67CAEED3}">
      <dgm:prSet/>
      <dgm:spPr/>
      <dgm:t>
        <a:bodyPr/>
        <a:lstStyle/>
        <a:p>
          <a:endParaRPr lang="en-US"/>
        </a:p>
      </dgm:t>
    </dgm:pt>
    <dgm:pt modelId="{13310DA5-18F3-4B44-A162-D97852972800}">
      <dgm:prSet/>
      <dgm:spPr/>
      <dgm:t>
        <a:bodyPr/>
        <a:lstStyle/>
        <a:p>
          <a:r>
            <a:rPr lang="en-US"/>
            <a:t>Mauro</a:t>
          </a:r>
        </a:p>
      </dgm:t>
    </dgm:pt>
    <dgm:pt modelId="{927E26B6-A8F5-4BA7-867C-B764AFF9E43F}" type="parTrans" cxnId="{73FDA495-86B8-4115-99AF-46B7E8B5EEC3}">
      <dgm:prSet/>
      <dgm:spPr/>
      <dgm:t>
        <a:bodyPr/>
        <a:lstStyle/>
        <a:p>
          <a:endParaRPr lang="en-US"/>
        </a:p>
      </dgm:t>
    </dgm:pt>
    <dgm:pt modelId="{A74D280B-637D-4463-9E7C-C597FEB7E132}" type="sibTrans" cxnId="{73FDA495-86B8-4115-99AF-46B7E8B5EEC3}">
      <dgm:prSet/>
      <dgm:spPr/>
      <dgm:t>
        <a:bodyPr/>
        <a:lstStyle/>
        <a:p>
          <a:endParaRPr lang="en-US"/>
        </a:p>
      </dgm:t>
    </dgm:pt>
    <dgm:pt modelId="{9B2F0291-4BBF-44C5-BAE3-DE4ED14E2CA1}">
      <dgm:prSet/>
      <dgm:spPr/>
      <dgm:t>
        <a:bodyPr/>
        <a:lstStyle/>
        <a:p>
          <a:r>
            <a:rPr lang="en-US"/>
            <a:t>pneumatico</a:t>
          </a:r>
        </a:p>
      </dgm:t>
    </dgm:pt>
    <dgm:pt modelId="{58A6C327-3A82-413B-B69B-1CC4285AEF2C}" type="parTrans" cxnId="{7A2ED2B3-4B87-4BDD-AD01-DAA7419D7BAC}">
      <dgm:prSet/>
      <dgm:spPr/>
      <dgm:t>
        <a:bodyPr/>
        <a:lstStyle/>
        <a:p>
          <a:endParaRPr lang="en-US"/>
        </a:p>
      </dgm:t>
    </dgm:pt>
    <dgm:pt modelId="{3F631FB0-852E-417D-9C49-F910E7B0EBCC}" type="sibTrans" cxnId="{7A2ED2B3-4B87-4BDD-AD01-DAA7419D7BAC}">
      <dgm:prSet/>
      <dgm:spPr/>
      <dgm:t>
        <a:bodyPr/>
        <a:lstStyle/>
        <a:p>
          <a:endParaRPr lang="en-US"/>
        </a:p>
      </dgm:t>
    </dgm:pt>
    <dgm:pt modelId="{3C8839CB-8572-407E-BBC5-310440A033D4}" type="pres">
      <dgm:prSet presAssocID="{A59E8F93-1678-47C6-81E5-6CCA3830BBA8}" presName="linear" presStyleCnt="0">
        <dgm:presLayoutVars>
          <dgm:dir/>
          <dgm:animLvl val="lvl"/>
          <dgm:resizeHandles val="exact"/>
        </dgm:presLayoutVars>
      </dgm:prSet>
      <dgm:spPr/>
    </dgm:pt>
    <dgm:pt modelId="{4EB573A9-1364-4123-B777-A8E9CEFFF309}" type="pres">
      <dgm:prSet presAssocID="{1397AC9C-BDEC-439E-8226-F91D5A8670BA}" presName="parentLin" presStyleCnt="0"/>
      <dgm:spPr/>
    </dgm:pt>
    <dgm:pt modelId="{E687E6BF-85F6-4C87-B731-54AAABAB923F}" type="pres">
      <dgm:prSet presAssocID="{1397AC9C-BDEC-439E-8226-F91D5A8670BA}" presName="parentLeftMargin" presStyleLbl="node1" presStyleIdx="0" presStyleCnt="2"/>
      <dgm:spPr/>
    </dgm:pt>
    <dgm:pt modelId="{A50D4659-E7C0-4EEB-9B6C-F326BCE0D9CF}" type="pres">
      <dgm:prSet presAssocID="{1397AC9C-BDEC-439E-8226-F91D5A8670B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75F4E6E-1D02-4803-A66C-AD65F2878EE6}" type="pres">
      <dgm:prSet presAssocID="{1397AC9C-BDEC-439E-8226-F91D5A8670BA}" presName="negativeSpace" presStyleCnt="0"/>
      <dgm:spPr/>
    </dgm:pt>
    <dgm:pt modelId="{7BD73AB9-4AD4-475A-AA4F-F480855DF633}" type="pres">
      <dgm:prSet presAssocID="{1397AC9C-BDEC-439E-8226-F91D5A8670BA}" presName="childText" presStyleLbl="conFgAcc1" presStyleIdx="0" presStyleCnt="2">
        <dgm:presLayoutVars>
          <dgm:bulletEnabled val="1"/>
        </dgm:presLayoutVars>
      </dgm:prSet>
      <dgm:spPr/>
    </dgm:pt>
    <dgm:pt modelId="{0B25D2DC-A73D-42BF-80EB-7992F73A169B}" type="pres">
      <dgm:prSet presAssocID="{68AB6647-64E8-4032-9822-0F255A2C34E8}" presName="spaceBetweenRectangles" presStyleCnt="0"/>
      <dgm:spPr/>
    </dgm:pt>
    <dgm:pt modelId="{51D1E1AC-214B-486A-9DAB-816C40C8C396}" type="pres">
      <dgm:prSet presAssocID="{8747BA2A-3A9B-42A1-AFB3-39ABC51B8029}" presName="parentLin" presStyleCnt="0"/>
      <dgm:spPr/>
    </dgm:pt>
    <dgm:pt modelId="{F4F80932-D3D1-447D-A55A-DA7B5C892AFE}" type="pres">
      <dgm:prSet presAssocID="{8747BA2A-3A9B-42A1-AFB3-39ABC51B8029}" presName="parentLeftMargin" presStyleLbl="node1" presStyleIdx="0" presStyleCnt="2"/>
      <dgm:spPr/>
    </dgm:pt>
    <dgm:pt modelId="{A3F5C7D9-78E1-4328-ABEA-7FF416A7602B}" type="pres">
      <dgm:prSet presAssocID="{8747BA2A-3A9B-42A1-AFB3-39ABC51B802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A82C25C-416B-4497-BECE-BDFA4D708D1C}" type="pres">
      <dgm:prSet presAssocID="{8747BA2A-3A9B-42A1-AFB3-39ABC51B8029}" presName="negativeSpace" presStyleCnt="0"/>
      <dgm:spPr/>
    </dgm:pt>
    <dgm:pt modelId="{B1E0EAB8-91D4-4E72-9D65-3A8F27BADDA8}" type="pres">
      <dgm:prSet presAssocID="{8747BA2A-3A9B-42A1-AFB3-39ABC51B802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FCC3D03-33B7-4154-85E7-91C5086FE19C}" type="presOf" srcId="{4D70F35A-8FE0-418B-B623-5B51EC2A4CC0}" destId="{7BD73AB9-4AD4-475A-AA4F-F480855DF633}" srcOrd="0" destOrd="3" presId="urn:microsoft.com/office/officeart/2005/8/layout/list1"/>
    <dgm:cxn modelId="{623BAC07-39F6-4A4D-8CA4-D55F42A5C3BE}" type="presOf" srcId="{9B2F0291-4BBF-44C5-BAE3-DE4ED14E2CA1}" destId="{B1E0EAB8-91D4-4E72-9D65-3A8F27BADDA8}" srcOrd="0" destOrd="4" presId="urn:microsoft.com/office/officeart/2005/8/layout/list1"/>
    <dgm:cxn modelId="{E81AF10E-B19F-4222-84E3-1E6F527CE741}" type="presOf" srcId="{8747BA2A-3A9B-42A1-AFB3-39ABC51B8029}" destId="{A3F5C7D9-78E1-4328-ABEA-7FF416A7602B}" srcOrd="1" destOrd="0" presId="urn:microsoft.com/office/officeart/2005/8/layout/list1"/>
    <dgm:cxn modelId="{B3553813-9269-49E9-A50D-807A1AC56646}" type="presOf" srcId="{13310DA5-18F3-4B44-A162-D97852972800}" destId="{B1E0EAB8-91D4-4E72-9D65-3A8F27BADDA8}" srcOrd="0" destOrd="3" presId="urn:microsoft.com/office/officeart/2005/8/layout/list1"/>
    <dgm:cxn modelId="{E88D8020-1F97-40E8-9F30-EE5A67CAEED3}" srcId="{8747BA2A-3A9B-42A1-AFB3-39ABC51B8029}" destId="{6EB35511-6D30-4FE0-9AAB-109693362A14}" srcOrd="2" destOrd="0" parTransId="{522DDF17-25C5-4147-BB8E-DD73A95CD6A8}" sibTransId="{F3445DB8-A371-4D7F-8BE1-D837125CCE6C}"/>
    <dgm:cxn modelId="{27AAD62F-D680-49A1-AA2C-11691B71D855}" type="presOf" srcId="{1397AC9C-BDEC-439E-8226-F91D5A8670BA}" destId="{E687E6BF-85F6-4C87-B731-54AAABAB923F}" srcOrd="0" destOrd="0" presId="urn:microsoft.com/office/officeart/2005/8/layout/list1"/>
    <dgm:cxn modelId="{1BDDE33B-F2D5-4444-A2E8-6F8499CE38F2}" type="presOf" srcId="{27C16700-EAE8-43C1-BBE1-A19C529C424F}" destId="{B1E0EAB8-91D4-4E72-9D65-3A8F27BADDA8}" srcOrd="0" destOrd="0" presId="urn:microsoft.com/office/officeart/2005/8/layout/list1"/>
    <dgm:cxn modelId="{196D2F60-03AA-4D08-AECA-C6B768FF1982}" srcId="{8747BA2A-3A9B-42A1-AFB3-39ABC51B8029}" destId="{29049BD0-EEB4-4E2F-A92B-178748D2D9D1}" srcOrd="1" destOrd="0" parTransId="{6AD276A7-E35C-4E36-9261-8768D68DF80D}" sibTransId="{7FC17411-A37B-4318-B6E2-05F4460EC561}"/>
    <dgm:cxn modelId="{D61A3B41-19E2-459C-B599-4A1B5087BFCD}" srcId="{1397AC9C-BDEC-439E-8226-F91D5A8670BA}" destId="{2FB71128-71C5-4156-BAA9-759C0891CE4F}" srcOrd="4" destOrd="0" parTransId="{9CCCEE86-02E3-4BC7-8C2F-F29AFC4C34AD}" sibTransId="{25AFC5CA-F2DF-4251-BD55-593A6731B931}"/>
    <dgm:cxn modelId="{ABCAB642-64A5-4D8B-BCF3-3FB65BBA0CE2}" srcId="{1397AC9C-BDEC-439E-8226-F91D5A8670BA}" destId="{D2DA6660-D70F-4D5A-9A03-3CBD5D6ECB74}" srcOrd="1" destOrd="0" parTransId="{8C84D4A2-46D9-4EAF-B091-20BCCFA9223C}" sibTransId="{6A3473A1-187A-4351-8449-282583E39F4F}"/>
    <dgm:cxn modelId="{A1F35649-94B0-4BE7-9F1F-F612C5D68459}" type="presOf" srcId="{A59E8F93-1678-47C6-81E5-6CCA3830BBA8}" destId="{3C8839CB-8572-407E-BBC5-310440A033D4}" srcOrd="0" destOrd="0" presId="urn:microsoft.com/office/officeart/2005/8/layout/list1"/>
    <dgm:cxn modelId="{739FD770-8F77-410E-AA25-D2BC25767593}" type="presOf" srcId="{29049BD0-EEB4-4E2F-A92B-178748D2D9D1}" destId="{B1E0EAB8-91D4-4E72-9D65-3A8F27BADDA8}" srcOrd="0" destOrd="1" presId="urn:microsoft.com/office/officeart/2005/8/layout/list1"/>
    <dgm:cxn modelId="{D44CBB73-5CBB-4E07-BAF2-8B832E64078B}" srcId="{1397AC9C-BDEC-439E-8226-F91D5A8670BA}" destId="{4D70F35A-8FE0-418B-B623-5B51EC2A4CC0}" srcOrd="3" destOrd="0" parTransId="{6219DBC6-3D48-4494-B0CA-BD0FD410CF72}" sibTransId="{2ED68A59-0A93-421E-9B57-617E443C3695}"/>
    <dgm:cxn modelId="{7B20B076-9EDB-4CE0-9F58-695873F4D761}" srcId="{8747BA2A-3A9B-42A1-AFB3-39ABC51B8029}" destId="{27C16700-EAE8-43C1-BBE1-A19C529C424F}" srcOrd="0" destOrd="0" parTransId="{EA9B5FFD-C33A-4822-BA00-E2E53DC28DAD}" sibTransId="{3092E019-1CF2-4E47-919D-679368703097}"/>
    <dgm:cxn modelId="{31F60C7D-933B-464A-9DBC-F845CCB4163F}" srcId="{1397AC9C-BDEC-439E-8226-F91D5A8670BA}" destId="{0528582B-D161-4A81-AA9D-7023AFB56900}" srcOrd="0" destOrd="0" parTransId="{11F46214-25D6-4EB5-A1E9-6E58D3DEE18A}" sibTransId="{96655A09-60C3-41BC-A831-6E3EDEF90C7E}"/>
    <dgm:cxn modelId="{94041B81-F536-40FD-B427-702F802E2331}" srcId="{1397AC9C-BDEC-439E-8226-F91D5A8670BA}" destId="{30E91596-B167-471E-A066-05050860B52A}" srcOrd="2" destOrd="0" parTransId="{AEFDD56F-3817-40A0-A1DD-70343A501CC1}" sibTransId="{A102B5AD-7262-492C-B1FD-D9726FA248E8}"/>
    <dgm:cxn modelId="{BA895283-8F6A-4EEA-B2AF-F6629ADC77BF}" type="presOf" srcId="{D2DA6660-D70F-4D5A-9A03-3CBD5D6ECB74}" destId="{7BD73AB9-4AD4-475A-AA4F-F480855DF633}" srcOrd="0" destOrd="1" presId="urn:microsoft.com/office/officeart/2005/8/layout/list1"/>
    <dgm:cxn modelId="{4A479889-D661-4F4A-846C-0CB0B5C35464}" type="presOf" srcId="{5D3D46FE-BB79-486B-B737-B7975173620E}" destId="{7BD73AB9-4AD4-475A-AA4F-F480855DF633}" srcOrd="0" destOrd="5" presId="urn:microsoft.com/office/officeart/2005/8/layout/list1"/>
    <dgm:cxn modelId="{74E6B991-8759-4E01-8CF4-353A50FC221D}" type="presOf" srcId="{0528582B-D161-4A81-AA9D-7023AFB56900}" destId="{7BD73AB9-4AD4-475A-AA4F-F480855DF633}" srcOrd="0" destOrd="0" presId="urn:microsoft.com/office/officeart/2005/8/layout/list1"/>
    <dgm:cxn modelId="{73FDA495-86B8-4115-99AF-46B7E8B5EEC3}" srcId="{8747BA2A-3A9B-42A1-AFB3-39ABC51B8029}" destId="{13310DA5-18F3-4B44-A162-D97852972800}" srcOrd="3" destOrd="0" parTransId="{927E26B6-A8F5-4BA7-867C-B764AFF9E43F}" sibTransId="{A74D280B-637D-4463-9E7C-C597FEB7E132}"/>
    <dgm:cxn modelId="{121EF096-858B-41D3-AE85-333D6486DF29}" srcId="{A59E8F93-1678-47C6-81E5-6CCA3830BBA8}" destId="{1397AC9C-BDEC-439E-8226-F91D5A8670BA}" srcOrd="0" destOrd="0" parTransId="{867F284F-0248-4349-B742-D9A19B09306F}" sibTransId="{68AB6647-64E8-4032-9822-0F255A2C34E8}"/>
    <dgm:cxn modelId="{60C39099-E4B1-4ECE-B5D3-8ACDAAA8BB3C}" type="presOf" srcId="{2FB71128-71C5-4156-BAA9-759C0891CE4F}" destId="{7BD73AB9-4AD4-475A-AA4F-F480855DF633}" srcOrd="0" destOrd="4" presId="urn:microsoft.com/office/officeart/2005/8/layout/list1"/>
    <dgm:cxn modelId="{B2CD189E-D43F-40E2-BE4E-F1F02B050428}" type="presOf" srcId="{30E91596-B167-471E-A066-05050860B52A}" destId="{7BD73AB9-4AD4-475A-AA4F-F480855DF633}" srcOrd="0" destOrd="2" presId="urn:microsoft.com/office/officeart/2005/8/layout/list1"/>
    <dgm:cxn modelId="{7A2ED2B3-4B87-4BDD-AD01-DAA7419D7BAC}" srcId="{8747BA2A-3A9B-42A1-AFB3-39ABC51B8029}" destId="{9B2F0291-4BBF-44C5-BAE3-DE4ED14E2CA1}" srcOrd="4" destOrd="0" parTransId="{58A6C327-3A82-413B-B69B-1CC4285AEF2C}" sibTransId="{3F631FB0-852E-417D-9C49-F910E7B0EBCC}"/>
    <dgm:cxn modelId="{A6E3ECB4-8B89-4517-90BB-581DEC10C4CD}" type="presOf" srcId="{6EB35511-6D30-4FE0-9AAB-109693362A14}" destId="{B1E0EAB8-91D4-4E72-9D65-3A8F27BADDA8}" srcOrd="0" destOrd="2" presId="urn:microsoft.com/office/officeart/2005/8/layout/list1"/>
    <dgm:cxn modelId="{3B57A2BE-0B0D-4484-B61B-AF2698417409}" srcId="{A59E8F93-1678-47C6-81E5-6CCA3830BBA8}" destId="{8747BA2A-3A9B-42A1-AFB3-39ABC51B8029}" srcOrd="1" destOrd="0" parTransId="{7526F267-D7BA-4154-AADA-9FB6DE813C71}" sibTransId="{C695B7DA-D276-404F-9B3C-8E2A28A94353}"/>
    <dgm:cxn modelId="{1A243DC4-0A6C-408C-A299-A7A08595E990}" srcId="{1397AC9C-BDEC-439E-8226-F91D5A8670BA}" destId="{5D3D46FE-BB79-486B-B737-B7975173620E}" srcOrd="5" destOrd="0" parTransId="{BF2EF997-D2D3-43AF-9244-A47509C2B011}" sibTransId="{7D2FC37C-D2BB-41F4-922F-4DC0347ACFB2}"/>
    <dgm:cxn modelId="{C31DFDC8-F573-4F34-9A97-D1853910D159}" type="presOf" srcId="{1397AC9C-BDEC-439E-8226-F91D5A8670BA}" destId="{A50D4659-E7C0-4EEB-9B6C-F326BCE0D9CF}" srcOrd="1" destOrd="0" presId="urn:microsoft.com/office/officeart/2005/8/layout/list1"/>
    <dgm:cxn modelId="{B3B909E6-8154-4029-92AF-A488055D078C}" type="presOf" srcId="{8747BA2A-3A9B-42A1-AFB3-39ABC51B8029}" destId="{F4F80932-D3D1-447D-A55A-DA7B5C892AFE}" srcOrd="0" destOrd="0" presId="urn:microsoft.com/office/officeart/2005/8/layout/list1"/>
    <dgm:cxn modelId="{1DE082C4-6F64-470A-BE89-E6D503673096}" type="presParOf" srcId="{3C8839CB-8572-407E-BBC5-310440A033D4}" destId="{4EB573A9-1364-4123-B777-A8E9CEFFF309}" srcOrd="0" destOrd="0" presId="urn:microsoft.com/office/officeart/2005/8/layout/list1"/>
    <dgm:cxn modelId="{C5F87F14-9296-49B4-8C1D-823C42615463}" type="presParOf" srcId="{4EB573A9-1364-4123-B777-A8E9CEFFF309}" destId="{E687E6BF-85F6-4C87-B731-54AAABAB923F}" srcOrd="0" destOrd="0" presId="urn:microsoft.com/office/officeart/2005/8/layout/list1"/>
    <dgm:cxn modelId="{D452D096-F620-4776-AE1C-B38C852E6425}" type="presParOf" srcId="{4EB573A9-1364-4123-B777-A8E9CEFFF309}" destId="{A50D4659-E7C0-4EEB-9B6C-F326BCE0D9CF}" srcOrd="1" destOrd="0" presId="urn:microsoft.com/office/officeart/2005/8/layout/list1"/>
    <dgm:cxn modelId="{4C91F892-243A-4222-80A4-9A2AF546A079}" type="presParOf" srcId="{3C8839CB-8572-407E-BBC5-310440A033D4}" destId="{A75F4E6E-1D02-4803-A66C-AD65F2878EE6}" srcOrd="1" destOrd="0" presId="urn:microsoft.com/office/officeart/2005/8/layout/list1"/>
    <dgm:cxn modelId="{E5ACD829-815F-49FD-B553-4F37DA15EDDB}" type="presParOf" srcId="{3C8839CB-8572-407E-BBC5-310440A033D4}" destId="{7BD73AB9-4AD4-475A-AA4F-F480855DF633}" srcOrd="2" destOrd="0" presId="urn:microsoft.com/office/officeart/2005/8/layout/list1"/>
    <dgm:cxn modelId="{8A56F3CF-95C8-4D1F-964C-DF29E487E2ED}" type="presParOf" srcId="{3C8839CB-8572-407E-BBC5-310440A033D4}" destId="{0B25D2DC-A73D-42BF-80EB-7992F73A169B}" srcOrd="3" destOrd="0" presId="urn:microsoft.com/office/officeart/2005/8/layout/list1"/>
    <dgm:cxn modelId="{C067B251-92B6-4EEC-B7E6-5400714B1EA0}" type="presParOf" srcId="{3C8839CB-8572-407E-BBC5-310440A033D4}" destId="{51D1E1AC-214B-486A-9DAB-816C40C8C396}" srcOrd="4" destOrd="0" presId="urn:microsoft.com/office/officeart/2005/8/layout/list1"/>
    <dgm:cxn modelId="{3136B1B8-F4E2-45AB-BC2A-3B58B1073342}" type="presParOf" srcId="{51D1E1AC-214B-486A-9DAB-816C40C8C396}" destId="{F4F80932-D3D1-447D-A55A-DA7B5C892AFE}" srcOrd="0" destOrd="0" presId="urn:microsoft.com/office/officeart/2005/8/layout/list1"/>
    <dgm:cxn modelId="{D441CF5F-EDA1-4269-9D75-08C609EE6C29}" type="presParOf" srcId="{51D1E1AC-214B-486A-9DAB-816C40C8C396}" destId="{A3F5C7D9-78E1-4328-ABEA-7FF416A7602B}" srcOrd="1" destOrd="0" presId="urn:microsoft.com/office/officeart/2005/8/layout/list1"/>
    <dgm:cxn modelId="{0AAC43A6-63E5-45B0-89CB-7DEB7B709EB6}" type="presParOf" srcId="{3C8839CB-8572-407E-BBC5-310440A033D4}" destId="{7A82C25C-416B-4497-BECE-BDFA4D708D1C}" srcOrd="5" destOrd="0" presId="urn:microsoft.com/office/officeart/2005/8/layout/list1"/>
    <dgm:cxn modelId="{719EE176-DB1E-4874-88D6-3A10679F3D94}" type="presParOf" srcId="{3C8839CB-8572-407E-BBC5-310440A033D4}" destId="{B1E0EAB8-91D4-4E72-9D65-3A8F27BADDA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565682-C4E2-4B7D-9A44-BCA3580331F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0E32475-E7AB-4D79-B7B2-1D9FC5C1023A}">
      <dgm:prSet/>
      <dgm:spPr/>
      <dgm:t>
        <a:bodyPr/>
        <a:lstStyle/>
        <a:p>
          <a:r>
            <a:rPr lang="el-GR"/>
            <a:t>Το δίγραμμα </a:t>
          </a:r>
          <a:r>
            <a:rPr lang="en-US"/>
            <a:t>gl</a:t>
          </a:r>
          <a:r>
            <a:rPr lang="el-GR"/>
            <a:t> προφέρεται /</a:t>
          </a:r>
          <a:r>
            <a:rPr lang="en-US"/>
            <a:t>ʎ</a:t>
          </a:r>
          <a:r>
            <a:rPr lang="el-GR"/>
            <a:t>/ όταν ακολουθείται από </a:t>
          </a:r>
          <a:r>
            <a:rPr lang="en-US"/>
            <a:t>“i”</a:t>
          </a:r>
          <a:r>
            <a:rPr lang="el-GR"/>
            <a:t>: </a:t>
          </a:r>
          <a:r>
            <a:rPr lang="en-US"/>
            <a:t>egli, figli, agli</a:t>
          </a:r>
        </a:p>
      </dgm:t>
    </dgm:pt>
    <dgm:pt modelId="{7D0658EE-55DB-4D9E-AD96-D84F72025589}" type="parTrans" cxnId="{2D4FF80B-6911-40CE-8079-F6C1803E3D6C}">
      <dgm:prSet/>
      <dgm:spPr/>
      <dgm:t>
        <a:bodyPr/>
        <a:lstStyle/>
        <a:p>
          <a:endParaRPr lang="en-US"/>
        </a:p>
      </dgm:t>
    </dgm:pt>
    <dgm:pt modelId="{B6D2A2BC-089B-44F5-B087-C1A86E63136A}" type="sibTrans" cxnId="{2D4FF80B-6911-40CE-8079-F6C1803E3D6C}">
      <dgm:prSet/>
      <dgm:spPr/>
      <dgm:t>
        <a:bodyPr/>
        <a:lstStyle/>
        <a:p>
          <a:endParaRPr lang="en-US"/>
        </a:p>
      </dgm:t>
    </dgm:pt>
    <dgm:pt modelId="{BE894FA9-A184-472E-90D3-4F981DC53DEC}">
      <dgm:prSet/>
      <dgm:spPr/>
      <dgm:t>
        <a:bodyPr/>
        <a:lstStyle/>
        <a:p>
          <a:r>
            <a:rPr lang="el-GR"/>
            <a:t>Υπάρχουν περιπτώσεις που εξαιρούνται από το παραπάνω κανόνα: </a:t>
          </a:r>
          <a:r>
            <a:rPr lang="it-IT"/>
            <a:t>glicerina, negligenza, geroglifico </a:t>
          </a:r>
          <a:r>
            <a:rPr lang="el-GR"/>
            <a:t>(συνήθως δάνεια)</a:t>
          </a:r>
          <a:endParaRPr lang="en-US"/>
        </a:p>
      </dgm:t>
    </dgm:pt>
    <dgm:pt modelId="{661BFC60-C9D3-4A2C-B3B6-9DB1DDF77A32}" type="parTrans" cxnId="{F532BCD2-2187-4CF9-9945-DA106F94BCD3}">
      <dgm:prSet/>
      <dgm:spPr/>
      <dgm:t>
        <a:bodyPr/>
        <a:lstStyle/>
        <a:p>
          <a:endParaRPr lang="en-US"/>
        </a:p>
      </dgm:t>
    </dgm:pt>
    <dgm:pt modelId="{EC6EF964-FE0B-4473-B249-CE46099A3298}" type="sibTrans" cxnId="{F532BCD2-2187-4CF9-9945-DA106F94BCD3}">
      <dgm:prSet/>
      <dgm:spPr/>
      <dgm:t>
        <a:bodyPr/>
        <a:lstStyle/>
        <a:p>
          <a:endParaRPr lang="en-US"/>
        </a:p>
      </dgm:t>
    </dgm:pt>
    <dgm:pt modelId="{A3505F77-D2CE-4C3C-82C0-2A343A170071}">
      <dgm:prSet/>
      <dgm:spPr/>
      <dgm:t>
        <a:bodyPr/>
        <a:lstStyle/>
        <a:p>
          <a:r>
            <a:rPr lang="el-GR"/>
            <a:t>Στις περιπτώσεις που μετά το </a:t>
          </a:r>
          <a:r>
            <a:rPr lang="en-US"/>
            <a:t>“i” </a:t>
          </a:r>
          <a:r>
            <a:rPr lang="el-GR"/>
            <a:t>ακολουθεί άλλο φωνήεν, όπως </a:t>
          </a:r>
          <a:r>
            <a:rPr lang="it-IT"/>
            <a:t>aglio </a:t>
          </a:r>
          <a:r>
            <a:rPr lang="en-US"/>
            <a:t>[aʎʎo]</a:t>
          </a:r>
          <a:r>
            <a:rPr lang="it-IT"/>
            <a:t>, sceglie [ʃeʎʎe], </a:t>
          </a:r>
          <a:r>
            <a:rPr lang="el-GR"/>
            <a:t>πρόκειται για τρίγραμμα (υπάρχει </a:t>
          </a:r>
          <a:r>
            <a:rPr lang="en-US"/>
            <a:t>“i” </a:t>
          </a:r>
          <a:r>
            <a:rPr lang="el-GR"/>
            <a:t>για την δήλωση του φωνήματος </a:t>
          </a:r>
          <a:r>
            <a:rPr lang="en-US"/>
            <a:t>[ʎ]</a:t>
          </a:r>
        </a:p>
      </dgm:t>
    </dgm:pt>
    <dgm:pt modelId="{418CF9BF-4BD2-450A-A8F7-3AD682DB3EDD}" type="parTrans" cxnId="{99AED24F-086B-4586-A53E-EDE4B3AF59D0}">
      <dgm:prSet/>
      <dgm:spPr/>
      <dgm:t>
        <a:bodyPr/>
        <a:lstStyle/>
        <a:p>
          <a:endParaRPr lang="en-US"/>
        </a:p>
      </dgm:t>
    </dgm:pt>
    <dgm:pt modelId="{D0E9DC36-3B0B-491F-9BC0-A70A9E900F68}" type="sibTrans" cxnId="{99AED24F-086B-4586-A53E-EDE4B3AF59D0}">
      <dgm:prSet/>
      <dgm:spPr/>
      <dgm:t>
        <a:bodyPr/>
        <a:lstStyle/>
        <a:p>
          <a:endParaRPr lang="en-US"/>
        </a:p>
      </dgm:t>
    </dgm:pt>
    <dgm:pt modelId="{F70E2D64-5F75-4A4A-BA6F-A554BD6F45C4}">
      <dgm:prSet/>
      <dgm:spPr/>
      <dgm:t>
        <a:bodyPr/>
        <a:lstStyle/>
        <a:p>
          <a:r>
            <a:rPr lang="el-GR"/>
            <a:t>Σε όλες τις άλλες περιπτώσεις το δίγραμμα μεταγράφεται είναι: [</a:t>
          </a:r>
          <a:r>
            <a:rPr lang="en-US"/>
            <a:t>gl]</a:t>
          </a:r>
        </a:p>
      </dgm:t>
    </dgm:pt>
    <dgm:pt modelId="{219E456B-3233-4911-8DB3-A7D514907538}" type="parTrans" cxnId="{F869754D-CD5E-4F3B-9FBF-F6227EE0ADA8}">
      <dgm:prSet/>
      <dgm:spPr/>
      <dgm:t>
        <a:bodyPr/>
        <a:lstStyle/>
        <a:p>
          <a:endParaRPr lang="en-US"/>
        </a:p>
      </dgm:t>
    </dgm:pt>
    <dgm:pt modelId="{F3670729-BF94-4C9A-AD4D-1DF359645CDD}" type="sibTrans" cxnId="{F869754D-CD5E-4F3B-9FBF-F6227EE0ADA8}">
      <dgm:prSet/>
      <dgm:spPr/>
      <dgm:t>
        <a:bodyPr/>
        <a:lstStyle/>
        <a:p>
          <a:endParaRPr lang="en-US"/>
        </a:p>
      </dgm:t>
    </dgm:pt>
    <dgm:pt modelId="{B235E08B-93DC-4BCB-BF4E-273E762D575B}" type="pres">
      <dgm:prSet presAssocID="{FB565682-C4E2-4B7D-9A44-BCA3580331F7}" presName="vert0" presStyleCnt="0">
        <dgm:presLayoutVars>
          <dgm:dir/>
          <dgm:animOne val="branch"/>
          <dgm:animLvl val="lvl"/>
        </dgm:presLayoutVars>
      </dgm:prSet>
      <dgm:spPr/>
    </dgm:pt>
    <dgm:pt modelId="{73D0CDBE-89A8-4E3D-AE51-1E31D3D2A7FC}" type="pres">
      <dgm:prSet presAssocID="{50E32475-E7AB-4D79-B7B2-1D9FC5C1023A}" presName="thickLine" presStyleLbl="alignNode1" presStyleIdx="0" presStyleCnt="4"/>
      <dgm:spPr/>
    </dgm:pt>
    <dgm:pt modelId="{81C2B68E-87CD-478D-884D-28CD1DAAEEF9}" type="pres">
      <dgm:prSet presAssocID="{50E32475-E7AB-4D79-B7B2-1D9FC5C1023A}" presName="horz1" presStyleCnt="0"/>
      <dgm:spPr/>
    </dgm:pt>
    <dgm:pt modelId="{77570E43-EA1A-4314-A0C3-F8748ED9158A}" type="pres">
      <dgm:prSet presAssocID="{50E32475-E7AB-4D79-B7B2-1D9FC5C1023A}" presName="tx1" presStyleLbl="revTx" presStyleIdx="0" presStyleCnt="4"/>
      <dgm:spPr/>
    </dgm:pt>
    <dgm:pt modelId="{190B5F56-9466-4B3B-A46F-876AE407C942}" type="pres">
      <dgm:prSet presAssocID="{50E32475-E7AB-4D79-B7B2-1D9FC5C1023A}" presName="vert1" presStyleCnt="0"/>
      <dgm:spPr/>
    </dgm:pt>
    <dgm:pt modelId="{E415255A-4664-43AF-8478-6092405CA221}" type="pres">
      <dgm:prSet presAssocID="{BE894FA9-A184-472E-90D3-4F981DC53DEC}" presName="thickLine" presStyleLbl="alignNode1" presStyleIdx="1" presStyleCnt="4"/>
      <dgm:spPr/>
    </dgm:pt>
    <dgm:pt modelId="{6B7A50B2-4DF5-4276-A376-03C99E2E3575}" type="pres">
      <dgm:prSet presAssocID="{BE894FA9-A184-472E-90D3-4F981DC53DEC}" presName="horz1" presStyleCnt="0"/>
      <dgm:spPr/>
    </dgm:pt>
    <dgm:pt modelId="{AD3EFA17-8603-478D-979A-804A02A61634}" type="pres">
      <dgm:prSet presAssocID="{BE894FA9-A184-472E-90D3-4F981DC53DEC}" presName="tx1" presStyleLbl="revTx" presStyleIdx="1" presStyleCnt="4"/>
      <dgm:spPr/>
    </dgm:pt>
    <dgm:pt modelId="{9C538E3F-8190-4224-86C9-696BF9F63457}" type="pres">
      <dgm:prSet presAssocID="{BE894FA9-A184-472E-90D3-4F981DC53DEC}" presName="vert1" presStyleCnt="0"/>
      <dgm:spPr/>
    </dgm:pt>
    <dgm:pt modelId="{DC8BD954-B4F3-4305-ACDE-BA3F9FE2904F}" type="pres">
      <dgm:prSet presAssocID="{A3505F77-D2CE-4C3C-82C0-2A343A170071}" presName="thickLine" presStyleLbl="alignNode1" presStyleIdx="2" presStyleCnt="4"/>
      <dgm:spPr/>
    </dgm:pt>
    <dgm:pt modelId="{65BE417F-8521-4643-80F9-29DCAC63A412}" type="pres">
      <dgm:prSet presAssocID="{A3505F77-D2CE-4C3C-82C0-2A343A170071}" presName="horz1" presStyleCnt="0"/>
      <dgm:spPr/>
    </dgm:pt>
    <dgm:pt modelId="{39E99197-4D49-4553-9A8A-6BA01C1B97EA}" type="pres">
      <dgm:prSet presAssocID="{A3505F77-D2CE-4C3C-82C0-2A343A170071}" presName="tx1" presStyleLbl="revTx" presStyleIdx="2" presStyleCnt="4"/>
      <dgm:spPr/>
    </dgm:pt>
    <dgm:pt modelId="{DDA68104-23FB-478B-8984-9C5A394BB3E5}" type="pres">
      <dgm:prSet presAssocID="{A3505F77-D2CE-4C3C-82C0-2A343A170071}" presName="vert1" presStyleCnt="0"/>
      <dgm:spPr/>
    </dgm:pt>
    <dgm:pt modelId="{35B4B0ED-257E-4625-BE2B-F03AEBF2C21D}" type="pres">
      <dgm:prSet presAssocID="{F70E2D64-5F75-4A4A-BA6F-A554BD6F45C4}" presName="thickLine" presStyleLbl="alignNode1" presStyleIdx="3" presStyleCnt="4"/>
      <dgm:spPr/>
    </dgm:pt>
    <dgm:pt modelId="{6AB315BA-BBD8-4C13-B103-664985CC7B7F}" type="pres">
      <dgm:prSet presAssocID="{F70E2D64-5F75-4A4A-BA6F-A554BD6F45C4}" presName="horz1" presStyleCnt="0"/>
      <dgm:spPr/>
    </dgm:pt>
    <dgm:pt modelId="{9B28ED11-A423-4554-9BEB-AC541F61B9DC}" type="pres">
      <dgm:prSet presAssocID="{F70E2D64-5F75-4A4A-BA6F-A554BD6F45C4}" presName="tx1" presStyleLbl="revTx" presStyleIdx="3" presStyleCnt="4"/>
      <dgm:spPr/>
    </dgm:pt>
    <dgm:pt modelId="{BB5A6252-02DD-4438-933B-6DC1AF8FBC3A}" type="pres">
      <dgm:prSet presAssocID="{F70E2D64-5F75-4A4A-BA6F-A554BD6F45C4}" presName="vert1" presStyleCnt="0"/>
      <dgm:spPr/>
    </dgm:pt>
  </dgm:ptLst>
  <dgm:cxnLst>
    <dgm:cxn modelId="{2D4FF80B-6911-40CE-8079-F6C1803E3D6C}" srcId="{FB565682-C4E2-4B7D-9A44-BCA3580331F7}" destId="{50E32475-E7AB-4D79-B7B2-1D9FC5C1023A}" srcOrd="0" destOrd="0" parTransId="{7D0658EE-55DB-4D9E-AD96-D84F72025589}" sibTransId="{B6D2A2BC-089B-44F5-B087-C1A86E63136A}"/>
    <dgm:cxn modelId="{3EB7EB47-C50A-4806-8978-334677D7361A}" type="presOf" srcId="{F70E2D64-5F75-4A4A-BA6F-A554BD6F45C4}" destId="{9B28ED11-A423-4554-9BEB-AC541F61B9DC}" srcOrd="0" destOrd="0" presId="urn:microsoft.com/office/officeart/2008/layout/LinedList"/>
    <dgm:cxn modelId="{F869754D-CD5E-4F3B-9FBF-F6227EE0ADA8}" srcId="{FB565682-C4E2-4B7D-9A44-BCA3580331F7}" destId="{F70E2D64-5F75-4A4A-BA6F-A554BD6F45C4}" srcOrd="3" destOrd="0" parTransId="{219E456B-3233-4911-8DB3-A7D514907538}" sibTransId="{F3670729-BF94-4C9A-AD4D-1DF359645CDD}"/>
    <dgm:cxn modelId="{99AED24F-086B-4586-A53E-EDE4B3AF59D0}" srcId="{FB565682-C4E2-4B7D-9A44-BCA3580331F7}" destId="{A3505F77-D2CE-4C3C-82C0-2A343A170071}" srcOrd="2" destOrd="0" parTransId="{418CF9BF-4BD2-450A-A8F7-3AD682DB3EDD}" sibTransId="{D0E9DC36-3B0B-491F-9BC0-A70A9E900F68}"/>
    <dgm:cxn modelId="{DE5ACD77-4054-4386-9707-2E4D6F90ABF9}" type="presOf" srcId="{BE894FA9-A184-472E-90D3-4F981DC53DEC}" destId="{AD3EFA17-8603-478D-979A-804A02A61634}" srcOrd="0" destOrd="0" presId="urn:microsoft.com/office/officeart/2008/layout/LinedList"/>
    <dgm:cxn modelId="{D178EA87-802D-4BA0-924E-118CA04DCA72}" type="presOf" srcId="{FB565682-C4E2-4B7D-9A44-BCA3580331F7}" destId="{B235E08B-93DC-4BCB-BF4E-273E762D575B}" srcOrd="0" destOrd="0" presId="urn:microsoft.com/office/officeart/2008/layout/LinedList"/>
    <dgm:cxn modelId="{421582B0-9F11-43CE-A584-FE7D47446AAD}" type="presOf" srcId="{50E32475-E7AB-4D79-B7B2-1D9FC5C1023A}" destId="{77570E43-EA1A-4314-A0C3-F8748ED9158A}" srcOrd="0" destOrd="0" presId="urn:microsoft.com/office/officeart/2008/layout/LinedList"/>
    <dgm:cxn modelId="{F532BCD2-2187-4CF9-9945-DA106F94BCD3}" srcId="{FB565682-C4E2-4B7D-9A44-BCA3580331F7}" destId="{BE894FA9-A184-472E-90D3-4F981DC53DEC}" srcOrd="1" destOrd="0" parTransId="{661BFC60-C9D3-4A2C-B3B6-9DB1DDF77A32}" sibTransId="{EC6EF964-FE0B-4473-B249-CE46099A3298}"/>
    <dgm:cxn modelId="{F931E7E5-20AB-455E-99C4-2D675C37DCB2}" type="presOf" srcId="{A3505F77-D2CE-4C3C-82C0-2A343A170071}" destId="{39E99197-4D49-4553-9A8A-6BA01C1B97EA}" srcOrd="0" destOrd="0" presId="urn:microsoft.com/office/officeart/2008/layout/LinedList"/>
    <dgm:cxn modelId="{C1ECA160-3141-46B4-98EB-61531F4D012C}" type="presParOf" srcId="{B235E08B-93DC-4BCB-BF4E-273E762D575B}" destId="{73D0CDBE-89A8-4E3D-AE51-1E31D3D2A7FC}" srcOrd="0" destOrd="0" presId="urn:microsoft.com/office/officeart/2008/layout/LinedList"/>
    <dgm:cxn modelId="{A6CB723B-D37A-4C8C-AFF5-660D6FAA4D2A}" type="presParOf" srcId="{B235E08B-93DC-4BCB-BF4E-273E762D575B}" destId="{81C2B68E-87CD-478D-884D-28CD1DAAEEF9}" srcOrd="1" destOrd="0" presId="urn:microsoft.com/office/officeart/2008/layout/LinedList"/>
    <dgm:cxn modelId="{72533DB8-93EB-462B-ACA1-F6E598816BD9}" type="presParOf" srcId="{81C2B68E-87CD-478D-884D-28CD1DAAEEF9}" destId="{77570E43-EA1A-4314-A0C3-F8748ED9158A}" srcOrd="0" destOrd="0" presId="urn:microsoft.com/office/officeart/2008/layout/LinedList"/>
    <dgm:cxn modelId="{8D54A1BF-B2D8-4DC6-82A0-2CAC3336CBDD}" type="presParOf" srcId="{81C2B68E-87CD-478D-884D-28CD1DAAEEF9}" destId="{190B5F56-9466-4B3B-A46F-876AE407C942}" srcOrd="1" destOrd="0" presId="urn:microsoft.com/office/officeart/2008/layout/LinedList"/>
    <dgm:cxn modelId="{591D758C-F15B-4182-940F-42C6F0C59896}" type="presParOf" srcId="{B235E08B-93DC-4BCB-BF4E-273E762D575B}" destId="{E415255A-4664-43AF-8478-6092405CA221}" srcOrd="2" destOrd="0" presId="urn:microsoft.com/office/officeart/2008/layout/LinedList"/>
    <dgm:cxn modelId="{2E6D03AE-97A9-4D45-9E0A-F1359D3E1FF0}" type="presParOf" srcId="{B235E08B-93DC-4BCB-BF4E-273E762D575B}" destId="{6B7A50B2-4DF5-4276-A376-03C99E2E3575}" srcOrd="3" destOrd="0" presId="urn:microsoft.com/office/officeart/2008/layout/LinedList"/>
    <dgm:cxn modelId="{5048BB5C-6E29-40B0-913D-2086822F807B}" type="presParOf" srcId="{6B7A50B2-4DF5-4276-A376-03C99E2E3575}" destId="{AD3EFA17-8603-478D-979A-804A02A61634}" srcOrd="0" destOrd="0" presId="urn:microsoft.com/office/officeart/2008/layout/LinedList"/>
    <dgm:cxn modelId="{D1D58EB7-506D-4F3B-B9AB-0C36A2F1FB28}" type="presParOf" srcId="{6B7A50B2-4DF5-4276-A376-03C99E2E3575}" destId="{9C538E3F-8190-4224-86C9-696BF9F63457}" srcOrd="1" destOrd="0" presId="urn:microsoft.com/office/officeart/2008/layout/LinedList"/>
    <dgm:cxn modelId="{280FA53E-991C-4ADD-9137-FDF082EC9BED}" type="presParOf" srcId="{B235E08B-93DC-4BCB-BF4E-273E762D575B}" destId="{DC8BD954-B4F3-4305-ACDE-BA3F9FE2904F}" srcOrd="4" destOrd="0" presId="urn:microsoft.com/office/officeart/2008/layout/LinedList"/>
    <dgm:cxn modelId="{6F4F5BFA-839E-4CCD-8D62-BD3ADFE97304}" type="presParOf" srcId="{B235E08B-93DC-4BCB-BF4E-273E762D575B}" destId="{65BE417F-8521-4643-80F9-29DCAC63A412}" srcOrd="5" destOrd="0" presId="urn:microsoft.com/office/officeart/2008/layout/LinedList"/>
    <dgm:cxn modelId="{0C1EE689-1B91-49F1-922C-2BD6CF31804A}" type="presParOf" srcId="{65BE417F-8521-4643-80F9-29DCAC63A412}" destId="{39E99197-4D49-4553-9A8A-6BA01C1B97EA}" srcOrd="0" destOrd="0" presId="urn:microsoft.com/office/officeart/2008/layout/LinedList"/>
    <dgm:cxn modelId="{D50D36BD-0891-4C1E-9B5D-0222AE10B983}" type="presParOf" srcId="{65BE417F-8521-4643-80F9-29DCAC63A412}" destId="{DDA68104-23FB-478B-8984-9C5A394BB3E5}" srcOrd="1" destOrd="0" presId="urn:microsoft.com/office/officeart/2008/layout/LinedList"/>
    <dgm:cxn modelId="{524802B3-1028-490F-AC36-69CD56C9DE13}" type="presParOf" srcId="{B235E08B-93DC-4BCB-BF4E-273E762D575B}" destId="{35B4B0ED-257E-4625-BE2B-F03AEBF2C21D}" srcOrd="6" destOrd="0" presId="urn:microsoft.com/office/officeart/2008/layout/LinedList"/>
    <dgm:cxn modelId="{199A53F1-7147-4F1A-9DB6-B8B6F3F4A6AD}" type="presParOf" srcId="{B235E08B-93DC-4BCB-BF4E-273E762D575B}" destId="{6AB315BA-BBD8-4C13-B103-664985CC7B7F}" srcOrd="7" destOrd="0" presId="urn:microsoft.com/office/officeart/2008/layout/LinedList"/>
    <dgm:cxn modelId="{5CB13667-57ED-4467-BCE7-3DE42F532FF5}" type="presParOf" srcId="{6AB315BA-BBD8-4C13-B103-664985CC7B7F}" destId="{9B28ED11-A423-4554-9BEB-AC541F61B9DC}" srcOrd="0" destOrd="0" presId="urn:microsoft.com/office/officeart/2008/layout/LinedList"/>
    <dgm:cxn modelId="{CA597D42-7AAF-4ADF-A4E5-CE2FA3AC8691}" type="presParOf" srcId="{6AB315BA-BBD8-4C13-B103-664985CC7B7F}" destId="{BB5A6252-02DD-4438-933B-6DC1AF8FBC3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AE8D34-E26B-4112-A963-7F1762E13FB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03B63D2-8B4A-4DE2-B6F5-BAE2CBCAB267}">
      <dgm:prSet/>
      <dgm:spPr/>
      <dgm:t>
        <a:bodyPr/>
        <a:lstStyle/>
        <a:p>
          <a:r>
            <a:rPr lang="el-GR"/>
            <a:t>Το δίγραμμα </a:t>
          </a:r>
          <a:r>
            <a:rPr lang="en-US"/>
            <a:t>gn </a:t>
          </a:r>
          <a:r>
            <a:rPr lang="el-GR"/>
            <a:t>προφέρεται [</a:t>
          </a:r>
          <a:r>
            <a:rPr lang="en-US"/>
            <a:t>ɲ</a:t>
          </a:r>
          <a:r>
            <a:rPr lang="el-GR"/>
            <a:t>]πριν από κάθε φωνήεν. Π.χ. </a:t>
          </a:r>
          <a:r>
            <a:rPr lang="it-IT"/>
            <a:t>Ognuno </a:t>
          </a:r>
          <a:r>
            <a:rPr lang="en-US"/>
            <a:t>[oɲɲuno], </a:t>
          </a:r>
          <a:r>
            <a:rPr lang="it-IT"/>
            <a:t>gnocco </a:t>
          </a:r>
          <a:r>
            <a:rPr lang="en-US"/>
            <a:t>[ɲɔkko]</a:t>
          </a:r>
        </a:p>
      </dgm:t>
    </dgm:pt>
    <dgm:pt modelId="{7BA4B1A7-F6A2-4281-AE36-DE4D366751C6}" type="parTrans" cxnId="{B82C4257-1F69-496E-8819-7FE174A363E9}">
      <dgm:prSet/>
      <dgm:spPr/>
      <dgm:t>
        <a:bodyPr/>
        <a:lstStyle/>
        <a:p>
          <a:endParaRPr lang="en-US"/>
        </a:p>
      </dgm:t>
    </dgm:pt>
    <dgm:pt modelId="{48B03AF3-B72B-4CEA-941F-AC6A7CC8B728}" type="sibTrans" cxnId="{B82C4257-1F69-496E-8819-7FE174A363E9}">
      <dgm:prSet/>
      <dgm:spPr/>
      <dgm:t>
        <a:bodyPr/>
        <a:lstStyle/>
        <a:p>
          <a:endParaRPr lang="en-US"/>
        </a:p>
      </dgm:t>
    </dgm:pt>
    <dgm:pt modelId="{38E45D73-8E5F-4982-8654-8AAE65C0EC76}">
      <dgm:prSet/>
      <dgm:spPr/>
      <dgm:t>
        <a:bodyPr/>
        <a:lstStyle/>
        <a:p>
          <a:r>
            <a:rPr lang="el-GR"/>
            <a:t>Η προφορά του συγκεκριμένου φωνήματος ανάμεσα σε δύο φωνήεντα είναι μακρά. </a:t>
          </a:r>
          <a:endParaRPr lang="en-US"/>
        </a:p>
      </dgm:t>
    </dgm:pt>
    <dgm:pt modelId="{FE4A9297-8C6A-4D58-A346-EFE35624A627}" type="parTrans" cxnId="{EB9522E8-6AA7-4B21-A8CB-7B22ADA0A84D}">
      <dgm:prSet/>
      <dgm:spPr/>
      <dgm:t>
        <a:bodyPr/>
        <a:lstStyle/>
        <a:p>
          <a:endParaRPr lang="en-US"/>
        </a:p>
      </dgm:t>
    </dgm:pt>
    <dgm:pt modelId="{F42C8FB9-FA02-4AE7-BA01-FCC17D185B05}" type="sibTrans" cxnId="{EB9522E8-6AA7-4B21-A8CB-7B22ADA0A84D}">
      <dgm:prSet/>
      <dgm:spPr/>
      <dgm:t>
        <a:bodyPr/>
        <a:lstStyle/>
        <a:p>
          <a:endParaRPr lang="en-US"/>
        </a:p>
      </dgm:t>
    </dgm:pt>
    <dgm:pt modelId="{0CC0CE52-2A12-4053-A2E9-19C26D13B6BC}" type="pres">
      <dgm:prSet presAssocID="{CFAE8D34-E26B-4112-A963-7F1762E13FB3}" presName="vert0" presStyleCnt="0">
        <dgm:presLayoutVars>
          <dgm:dir/>
          <dgm:animOne val="branch"/>
          <dgm:animLvl val="lvl"/>
        </dgm:presLayoutVars>
      </dgm:prSet>
      <dgm:spPr/>
    </dgm:pt>
    <dgm:pt modelId="{1CAAEE7D-D06A-4870-8F50-816D46338CC9}" type="pres">
      <dgm:prSet presAssocID="{303B63D2-8B4A-4DE2-B6F5-BAE2CBCAB267}" presName="thickLine" presStyleLbl="alignNode1" presStyleIdx="0" presStyleCnt="2"/>
      <dgm:spPr/>
    </dgm:pt>
    <dgm:pt modelId="{3AF72258-BD42-40E0-8A5B-7A95FDAB40FE}" type="pres">
      <dgm:prSet presAssocID="{303B63D2-8B4A-4DE2-B6F5-BAE2CBCAB267}" presName="horz1" presStyleCnt="0"/>
      <dgm:spPr/>
    </dgm:pt>
    <dgm:pt modelId="{CDA23B79-F4AC-4CBE-85D5-08D19630B6F4}" type="pres">
      <dgm:prSet presAssocID="{303B63D2-8B4A-4DE2-B6F5-BAE2CBCAB267}" presName="tx1" presStyleLbl="revTx" presStyleIdx="0" presStyleCnt="2"/>
      <dgm:spPr/>
    </dgm:pt>
    <dgm:pt modelId="{FFA1FC93-D345-4E05-B4C6-700F37D08CFA}" type="pres">
      <dgm:prSet presAssocID="{303B63D2-8B4A-4DE2-B6F5-BAE2CBCAB267}" presName="vert1" presStyleCnt="0"/>
      <dgm:spPr/>
    </dgm:pt>
    <dgm:pt modelId="{47D92795-89F5-4316-BE8A-EDE49883CC6C}" type="pres">
      <dgm:prSet presAssocID="{38E45D73-8E5F-4982-8654-8AAE65C0EC76}" presName="thickLine" presStyleLbl="alignNode1" presStyleIdx="1" presStyleCnt="2"/>
      <dgm:spPr/>
    </dgm:pt>
    <dgm:pt modelId="{B336213F-92EC-4410-A57F-B88F00D0B959}" type="pres">
      <dgm:prSet presAssocID="{38E45D73-8E5F-4982-8654-8AAE65C0EC76}" presName="horz1" presStyleCnt="0"/>
      <dgm:spPr/>
    </dgm:pt>
    <dgm:pt modelId="{71C6D9C1-135E-43D3-A1DA-BA8521FBA12F}" type="pres">
      <dgm:prSet presAssocID="{38E45D73-8E5F-4982-8654-8AAE65C0EC76}" presName="tx1" presStyleLbl="revTx" presStyleIdx="1" presStyleCnt="2"/>
      <dgm:spPr/>
    </dgm:pt>
    <dgm:pt modelId="{BEA14EC8-D0F6-41AC-8D04-DB98E91C209F}" type="pres">
      <dgm:prSet presAssocID="{38E45D73-8E5F-4982-8654-8AAE65C0EC76}" presName="vert1" presStyleCnt="0"/>
      <dgm:spPr/>
    </dgm:pt>
  </dgm:ptLst>
  <dgm:cxnLst>
    <dgm:cxn modelId="{4B26222C-87A7-413D-A3C3-0C74FA919418}" type="presOf" srcId="{38E45D73-8E5F-4982-8654-8AAE65C0EC76}" destId="{71C6D9C1-135E-43D3-A1DA-BA8521FBA12F}" srcOrd="0" destOrd="0" presId="urn:microsoft.com/office/officeart/2008/layout/LinedList"/>
    <dgm:cxn modelId="{E967864F-B4D7-451C-9039-53F236D64645}" type="presOf" srcId="{CFAE8D34-E26B-4112-A963-7F1762E13FB3}" destId="{0CC0CE52-2A12-4053-A2E9-19C26D13B6BC}" srcOrd="0" destOrd="0" presId="urn:microsoft.com/office/officeart/2008/layout/LinedList"/>
    <dgm:cxn modelId="{B82C4257-1F69-496E-8819-7FE174A363E9}" srcId="{CFAE8D34-E26B-4112-A963-7F1762E13FB3}" destId="{303B63D2-8B4A-4DE2-B6F5-BAE2CBCAB267}" srcOrd="0" destOrd="0" parTransId="{7BA4B1A7-F6A2-4281-AE36-DE4D366751C6}" sibTransId="{48B03AF3-B72B-4CEA-941F-AC6A7CC8B728}"/>
    <dgm:cxn modelId="{82CBD0D8-2003-400D-9807-22213C347C8D}" type="presOf" srcId="{303B63D2-8B4A-4DE2-B6F5-BAE2CBCAB267}" destId="{CDA23B79-F4AC-4CBE-85D5-08D19630B6F4}" srcOrd="0" destOrd="0" presId="urn:microsoft.com/office/officeart/2008/layout/LinedList"/>
    <dgm:cxn modelId="{EB9522E8-6AA7-4B21-A8CB-7B22ADA0A84D}" srcId="{CFAE8D34-E26B-4112-A963-7F1762E13FB3}" destId="{38E45D73-8E5F-4982-8654-8AAE65C0EC76}" srcOrd="1" destOrd="0" parTransId="{FE4A9297-8C6A-4D58-A346-EFE35624A627}" sibTransId="{F42C8FB9-FA02-4AE7-BA01-FCC17D185B05}"/>
    <dgm:cxn modelId="{CE9F039D-EF76-4CB2-A113-14D0B0198C40}" type="presParOf" srcId="{0CC0CE52-2A12-4053-A2E9-19C26D13B6BC}" destId="{1CAAEE7D-D06A-4870-8F50-816D46338CC9}" srcOrd="0" destOrd="0" presId="urn:microsoft.com/office/officeart/2008/layout/LinedList"/>
    <dgm:cxn modelId="{A26ED626-3423-432C-84D6-6E498420AF78}" type="presParOf" srcId="{0CC0CE52-2A12-4053-A2E9-19C26D13B6BC}" destId="{3AF72258-BD42-40E0-8A5B-7A95FDAB40FE}" srcOrd="1" destOrd="0" presId="urn:microsoft.com/office/officeart/2008/layout/LinedList"/>
    <dgm:cxn modelId="{DEECF57F-035E-4145-B721-8D2F58F71B87}" type="presParOf" srcId="{3AF72258-BD42-40E0-8A5B-7A95FDAB40FE}" destId="{CDA23B79-F4AC-4CBE-85D5-08D19630B6F4}" srcOrd="0" destOrd="0" presId="urn:microsoft.com/office/officeart/2008/layout/LinedList"/>
    <dgm:cxn modelId="{4973A08E-7FB8-43DA-B9E3-9D382D1CC1F5}" type="presParOf" srcId="{3AF72258-BD42-40E0-8A5B-7A95FDAB40FE}" destId="{FFA1FC93-D345-4E05-B4C6-700F37D08CFA}" srcOrd="1" destOrd="0" presId="urn:microsoft.com/office/officeart/2008/layout/LinedList"/>
    <dgm:cxn modelId="{0CBD7A6B-C57A-4A6D-8536-2565E8FC906C}" type="presParOf" srcId="{0CC0CE52-2A12-4053-A2E9-19C26D13B6BC}" destId="{47D92795-89F5-4316-BE8A-EDE49883CC6C}" srcOrd="2" destOrd="0" presId="urn:microsoft.com/office/officeart/2008/layout/LinedList"/>
    <dgm:cxn modelId="{A656E95F-8A64-467A-993C-BFEE63E9D0F7}" type="presParOf" srcId="{0CC0CE52-2A12-4053-A2E9-19C26D13B6BC}" destId="{B336213F-92EC-4410-A57F-B88F00D0B959}" srcOrd="3" destOrd="0" presId="urn:microsoft.com/office/officeart/2008/layout/LinedList"/>
    <dgm:cxn modelId="{6B28BBCB-CB29-4BB2-A09B-DD9021F0B17F}" type="presParOf" srcId="{B336213F-92EC-4410-A57F-B88F00D0B959}" destId="{71C6D9C1-135E-43D3-A1DA-BA8521FBA12F}" srcOrd="0" destOrd="0" presId="urn:microsoft.com/office/officeart/2008/layout/LinedList"/>
    <dgm:cxn modelId="{335A0D5B-E890-49A4-85B1-69770024B966}" type="presParOf" srcId="{B336213F-92EC-4410-A57F-B88F00D0B959}" destId="{BEA14EC8-D0F6-41AC-8D04-DB98E91C209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910D71-FB4C-43CE-BB9F-DD87470E755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4B12FF4-06AE-4CBD-9407-22F07D038CCC}">
      <dgm:prSet/>
      <dgm:spPr/>
      <dgm:t>
        <a:bodyPr/>
        <a:lstStyle/>
        <a:p>
          <a:r>
            <a:rPr lang="el-GR"/>
            <a:t>Το δίγραμμα </a:t>
          </a:r>
          <a:r>
            <a:rPr lang="en-US"/>
            <a:t>sc</a:t>
          </a:r>
          <a:r>
            <a:rPr lang="it-IT"/>
            <a:t> </a:t>
          </a:r>
          <a:r>
            <a:rPr lang="el-GR"/>
            <a:t>προφέρεται </a:t>
          </a:r>
          <a:r>
            <a:rPr lang="en-US"/>
            <a:t>[ʃ]</a:t>
          </a:r>
          <a:r>
            <a:rPr lang="el-GR"/>
            <a:t> όταν ακολουθεί </a:t>
          </a:r>
          <a:r>
            <a:rPr lang="en-US"/>
            <a:t>“i” , </a:t>
          </a:r>
          <a:r>
            <a:rPr lang="el-GR"/>
            <a:t>όπως </a:t>
          </a:r>
          <a:r>
            <a:rPr lang="it-IT"/>
            <a:t>sciare </a:t>
          </a:r>
          <a:r>
            <a:rPr lang="en-US"/>
            <a:t>[ʃiare], lasci [laʃʃi]</a:t>
          </a:r>
          <a:r>
            <a:rPr lang="el-GR"/>
            <a:t> ή </a:t>
          </a:r>
          <a:r>
            <a:rPr lang="en-US"/>
            <a:t>“e”, </a:t>
          </a:r>
          <a:r>
            <a:rPr lang="el-GR"/>
            <a:t>όπως </a:t>
          </a:r>
          <a:r>
            <a:rPr lang="it-IT"/>
            <a:t>pesce </a:t>
          </a:r>
          <a:r>
            <a:rPr lang="en-US"/>
            <a:t>[peʃʃe]</a:t>
          </a:r>
        </a:p>
      </dgm:t>
    </dgm:pt>
    <dgm:pt modelId="{EFA73051-BD58-43F2-B8AE-91FF593E0200}" type="parTrans" cxnId="{D7AAEA4A-229C-4F43-9207-B8A4DFD20D08}">
      <dgm:prSet/>
      <dgm:spPr/>
      <dgm:t>
        <a:bodyPr/>
        <a:lstStyle/>
        <a:p>
          <a:endParaRPr lang="en-US"/>
        </a:p>
      </dgm:t>
    </dgm:pt>
    <dgm:pt modelId="{CFAAE58D-4861-437F-A6F8-1165099FF874}" type="sibTrans" cxnId="{D7AAEA4A-229C-4F43-9207-B8A4DFD20D08}">
      <dgm:prSet/>
      <dgm:spPr/>
      <dgm:t>
        <a:bodyPr/>
        <a:lstStyle/>
        <a:p>
          <a:endParaRPr lang="en-US"/>
        </a:p>
      </dgm:t>
    </dgm:pt>
    <dgm:pt modelId="{7EF03A68-7AE2-49D7-AAF0-2FBD14156BE7}">
      <dgm:prSet/>
      <dgm:spPr/>
      <dgm:t>
        <a:bodyPr/>
        <a:lstStyle/>
        <a:p>
          <a:r>
            <a:rPr lang="el-GR"/>
            <a:t>Αλλά η προφορά [</a:t>
          </a:r>
          <a:r>
            <a:rPr lang="en-US"/>
            <a:t>ʃ</a:t>
          </a:r>
          <a:r>
            <a:rPr lang="el-GR"/>
            <a:t>] επιτυγχάνεται με τρίγραμμα αν έχουμε την ακολουθία </a:t>
          </a:r>
          <a:r>
            <a:rPr lang="en-US"/>
            <a:t>“scia +a, o, u. </a:t>
          </a:r>
          <a:r>
            <a:rPr lang="el-GR"/>
            <a:t>Όπως </a:t>
          </a:r>
          <a:r>
            <a:rPr lang="it-IT"/>
            <a:t>lasciare [laʃʃare] sciogl</a:t>
          </a:r>
          <a:r>
            <a:rPr lang="en-US"/>
            <a:t>i</a:t>
          </a:r>
          <a:r>
            <a:rPr lang="it-IT"/>
            <a:t>ere </a:t>
          </a:r>
          <a:r>
            <a:rPr lang="en-US"/>
            <a:t>[ʃoʎʎere]</a:t>
          </a:r>
        </a:p>
      </dgm:t>
    </dgm:pt>
    <dgm:pt modelId="{0916F4E4-E994-4F92-9C78-D25799ED9572}" type="parTrans" cxnId="{75001532-531F-4254-93E4-520347C750A3}">
      <dgm:prSet/>
      <dgm:spPr/>
      <dgm:t>
        <a:bodyPr/>
        <a:lstStyle/>
        <a:p>
          <a:endParaRPr lang="en-US"/>
        </a:p>
      </dgm:t>
    </dgm:pt>
    <dgm:pt modelId="{ED682E03-0F0E-4988-87CD-8D1F933ED73D}" type="sibTrans" cxnId="{75001532-531F-4254-93E4-520347C750A3}">
      <dgm:prSet/>
      <dgm:spPr/>
      <dgm:t>
        <a:bodyPr/>
        <a:lstStyle/>
        <a:p>
          <a:endParaRPr lang="en-US"/>
        </a:p>
      </dgm:t>
    </dgm:pt>
    <dgm:pt modelId="{A00851B7-0C9A-47B6-8CF1-E581E83E215C}">
      <dgm:prSet/>
      <dgm:spPr/>
      <dgm:t>
        <a:bodyPr/>
        <a:lstStyle/>
        <a:p>
          <a:r>
            <a:rPr lang="el-GR"/>
            <a:t>Η προφορά του συγκεκριμένου φωνήματος ανάμεσα σε δύο φωνήεντα είναι μακρά</a:t>
          </a:r>
          <a:endParaRPr lang="en-US"/>
        </a:p>
      </dgm:t>
    </dgm:pt>
    <dgm:pt modelId="{9A7057A3-482B-4BB7-8FD3-3238EAED9AA8}" type="parTrans" cxnId="{550867A9-CFD7-4EB2-B6BC-85DF3240844A}">
      <dgm:prSet/>
      <dgm:spPr/>
      <dgm:t>
        <a:bodyPr/>
        <a:lstStyle/>
        <a:p>
          <a:endParaRPr lang="en-US"/>
        </a:p>
      </dgm:t>
    </dgm:pt>
    <dgm:pt modelId="{C212554B-602D-418F-924E-11B38659E2FC}" type="sibTrans" cxnId="{550867A9-CFD7-4EB2-B6BC-85DF3240844A}">
      <dgm:prSet/>
      <dgm:spPr/>
      <dgm:t>
        <a:bodyPr/>
        <a:lstStyle/>
        <a:p>
          <a:endParaRPr lang="en-US"/>
        </a:p>
      </dgm:t>
    </dgm:pt>
    <dgm:pt modelId="{C901BD2A-EE24-4028-AAF2-B4B32F754CCF}" type="pres">
      <dgm:prSet presAssocID="{81910D71-FB4C-43CE-BB9F-DD87470E7557}" presName="vert0" presStyleCnt="0">
        <dgm:presLayoutVars>
          <dgm:dir/>
          <dgm:animOne val="branch"/>
          <dgm:animLvl val="lvl"/>
        </dgm:presLayoutVars>
      </dgm:prSet>
      <dgm:spPr/>
    </dgm:pt>
    <dgm:pt modelId="{B6DE5FF3-2409-474B-BB88-E5C430E4F524}" type="pres">
      <dgm:prSet presAssocID="{24B12FF4-06AE-4CBD-9407-22F07D038CCC}" presName="thickLine" presStyleLbl="alignNode1" presStyleIdx="0" presStyleCnt="3"/>
      <dgm:spPr/>
    </dgm:pt>
    <dgm:pt modelId="{B997C157-8F4D-49AB-812E-5DEEBDFC8A5F}" type="pres">
      <dgm:prSet presAssocID="{24B12FF4-06AE-4CBD-9407-22F07D038CCC}" presName="horz1" presStyleCnt="0"/>
      <dgm:spPr/>
    </dgm:pt>
    <dgm:pt modelId="{EC1C5592-0C17-4B48-9661-601EF3E2DA95}" type="pres">
      <dgm:prSet presAssocID="{24B12FF4-06AE-4CBD-9407-22F07D038CCC}" presName="tx1" presStyleLbl="revTx" presStyleIdx="0" presStyleCnt="3"/>
      <dgm:spPr/>
    </dgm:pt>
    <dgm:pt modelId="{A9D9D40F-0C9C-4924-B50C-52FE1CB675EE}" type="pres">
      <dgm:prSet presAssocID="{24B12FF4-06AE-4CBD-9407-22F07D038CCC}" presName="vert1" presStyleCnt="0"/>
      <dgm:spPr/>
    </dgm:pt>
    <dgm:pt modelId="{18BEA66E-1FEF-44A9-AFF9-2911C5864C00}" type="pres">
      <dgm:prSet presAssocID="{7EF03A68-7AE2-49D7-AAF0-2FBD14156BE7}" presName="thickLine" presStyleLbl="alignNode1" presStyleIdx="1" presStyleCnt="3"/>
      <dgm:spPr/>
    </dgm:pt>
    <dgm:pt modelId="{F5AD3A38-A1F0-406D-B7A8-C162B7B48532}" type="pres">
      <dgm:prSet presAssocID="{7EF03A68-7AE2-49D7-AAF0-2FBD14156BE7}" presName="horz1" presStyleCnt="0"/>
      <dgm:spPr/>
    </dgm:pt>
    <dgm:pt modelId="{23AF440E-1D78-4E77-A370-6D3A7AB402D0}" type="pres">
      <dgm:prSet presAssocID="{7EF03A68-7AE2-49D7-AAF0-2FBD14156BE7}" presName="tx1" presStyleLbl="revTx" presStyleIdx="1" presStyleCnt="3"/>
      <dgm:spPr/>
    </dgm:pt>
    <dgm:pt modelId="{AA3DF3C3-BC38-467A-BA65-DD13A87C8BC5}" type="pres">
      <dgm:prSet presAssocID="{7EF03A68-7AE2-49D7-AAF0-2FBD14156BE7}" presName="vert1" presStyleCnt="0"/>
      <dgm:spPr/>
    </dgm:pt>
    <dgm:pt modelId="{6643DA0D-5C6F-4ECD-A4F8-E5B105B20292}" type="pres">
      <dgm:prSet presAssocID="{A00851B7-0C9A-47B6-8CF1-E581E83E215C}" presName="thickLine" presStyleLbl="alignNode1" presStyleIdx="2" presStyleCnt="3"/>
      <dgm:spPr/>
    </dgm:pt>
    <dgm:pt modelId="{E471DFC4-6112-4E05-83AE-54C64426A158}" type="pres">
      <dgm:prSet presAssocID="{A00851B7-0C9A-47B6-8CF1-E581E83E215C}" presName="horz1" presStyleCnt="0"/>
      <dgm:spPr/>
    </dgm:pt>
    <dgm:pt modelId="{7FD1EB05-6F85-4AE9-914D-231079DDBC8B}" type="pres">
      <dgm:prSet presAssocID="{A00851B7-0C9A-47B6-8CF1-E581E83E215C}" presName="tx1" presStyleLbl="revTx" presStyleIdx="2" presStyleCnt="3"/>
      <dgm:spPr/>
    </dgm:pt>
    <dgm:pt modelId="{665F8919-2C43-454F-A8C5-87757307F172}" type="pres">
      <dgm:prSet presAssocID="{A00851B7-0C9A-47B6-8CF1-E581E83E215C}" presName="vert1" presStyleCnt="0"/>
      <dgm:spPr/>
    </dgm:pt>
  </dgm:ptLst>
  <dgm:cxnLst>
    <dgm:cxn modelId="{75001532-531F-4254-93E4-520347C750A3}" srcId="{81910D71-FB4C-43CE-BB9F-DD87470E7557}" destId="{7EF03A68-7AE2-49D7-AAF0-2FBD14156BE7}" srcOrd="1" destOrd="0" parTransId="{0916F4E4-E994-4F92-9C78-D25799ED9572}" sibTransId="{ED682E03-0F0E-4988-87CD-8D1F933ED73D}"/>
    <dgm:cxn modelId="{D7AAEA4A-229C-4F43-9207-B8A4DFD20D08}" srcId="{81910D71-FB4C-43CE-BB9F-DD87470E7557}" destId="{24B12FF4-06AE-4CBD-9407-22F07D038CCC}" srcOrd="0" destOrd="0" parTransId="{EFA73051-BD58-43F2-B8AE-91FF593E0200}" sibTransId="{CFAAE58D-4861-437F-A6F8-1165099FF874}"/>
    <dgm:cxn modelId="{28183593-7000-4462-8548-8154EB10FE20}" type="presOf" srcId="{24B12FF4-06AE-4CBD-9407-22F07D038CCC}" destId="{EC1C5592-0C17-4B48-9661-601EF3E2DA95}" srcOrd="0" destOrd="0" presId="urn:microsoft.com/office/officeart/2008/layout/LinedList"/>
    <dgm:cxn modelId="{01FDD099-1CA3-49F8-934C-978D05F6EE93}" type="presOf" srcId="{81910D71-FB4C-43CE-BB9F-DD87470E7557}" destId="{C901BD2A-EE24-4028-AAF2-B4B32F754CCF}" srcOrd="0" destOrd="0" presId="urn:microsoft.com/office/officeart/2008/layout/LinedList"/>
    <dgm:cxn modelId="{550867A9-CFD7-4EB2-B6BC-85DF3240844A}" srcId="{81910D71-FB4C-43CE-BB9F-DD87470E7557}" destId="{A00851B7-0C9A-47B6-8CF1-E581E83E215C}" srcOrd="2" destOrd="0" parTransId="{9A7057A3-482B-4BB7-8FD3-3238EAED9AA8}" sibTransId="{C212554B-602D-418F-924E-11B38659E2FC}"/>
    <dgm:cxn modelId="{18B6D2B9-0677-4703-A0BA-D2F82D851AF4}" type="presOf" srcId="{7EF03A68-7AE2-49D7-AAF0-2FBD14156BE7}" destId="{23AF440E-1D78-4E77-A370-6D3A7AB402D0}" srcOrd="0" destOrd="0" presId="urn:microsoft.com/office/officeart/2008/layout/LinedList"/>
    <dgm:cxn modelId="{D3715DE9-54B1-4584-80C3-5645594E1183}" type="presOf" srcId="{A00851B7-0C9A-47B6-8CF1-E581E83E215C}" destId="{7FD1EB05-6F85-4AE9-914D-231079DDBC8B}" srcOrd="0" destOrd="0" presId="urn:microsoft.com/office/officeart/2008/layout/LinedList"/>
    <dgm:cxn modelId="{4E2DC9D0-7C4C-4441-8108-11D73C43C8D3}" type="presParOf" srcId="{C901BD2A-EE24-4028-AAF2-B4B32F754CCF}" destId="{B6DE5FF3-2409-474B-BB88-E5C430E4F524}" srcOrd="0" destOrd="0" presId="urn:microsoft.com/office/officeart/2008/layout/LinedList"/>
    <dgm:cxn modelId="{CF7FBC64-AA16-43C3-AD67-7ACD799D006A}" type="presParOf" srcId="{C901BD2A-EE24-4028-AAF2-B4B32F754CCF}" destId="{B997C157-8F4D-49AB-812E-5DEEBDFC8A5F}" srcOrd="1" destOrd="0" presId="urn:microsoft.com/office/officeart/2008/layout/LinedList"/>
    <dgm:cxn modelId="{72985EE8-6024-4EA1-B284-5920DBA95E02}" type="presParOf" srcId="{B997C157-8F4D-49AB-812E-5DEEBDFC8A5F}" destId="{EC1C5592-0C17-4B48-9661-601EF3E2DA95}" srcOrd="0" destOrd="0" presId="urn:microsoft.com/office/officeart/2008/layout/LinedList"/>
    <dgm:cxn modelId="{882A5C0F-EE4F-4E41-BE07-5FF753FDB8C3}" type="presParOf" srcId="{B997C157-8F4D-49AB-812E-5DEEBDFC8A5F}" destId="{A9D9D40F-0C9C-4924-B50C-52FE1CB675EE}" srcOrd="1" destOrd="0" presId="urn:microsoft.com/office/officeart/2008/layout/LinedList"/>
    <dgm:cxn modelId="{7BCF6306-9420-4A89-AB1A-5409301EC47C}" type="presParOf" srcId="{C901BD2A-EE24-4028-AAF2-B4B32F754CCF}" destId="{18BEA66E-1FEF-44A9-AFF9-2911C5864C00}" srcOrd="2" destOrd="0" presId="urn:microsoft.com/office/officeart/2008/layout/LinedList"/>
    <dgm:cxn modelId="{21E3B6B8-996E-4629-9F10-A00B2B9BAB28}" type="presParOf" srcId="{C901BD2A-EE24-4028-AAF2-B4B32F754CCF}" destId="{F5AD3A38-A1F0-406D-B7A8-C162B7B48532}" srcOrd="3" destOrd="0" presId="urn:microsoft.com/office/officeart/2008/layout/LinedList"/>
    <dgm:cxn modelId="{E65D4756-53B2-4DC4-93D5-17D6B3AC7BC2}" type="presParOf" srcId="{F5AD3A38-A1F0-406D-B7A8-C162B7B48532}" destId="{23AF440E-1D78-4E77-A370-6D3A7AB402D0}" srcOrd="0" destOrd="0" presId="urn:microsoft.com/office/officeart/2008/layout/LinedList"/>
    <dgm:cxn modelId="{4308B5E3-9E00-4457-ABEB-DF5913C03108}" type="presParOf" srcId="{F5AD3A38-A1F0-406D-B7A8-C162B7B48532}" destId="{AA3DF3C3-BC38-467A-BA65-DD13A87C8BC5}" srcOrd="1" destOrd="0" presId="urn:microsoft.com/office/officeart/2008/layout/LinedList"/>
    <dgm:cxn modelId="{4CC69C8C-576E-44BC-AC2A-90524E0DD421}" type="presParOf" srcId="{C901BD2A-EE24-4028-AAF2-B4B32F754CCF}" destId="{6643DA0D-5C6F-4ECD-A4F8-E5B105B20292}" srcOrd="4" destOrd="0" presId="urn:microsoft.com/office/officeart/2008/layout/LinedList"/>
    <dgm:cxn modelId="{910DF232-2F71-4DA9-BE0D-668EF7085058}" type="presParOf" srcId="{C901BD2A-EE24-4028-AAF2-B4B32F754CCF}" destId="{E471DFC4-6112-4E05-83AE-54C64426A158}" srcOrd="5" destOrd="0" presId="urn:microsoft.com/office/officeart/2008/layout/LinedList"/>
    <dgm:cxn modelId="{2449F44B-83C2-487D-A6EB-7A120E12F315}" type="presParOf" srcId="{E471DFC4-6112-4E05-83AE-54C64426A158}" destId="{7FD1EB05-6F85-4AE9-914D-231079DDBC8B}" srcOrd="0" destOrd="0" presId="urn:microsoft.com/office/officeart/2008/layout/LinedList"/>
    <dgm:cxn modelId="{AA936504-EE28-4C2B-86E7-6FCACC1FFD21}" type="presParOf" srcId="{E471DFC4-6112-4E05-83AE-54C64426A158}" destId="{665F8919-2C43-454F-A8C5-87757307F17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D73AB9-4AD4-475A-AA4F-F480855DF633}">
      <dsp:nvSpPr>
        <dsp:cNvPr id="0" name=""/>
        <dsp:cNvSpPr/>
      </dsp:nvSpPr>
      <dsp:spPr>
        <a:xfrm>
          <a:off x="0" y="609522"/>
          <a:ext cx="4817176" cy="201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3866" tIns="333248" rIns="37386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piano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ieri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piove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guida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uomo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guerra</a:t>
          </a:r>
        </a:p>
      </dsp:txBody>
      <dsp:txXfrm>
        <a:off x="0" y="609522"/>
        <a:ext cx="4817176" cy="2016000"/>
      </dsp:txXfrm>
    </dsp:sp>
    <dsp:sp modelId="{A50D4659-E7C0-4EEB-9B6C-F326BCE0D9CF}">
      <dsp:nvSpPr>
        <dsp:cNvPr id="0" name=""/>
        <dsp:cNvSpPr/>
      </dsp:nvSpPr>
      <dsp:spPr>
        <a:xfrm>
          <a:off x="240858" y="373362"/>
          <a:ext cx="3372023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454" tIns="0" rIns="12745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Ανοδικοί δίφθογγοι/ημισύμφωνα</a:t>
          </a:r>
          <a:r>
            <a:rPr lang="en-US" sz="1600" kern="1200"/>
            <a:t>: </a:t>
          </a:r>
        </a:p>
      </dsp:txBody>
      <dsp:txXfrm>
        <a:off x="263915" y="396419"/>
        <a:ext cx="3325909" cy="426206"/>
      </dsp:txXfrm>
    </dsp:sp>
    <dsp:sp modelId="{B1E0EAB8-91D4-4E72-9D65-3A8F27BADDA8}">
      <dsp:nvSpPr>
        <dsp:cNvPr id="0" name=""/>
        <dsp:cNvSpPr/>
      </dsp:nvSpPr>
      <dsp:spPr>
        <a:xfrm>
          <a:off x="0" y="2948082"/>
          <a:ext cx="4817176" cy="176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3866" tIns="333248" rIns="37386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fai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sei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poi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Mauro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pneumatico</a:t>
          </a:r>
        </a:p>
      </dsp:txBody>
      <dsp:txXfrm>
        <a:off x="0" y="2948082"/>
        <a:ext cx="4817176" cy="1764000"/>
      </dsp:txXfrm>
    </dsp:sp>
    <dsp:sp modelId="{A3F5C7D9-78E1-4328-ABEA-7FF416A7602B}">
      <dsp:nvSpPr>
        <dsp:cNvPr id="0" name=""/>
        <dsp:cNvSpPr/>
      </dsp:nvSpPr>
      <dsp:spPr>
        <a:xfrm>
          <a:off x="240858" y="2711922"/>
          <a:ext cx="3372023" cy="47232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454" tIns="0" rIns="12745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Καθοδικοί δίφθογγοι/ ημίφωνα</a:t>
          </a:r>
          <a:r>
            <a:rPr lang="en-US" sz="1600" kern="1200"/>
            <a:t>:</a:t>
          </a:r>
        </a:p>
      </dsp:txBody>
      <dsp:txXfrm>
        <a:off x="263915" y="2734979"/>
        <a:ext cx="3325909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0CDBE-89A8-4E3D-AE51-1E31D3D2A7FC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570E43-EA1A-4314-A0C3-F8748ED9158A}">
      <dsp:nvSpPr>
        <dsp:cNvPr id="0" name=""/>
        <dsp:cNvSpPr/>
      </dsp:nvSpPr>
      <dsp:spPr>
        <a:xfrm>
          <a:off x="0" y="0"/>
          <a:ext cx="78867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Το δίγραμμα </a:t>
          </a:r>
          <a:r>
            <a:rPr lang="en-US" sz="2100" kern="1200"/>
            <a:t>gl</a:t>
          </a:r>
          <a:r>
            <a:rPr lang="el-GR" sz="2100" kern="1200"/>
            <a:t> προφέρεται /</a:t>
          </a:r>
          <a:r>
            <a:rPr lang="en-US" sz="2100" kern="1200"/>
            <a:t>ʎ</a:t>
          </a:r>
          <a:r>
            <a:rPr lang="el-GR" sz="2100" kern="1200"/>
            <a:t>/ όταν ακολουθείται από </a:t>
          </a:r>
          <a:r>
            <a:rPr lang="en-US" sz="2100" kern="1200"/>
            <a:t>“i”</a:t>
          </a:r>
          <a:r>
            <a:rPr lang="el-GR" sz="2100" kern="1200"/>
            <a:t>: </a:t>
          </a:r>
          <a:r>
            <a:rPr lang="en-US" sz="2100" kern="1200"/>
            <a:t>egli, figli, agli</a:t>
          </a:r>
        </a:p>
      </dsp:txBody>
      <dsp:txXfrm>
        <a:off x="0" y="0"/>
        <a:ext cx="7886700" cy="1087834"/>
      </dsp:txXfrm>
    </dsp:sp>
    <dsp:sp modelId="{E415255A-4664-43AF-8478-6092405CA221}">
      <dsp:nvSpPr>
        <dsp:cNvPr id="0" name=""/>
        <dsp:cNvSpPr/>
      </dsp:nvSpPr>
      <dsp:spPr>
        <a:xfrm>
          <a:off x="0" y="1087834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3EFA17-8603-478D-979A-804A02A61634}">
      <dsp:nvSpPr>
        <dsp:cNvPr id="0" name=""/>
        <dsp:cNvSpPr/>
      </dsp:nvSpPr>
      <dsp:spPr>
        <a:xfrm>
          <a:off x="0" y="1087834"/>
          <a:ext cx="78867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Υπάρχουν περιπτώσεις που εξαιρούνται από το παραπάνω κανόνα: </a:t>
          </a:r>
          <a:r>
            <a:rPr lang="it-IT" sz="2100" kern="1200"/>
            <a:t>glicerina, negligenza, geroglifico </a:t>
          </a:r>
          <a:r>
            <a:rPr lang="el-GR" sz="2100" kern="1200"/>
            <a:t>(συνήθως δάνεια)</a:t>
          </a:r>
          <a:endParaRPr lang="en-US" sz="2100" kern="1200"/>
        </a:p>
      </dsp:txBody>
      <dsp:txXfrm>
        <a:off x="0" y="1087834"/>
        <a:ext cx="7886700" cy="1087834"/>
      </dsp:txXfrm>
    </dsp:sp>
    <dsp:sp modelId="{DC8BD954-B4F3-4305-ACDE-BA3F9FE2904F}">
      <dsp:nvSpPr>
        <dsp:cNvPr id="0" name=""/>
        <dsp:cNvSpPr/>
      </dsp:nvSpPr>
      <dsp:spPr>
        <a:xfrm>
          <a:off x="0" y="2175669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E99197-4D49-4553-9A8A-6BA01C1B97EA}">
      <dsp:nvSpPr>
        <dsp:cNvPr id="0" name=""/>
        <dsp:cNvSpPr/>
      </dsp:nvSpPr>
      <dsp:spPr>
        <a:xfrm>
          <a:off x="0" y="2175669"/>
          <a:ext cx="78867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Στις περιπτώσεις που μετά το </a:t>
          </a:r>
          <a:r>
            <a:rPr lang="en-US" sz="2100" kern="1200"/>
            <a:t>“i” </a:t>
          </a:r>
          <a:r>
            <a:rPr lang="el-GR" sz="2100" kern="1200"/>
            <a:t>ακολουθεί άλλο φωνήεν, όπως </a:t>
          </a:r>
          <a:r>
            <a:rPr lang="it-IT" sz="2100" kern="1200"/>
            <a:t>aglio </a:t>
          </a:r>
          <a:r>
            <a:rPr lang="en-US" sz="2100" kern="1200"/>
            <a:t>[aʎʎo]</a:t>
          </a:r>
          <a:r>
            <a:rPr lang="it-IT" sz="2100" kern="1200"/>
            <a:t>, sceglie [ʃeʎʎe], </a:t>
          </a:r>
          <a:r>
            <a:rPr lang="el-GR" sz="2100" kern="1200"/>
            <a:t>πρόκειται για τρίγραμμα (υπάρχει </a:t>
          </a:r>
          <a:r>
            <a:rPr lang="en-US" sz="2100" kern="1200"/>
            <a:t>“i” </a:t>
          </a:r>
          <a:r>
            <a:rPr lang="el-GR" sz="2100" kern="1200"/>
            <a:t>για την δήλωση του φωνήματος </a:t>
          </a:r>
          <a:r>
            <a:rPr lang="en-US" sz="2100" kern="1200"/>
            <a:t>[ʎ]</a:t>
          </a:r>
        </a:p>
      </dsp:txBody>
      <dsp:txXfrm>
        <a:off x="0" y="2175669"/>
        <a:ext cx="7886700" cy="1087834"/>
      </dsp:txXfrm>
    </dsp:sp>
    <dsp:sp modelId="{35B4B0ED-257E-4625-BE2B-F03AEBF2C21D}">
      <dsp:nvSpPr>
        <dsp:cNvPr id="0" name=""/>
        <dsp:cNvSpPr/>
      </dsp:nvSpPr>
      <dsp:spPr>
        <a:xfrm>
          <a:off x="0" y="3263503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28ED11-A423-4554-9BEB-AC541F61B9DC}">
      <dsp:nvSpPr>
        <dsp:cNvPr id="0" name=""/>
        <dsp:cNvSpPr/>
      </dsp:nvSpPr>
      <dsp:spPr>
        <a:xfrm>
          <a:off x="0" y="3263503"/>
          <a:ext cx="78867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Σε όλες τις άλλες περιπτώσεις το δίγραμμα μεταγράφεται είναι: [</a:t>
          </a:r>
          <a:r>
            <a:rPr lang="en-US" sz="2100" kern="1200"/>
            <a:t>gl]</a:t>
          </a:r>
        </a:p>
      </dsp:txBody>
      <dsp:txXfrm>
        <a:off x="0" y="3263503"/>
        <a:ext cx="7886700" cy="10878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AEE7D-D06A-4870-8F50-816D46338CC9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A23B79-F4AC-4CBE-85D5-08D19630B6F4}">
      <dsp:nvSpPr>
        <dsp:cNvPr id="0" name=""/>
        <dsp:cNvSpPr/>
      </dsp:nvSpPr>
      <dsp:spPr>
        <a:xfrm>
          <a:off x="0" y="0"/>
          <a:ext cx="7886700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/>
            <a:t>Το δίγραμμα </a:t>
          </a:r>
          <a:r>
            <a:rPr lang="en-US" sz="4000" kern="1200"/>
            <a:t>gn </a:t>
          </a:r>
          <a:r>
            <a:rPr lang="el-GR" sz="4000" kern="1200"/>
            <a:t>προφέρεται [</a:t>
          </a:r>
          <a:r>
            <a:rPr lang="en-US" sz="4000" kern="1200"/>
            <a:t>ɲ</a:t>
          </a:r>
          <a:r>
            <a:rPr lang="el-GR" sz="4000" kern="1200"/>
            <a:t>]πριν από κάθε φωνήεν. Π.χ. </a:t>
          </a:r>
          <a:r>
            <a:rPr lang="it-IT" sz="4000" kern="1200"/>
            <a:t>Ognuno </a:t>
          </a:r>
          <a:r>
            <a:rPr lang="en-US" sz="4000" kern="1200"/>
            <a:t>[oɲɲuno], </a:t>
          </a:r>
          <a:r>
            <a:rPr lang="it-IT" sz="4000" kern="1200"/>
            <a:t>gnocco </a:t>
          </a:r>
          <a:r>
            <a:rPr lang="en-US" sz="4000" kern="1200"/>
            <a:t>[ɲɔkko]</a:t>
          </a:r>
        </a:p>
      </dsp:txBody>
      <dsp:txXfrm>
        <a:off x="0" y="0"/>
        <a:ext cx="7886700" cy="2175669"/>
      </dsp:txXfrm>
    </dsp:sp>
    <dsp:sp modelId="{47D92795-89F5-4316-BE8A-EDE49883CC6C}">
      <dsp:nvSpPr>
        <dsp:cNvPr id="0" name=""/>
        <dsp:cNvSpPr/>
      </dsp:nvSpPr>
      <dsp:spPr>
        <a:xfrm>
          <a:off x="0" y="2175669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C6D9C1-135E-43D3-A1DA-BA8521FBA12F}">
      <dsp:nvSpPr>
        <dsp:cNvPr id="0" name=""/>
        <dsp:cNvSpPr/>
      </dsp:nvSpPr>
      <dsp:spPr>
        <a:xfrm>
          <a:off x="0" y="2175669"/>
          <a:ext cx="7886700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/>
            <a:t>Η προφορά του συγκεκριμένου φωνήματος ανάμεσα σε δύο φωνήεντα είναι μακρά. </a:t>
          </a:r>
          <a:endParaRPr lang="en-US" sz="4000" kern="1200"/>
        </a:p>
      </dsp:txBody>
      <dsp:txXfrm>
        <a:off x="0" y="2175669"/>
        <a:ext cx="7886700" cy="21756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DE5FF3-2409-474B-BB88-E5C430E4F524}">
      <dsp:nvSpPr>
        <dsp:cNvPr id="0" name=""/>
        <dsp:cNvSpPr/>
      </dsp:nvSpPr>
      <dsp:spPr>
        <a:xfrm>
          <a:off x="0" y="2124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1C5592-0C17-4B48-9661-601EF3E2DA95}">
      <dsp:nvSpPr>
        <dsp:cNvPr id="0" name=""/>
        <dsp:cNvSpPr/>
      </dsp:nvSpPr>
      <dsp:spPr>
        <a:xfrm>
          <a:off x="0" y="2124"/>
          <a:ext cx="78867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Το δίγραμμα </a:t>
          </a:r>
          <a:r>
            <a:rPr lang="en-US" sz="2900" kern="1200"/>
            <a:t>sc</a:t>
          </a:r>
          <a:r>
            <a:rPr lang="it-IT" sz="2900" kern="1200"/>
            <a:t> </a:t>
          </a:r>
          <a:r>
            <a:rPr lang="el-GR" sz="2900" kern="1200"/>
            <a:t>προφέρεται </a:t>
          </a:r>
          <a:r>
            <a:rPr lang="en-US" sz="2900" kern="1200"/>
            <a:t>[ʃ]</a:t>
          </a:r>
          <a:r>
            <a:rPr lang="el-GR" sz="2900" kern="1200"/>
            <a:t> όταν ακολουθεί </a:t>
          </a:r>
          <a:r>
            <a:rPr lang="en-US" sz="2900" kern="1200"/>
            <a:t>“i” , </a:t>
          </a:r>
          <a:r>
            <a:rPr lang="el-GR" sz="2900" kern="1200"/>
            <a:t>όπως </a:t>
          </a:r>
          <a:r>
            <a:rPr lang="it-IT" sz="2900" kern="1200"/>
            <a:t>sciare </a:t>
          </a:r>
          <a:r>
            <a:rPr lang="en-US" sz="2900" kern="1200"/>
            <a:t>[ʃiare], lasci [laʃʃi]</a:t>
          </a:r>
          <a:r>
            <a:rPr lang="el-GR" sz="2900" kern="1200"/>
            <a:t> ή </a:t>
          </a:r>
          <a:r>
            <a:rPr lang="en-US" sz="2900" kern="1200"/>
            <a:t>“e”, </a:t>
          </a:r>
          <a:r>
            <a:rPr lang="el-GR" sz="2900" kern="1200"/>
            <a:t>όπως </a:t>
          </a:r>
          <a:r>
            <a:rPr lang="it-IT" sz="2900" kern="1200"/>
            <a:t>pesce </a:t>
          </a:r>
          <a:r>
            <a:rPr lang="en-US" sz="2900" kern="1200"/>
            <a:t>[peʃʃe]</a:t>
          </a:r>
        </a:p>
      </dsp:txBody>
      <dsp:txXfrm>
        <a:off x="0" y="2124"/>
        <a:ext cx="7886700" cy="1449029"/>
      </dsp:txXfrm>
    </dsp:sp>
    <dsp:sp modelId="{18BEA66E-1FEF-44A9-AFF9-2911C5864C00}">
      <dsp:nvSpPr>
        <dsp:cNvPr id="0" name=""/>
        <dsp:cNvSpPr/>
      </dsp:nvSpPr>
      <dsp:spPr>
        <a:xfrm>
          <a:off x="0" y="1451154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AF440E-1D78-4E77-A370-6D3A7AB402D0}">
      <dsp:nvSpPr>
        <dsp:cNvPr id="0" name=""/>
        <dsp:cNvSpPr/>
      </dsp:nvSpPr>
      <dsp:spPr>
        <a:xfrm>
          <a:off x="0" y="1451154"/>
          <a:ext cx="78867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Αλλά η προφορά [</a:t>
          </a:r>
          <a:r>
            <a:rPr lang="en-US" sz="2900" kern="1200"/>
            <a:t>ʃ</a:t>
          </a:r>
          <a:r>
            <a:rPr lang="el-GR" sz="2900" kern="1200"/>
            <a:t>] επιτυγχάνεται με τρίγραμμα αν έχουμε την ακολουθία </a:t>
          </a:r>
          <a:r>
            <a:rPr lang="en-US" sz="2900" kern="1200"/>
            <a:t>“scia +a, o, u. </a:t>
          </a:r>
          <a:r>
            <a:rPr lang="el-GR" sz="2900" kern="1200"/>
            <a:t>Όπως </a:t>
          </a:r>
          <a:r>
            <a:rPr lang="it-IT" sz="2900" kern="1200"/>
            <a:t>lasciare [laʃʃare] sciogl</a:t>
          </a:r>
          <a:r>
            <a:rPr lang="en-US" sz="2900" kern="1200"/>
            <a:t>i</a:t>
          </a:r>
          <a:r>
            <a:rPr lang="it-IT" sz="2900" kern="1200"/>
            <a:t>ere </a:t>
          </a:r>
          <a:r>
            <a:rPr lang="en-US" sz="2900" kern="1200"/>
            <a:t>[ʃoʎʎere]</a:t>
          </a:r>
        </a:p>
      </dsp:txBody>
      <dsp:txXfrm>
        <a:off x="0" y="1451154"/>
        <a:ext cx="7886700" cy="1449029"/>
      </dsp:txXfrm>
    </dsp:sp>
    <dsp:sp modelId="{6643DA0D-5C6F-4ECD-A4F8-E5B105B20292}">
      <dsp:nvSpPr>
        <dsp:cNvPr id="0" name=""/>
        <dsp:cNvSpPr/>
      </dsp:nvSpPr>
      <dsp:spPr>
        <a:xfrm>
          <a:off x="0" y="2900183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D1EB05-6F85-4AE9-914D-231079DDBC8B}">
      <dsp:nvSpPr>
        <dsp:cNvPr id="0" name=""/>
        <dsp:cNvSpPr/>
      </dsp:nvSpPr>
      <dsp:spPr>
        <a:xfrm>
          <a:off x="0" y="2900183"/>
          <a:ext cx="78867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Η προφορά του συγκεκριμένου φωνήματος ανάμεσα σε δύο φωνήεντα είναι μακρά</a:t>
          </a:r>
          <a:endParaRPr lang="en-US" sz="2900" kern="1200"/>
        </a:p>
      </dsp:txBody>
      <dsp:txXfrm>
        <a:off x="0" y="2900183"/>
        <a:ext cx="7886700" cy="1449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99937D-A0FC-4C5E-5770-F7E6AA65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F290265-92D4-9663-5496-538CE534B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9B6FE3C-B4AD-55C0-6122-1E80103E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9D7EFA5-DBE1-B878-CFEB-7DB0491F9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8284AE7-A33B-41F7-F06D-B1DD5B483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7010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0A13A2-FC1B-4531-DDD1-A9AAAE13F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841AB29-17B2-E743-8575-EB1ADC11E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57989BD-F144-6E7A-D11E-3F471F75C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BFFBCCF-691F-FA72-45AD-EDD5DA37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56E2C8-E63A-C773-053D-B9499AF08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9066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D40C5C2-232D-6544-F5DA-D55689176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7D1541-3C83-625C-03F1-3C0C4367C7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DBA1664-8F1C-7BDD-DA14-B838341D8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51BA6A7-501F-A2B3-F636-A5B62F78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FCEFEFC-761E-E7E6-4919-51068BE89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73707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3/21/2025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DejaVu Sans"/>
                <a:cs typeface="DejaVu Sans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114" dirty="0"/>
              <a:pPr marL="38100">
                <a:lnSpc>
                  <a:spcPts val="1650"/>
                </a:lnSpc>
              </a:pPr>
              <a:t>‹#›</a:t>
            </a:fld>
            <a:endParaRPr spc="-114" dirty="0"/>
          </a:p>
        </p:txBody>
      </p:sp>
    </p:spTree>
    <p:extLst>
      <p:ext uri="{BB962C8B-B14F-4D97-AF65-F5344CB8AC3E}">
        <p14:creationId xmlns:p14="http://schemas.microsoft.com/office/powerpoint/2010/main" val="72345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1B7D78-5373-3DD0-F5ED-02A9DF636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D0300A-96B0-E59D-5472-C0D6B6740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B542406-1B7F-1604-FADF-59D6923A3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710A744-7F76-6E4B-FE34-D0A1FA69F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7D255D-1E59-197B-8123-60217765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616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8D1034-6080-89CF-320F-8FB471D3C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C9B606F-BACF-D8C2-1A11-B34B57C5B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CCB2A8-6746-7E69-73CC-AF5B399F2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0050BEB-1CDA-F81C-305C-683598A68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A3F7F65-0D59-5195-5348-8D5D488D5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946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85FEE6-891F-EB4E-4AB5-2C9998071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4021379-DAF1-B6F7-1D02-041E979AD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AD47089-94BF-039E-64CD-A5F83AD78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5D55BCA-559C-7FE8-5CB6-FA8263FE1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0548D2D-92B8-60C1-D48B-541F96D42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CA9229E-B5D1-6B20-64A0-96D14605C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2470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3051901-60E0-2B34-20EB-937873DBF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6FDB192-9A90-E9C5-8000-DD4E06A1D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F6D1532-170F-A8FD-F643-02C75822ED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31F172C-4EB2-D0D4-3549-312CA8F0E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10BB18B-D130-39CE-8239-8402F7567A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D192A319-0AD3-6A8C-8906-7C8863192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05F486C-9099-519D-932F-36FA508E1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24E84BF-A249-DD82-7A13-0B4E911B5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986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A2B47A-5221-87C7-C42D-2E5DCF414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13C27DD-AC11-B80B-8A02-01BEDE497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4DCC719-B30C-EE8F-5AED-C9620C83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C4CE7CC-EA6B-8592-04CC-891233AEC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240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CFB97FE-030F-6192-C500-7B7748D7A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633664-89F1-1DFC-0D76-23D6B1FC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2DF6289-135C-50E7-85B9-E68BBAAAC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092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1AAE4B-AF64-BCD5-6246-7610BC007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AB71B9-CDB8-3DD9-C446-3CBFD6F82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FDEF629-5A72-F39E-C7A0-275E6C3098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27770FF-A616-3C32-A1F4-399822D01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F404AC1-49A3-54C6-90E4-48A8BC71A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50A077C-9168-B930-A03D-8075DDF9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8947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69B087-EAA7-91DF-EAC6-66D97FE57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49BBA9A-D99F-12A3-B671-D5BC9D6C0C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7015107-A169-1D12-4D75-757B91AFE2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FDDF8D4-C6C7-1A82-3922-B76529B3C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EC9CEEB-4664-4A8D-7900-DB9099EC8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B06F8DF-883F-C0A2-81F2-38E3C360A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829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887C728-86F5-D0DD-81ED-DBD0A6F19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7E07611-1037-4EB9-58AE-B6640A2AD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B93FAE-D36E-406C-E872-793D1189C2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18D70A-600A-4F8E-9CEA-10F2A634B575}" type="datetimeFigureOut">
              <a:rPr lang="el-GR" smtClean="0"/>
              <a:pPr/>
              <a:t>21/3/2025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996ABF2-58C6-AE25-979C-A9DBA7D975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1AB5B00-5252-3581-CDF9-7E8B341B1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5690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67753" y="640080"/>
            <a:ext cx="2800511" cy="3566160"/>
          </a:xfrm>
        </p:spPr>
        <p:txBody>
          <a:bodyPr anchor="b">
            <a:normAutofit/>
          </a:bodyPr>
          <a:lstStyle/>
          <a:p>
            <a:pPr algn="l"/>
            <a:r>
              <a:rPr lang="en-US" sz="4300" b="1"/>
              <a:t>REGOLE I:</a:t>
            </a:r>
            <a:br>
              <a:rPr lang="en-US" sz="4300"/>
            </a:br>
            <a:r>
              <a:rPr lang="en-US" sz="4300"/>
              <a:t>Dittonghi</a:t>
            </a:r>
            <a:br>
              <a:rPr lang="en-US" sz="4300"/>
            </a:br>
            <a:r>
              <a:rPr lang="en-US" sz="4300"/>
              <a:t>Semivocali</a:t>
            </a:r>
            <a:br>
              <a:rPr lang="en-US" sz="4300"/>
            </a:br>
            <a:r>
              <a:rPr lang="en-US" sz="4300"/>
              <a:t>Grafia e fonetica </a:t>
            </a:r>
            <a:endParaRPr lang="el-GR" sz="430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667754" y="4636008"/>
            <a:ext cx="2800510" cy="1572768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Katerina Florou</a:t>
            </a:r>
          </a:p>
          <a:p>
            <a:pPr algn="l"/>
            <a:r>
              <a:rPr lang="en-US"/>
              <a:t>2024-25</a:t>
            </a:r>
            <a:endParaRPr lang="el-GR" dirty="0"/>
          </a:p>
          <a:p>
            <a:pPr algn="l"/>
            <a:endParaRPr lang="el-GR" dirty="0"/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7753" y="4409267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Penna posizionata sopra riga della firma">
            <a:extLst>
              <a:ext uri="{FF2B5EF4-FFF2-40B4-BE49-F238E27FC236}">
                <a16:creationId xmlns:a16="http://schemas.microsoft.com/office/drawing/2014/main" id="{1DF570DF-1724-512B-5B0D-EDF2D3115E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786" r="-1" b="-1"/>
          <a:stretch/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C5CF8D-5E28-4170-85D9-B23379A1A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558" y="470647"/>
            <a:ext cx="2407001" cy="23442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algn="ctr" defTabSz="914400"/>
            <a:r>
              <a:rPr lang="en-US" sz="2400" kern="1200" spc="-2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Σχέση </a:t>
            </a:r>
            <a:r>
              <a:rPr lang="en-US" sz="2400" kern="1200" spc="-3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γραφημάτων </a:t>
            </a:r>
            <a:r>
              <a:rPr lang="en-US" sz="2400" kern="1200" spc="2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en-US" sz="2400" kern="1200" spc="-30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φωνημάτων</a:t>
            </a:r>
            <a:r>
              <a:rPr lang="en-US" sz="2400" kern="1200" spc="-37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kern="1200" spc="-7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5A2C8F-EFE3-4530-B871-79D0DF461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3612446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283B2D-BF4E-4773-99DE-61834B033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4266078" y="941294"/>
            <a:ext cx="3965943" cy="4975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55600" indent="-228600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spc="-235"/>
              <a:t>Γράμματα </a:t>
            </a:r>
            <a:r>
              <a:rPr lang="en-US" sz="1700" spc="-145"/>
              <a:t>c </a:t>
            </a:r>
            <a:r>
              <a:rPr lang="en-US" sz="1700" spc="-280"/>
              <a:t>και</a:t>
            </a:r>
            <a:r>
              <a:rPr lang="en-US" sz="1700" spc="55"/>
              <a:t> </a:t>
            </a:r>
            <a:r>
              <a:rPr lang="en-US" sz="1700" spc="-190"/>
              <a:t>g:</a:t>
            </a:r>
            <a:endParaRPr lang="en-US" sz="1700"/>
          </a:p>
          <a:p>
            <a:pPr marL="756285" marR="5080" lvl="1" indent="-228600">
              <a:lnSpc>
                <a:spcPct val="90000"/>
              </a:lnSpc>
              <a:spcBef>
                <a:spcPts val="63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114"/>
              <a:t>Υπερωικά </a:t>
            </a:r>
            <a:r>
              <a:rPr lang="en-US" sz="1700" spc="-185"/>
              <a:t>[k, </a:t>
            </a:r>
            <a:r>
              <a:rPr lang="en-US" sz="1700" spc="-204"/>
              <a:t>g]: </a:t>
            </a:r>
            <a:r>
              <a:rPr lang="en-US" sz="1700" spc="-165"/>
              <a:t>Πριν </a:t>
            </a:r>
            <a:r>
              <a:rPr lang="en-US" sz="1700" spc="-45"/>
              <a:t>από </a:t>
            </a:r>
            <a:r>
              <a:rPr lang="en-US" sz="1700" spc="-370"/>
              <a:t>τα  </a:t>
            </a:r>
            <a:r>
              <a:rPr lang="en-US" sz="1700" spc="-65"/>
              <a:t>πίσω </a:t>
            </a:r>
            <a:r>
              <a:rPr lang="en-US" sz="1700" spc="-204"/>
              <a:t>φωνήεντα </a:t>
            </a:r>
            <a:r>
              <a:rPr lang="en-US" sz="1700" spc="-240"/>
              <a:t>και </a:t>
            </a:r>
            <a:r>
              <a:rPr lang="en-US" sz="1700" spc="-370"/>
              <a:t>τα  </a:t>
            </a:r>
            <a:r>
              <a:rPr lang="en-US" sz="1700" spc="-110"/>
              <a:t>σύμφωνα, </a:t>
            </a:r>
            <a:r>
              <a:rPr lang="en-US" sz="1700" spc="-30"/>
              <a:t>π.χ. </a:t>
            </a:r>
            <a:r>
              <a:rPr lang="en-US" sz="1700" spc="-145"/>
              <a:t>classe,</a:t>
            </a:r>
            <a:r>
              <a:rPr lang="en-US" sz="1700" spc="-155"/>
              <a:t> </a:t>
            </a:r>
            <a:r>
              <a:rPr lang="en-US" sz="1700" spc="-165"/>
              <a:t>corvo</a:t>
            </a:r>
            <a:endParaRPr lang="en-US" sz="1700"/>
          </a:p>
          <a:p>
            <a:pPr marL="756285" marR="855980" lvl="1" indent="-228600">
              <a:lnSpc>
                <a:spcPct val="90000"/>
              </a:lnSpc>
              <a:spcBef>
                <a:spcPts val="28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165"/>
              <a:t>Προουρανικά [ tʃ , dʒ]</a:t>
            </a:r>
            <a:r>
              <a:rPr lang="en-US" sz="1700" spc="-95"/>
              <a:t> πριν </a:t>
            </a:r>
            <a:r>
              <a:rPr lang="en-US" sz="1700" spc="-40"/>
              <a:t>από </a:t>
            </a:r>
            <a:r>
              <a:rPr lang="en-US" sz="1700" spc="-125"/>
              <a:t>εμπρόσθια </a:t>
            </a:r>
            <a:r>
              <a:rPr lang="en-US" sz="1700" spc="-195"/>
              <a:t>φωνήεντα </a:t>
            </a:r>
            <a:r>
              <a:rPr lang="en-US" sz="1700" spc="-30"/>
              <a:t>π.χ. </a:t>
            </a:r>
            <a:r>
              <a:rPr lang="en-US" sz="1700" spc="-140"/>
              <a:t>cena,</a:t>
            </a:r>
            <a:r>
              <a:rPr lang="en-US" sz="1700" spc="-95"/>
              <a:t> </a:t>
            </a:r>
            <a:r>
              <a:rPr lang="en-US" sz="1700" spc="-130"/>
              <a:t>ci</a:t>
            </a:r>
            <a:endParaRPr lang="en-US" sz="1700"/>
          </a:p>
          <a:p>
            <a:pPr marL="756285" marR="33655" lvl="1" indent="-228600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114"/>
              <a:t>Υπερωικά </a:t>
            </a:r>
            <a:r>
              <a:rPr lang="en-US" sz="1700" spc="-185"/>
              <a:t>[k, </a:t>
            </a:r>
            <a:r>
              <a:rPr lang="en-US" sz="1700" spc="-235"/>
              <a:t>g] </a:t>
            </a:r>
            <a:r>
              <a:rPr lang="en-US" sz="1700" spc="-95"/>
              <a:t>πριν </a:t>
            </a:r>
            <a:r>
              <a:rPr lang="en-US" sz="1700" spc="-40"/>
              <a:t>από </a:t>
            </a:r>
            <a:r>
              <a:rPr lang="en-US" sz="1700" spc="-125"/>
              <a:t>εμπρόσθια </a:t>
            </a:r>
            <a:r>
              <a:rPr lang="en-US" sz="1700" spc="-195"/>
              <a:t>φωνήεντα:  </a:t>
            </a:r>
            <a:r>
              <a:rPr lang="en-US" sz="1700" spc="-215"/>
              <a:t>Εισάγεται </a:t>
            </a:r>
            <a:r>
              <a:rPr lang="en-US" sz="1700" spc="-340"/>
              <a:t>το </a:t>
            </a:r>
            <a:r>
              <a:rPr lang="en-US" sz="1700" spc="-360"/>
              <a:t>  “h” </a:t>
            </a:r>
            <a:r>
              <a:rPr lang="en-US" sz="1700" spc="-170"/>
              <a:t>ανάμεσα </a:t>
            </a:r>
            <a:r>
              <a:rPr lang="en-US" sz="1700" spc="-245"/>
              <a:t>στο </a:t>
            </a:r>
            <a:r>
              <a:rPr lang="en-US" sz="1700" spc="-220"/>
              <a:t>“c, </a:t>
            </a:r>
            <a:r>
              <a:rPr lang="en-US" sz="1700" spc="-320"/>
              <a:t>g” </a:t>
            </a:r>
            <a:r>
              <a:rPr lang="en-US" sz="1700" spc="-240"/>
              <a:t>και </a:t>
            </a:r>
            <a:r>
              <a:rPr lang="en-US" sz="1700" spc="-340"/>
              <a:t>το </a:t>
            </a:r>
            <a:r>
              <a:rPr lang="en-US" sz="1700" spc="-170"/>
              <a:t>[e, i], </a:t>
            </a:r>
            <a:r>
              <a:rPr lang="en-US" sz="1700" spc="-30"/>
              <a:t>π.χ.  </a:t>
            </a:r>
            <a:r>
              <a:rPr lang="en-US" sz="1700" spc="-140"/>
              <a:t>chi,</a:t>
            </a:r>
            <a:r>
              <a:rPr lang="en-US" sz="1700" spc="-95"/>
              <a:t> </a:t>
            </a:r>
            <a:r>
              <a:rPr lang="en-US" sz="1700" spc="-170"/>
              <a:t>ghinea</a:t>
            </a:r>
            <a:endParaRPr lang="en-US" sz="1700"/>
          </a:p>
          <a:p>
            <a:pPr marL="756285" marR="146685" lvl="1" indent="-228600">
              <a:lnSpc>
                <a:spcPct val="90000"/>
              </a:lnSpc>
              <a:spcBef>
                <a:spcPts val="32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165"/>
              <a:t>Προουρανικά </a:t>
            </a:r>
            <a:r>
              <a:rPr lang="en-US" sz="1700" spc="-600"/>
              <a:t> [  </a:t>
            </a:r>
            <a:r>
              <a:rPr lang="en-US" sz="1700" spc="-165"/>
              <a:t>tʃ , dʒ]</a:t>
            </a:r>
            <a:r>
              <a:rPr lang="en-US" sz="1700" spc="-95"/>
              <a:t> πριν </a:t>
            </a:r>
            <a:r>
              <a:rPr lang="en-US" sz="1700" spc="-40"/>
              <a:t>από </a:t>
            </a:r>
            <a:r>
              <a:rPr lang="en-US" sz="1700" spc="-65"/>
              <a:t>πίσω </a:t>
            </a:r>
            <a:r>
              <a:rPr lang="en-US" sz="1700" spc="-195"/>
              <a:t>φωνήεντα:  </a:t>
            </a:r>
            <a:r>
              <a:rPr lang="en-US" sz="1700" spc="-215"/>
              <a:t>Εισάγεται </a:t>
            </a:r>
            <a:r>
              <a:rPr lang="en-US" sz="1700" spc="-340"/>
              <a:t>το    </a:t>
            </a:r>
            <a:r>
              <a:rPr lang="en-US" sz="1700" spc="-345"/>
              <a:t>“   i   “     </a:t>
            </a:r>
            <a:r>
              <a:rPr lang="en-US" sz="1700" spc="-280"/>
              <a:t>μετά </a:t>
            </a:r>
            <a:r>
              <a:rPr lang="en-US" sz="1700" spc="-340"/>
              <a:t>το </a:t>
            </a:r>
            <a:r>
              <a:rPr lang="en-US" sz="1700" spc="-220"/>
              <a:t>“c, </a:t>
            </a:r>
            <a:r>
              <a:rPr lang="en-US" sz="1700" spc="-320"/>
              <a:t>g” </a:t>
            </a:r>
            <a:r>
              <a:rPr lang="en-US" sz="1700" spc="-240"/>
              <a:t>και  </a:t>
            </a:r>
            <a:r>
              <a:rPr lang="en-US" sz="1700" spc="-95"/>
              <a:t>πριν </a:t>
            </a:r>
            <a:r>
              <a:rPr lang="en-US" sz="1700" spc="-40"/>
              <a:t>από </a:t>
            </a:r>
            <a:r>
              <a:rPr lang="en-US" sz="1700" spc="-370"/>
              <a:t>τα  </a:t>
            </a:r>
            <a:r>
              <a:rPr lang="en-US" sz="1700" spc="-65"/>
              <a:t>πίσω  </a:t>
            </a:r>
            <a:r>
              <a:rPr lang="en-US" sz="1700" spc="-190"/>
              <a:t>φωνήεντα. </a:t>
            </a:r>
            <a:r>
              <a:rPr lang="en-US" sz="1700" spc="-204"/>
              <a:t>Το </a:t>
            </a:r>
            <a:r>
              <a:rPr lang="en-US" sz="1700" spc="-180"/>
              <a:t>συγκεκριμένο γράμμα </a:t>
            </a:r>
            <a:r>
              <a:rPr lang="en-US" sz="1700" spc="-175"/>
              <a:t>δεν </a:t>
            </a:r>
            <a:r>
              <a:rPr lang="en-US" sz="1700" spc="-220"/>
              <a:t>έχει  </a:t>
            </a:r>
            <a:r>
              <a:rPr lang="en-US" sz="1700" spc="-210"/>
              <a:t>φωνητική </a:t>
            </a:r>
            <a:r>
              <a:rPr lang="en-US" sz="1700" spc="-204"/>
              <a:t>αξία, </a:t>
            </a:r>
            <a:r>
              <a:rPr lang="en-US" sz="1700" spc="-30"/>
              <a:t>π.χ. </a:t>
            </a:r>
            <a:r>
              <a:rPr lang="en-US" sz="1700" spc="-140"/>
              <a:t>bacio,</a:t>
            </a:r>
            <a:r>
              <a:rPr lang="en-US" sz="1700" spc="30"/>
              <a:t> </a:t>
            </a:r>
            <a:r>
              <a:rPr lang="en-US" sz="1700" spc="-165"/>
              <a:t>camicia</a:t>
            </a:r>
            <a:endParaRPr lang="en-US" sz="17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z="1200" spc="-114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z="1200" spc="-114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C5CF8D-5E28-4170-85D9-B23379A1A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558" y="470647"/>
            <a:ext cx="2407001" cy="23442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2400" kern="1200" spc="-2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Σχέση </a:t>
            </a:r>
            <a:r>
              <a:rPr lang="en-US" sz="2400" kern="1200" spc="-3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γραφημάτων </a:t>
            </a:r>
            <a:r>
              <a:rPr lang="en-US" sz="2400" kern="1200" spc="2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</a:t>
            </a:r>
            <a:r>
              <a:rPr lang="en-US" sz="2400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kern="1200" spc="-30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φωνημάτων </a:t>
            </a:r>
            <a:r>
              <a:rPr lang="en-US" sz="2400" kern="1200" spc="-7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5A2C8F-EFE3-4530-B871-79D0DF461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3612446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283B2D-BF4E-4773-99DE-61834B033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4266078" y="941294"/>
            <a:ext cx="3965943" cy="4975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55600" indent="-228600">
              <a:lnSpc>
                <a:spcPct val="90000"/>
              </a:lnSpc>
              <a:spcBef>
                <a:spcPts val="894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spc="-265"/>
              <a:t>Το </a:t>
            </a:r>
            <a:r>
              <a:rPr lang="en-US" sz="1700" spc="-235"/>
              <a:t>γράμμα </a:t>
            </a:r>
            <a:r>
              <a:rPr lang="en-US" sz="1700" spc="-275"/>
              <a:t>“s”   προφέρεται </a:t>
            </a:r>
            <a:r>
              <a:rPr lang="en-US" sz="1700" spc="-240"/>
              <a:t>άηχο</a:t>
            </a:r>
            <a:r>
              <a:rPr lang="en-US" sz="1700" spc="180"/>
              <a:t> </a:t>
            </a:r>
            <a:r>
              <a:rPr lang="en-US" sz="1700" spc="-245"/>
              <a:t>[s]:</a:t>
            </a:r>
            <a:endParaRPr lang="en-US" sz="1700"/>
          </a:p>
          <a:p>
            <a:pPr marL="756285" lvl="1" indent="-228600">
              <a:lnSpc>
                <a:spcPct val="90000"/>
              </a:lnSpc>
              <a:spcBef>
                <a:spcPts val="69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290"/>
              <a:t>Στην </a:t>
            </a:r>
            <a:r>
              <a:rPr lang="en-US" sz="1700" spc="-200"/>
              <a:t>αρχή </a:t>
            </a:r>
            <a:r>
              <a:rPr lang="en-US" sz="1700" spc="-370"/>
              <a:t>της </a:t>
            </a:r>
            <a:r>
              <a:rPr lang="en-US" sz="1700" spc="-270"/>
              <a:t>λέξης </a:t>
            </a:r>
            <a:r>
              <a:rPr lang="en-US" sz="1700" spc="-140"/>
              <a:t>εμπρός </a:t>
            </a:r>
            <a:r>
              <a:rPr lang="en-US" sz="1700" spc="-50"/>
              <a:t>από</a:t>
            </a:r>
            <a:r>
              <a:rPr lang="en-US" sz="1700" spc="70"/>
              <a:t> </a:t>
            </a:r>
            <a:r>
              <a:rPr lang="en-US" sz="1700" spc="-170"/>
              <a:t>φωνήεν:</a:t>
            </a:r>
            <a:endParaRPr lang="en-US" sz="1700"/>
          </a:p>
          <a:p>
            <a:pPr marL="756285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 spc="-130"/>
              <a:t>sale,</a:t>
            </a:r>
            <a:r>
              <a:rPr lang="en-US" sz="1700" spc="-125"/>
              <a:t> </a:t>
            </a:r>
            <a:r>
              <a:rPr lang="en-US" sz="1700" spc="-140"/>
              <a:t>sono.</a:t>
            </a:r>
            <a:endParaRPr lang="en-US" sz="1700"/>
          </a:p>
          <a:p>
            <a:pPr marL="756285" marR="620395" lvl="1" indent="-228600">
              <a:lnSpc>
                <a:spcPct val="90000"/>
              </a:lnSpc>
              <a:spcBef>
                <a:spcPts val="67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290"/>
              <a:t>Στην </a:t>
            </a:r>
            <a:r>
              <a:rPr lang="en-US" sz="1700" spc="-200"/>
              <a:t>αρχή </a:t>
            </a:r>
            <a:r>
              <a:rPr lang="en-US" sz="1700" spc="-220"/>
              <a:t>ή </a:t>
            </a:r>
            <a:r>
              <a:rPr lang="en-US" sz="1700" spc="-280"/>
              <a:t>στο </a:t>
            </a:r>
            <a:r>
              <a:rPr lang="en-US" sz="1700" spc="-165"/>
              <a:t>μέσο </a:t>
            </a:r>
            <a:r>
              <a:rPr lang="en-US" sz="1700" spc="-370"/>
              <a:t>της </a:t>
            </a:r>
            <a:r>
              <a:rPr lang="en-US" sz="1700" spc="-275"/>
              <a:t>λέξης </a:t>
            </a:r>
            <a:r>
              <a:rPr lang="en-US" sz="1700" spc="-305"/>
              <a:t>όταν  </a:t>
            </a:r>
            <a:r>
              <a:rPr lang="en-US" sz="1700" spc="-229"/>
              <a:t>ακολουθεί </a:t>
            </a:r>
            <a:r>
              <a:rPr lang="en-US" sz="1700" spc="-210"/>
              <a:t>άηχο </a:t>
            </a:r>
            <a:r>
              <a:rPr lang="en-US" sz="1700" spc="-130"/>
              <a:t>σύμφωνο: scala,</a:t>
            </a:r>
            <a:r>
              <a:rPr lang="en-US" sz="1700" spc="170"/>
              <a:t> </a:t>
            </a:r>
            <a:r>
              <a:rPr lang="en-US" sz="1700" spc="-165"/>
              <a:t>stile.</a:t>
            </a:r>
            <a:endParaRPr lang="en-US" sz="1700"/>
          </a:p>
          <a:p>
            <a:pPr marL="756285" marR="378460" lvl="1" indent="-228600">
              <a:lnSpc>
                <a:spcPct val="90000"/>
              </a:lnSpc>
              <a:spcBef>
                <a:spcPts val="675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285"/>
              <a:t>Όταν </a:t>
            </a:r>
            <a:r>
              <a:rPr lang="en-US" sz="1700" spc="-200"/>
              <a:t>ορθογραφικά </a:t>
            </a:r>
            <a:r>
              <a:rPr lang="en-US" sz="1700" spc="-390"/>
              <a:t>το  “</a:t>
            </a:r>
            <a:r>
              <a:rPr lang="en-US" sz="1700" spc="-65"/>
              <a:t>s" </a:t>
            </a:r>
            <a:r>
              <a:rPr lang="en-US" sz="1700" spc="-270"/>
              <a:t>γράφεται </a:t>
            </a:r>
            <a:r>
              <a:rPr lang="en-US" sz="1700" spc="-145"/>
              <a:t>διπλό:  tosse,</a:t>
            </a:r>
            <a:r>
              <a:rPr lang="en-US" sz="1700" spc="-140"/>
              <a:t> </a:t>
            </a:r>
            <a:r>
              <a:rPr lang="en-US" sz="1700" spc="-125"/>
              <a:t>rissa.</a:t>
            </a:r>
            <a:endParaRPr lang="en-US" sz="17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z="1200" spc="-114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 sz="1200" spc="-114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C5CF8D-5E28-4170-85D9-B23379A1A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558" y="470647"/>
            <a:ext cx="2407001" cy="23442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2400" kern="1200" spc="-2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Σχέση </a:t>
            </a:r>
            <a:r>
              <a:rPr lang="en-US" sz="2400" kern="1200" spc="-3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γραφημάτων </a:t>
            </a:r>
            <a:r>
              <a:rPr lang="en-US" sz="2400" kern="1200" spc="2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</a:t>
            </a:r>
            <a:r>
              <a:rPr lang="en-US" sz="2400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kern="1200" spc="-30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φωνημάτων </a:t>
            </a:r>
            <a:r>
              <a:rPr lang="en-US" sz="2400" kern="1200" spc="-7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III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5A2C8F-EFE3-4530-B871-79D0DF461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3612446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283B2D-BF4E-4773-99DE-61834B033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4266078" y="941294"/>
            <a:ext cx="3965943" cy="4975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55600" indent="-228600">
              <a:lnSpc>
                <a:spcPct val="9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1700" spc="-204"/>
              <a:t>Το </a:t>
            </a:r>
            <a:r>
              <a:rPr lang="en-US" sz="1700" spc="-180"/>
              <a:t>γράμμα </a:t>
            </a:r>
            <a:r>
              <a:rPr lang="en-US" sz="1700" spc="-210"/>
              <a:t>“s”προφέρεται </a:t>
            </a:r>
            <a:r>
              <a:rPr lang="en-US" sz="1700" spc="-165"/>
              <a:t>ηχηρό</a:t>
            </a:r>
            <a:r>
              <a:rPr lang="en-US" sz="1700" spc="200"/>
              <a:t> </a:t>
            </a:r>
            <a:r>
              <a:rPr lang="en-US" sz="1700" spc="-185"/>
              <a:t>[z]:</a:t>
            </a:r>
            <a:endParaRPr lang="en-US" sz="1700"/>
          </a:p>
          <a:p>
            <a:pPr marL="756285" marR="557530" lvl="1" indent="-228600">
              <a:lnSpc>
                <a:spcPct val="90000"/>
              </a:lnSpc>
              <a:spcBef>
                <a:spcPts val="509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229"/>
              <a:t>Στην </a:t>
            </a:r>
            <a:r>
              <a:rPr lang="en-US" sz="1700" spc="-160"/>
              <a:t>αρχή </a:t>
            </a:r>
            <a:r>
              <a:rPr lang="en-US" sz="1700" spc="-175"/>
              <a:t>ή </a:t>
            </a:r>
            <a:r>
              <a:rPr lang="en-US" sz="1700" spc="-225"/>
              <a:t>στο </a:t>
            </a:r>
            <a:r>
              <a:rPr lang="en-US" sz="1700" spc="-130"/>
              <a:t>μέσο </a:t>
            </a:r>
            <a:r>
              <a:rPr lang="en-US" sz="1700" spc="-290"/>
              <a:t>της </a:t>
            </a:r>
            <a:r>
              <a:rPr lang="en-US" sz="1700" spc="-215"/>
              <a:t>λέξης </a:t>
            </a:r>
            <a:r>
              <a:rPr lang="en-US" sz="1700" spc="-245"/>
              <a:t>όταν </a:t>
            </a:r>
            <a:r>
              <a:rPr lang="en-US" sz="1700" spc="-180"/>
              <a:t>ακολουθεί </a:t>
            </a:r>
            <a:r>
              <a:rPr lang="en-US" sz="1700" spc="-150"/>
              <a:t>ηχηρό  </a:t>
            </a:r>
            <a:r>
              <a:rPr lang="en-US" sz="1700" spc="-105"/>
              <a:t>σύμφωνο: </a:t>
            </a:r>
            <a:r>
              <a:rPr lang="en-US" sz="1700" spc="-125"/>
              <a:t>slavo,</a:t>
            </a:r>
            <a:r>
              <a:rPr lang="en-US" sz="1700" spc="-60"/>
              <a:t> </a:t>
            </a:r>
            <a:r>
              <a:rPr lang="en-US" sz="1700" spc="-130"/>
              <a:t>sveglia.</a:t>
            </a:r>
            <a:endParaRPr lang="en-US" sz="1700"/>
          </a:p>
          <a:p>
            <a:pPr marL="756285" marR="1193800" lvl="1" indent="-228600">
              <a:lnSpc>
                <a:spcPct val="90000"/>
              </a:lnSpc>
              <a:spcBef>
                <a:spcPts val="535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275"/>
              <a:t>Στις </a:t>
            </a:r>
            <a:r>
              <a:rPr lang="en-US" sz="1700" spc="-225"/>
              <a:t>λέξεις </a:t>
            </a:r>
            <a:r>
              <a:rPr lang="en-US" sz="1700" spc="-20"/>
              <a:t>που </a:t>
            </a:r>
            <a:r>
              <a:rPr lang="en-US" sz="1700" spc="-175"/>
              <a:t>ξεκινούν </a:t>
            </a:r>
            <a:r>
              <a:rPr lang="en-US" sz="1700" spc="-40"/>
              <a:t>από </a:t>
            </a:r>
            <a:r>
              <a:rPr lang="en-US" sz="1700" spc="-80"/>
              <a:t>es- </a:t>
            </a:r>
            <a:r>
              <a:rPr lang="en-US" sz="1700" spc="-565"/>
              <a:t>+</a:t>
            </a:r>
            <a:r>
              <a:rPr lang="en-US" sz="1700" spc="-140"/>
              <a:t>  φωνήεν </a:t>
            </a:r>
            <a:r>
              <a:rPr lang="en-US" sz="1700" spc="-565"/>
              <a:t>  </a:t>
            </a:r>
            <a:r>
              <a:rPr lang="en-US" sz="1700" spc="-140"/>
              <a:t>: </a:t>
            </a:r>
            <a:r>
              <a:rPr lang="en-US" sz="1700" spc="-130"/>
              <a:t>esito,  </a:t>
            </a:r>
            <a:r>
              <a:rPr lang="en-US" sz="1700" spc="-145"/>
              <a:t>esempio.</a:t>
            </a:r>
            <a:endParaRPr lang="en-US" sz="1700"/>
          </a:p>
          <a:p>
            <a:pPr marL="756285" marR="5080" lvl="1" indent="-228600">
              <a:lnSpc>
                <a:spcPct val="90000"/>
              </a:lnSpc>
              <a:spcBef>
                <a:spcPts val="535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170"/>
              <a:t>Γενικά </a:t>
            </a:r>
            <a:r>
              <a:rPr lang="en-US" sz="1700" spc="-204"/>
              <a:t>στην </a:t>
            </a:r>
            <a:r>
              <a:rPr lang="en-US" sz="1700" spc="-175"/>
              <a:t>μεσοφωνηεντική </a:t>
            </a:r>
            <a:r>
              <a:rPr lang="en-US" sz="1700" spc="-130"/>
              <a:t>θέση. </a:t>
            </a:r>
            <a:endParaRPr lang="en-US" sz="17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z="1200" spc="-114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z="1200" spc="-114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C5CF8D-5E28-4170-85D9-B23379A1A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558" y="470647"/>
            <a:ext cx="2407001" cy="23442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2400" kern="1200" spc="-2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Σχέση </a:t>
            </a:r>
            <a:r>
              <a:rPr lang="en-US" sz="2400" kern="1200" spc="-3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γραφημάτων </a:t>
            </a:r>
            <a:r>
              <a:rPr lang="en-US" sz="2400" kern="1200" spc="2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</a:t>
            </a:r>
            <a:r>
              <a:rPr lang="en-US" sz="2400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kern="1200" spc="-30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φωνημάτων </a:t>
            </a:r>
            <a:r>
              <a:rPr lang="en-US" sz="2400" kern="1200" spc="-7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IV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5A2C8F-EFE3-4530-B871-79D0DF461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3612446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283B2D-BF4E-4773-99DE-61834B033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4266078" y="941294"/>
            <a:ext cx="3965943" cy="4975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55600" indent="-228600">
              <a:lnSpc>
                <a:spcPct val="90000"/>
              </a:lnSpc>
              <a:spcBef>
                <a:spcPts val="894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spc="-265"/>
              <a:t>Το </a:t>
            </a:r>
            <a:r>
              <a:rPr lang="en-US" sz="1700" spc="-80"/>
              <a:t>z </a:t>
            </a:r>
            <a:r>
              <a:rPr lang="en-US" sz="1700" spc="-235"/>
              <a:t>προφέρεται </a:t>
            </a:r>
            <a:r>
              <a:rPr lang="en-US" sz="1700" spc="-240"/>
              <a:t>άηχο </a:t>
            </a:r>
            <a:r>
              <a:rPr lang="en-US" sz="1700" spc="-204"/>
              <a:t>προστριβόμενο</a:t>
            </a:r>
            <a:r>
              <a:rPr lang="en-US" sz="1700" spc="75"/>
              <a:t> </a:t>
            </a:r>
            <a:r>
              <a:rPr lang="en-US" sz="1700" spc="-270"/>
              <a:t>[ts]:</a:t>
            </a:r>
            <a:endParaRPr lang="en-US" sz="1700"/>
          </a:p>
          <a:p>
            <a:pPr marL="756285" marR="329565" lvl="1" indent="-228600">
              <a:lnSpc>
                <a:spcPct val="90000"/>
              </a:lnSpc>
              <a:spcBef>
                <a:spcPts val="69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80"/>
              <a:t>Εμπρός </a:t>
            </a:r>
            <a:r>
              <a:rPr lang="en-US" sz="1700" spc="-50"/>
              <a:t>από </a:t>
            </a:r>
            <a:r>
              <a:rPr lang="en-US" sz="1700" spc="-405"/>
              <a:t>τις </a:t>
            </a:r>
            <a:r>
              <a:rPr lang="en-US" sz="1700" spc="-250"/>
              <a:t>φωνηεντικές </a:t>
            </a:r>
            <a:r>
              <a:rPr lang="en-US" sz="1700" spc="-235"/>
              <a:t>ακολουθίες </a:t>
            </a:r>
            <a:r>
              <a:rPr lang="en-US" sz="1700" spc="-145"/>
              <a:t>ia,  ie, </a:t>
            </a:r>
            <a:r>
              <a:rPr lang="en-US" sz="1700" spc="-160"/>
              <a:t>io: </a:t>
            </a:r>
            <a:r>
              <a:rPr lang="en-US" sz="1700" spc="-135"/>
              <a:t>spazio,</a:t>
            </a:r>
            <a:r>
              <a:rPr lang="en-US" sz="1700" spc="-50"/>
              <a:t> </a:t>
            </a:r>
            <a:r>
              <a:rPr lang="en-US" sz="1700" spc="-165"/>
              <a:t>grazie</a:t>
            </a:r>
            <a:endParaRPr lang="en-US" sz="1700"/>
          </a:p>
          <a:p>
            <a:pPr marL="756285" lvl="1" indent="-228600">
              <a:lnSpc>
                <a:spcPct val="90000"/>
              </a:lnSpc>
              <a:spcBef>
                <a:spcPts val="67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195"/>
              <a:t>Μετά </a:t>
            </a:r>
            <a:r>
              <a:rPr lang="en-US" sz="1700" spc="-50"/>
              <a:t>από </a:t>
            </a:r>
            <a:r>
              <a:rPr lang="en-US" sz="1700" spc="-390"/>
              <a:t>το “I”</a:t>
            </a:r>
            <a:r>
              <a:rPr lang="en-US" sz="1700" spc="-165"/>
              <a:t>: </a:t>
            </a:r>
            <a:r>
              <a:rPr lang="en-US" sz="1700" spc="-150"/>
              <a:t>alzare,</a:t>
            </a:r>
            <a:r>
              <a:rPr lang="en-US" sz="1700" spc="-270"/>
              <a:t> </a:t>
            </a:r>
            <a:r>
              <a:rPr lang="en-US" sz="1700" spc="-135"/>
              <a:t>calza.</a:t>
            </a:r>
            <a:endParaRPr lang="en-US" sz="1700"/>
          </a:p>
          <a:p>
            <a:pPr marL="756285" marR="576580" lvl="1" indent="-228600">
              <a:lnSpc>
                <a:spcPct val="90000"/>
              </a:lnSpc>
              <a:spcBef>
                <a:spcPts val="67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350"/>
              <a:t>Στις </a:t>
            </a:r>
            <a:r>
              <a:rPr lang="en-US" sz="1700" spc="-225"/>
              <a:t>ακόλουθες </a:t>
            </a:r>
            <a:r>
              <a:rPr lang="en-US" sz="1700" spc="-295"/>
              <a:t>καταλήξεις: </a:t>
            </a:r>
            <a:r>
              <a:rPr lang="en-US" sz="1700" spc="-130"/>
              <a:t>-anza, </a:t>
            </a:r>
            <a:r>
              <a:rPr lang="en-US" sz="1700" spc="-135"/>
              <a:t>-enza, </a:t>
            </a:r>
            <a:r>
              <a:rPr lang="en-US" sz="1700" spc="-80"/>
              <a:t>-  </a:t>
            </a:r>
            <a:r>
              <a:rPr lang="en-US" sz="1700" spc="-114"/>
              <a:t>ezza, </a:t>
            </a:r>
            <a:r>
              <a:rPr lang="en-US" sz="1700" spc="-125"/>
              <a:t>-izia, </a:t>
            </a:r>
            <a:r>
              <a:rPr lang="en-US" sz="1700" spc="-140"/>
              <a:t>-onzolo, </a:t>
            </a:r>
            <a:r>
              <a:rPr lang="en-US" sz="1700" spc="-105"/>
              <a:t>-ozzo, -ozza, </a:t>
            </a:r>
            <a:r>
              <a:rPr lang="en-US" sz="1700" spc="-114"/>
              <a:t>-uzzo, </a:t>
            </a:r>
            <a:r>
              <a:rPr lang="en-US" sz="1700" spc="-80"/>
              <a:t>-  </a:t>
            </a:r>
            <a:r>
              <a:rPr lang="en-US" sz="1700" spc="-145"/>
              <a:t>zione, -ziare: </a:t>
            </a:r>
            <a:r>
              <a:rPr lang="en-US" sz="1700" spc="-175"/>
              <a:t>abbondanza, </a:t>
            </a:r>
            <a:r>
              <a:rPr lang="en-US" sz="1700" spc="-170"/>
              <a:t>influenza,  </a:t>
            </a:r>
            <a:r>
              <a:rPr lang="en-US" sz="1700" spc="-145"/>
              <a:t>bellezza, </a:t>
            </a:r>
            <a:r>
              <a:rPr lang="en-US" sz="1700" spc="-165"/>
              <a:t>giustizia, </a:t>
            </a:r>
            <a:r>
              <a:rPr lang="en-US" sz="1700" spc="-135"/>
              <a:t>carrozza, </a:t>
            </a:r>
            <a:r>
              <a:rPr lang="en-US" sz="1700" spc="-155"/>
              <a:t>nazione,  </a:t>
            </a:r>
            <a:r>
              <a:rPr lang="en-US" sz="1700" spc="-160"/>
              <a:t>deliziare.</a:t>
            </a:r>
            <a:endParaRPr lang="en-US" sz="17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z="1200" spc="-114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z="1200" spc="-114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C5CF8D-5E28-4170-85D9-B23379A1A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558" y="470647"/>
            <a:ext cx="2407001" cy="23442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2400" kern="1200" spc="-2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Σχέση </a:t>
            </a:r>
            <a:r>
              <a:rPr lang="en-US" sz="2400" kern="1200" spc="-3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γραφημάτων </a:t>
            </a:r>
            <a:r>
              <a:rPr lang="en-US" sz="2400" kern="1200" spc="2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</a:t>
            </a:r>
            <a:r>
              <a:rPr lang="en-US" sz="2400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kern="1200" spc="-30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φωνημάτων </a:t>
            </a:r>
            <a:r>
              <a:rPr lang="en-US" sz="2400" kern="1200" spc="-75">
                <a:solidFill>
                  <a:schemeClr val="tx1"/>
                </a:solidFill>
                <a:latin typeface="+mj-lt"/>
                <a:ea typeface="+mj-ea"/>
                <a:cs typeface="+mj-cs"/>
              </a:rPr>
              <a:t>V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5A2C8F-EFE3-4530-B871-79D0DF461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3612446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283B2D-BF4E-4773-99DE-61834B033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4266078" y="941294"/>
            <a:ext cx="3965943" cy="4975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55600" indent="-228600">
              <a:lnSpc>
                <a:spcPct val="90000"/>
              </a:lnSpc>
              <a:spcBef>
                <a:spcPts val="105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spc="-265"/>
              <a:t>Το </a:t>
            </a:r>
            <a:r>
              <a:rPr lang="en-US" sz="1700" spc="-80"/>
              <a:t>z </a:t>
            </a:r>
            <a:r>
              <a:rPr lang="en-US" sz="1700" spc="-235"/>
              <a:t>προφέρεται </a:t>
            </a:r>
            <a:r>
              <a:rPr lang="en-US" sz="1700" spc="-215"/>
              <a:t>ηχηρό</a:t>
            </a:r>
            <a:r>
              <a:rPr lang="en-US" sz="1700" spc="5"/>
              <a:t> </a:t>
            </a:r>
            <a:r>
              <a:rPr lang="en-US" sz="1700" spc="-204"/>
              <a:t>προστριβόμενο</a:t>
            </a:r>
            <a:endParaRPr lang="en-US" sz="1700"/>
          </a:p>
          <a:p>
            <a:pPr marL="354965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 spc="-250"/>
              <a:t>[dz]:</a:t>
            </a:r>
          </a:p>
          <a:p>
            <a:pPr marL="756285" lvl="1" indent="-228600">
              <a:lnSpc>
                <a:spcPct val="90000"/>
              </a:lnSpc>
              <a:spcBef>
                <a:spcPts val="685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160"/>
              <a:t>Σε </a:t>
            </a:r>
            <a:r>
              <a:rPr lang="en-US" sz="1700" spc="-220"/>
              <a:t>μεσοφωνηεντική </a:t>
            </a:r>
            <a:r>
              <a:rPr lang="en-US" sz="1700" spc="-175"/>
              <a:t>θέση: </a:t>
            </a:r>
            <a:r>
              <a:rPr lang="en-US" sz="1700" spc="-140"/>
              <a:t>azalea,</a:t>
            </a:r>
            <a:r>
              <a:rPr lang="en-US" sz="1700" spc="95"/>
              <a:t> </a:t>
            </a:r>
            <a:r>
              <a:rPr lang="en-US" sz="1700" spc="-175"/>
              <a:t>azoto</a:t>
            </a:r>
          </a:p>
          <a:p>
            <a:pPr marL="756285" lvl="1" indent="-228600">
              <a:lnSpc>
                <a:spcPct val="90000"/>
              </a:lnSpc>
              <a:spcBef>
                <a:spcPts val="685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175"/>
              <a:t>Στην αρχή λέξης: zanzara,  zaffiro</a:t>
            </a:r>
            <a:endParaRPr lang="en-US" sz="1700"/>
          </a:p>
          <a:p>
            <a:pPr marL="756285" lvl="1" indent="-228600">
              <a:lnSpc>
                <a:spcPct val="90000"/>
              </a:lnSpc>
              <a:spcBef>
                <a:spcPts val="675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spc="-290"/>
              <a:t>Στην </a:t>
            </a:r>
            <a:r>
              <a:rPr lang="en-US" sz="1700" spc="-300"/>
              <a:t>κατάληξη </a:t>
            </a:r>
            <a:r>
              <a:rPr lang="en-US" sz="1700" spc="-100"/>
              <a:t>–izzare </a:t>
            </a:r>
            <a:r>
              <a:rPr lang="en-US" sz="1700" spc="-280"/>
              <a:t>και </a:t>
            </a:r>
            <a:r>
              <a:rPr lang="en-US" sz="1700" spc="-430"/>
              <a:t>τα  </a:t>
            </a:r>
            <a:r>
              <a:rPr lang="en-US" sz="1700" spc="-170"/>
              <a:t>παράγωγά</a:t>
            </a:r>
            <a:r>
              <a:rPr lang="en-US" sz="1700" spc="280"/>
              <a:t> </a:t>
            </a:r>
            <a:r>
              <a:rPr lang="en-US" sz="1700" spc="-320"/>
              <a:t>της:</a:t>
            </a:r>
            <a:endParaRPr lang="en-US" sz="1700"/>
          </a:p>
          <a:p>
            <a:pPr marL="756285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 spc="-160"/>
              <a:t>organizzare,</a:t>
            </a:r>
            <a:r>
              <a:rPr lang="en-US" sz="1700" spc="-114"/>
              <a:t> </a:t>
            </a:r>
            <a:r>
              <a:rPr lang="en-US" sz="1700" spc="-155"/>
              <a:t>organizzazione</a:t>
            </a:r>
            <a:endParaRPr lang="en-US" sz="17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z="1200" spc="-114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 sz="1200" spc="-114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Τα διγράμματα </a:t>
            </a:r>
            <a:r>
              <a:rPr lang="en-US">
                <a:latin typeface="MS Gothic"/>
                <a:ea typeface="MS Gothic"/>
              </a:rPr>
              <a:t>I</a:t>
            </a:r>
            <a:endParaRPr lang="el-GR" dirty="0"/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9A55C537-A24F-F6DB-E468-1F3E84C2C92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διγράμματα </a:t>
            </a:r>
            <a:r>
              <a:rPr lang="en-US" dirty="0">
                <a:latin typeface="MS Gothic"/>
                <a:ea typeface="MS Gothic"/>
              </a:rPr>
              <a:t>II</a:t>
            </a:r>
            <a:r>
              <a:rPr lang="el-GR" dirty="0"/>
              <a:t>  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7B409A69-5F37-140F-E10E-48B1EA53B2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διγράμματα </a:t>
            </a:r>
            <a:r>
              <a:rPr lang="en-US" dirty="0">
                <a:latin typeface="MS Gothic"/>
                <a:ea typeface="MS Gothic"/>
              </a:rPr>
              <a:t>III</a:t>
            </a:r>
            <a:endParaRPr lang="el-GR" dirty="0"/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26149193-86C7-5798-7AE4-1400DE90A2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449F6AE-9CCD-4344-A808-E058C70E9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0D285EBD-BD23-45C3-A289-F87F04DB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3999" cy="6858002"/>
          </a:xfrm>
          <a:custGeom>
            <a:avLst/>
            <a:gdLst>
              <a:gd name="connsiteX0" fmla="*/ 4461598 w 12192000"/>
              <a:gd name="connsiteY0" fmla="*/ 0 h 6858002"/>
              <a:gd name="connsiteX1" fmla="*/ 4525606 w 12192000"/>
              <a:gd name="connsiteY1" fmla="*/ 0 h 6858002"/>
              <a:gd name="connsiteX2" fmla="*/ 4525606 w 12192000"/>
              <a:gd name="connsiteY2" fmla="*/ 539937 h 6858002"/>
              <a:gd name="connsiteX3" fmla="*/ 12192000 w 12192000"/>
              <a:gd name="connsiteY3" fmla="*/ 539937 h 6858002"/>
              <a:gd name="connsiteX4" fmla="*/ 12192000 w 12192000"/>
              <a:gd name="connsiteY4" fmla="*/ 603945 h 6858002"/>
              <a:gd name="connsiteX5" fmla="*/ 4525606 w 12192000"/>
              <a:gd name="connsiteY5" fmla="*/ 603945 h 6858002"/>
              <a:gd name="connsiteX6" fmla="*/ 4525606 w 12192000"/>
              <a:gd name="connsiteY6" fmla="*/ 6254055 h 6858002"/>
              <a:gd name="connsiteX7" fmla="*/ 12192000 w 12192000"/>
              <a:gd name="connsiteY7" fmla="*/ 6254055 h 6858002"/>
              <a:gd name="connsiteX8" fmla="*/ 12192000 w 12192000"/>
              <a:gd name="connsiteY8" fmla="*/ 6318063 h 6858002"/>
              <a:gd name="connsiteX9" fmla="*/ 4525606 w 12192000"/>
              <a:gd name="connsiteY9" fmla="*/ 6318063 h 6858002"/>
              <a:gd name="connsiteX10" fmla="*/ 4525606 w 12192000"/>
              <a:gd name="connsiteY10" fmla="*/ 6858002 h 6858002"/>
              <a:gd name="connsiteX11" fmla="*/ 4461598 w 12192000"/>
              <a:gd name="connsiteY11" fmla="*/ 6858002 h 6858002"/>
              <a:gd name="connsiteX12" fmla="*/ 4461598 w 12192000"/>
              <a:gd name="connsiteY12" fmla="*/ 6318063 h 6858002"/>
              <a:gd name="connsiteX13" fmla="*/ 2 w 12192000"/>
              <a:gd name="connsiteY13" fmla="*/ 6318063 h 6858002"/>
              <a:gd name="connsiteX14" fmla="*/ 0 w 12192000"/>
              <a:gd name="connsiteY14" fmla="*/ 6318063 h 6858002"/>
              <a:gd name="connsiteX15" fmla="*/ 0 w 12192000"/>
              <a:gd name="connsiteY15" fmla="*/ 6254055 h 6858002"/>
              <a:gd name="connsiteX16" fmla="*/ 2 w 12192000"/>
              <a:gd name="connsiteY16" fmla="*/ 6254055 h 6858002"/>
              <a:gd name="connsiteX17" fmla="*/ 2 w 12192000"/>
              <a:gd name="connsiteY17" fmla="*/ 603945 h 6858002"/>
              <a:gd name="connsiteX18" fmla="*/ 1 w 12192000"/>
              <a:gd name="connsiteY18" fmla="*/ 603945 h 6858002"/>
              <a:gd name="connsiteX19" fmla="*/ 1 w 12192000"/>
              <a:gd name="connsiteY19" fmla="*/ 539937 h 6858002"/>
              <a:gd name="connsiteX20" fmla="*/ 2 w 12192000"/>
              <a:gd name="connsiteY20" fmla="*/ 539937 h 6858002"/>
              <a:gd name="connsiteX21" fmla="*/ 4461598 w 12192000"/>
              <a:gd name="connsiteY21" fmla="*/ 53993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92000" h="6858002">
                <a:moveTo>
                  <a:pt x="4461598" y="0"/>
                </a:moveTo>
                <a:lnTo>
                  <a:pt x="4525606" y="0"/>
                </a:lnTo>
                <a:lnTo>
                  <a:pt x="4525606" y="539937"/>
                </a:lnTo>
                <a:lnTo>
                  <a:pt x="12192000" y="539937"/>
                </a:lnTo>
                <a:lnTo>
                  <a:pt x="12192000" y="603945"/>
                </a:lnTo>
                <a:lnTo>
                  <a:pt x="4525606" y="603945"/>
                </a:lnTo>
                <a:lnTo>
                  <a:pt x="4525606" y="6254055"/>
                </a:lnTo>
                <a:lnTo>
                  <a:pt x="12192000" y="6254055"/>
                </a:lnTo>
                <a:lnTo>
                  <a:pt x="12192000" y="6318063"/>
                </a:lnTo>
                <a:lnTo>
                  <a:pt x="4525606" y="6318063"/>
                </a:lnTo>
                <a:lnTo>
                  <a:pt x="4525606" y="6858002"/>
                </a:lnTo>
                <a:lnTo>
                  <a:pt x="4461598" y="6858002"/>
                </a:lnTo>
                <a:lnTo>
                  <a:pt x="4461598" y="6318063"/>
                </a:lnTo>
                <a:lnTo>
                  <a:pt x="2" y="6318063"/>
                </a:lnTo>
                <a:lnTo>
                  <a:pt x="0" y="6318063"/>
                </a:lnTo>
                <a:lnTo>
                  <a:pt x="0" y="6254055"/>
                </a:lnTo>
                <a:lnTo>
                  <a:pt x="2" y="6254055"/>
                </a:lnTo>
                <a:lnTo>
                  <a:pt x="2" y="603945"/>
                </a:lnTo>
                <a:lnTo>
                  <a:pt x="1" y="603945"/>
                </a:lnTo>
                <a:lnTo>
                  <a:pt x="1" y="539937"/>
                </a:lnTo>
                <a:lnTo>
                  <a:pt x="2" y="539937"/>
                </a:lnTo>
                <a:lnTo>
                  <a:pt x="4461598" y="53993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352854" y="1458180"/>
            <a:ext cx="2325391" cy="3941640"/>
          </a:xfrm>
        </p:spPr>
        <p:txBody>
          <a:bodyPr>
            <a:normAutofit/>
          </a:bodyPr>
          <a:lstStyle/>
          <a:p>
            <a:pPr algn="r"/>
            <a:r>
              <a:rPr lang="el-GR" sz="2400">
                <a:solidFill>
                  <a:schemeClr val="bg1"/>
                </a:solidFill>
              </a:rPr>
              <a:t>Τόνος</a:t>
            </a:r>
            <a:r>
              <a:rPr lang="en-US" sz="2400">
                <a:solidFill>
                  <a:schemeClr val="bg1"/>
                </a:solidFill>
              </a:rPr>
              <a:t>/</a:t>
            </a:r>
            <a:r>
              <a:rPr lang="el-GR" sz="2400">
                <a:solidFill>
                  <a:schemeClr val="bg1"/>
                </a:solidFill>
              </a:rPr>
              <a:t>Τονικό σημάδι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80438" y="1458180"/>
            <a:ext cx="4341681" cy="3941640"/>
          </a:xfrm>
        </p:spPr>
        <p:txBody>
          <a:bodyPr anchor="ctr">
            <a:normAutofit/>
          </a:bodyPr>
          <a:lstStyle/>
          <a:p>
            <a:r>
              <a:rPr lang="el-GR" sz="1700"/>
              <a:t>Στην ιταλική το σημάδι του τόνου μπαίνει σε τρεις περιπτώσεις:</a:t>
            </a:r>
          </a:p>
          <a:p>
            <a:pPr lvl="1"/>
            <a:r>
              <a:rPr lang="el-GR" sz="1700"/>
              <a:t>Στις λέξεις που τονίζονται στην λήγουσα</a:t>
            </a:r>
            <a:r>
              <a:rPr lang="it-IT" sz="1700"/>
              <a:t>, </a:t>
            </a:r>
            <a:r>
              <a:rPr lang="el-GR" sz="1700"/>
              <a:t>π.χ. </a:t>
            </a:r>
            <a:r>
              <a:rPr lang="en-US" sz="1700"/>
              <a:t>c</a:t>
            </a:r>
            <a:r>
              <a:rPr lang="it-IT" sz="1700"/>
              <a:t>affè, libertà.</a:t>
            </a:r>
            <a:endParaRPr lang="el-GR" sz="1700"/>
          </a:p>
          <a:p>
            <a:pPr lvl="1"/>
            <a:r>
              <a:rPr lang="el-GR" sz="1700"/>
              <a:t>Σε μονοσύλλαβες με ανοδικό δίφθογγο, π.χ. </a:t>
            </a:r>
            <a:r>
              <a:rPr lang="it-IT" sz="1700"/>
              <a:t>già, ciò, più</a:t>
            </a:r>
            <a:endParaRPr lang="el-GR" sz="1700"/>
          </a:p>
          <a:p>
            <a:pPr lvl="1"/>
            <a:r>
              <a:rPr lang="el-GR" sz="1700"/>
              <a:t>Σε κάποιες μονοσύλλαβες για να διακριθούν από άλλες ομόφωνες ή ομόγραφες, π.χ. </a:t>
            </a:r>
            <a:r>
              <a:rPr lang="en-US" sz="1700"/>
              <a:t>d</a:t>
            </a:r>
            <a:r>
              <a:rPr lang="it-IT" sz="1700"/>
              <a:t>à, è, sì. </a:t>
            </a:r>
            <a:endParaRPr lang="el-GR" sz="1700"/>
          </a:p>
          <a:p>
            <a:r>
              <a:rPr lang="el-GR" sz="1700"/>
              <a:t>Στην φωνητική μεταγραφή το σημάδι του τόνου τοποθετείται πριν από την συλλαβή, αλλά και πάνω από το φωνήεν.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609" y="250012"/>
            <a:ext cx="7015234" cy="60668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114" dirty="0"/>
              <a:pPr marL="38100">
                <a:lnSpc>
                  <a:spcPts val="1650"/>
                </a:lnSpc>
              </a:pPr>
              <a:t>19</a:t>
            </a:fld>
            <a:endParaRPr spc="-11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3CBE6E-E6B2-417D-A61A-D5F70F02A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6BE98-0341-4CFA-8601-3E68FB730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3394204" cy="577812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0404" y="1458180"/>
            <a:ext cx="2325391" cy="3941640"/>
          </a:xfrm>
        </p:spPr>
        <p:txBody>
          <a:bodyPr>
            <a:normAutofit/>
          </a:bodyPr>
          <a:lstStyle/>
          <a:p>
            <a:r>
              <a:rPr lang="el-GR" sz="2400">
                <a:solidFill>
                  <a:schemeClr val="bg1"/>
                </a:solidFill>
              </a:rPr>
              <a:t>Δίφθογγοι και ημίφωνα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3E89A1-984A-4500-9453-4203AD1B8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351388" y="1458180"/>
            <a:ext cx="4002931" cy="3941640"/>
          </a:xfrm>
        </p:spPr>
        <p:txBody>
          <a:bodyPr anchor="ctr">
            <a:normAutofit/>
          </a:bodyPr>
          <a:lstStyle/>
          <a:p>
            <a:r>
              <a:rPr lang="el-GR" sz="1700"/>
              <a:t>Πρόκειται για μονάδες αλληλοεξαρτώμενες (στην ιταλική γλώσσα)</a:t>
            </a:r>
          </a:p>
          <a:p>
            <a:r>
              <a:rPr lang="el-GR" sz="1700"/>
              <a:t>Τα ημίφωνα (ή ημισύμφωνα) αποτελούν μέρος των διφθόγγων.</a:t>
            </a:r>
          </a:p>
          <a:p>
            <a:r>
              <a:rPr lang="el-GR" sz="1700"/>
              <a:t>Οι δίφθογγοι δεν νοούνται δίχως ένα από τα δύο ημίφωνα της ιταλικής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D642B-C569-4ABB-AE20-EFA6BC995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254055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92FED3-1F18-4138-B4E4-627D78B00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8800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73321" y="640080"/>
            <a:ext cx="4688333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700"/>
              <a:t>Compito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73320" y="4636008"/>
            <a:ext cx="4688333" cy="1572768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spcBef>
                <a:spcPts val="1000"/>
              </a:spcBef>
            </a:pPr>
            <a:r>
              <a:rPr lang="en-US" sz="2400">
                <a:solidFill>
                  <a:schemeClr val="tx1"/>
                </a:solidFill>
              </a:rPr>
              <a:t>Να μεταγράψετε φωνητικά τα παραδείγματα των διαφανειών 5, 6 και 7.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E591F0-A997-8A0A-3811-57E1BE488E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740" r="37427"/>
          <a:stretch/>
        </p:blipFill>
        <p:spPr>
          <a:xfrm>
            <a:off x="20" y="10"/>
            <a:ext cx="3492988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646" y="4409267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3CBE6E-E6B2-417D-A61A-D5F70F02A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6BE98-0341-4CFA-8601-3E68FB730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3394204" cy="577812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0404" y="1458180"/>
            <a:ext cx="2325391" cy="3941640"/>
          </a:xfrm>
        </p:spPr>
        <p:txBody>
          <a:bodyPr>
            <a:normAutofit/>
          </a:bodyPr>
          <a:lstStyle/>
          <a:p>
            <a:r>
              <a:rPr lang="el-GR" sz="2400">
                <a:solidFill>
                  <a:schemeClr val="bg1"/>
                </a:solidFill>
              </a:rPr>
              <a:t>Οι δίφθογγοι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3E89A1-984A-4500-9453-4203AD1B8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351388" y="1458180"/>
            <a:ext cx="4002931" cy="3941640"/>
          </a:xfrm>
        </p:spPr>
        <p:txBody>
          <a:bodyPr anchor="ctr">
            <a:normAutofit/>
          </a:bodyPr>
          <a:lstStyle/>
          <a:p>
            <a:r>
              <a:rPr lang="el-GR" sz="1700"/>
              <a:t>Ένας συνδυασμός δύο φθόγγων με σταθερή επαναλαμβανόμενη εμφάνιση.</a:t>
            </a:r>
          </a:p>
          <a:p>
            <a:r>
              <a:rPr lang="el-GR" sz="1700"/>
              <a:t>Στην ιταλική οι δίφθογγοι σχηματίζονται σταθερά με τα ημίφωνα [</a:t>
            </a:r>
            <a:r>
              <a:rPr lang="en-US" sz="1700"/>
              <a:t>j] </a:t>
            </a:r>
            <a:r>
              <a:rPr lang="el-GR" sz="1700"/>
              <a:t>και </a:t>
            </a:r>
            <a:r>
              <a:rPr lang="en-US" sz="1700"/>
              <a:t>[w]</a:t>
            </a:r>
            <a:r>
              <a:rPr lang="el-GR" sz="1700"/>
              <a:t> και ένα φωνήεν το οποίο προηγείται ή έπεται και ονομάζονται αντίστοιχα καθοδικοί ή ανοδικοί. Π.χ. </a:t>
            </a:r>
            <a:r>
              <a:rPr lang="it-IT" sz="1700"/>
              <a:t>Sei [sej], Mauro [mawro]</a:t>
            </a:r>
            <a:r>
              <a:rPr lang="el-GR" sz="1700"/>
              <a:t>: καθοδικοί δίφθογγοι και </a:t>
            </a:r>
            <a:r>
              <a:rPr lang="en-US" sz="1700"/>
              <a:t>piano [pjano], quanta [kwanta] </a:t>
            </a:r>
            <a:r>
              <a:rPr lang="it-IT" sz="1700"/>
              <a:t> </a:t>
            </a:r>
            <a:r>
              <a:rPr lang="el-GR" sz="1700"/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D642B-C569-4ABB-AE20-EFA6BC995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254055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92FED3-1F18-4138-B4E4-627D78B00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8800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3CBE6E-E6B2-417D-A61A-D5F70F02A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6BE98-0341-4CFA-8601-3E68FB730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3394204" cy="577812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0404" y="1458180"/>
            <a:ext cx="2325391" cy="3941640"/>
          </a:xfrm>
        </p:spPr>
        <p:txBody>
          <a:bodyPr>
            <a:normAutofit/>
          </a:bodyPr>
          <a:lstStyle/>
          <a:p>
            <a:r>
              <a:rPr lang="el-GR" sz="2400">
                <a:solidFill>
                  <a:schemeClr val="bg1"/>
                </a:solidFill>
              </a:rPr>
              <a:t>Ημίφωνα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3E89A1-984A-4500-9453-4203AD1B8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351388" y="1458180"/>
            <a:ext cx="4002931" cy="3941640"/>
          </a:xfrm>
        </p:spPr>
        <p:txBody>
          <a:bodyPr anchor="ctr">
            <a:normAutofit/>
          </a:bodyPr>
          <a:lstStyle/>
          <a:p>
            <a:r>
              <a:rPr lang="el-GR" sz="1700"/>
              <a:t>Πρόκειται για φωνήεντα κατά την άρθρωση των οποίων δημιουργείται μεγαλύτερη προσπάθεια από ότι για την άρθρωση των άλλων φωνηέντων, με αποτέλεσμα να πλησιάζουν τα σύμφωνα.</a:t>
            </a:r>
          </a:p>
          <a:p>
            <a:r>
              <a:rPr lang="el-GR" sz="1700"/>
              <a:t>Στην ιταλική έχουνε δύο ημίφωνα: το ουρανικό [</a:t>
            </a:r>
            <a:r>
              <a:rPr lang="en-US" sz="1700"/>
              <a:t>j]</a:t>
            </a:r>
            <a:r>
              <a:rPr lang="el-GR" sz="1700"/>
              <a:t> και το υπερωικό [</a:t>
            </a:r>
            <a:r>
              <a:rPr lang="en-US" sz="1700"/>
              <a:t>w]</a:t>
            </a:r>
            <a:endParaRPr lang="it-IT" sz="1700"/>
          </a:p>
          <a:p>
            <a:r>
              <a:rPr lang="el-GR" sz="1700"/>
              <a:t>Ανάλογα με την θέση τους στον δίφθογγο (καθοδικοί ή ανοδικοί) μπορούν να χαρακτηριστούν </a:t>
            </a:r>
            <a:r>
              <a:rPr lang="it-IT" sz="1700"/>
              <a:t>semivocali </a:t>
            </a:r>
            <a:r>
              <a:rPr lang="el-GR" sz="1700"/>
              <a:t>ή </a:t>
            </a:r>
            <a:r>
              <a:rPr lang="it-IT" sz="1700"/>
              <a:t>semiconsonanti</a:t>
            </a:r>
          </a:p>
          <a:p>
            <a:r>
              <a:rPr lang="el-GR" sz="1700"/>
              <a:t>Στην πρώτη περίπτωση μπορούν να αποτελούν και αλλόφωνα των φωνηέντων [</a:t>
            </a:r>
            <a:r>
              <a:rPr lang="en-US" sz="1700"/>
              <a:t>i]</a:t>
            </a:r>
            <a:r>
              <a:rPr lang="el-GR" sz="1700"/>
              <a:t> και</a:t>
            </a:r>
            <a:r>
              <a:rPr lang="en-US" sz="1700"/>
              <a:t> [u].</a:t>
            </a:r>
            <a:endParaRPr lang="el-GR" sz="17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D642B-C569-4ABB-AE20-EFA6BC995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254055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92FED3-1F18-4138-B4E4-627D78B00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8800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49558" y="767258"/>
            <a:ext cx="2407001" cy="5323484"/>
          </a:xfrm>
        </p:spPr>
        <p:txBody>
          <a:bodyPr>
            <a:normAutofit/>
          </a:bodyPr>
          <a:lstStyle/>
          <a:p>
            <a:pPr algn="ctr"/>
            <a:r>
              <a:rPr lang="el-GR" sz="2400">
                <a:solidFill>
                  <a:schemeClr val="bg1"/>
                </a:solidFill>
              </a:rPr>
              <a:t>Παραδείγματα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2 - Θέση περιεχομένου">
            <a:extLst>
              <a:ext uri="{FF2B5EF4-FFF2-40B4-BE49-F238E27FC236}">
                <a16:creationId xmlns:a16="http://schemas.microsoft.com/office/drawing/2014/main" id="{15F8BFFE-5467-58FE-298B-95D446E15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3039361"/>
              </p:ext>
            </p:extLst>
          </p:nvPr>
        </p:nvGraphicFramePr>
        <p:xfrm>
          <a:off x="3932187" y="1005298"/>
          <a:ext cx="4817176" cy="5085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3CBE6E-E6B2-417D-A61A-D5F70F02A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6BE98-0341-4CFA-8601-3E68FB730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3394204" cy="577812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0404" y="1458180"/>
            <a:ext cx="2325391" cy="3941640"/>
          </a:xfrm>
        </p:spPr>
        <p:txBody>
          <a:bodyPr>
            <a:normAutofit/>
          </a:bodyPr>
          <a:lstStyle/>
          <a:p>
            <a:r>
              <a:rPr lang="el-GR" sz="2400">
                <a:solidFill>
                  <a:schemeClr val="bg1"/>
                </a:solidFill>
              </a:rPr>
              <a:t>Μεταβλητοί δίφθογγοι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3E89A1-984A-4500-9453-4203AD1B8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351388" y="1458180"/>
            <a:ext cx="4002931" cy="3941640"/>
          </a:xfrm>
        </p:spPr>
        <p:txBody>
          <a:bodyPr anchor="ctr">
            <a:normAutofit/>
          </a:bodyPr>
          <a:lstStyle/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l-GR" sz="1400"/>
              <a:t>Οι μεταβλητοί δίφθογγοι είναι μόνο δύο</a:t>
            </a:r>
            <a:r>
              <a:rPr lang="en-US" sz="1400"/>
              <a:t>: </a:t>
            </a:r>
            <a:r>
              <a:rPr lang="el-GR" sz="1400" b="1"/>
              <a:t>[</a:t>
            </a:r>
            <a:r>
              <a:rPr lang="en-US" sz="1400" b="1"/>
              <a:t>wo]</a:t>
            </a:r>
            <a:r>
              <a:rPr lang="el-GR" sz="1400" b="1"/>
              <a:t> και </a:t>
            </a:r>
            <a:r>
              <a:rPr lang="en-US" sz="1400" b="1"/>
              <a:t>[je]</a:t>
            </a:r>
            <a:endParaRPr lang="el-GR" sz="1400"/>
          </a:p>
          <a:p>
            <a:pPr lvl="1"/>
            <a:r>
              <a:rPr lang="en-US" sz="1400"/>
              <a:t>muovere-movimento</a:t>
            </a:r>
          </a:p>
          <a:p>
            <a:pPr lvl="1"/>
            <a:r>
              <a:rPr lang="en-US" sz="1400"/>
              <a:t>suono-sonoro</a:t>
            </a:r>
          </a:p>
          <a:p>
            <a:pPr lvl="1"/>
            <a:r>
              <a:rPr lang="en-US" sz="1400"/>
              <a:t>scuola- scolaro</a:t>
            </a:r>
          </a:p>
          <a:p>
            <a:pPr lvl="1"/>
            <a:r>
              <a:rPr lang="en-US" sz="1400"/>
              <a:t>piede- pedestre</a:t>
            </a:r>
          </a:p>
          <a:p>
            <a:pPr lvl="1"/>
            <a:r>
              <a:rPr lang="en-US" sz="1400"/>
              <a:t>pietra- petroso</a:t>
            </a:r>
            <a:endParaRPr lang="el-GR" sz="1400"/>
          </a:p>
          <a:p>
            <a:r>
              <a:rPr lang="el-GR" sz="1400"/>
              <a:t>Ονομάζονται έτσι</a:t>
            </a:r>
            <a:r>
              <a:rPr lang="en-US" sz="1400"/>
              <a:t>,</a:t>
            </a:r>
            <a:r>
              <a:rPr lang="el-GR" sz="1400"/>
              <a:t> γιατί χάνουν το ημίφωνο όταν ο τόνος μετακινείται σε μία άλλη συλλαβή της παράγωγης  ή σύνθετης λέξης.</a:t>
            </a:r>
            <a:endParaRPr lang="en-US" sz="1400"/>
          </a:p>
          <a:p>
            <a:r>
              <a:rPr lang="el-GR" sz="1400"/>
              <a:t>Τα τελευταία χρόνια όμως, υπάρχει η τάση να διατηρείται το ημίφωνο στα παράγωγα ή σύνθετα, ακόμη και αν είναι άτονος ο δίφθογγος</a:t>
            </a:r>
          </a:p>
          <a:p>
            <a:pPr lvl="1"/>
            <a:r>
              <a:rPr lang="en-US" sz="1400"/>
              <a:t>buongiorno</a:t>
            </a:r>
          </a:p>
          <a:p>
            <a:pPr lvl="1"/>
            <a:r>
              <a:rPr lang="en-US" sz="1400"/>
              <a:t>nuovamente</a:t>
            </a:r>
          </a:p>
          <a:p>
            <a:pPr lvl="1"/>
            <a:r>
              <a:rPr lang="en-US" sz="1400"/>
              <a:t>pienezza </a:t>
            </a:r>
            <a:endParaRPr lang="el-GR" sz="14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D642B-C569-4ABB-AE20-EFA6BC995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254055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92FED3-1F18-4138-B4E4-627D78B00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8800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3CBE6E-E6B2-417D-A61A-D5F70F02A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6BE98-0341-4CFA-8601-3E68FB730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3394204" cy="577812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0404" y="1458180"/>
            <a:ext cx="2325391" cy="3941640"/>
          </a:xfrm>
        </p:spPr>
        <p:txBody>
          <a:bodyPr>
            <a:normAutofit/>
          </a:bodyPr>
          <a:lstStyle/>
          <a:p>
            <a:r>
              <a:rPr lang="el-GR" sz="2400">
                <a:solidFill>
                  <a:schemeClr val="bg1"/>
                </a:solidFill>
              </a:rPr>
              <a:t>Τρίφθογγοι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3E89A1-984A-4500-9453-4203AD1B8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351388" y="1458180"/>
            <a:ext cx="4002931" cy="3941640"/>
          </a:xfrm>
        </p:spPr>
        <p:txBody>
          <a:bodyPr anchor="ctr">
            <a:normAutofit/>
          </a:bodyPr>
          <a:lstStyle/>
          <a:p>
            <a:r>
              <a:rPr lang="el-GR" sz="1700"/>
              <a:t>Ως τρίφθογγος ορίζεται η ένωση ενός ημιφώνου [</a:t>
            </a:r>
            <a:r>
              <a:rPr lang="en-US" sz="1700"/>
              <a:t>j]</a:t>
            </a:r>
            <a:r>
              <a:rPr lang="el-GR" sz="1700"/>
              <a:t>  ή [</a:t>
            </a:r>
            <a:r>
              <a:rPr lang="en-US" sz="1700"/>
              <a:t>w]</a:t>
            </a:r>
            <a:r>
              <a:rPr lang="el-GR" sz="1700"/>
              <a:t>, μη τονιζόμενου με δύο άλλα φωνήεντα</a:t>
            </a:r>
          </a:p>
          <a:p>
            <a:r>
              <a:rPr lang="el-GR" sz="1700"/>
              <a:t>Παραδείγματα:</a:t>
            </a:r>
          </a:p>
          <a:p>
            <a:pPr lvl="1"/>
            <a:r>
              <a:rPr lang="en-US" sz="1700"/>
              <a:t>Suoi</a:t>
            </a:r>
          </a:p>
          <a:p>
            <a:pPr lvl="1"/>
            <a:r>
              <a:rPr lang="en-US" sz="1700"/>
              <a:t>Guai</a:t>
            </a:r>
          </a:p>
          <a:p>
            <a:pPr lvl="1"/>
            <a:r>
              <a:rPr lang="en-US" sz="1700"/>
              <a:t>aiuole</a:t>
            </a:r>
            <a:endParaRPr lang="el-GR" sz="17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D642B-C569-4ABB-AE20-EFA6BC995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254055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92FED3-1F18-4138-B4E4-627D78B00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8800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5CF8D-5E28-4170-85D9-B23379A1A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49558" y="470647"/>
            <a:ext cx="2407001" cy="2344271"/>
          </a:xfrm>
        </p:spPr>
        <p:txBody>
          <a:bodyPr>
            <a:normAutofit/>
          </a:bodyPr>
          <a:lstStyle/>
          <a:p>
            <a:pPr algn="ctr"/>
            <a:r>
              <a:rPr lang="el-GR" sz="2400"/>
              <a:t>ΦΩΝΟΛΟΓΙΑ- ΓΡΑΦΗ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A2C8F-EFE3-4530-B871-79D0DF461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3612446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83B2D-BF4E-4773-99DE-61834B033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66078" y="941294"/>
            <a:ext cx="3965943" cy="4975412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l-GR" sz="1700"/>
              <a:t>	</a:t>
            </a:r>
            <a:r>
              <a:rPr lang="el-GR" sz="1700" b="1" u="sng"/>
              <a:t>Κρίνεται απαραίτητο να διευκρινιστούν όροι, κανόνες και φαινόμενα που ανήκουν στην φωνολογία, αλλά η εμπέδωσή τους επηρεάζεται από την γραφή/ ορθογραφία της λέξης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5CF8D-5E28-4170-85D9-B23379A1A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558" y="470647"/>
            <a:ext cx="2407001" cy="23442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29" algn="ctr" defTabSz="914400"/>
            <a:r>
              <a:rPr lang="en-US" sz="2400" kern="1200" spc="-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Ορθογραφία </a:t>
            </a:r>
            <a:r>
              <a:rPr lang="en-US" sz="2400" kern="1200" spc="-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και </a:t>
            </a:r>
            <a:r>
              <a:rPr lang="en-US" sz="2400" kern="1200" spc="-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προφορά</a:t>
            </a:r>
            <a:endParaRPr lang="en-US" sz="2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575A2C8F-EFE3-4530-B871-79D0DF461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3612446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83B2D-BF4E-4773-99DE-61834B033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4266078" y="941294"/>
            <a:ext cx="3965943" cy="4975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56418" marR="5092" indent="-228600">
              <a:lnSpc>
                <a:spcPct val="90000"/>
              </a:lnSpc>
              <a:spcBef>
                <a:spcPts val="536"/>
              </a:spcBef>
              <a:buFont typeface="Arial" panose="020B0604020202020204" pitchFamily="34" charset="0"/>
              <a:buChar char="•"/>
              <a:tabLst>
                <a:tab pos="355781" algn="l"/>
                <a:tab pos="357054" algn="l"/>
              </a:tabLst>
            </a:pPr>
            <a:r>
              <a:rPr lang="en-US" sz="1200"/>
              <a:t>Η </a:t>
            </a:r>
            <a:r>
              <a:rPr lang="en-US" sz="1200" spc="-5"/>
              <a:t>γραφή τις περισσότερες </a:t>
            </a:r>
            <a:r>
              <a:rPr lang="en-US" sz="1200" spc="-10"/>
              <a:t>φορές </a:t>
            </a:r>
            <a:r>
              <a:rPr lang="en-US" sz="1200" spc="-5"/>
              <a:t>αποτελεί ατελή καταγραφή της προφοράς  μιας</a:t>
            </a:r>
            <a:r>
              <a:rPr lang="en-US" sz="1200" spc="-10"/>
              <a:t> </a:t>
            </a:r>
            <a:r>
              <a:rPr lang="en-US" sz="1200" spc="-5"/>
              <a:t>γλώσσας.</a:t>
            </a:r>
            <a:endParaRPr lang="en-US" sz="1200"/>
          </a:p>
          <a:p>
            <a:pPr marL="356418" marR="1135446" indent="-228600">
              <a:lnSpc>
                <a:spcPct val="90000"/>
              </a:lnSpc>
              <a:spcBef>
                <a:spcPts val="441"/>
              </a:spcBef>
              <a:buFont typeface="Arial" panose="020B0604020202020204" pitchFamily="34" charset="0"/>
              <a:buChar char="•"/>
              <a:tabLst>
                <a:tab pos="355781" algn="l"/>
                <a:tab pos="357054" algn="l"/>
              </a:tabLst>
            </a:pPr>
            <a:r>
              <a:rPr lang="en-US" sz="1200" spc="-5"/>
              <a:t>Στο ξεκίνημα των περισσότερων ευρωπαϊκών </a:t>
            </a:r>
            <a:r>
              <a:rPr lang="en-US" sz="1200" spc="55"/>
              <a:t>γλωσσών η </a:t>
            </a:r>
            <a:r>
              <a:rPr lang="en-US" sz="1200" spc="-5"/>
              <a:t>γραφή προσπαθούσε να αποτυπώσει την</a:t>
            </a:r>
            <a:r>
              <a:rPr lang="en-US" sz="1200" spc="-15"/>
              <a:t> </a:t>
            </a:r>
            <a:r>
              <a:rPr lang="en-US" sz="1200" spc="-5"/>
              <a:t>προφορά</a:t>
            </a:r>
            <a:endParaRPr lang="en-US" sz="1200"/>
          </a:p>
          <a:p>
            <a:pPr marL="356418" marR="203031" indent="-228600">
              <a:lnSpc>
                <a:spcPct val="90000"/>
              </a:lnSpc>
              <a:spcBef>
                <a:spcPts val="446"/>
              </a:spcBef>
              <a:buFont typeface="Arial" panose="020B0604020202020204" pitchFamily="34" charset="0"/>
              <a:buChar char="•"/>
              <a:tabLst>
                <a:tab pos="355781" algn="l"/>
                <a:tab pos="357054" algn="l"/>
              </a:tabLst>
            </a:pPr>
            <a:r>
              <a:rPr lang="en-US" sz="1200"/>
              <a:t>Η </a:t>
            </a:r>
            <a:r>
              <a:rPr lang="en-US" sz="1200" spc="-5"/>
              <a:t>προφορά μιας γλώσσας αλλάζει πολύ γρήγορα προκαλώντας απότομες  αλλαγές στο φωνητικό της</a:t>
            </a:r>
            <a:r>
              <a:rPr lang="en-US" sz="1200" spc="-15"/>
              <a:t> </a:t>
            </a:r>
            <a:r>
              <a:rPr lang="en-US" sz="1200" spc="-5"/>
              <a:t>σύστημα.</a:t>
            </a:r>
            <a:endParaRPr lang="en-US" sz="1200"/>
          </a:p>
          <a:p>
            <a:pPr marL="356418" marR="20367" indent="-228600">
              <a:lnSpc>
                <a:spcPct val="90000"/>
              </a:lnSpc>
              <a:spcBef>
                <a:spcPts val="441"/>
              </a:spcBef>
              <a:buFont typeface="Arial" panose="020B0604020202020204" pitchFamily="34" charset="0"/>
              <a:buChar char="•"/>
              <a:tabLst>
                <a:tab pos="355781" algn="l"/>
                <a:tab pos="357054" algn="l"/>
              </a:tabLst>
            </a:pPr>
            <a:r>
              <a:rPr lang="en-US" sz="1200"/>
              <a:t>Η </a:t>
            </a:r>
            <a:r>
              <a:rPr lang="en-US" sz="1200" spc="-5"/>
              <a:t>γραφή είναι πολύ πιο σταθερή και δεν μπορεί να παρακολουθήσει τις  αλλαγές που συμβαίνουν στην προφορά. Για </a:t>
            </a:r>
            <a:r>
              <a:rPr lang="en-US" sz="1200"/>
              <a:t>το </a:t>
            </a:r>
            <a:r>
              <a:rPr lang="en-US" sz="1200" spc="-5"/>
              <a:t>λόγο αυτό μετά από κάποια  χρόνια </a:t>
            </a:r>
            <a:r>
              <a:rPr lang="en-US" sz="1200"/>
              <a:t>η </a:t>
            </a:r>
            <a:r>
              <a:rPr lang="en-US" sz="1200" spc="-5"/>
              <a:t>προφορά μιας γλώσσας έχει αλλάξει, αλλά </a:t>
            </a:r>
            <a:r>
              <a:rPr lang="en-US" sz="1200"/>
              <a:t>η </a:t>
            </a:r>
            <a:r>
              <a:rPr lang="en-US" sz="1200" spc="-5"/>
              <a:t>γραφή έχει  παραμείνει η ίδια.</a:t>
            </a:r>
            <a:endParaRPr lang="en-US" sz="1200"/>
          </a:p>
          <a:p>
            <a:pPr marL="356418" marR="1150721" indent="-228600">
              <a:lnSpc>
                <a:spcPct val="90000"/>
              </a:lnSpc>
              <a:spcBef>
                <a:spcPts val="446"/>
              </a:spcBef>
              <a:buFont typeface="Arial" panose="020B0604020202020204" pitchFamily="34" charset="0"/>
              <a:buChar char="•"/>
              <a:tabLst>
                <a:tab pos="355781" algn="l"/>
                <a:tab pos="356418" algn="l"/>
              </a:tabLst>
            </a:pPr>
            <a:r>
              <a:rPr lang="en-US" sz="1200"/>
              <a:t>Η </a:t>
            </a:r>
            <a:r>
              <a:rPr lang="en-US" sz="1200" spc="-5"/>
              <a:t>αναντιστοιχία μεταξύ γραμμάτων και ήχων οδηγεί στην ανάγκη  απομνημόνευσης περίπλοκων ορθογραφικών</a:t>
            </a:r>
            <a:r>
              <a:rPr lang="en-US" sz="1200" spc="-25"/>
              <a:t> </a:t>
            </a:r>
            <a:r>
              <a:rPr lang="en-US" sz="1200"/>
              <a:t>κανόνων.</a:t>
            </a:r>
          </a:p>
          <a:p>
            <a:pPr marL="356418" marR="42643" indent="-228600">
              <a:lnSpc>
                <a:spcPct val="90000"/>
              </a:lnSpc>
              <a:spcBef>
                <a:spcPts val="441"/>
              </a:spcBef>
              <a:buFont typeface="Arial" panose="020B0604020202020204" pitchFamily="34" charset="0"/>
              <a:buChar char="•"/>
              <a:tabLst>
                <a:tab pos="355781" algn="l"/>
                <a:tab pos="356418" algn="l"/>
              </a:tabLst>
            </a:pPr>
            <a:r>
              <a:rPr lang="en-US" sz="1200"/>
              <a:t>Η </a:t>
            </a:r>
            <a:r>
              <a:rPr lang="en-US" sz="1200" spc="-5"/>
              <a:t>λεγόμενη ιστορική ορθογραφία δεν είναι άλλη από την γραφή που κάποτε  βρισκόταν σε πλήρη αρμονία με την προφορά μιας </a:t>
            </a:r>
            <a:r>
              <a:rPr lang="en-US" sz="1200"/>
              <a:t>γλώσσας, </a:t>
            </a:r>
            <a:r>
              <a:rPr lang="en-US" sz="1200" spc="-5"/>
              <a:t>αλλά έπειτα  από μεγάλο χρονικό διάστημα, </a:t>
            </a:r>
            <a:r>
              <a:rPr lang="en-US" sz="1200" spc="-10"/>
              <a:t>διαφοροποιήθηκε </a:t>
            </a:r>
            <a:r>
              <a:rPr lang="en-US" sz="1200"/>
              <a:t>με </a:t>
            </a:r>
            <a:r>
              <a:rPr lang="en-US" sz="1200" spc="-5"/>
              <a:t>αποτέλεσμα να μην  μπορεί κανείς να αντιστοιχεί μονοδιάστατα έναν ήχο με ένα</a:t>
            </a:r>
            <a:r>
              <a:rPr lang="en-US" sz="1200" spc="-40"/>
              <a:t> </a:t>
            </a:r>
            <a:r>
              <a:rPr lang="en-US" sz="1200" spc="-5"/>
              <a:t>γράμμα.</a:t>
            </a:r>
            <a:endParaRPr lang="en-US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1166</Words>
  <Application>Microsoft Office PowerPoint</Application>
  <PresentationFormat>Προβολή στην οθόνη (4:3)</PresentationFormat>
  <Paragraphs>111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7" baseType="lpstr">
      <vt:lpstr>MS Gothic</vt:lpstr>
      <vt:lpstr>Aptos</vt:lpstr>
      <vt:lpstr>Aptos Display</vt:lpstr>
      <vt:lpstr>Arial</vt:lpstr>
      <vt:lpstr>DejaVu Sans</vt:lpstr>
      <vt:lpstr>Wingdings 2</vt:lpstr>
      <vt:lpstr>Θέμα του Office</vt:lpstr>
      <vt:lpstr>REGOLE I: Dittonghi Semivocali Grafia e fonetica </vt:lpstr>
      <vt:lpstr>Δίφθογγοι και ημίφωνα</vt:lpstr>
      <vt:lpstr>Οι δίφθογγοι</vt:lpstr>
      <vt:lpstr>Ημίφωνα </vt:lpstr>
      <vt:lpstr>Παραδείγματα</vt:lpstr>
      <vt:lpstr>Μεταβλητοί δίφθογγοι</vt:lpstr>
      <vt:lpstr>Τρίφθογγοι</vt:lpstr>
      <vt:lpstr>ΦΩΝΟΛΟΓΙΑ- ΓΡΑΦΗ</vt:lpstr>
      <vt:lpstr>Ορθογραφία και προφορά</vt:lpstr>
      <vt:lpstr>Σχέση γραφημάτων – φωνημάτων I</vt:lpstr>
      <vt:lpstr>Σχέση γραφημάτων – φωνημάτων II</vt:lpstr>
      <vt:lpstr>Σχέση γραφημάτων – φωνημάτων III</vt:lpstr>
      <vt:lpstr>Σχέση γραφημάτων – φωνημάτων IV</vt:lpstr>
      <vt:lpstr>Σχέση γραφημάτων – φωνημάτων V</vt:lpstr>
      <vt:lpstr>Τα διγράμματα I</vt:lpstr>
      <vt:lpstr>Τα διγράμματα II  </vt:lpstr>
      <vt:lpstr>Τα διγράμματα III</vt:lpstr>
      <vt:lpstr>Τόνος/Τονικό σημάδι</vt:lpstr>
      <vt:lpstr>Παρουσίαση του PowerPoint</vt:lpstr>
      <vt:lpstr>Compito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Katerina</dc:creator>
  <cp:lastModifiedBy>Florou Katerina</cp:lastModifiedBy>
  <cp:revision>18</cp:revision>
  <dcterms:created xsi:type="dcterms:W3CDTF">2020-03-20T11:44:22Z</dcterms:created>
  <dcterms:modified xsi:type="dcterms:W3CDTF">2025-03-21T21:28:43Z</dcterms:modified>
</cp:coreProperties>
</file>