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74" r:id="rId10"/>
    <p:sldId id="265" r:id="rId11"/>
    <p:sldId id="266" r:id="rId12"/>
    <p:sldId id="264" r:id="rId13"/>
    <p:sldId id="281" r:id="rId14"/>
    <p:sldId id="267"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4FF99CC-6389-4B41-B3FA-9DA2F53CE83F}" type="datetimeFigureOut">
              <a:rPr lang="el-GR" smtClean="0"/>
              <a:pPr/>
              <a:t>22/4/2026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5A0B737-85E2-4014-84A9-27923062283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F99CC-6389-4B41-B3FA-9DA2F53CE83F}" type="datetimeFigureOut">
              <a:rPr lang="el-GR" smtClean="0"/>
              <a:pPr/>
              <a:t>22/4/2026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0B737-85E2-4014-84A9-27923062283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it.wikipedia.org/wiki/Aiuto:IPA_per_l'italian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t.wikipedia.org/wiki/Consonante_labiodentale" TargetMode="External"/><Relationship Id="rId2" Type="http://schemas.openxmlformats.org/officeDocument/2006/relationships/hyperlink" Target="https://it.wikipedia.org/wiki/Consonante_bilabiale" TargetMode="External"/><Relationship Id="rId1" Type="http://schemas.openxmlformats.org/officeDocument/2006/relationships/slideLayout" Target="../slideLayouts/slideLayout2.xml"/><Relationship Id="rId4" Type="http://schemas.openxmlformats.org/officeDocument/2006/relationships/hyperlink" Target="https://it.wikipedia.org/wiki/Aiuto:IPA_per_l'italian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a:t>RIPASSO e DISCUSSIONE</a:t>
            </a:r>
            <a:endParaRPr lang="el-GR" dirty="0"/>
          </a:p>
        </p:txBody>
      </p:sp>
      <p:sp>
        <p:nvSpPr>
          <p:cNvPr id="3" name="2 - Υπότιτλος"/>
          <p:cNvSpPr>
            <a:spLocks noGrp="1"/>
          </p:cNvSpPr>
          <p:nvPr>
            <p:ph type="subTitle" idx="1"/>
          </p:nvPr>
        </p:nvSpPr>
        <p:spPr/>
        <p:txBody>
          <a:bodyPr/>
          <a:lstStyle/>
          <a:p>
            <a:r>
              <a:rPr lang="en-US" dirty="0"/>
              <a:t>Katerina </a:t>
            </a:r>
            <a:r>
              <a:rPr lang="en-US" dirty="0" err="1"/>
              <a:t>Florou</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Elisione</a:t>
            </a:r>
            <a:endParaRPr lang="el-GR" dirty="0"/>
          </a:p>
        </p:txBody>
      </p:sp>
      <p:sp>
        <p:nvSpPr>
          <p:cNvPr id="3" name="2 - Θέση περιεχομένου"/>
          <p:cNvSpPr>
            <a:spLocks noGrp="1"/>
          </p:cNvSpPr>
          <p:nvPr>
            <p:ph idx="1"/>
          </p:nvPr>
        </p:nvSpPr>
        <p:spPr>
          <a:xfrm>
            <a:off x="457200" y="1285860"/>
            <a:ext cx="8229600" cy="5143536"/>
          </a:xfrm>
        </p:spPr>
        <p:txBody>
          <a:bodyPr>
            <a:normAutofit fontScale="77500" lnSpcReduction="20000"/>
          </a:bodyPr>
          <a:lstStyle/>
          <a:p>
            <a:pPr algn="just"/>
            <a:r>
              <a:rPr lang="it-IT" sz="3100" dirty="0"/>
              <a:t>E' denominata </a:t>
            </a:r>
            <a:r>
              <a:rPr lang="it-IT" sz="3100" b="1" dirty="0"/>
              <a:t>elisione </a:t>
            </a:r>
            <a:r>
              <a:rPr lang="it-IT" sz="3100" dirty="0"/>
              <a:t>la caduta della vocale finale (se non accentata) di una parola che incontra la vocale iniziale di un'altra. Questa “operazione” viene graficamente indicata con l'apposizione di un apostrofo in corrispondenza della vocale caduta. ricorriamo all'elisione nei seguenti casi:</a:t>
            </a:r>
          </a:p>
          <a:p>
            <a:pPr lvl="1" algn="just"/>
            <a:r>
              <a:rPr lang="it-IT" dirty="0"/>
              <a:t>con gli articoli determinativi </a:t>
            </a:r>
            <a:r>
              <a:rPr lang="it-IT" b="1" dirty="0"/>
              <a:t>lo</a:t>
            </a:r>
            <a:r>
              <a:rPr lang="it-IT" dirty="0"/>
              <a:t>, </a:t>
            </a:r>
            <a:r>
              <a:rPr lang="it-IT" b="1" dirty="0"/>
              <a:t>la</a:t>
            </a:r>
          </a:p>
          <a:p>
            <a:pPr lvl="1"/>
            <a:r>
              <a:rPr lang="it-IT" dirty="0"/>
              <a:t>con l'articolo indeterminativo </a:t>
            </a:r>
            <a:r>
              <a:rPr lang="it-IT" b="1" dirty="0"/>
              <a:t>una </a:t>
            </a:r>
          </a:p>
          <a:p>
            <a:pPr lvl="1"/>
            <a:r>
              <a:rPr lang="it-IT" dirty="0"/>
              <a:t> con gli aggettivi dimostrativi  questo o quello</a:t>
            </a:r>
          </a:p>
          <a:p>
            <a:pPr lvl="1"/>
            <a:r>
              <a:rPr lang="it-IT" dirty="0"/>
              <a:t>con gli aggettivi </a:t>
            </a:r>
            <a:r>
              <a:rPr lang="it-IT" b="1" dirty="0"/>
              <a:t>bello</a:t>
            </a:r>
            <a:r>
              <a:rPr lang="it-IT" dirty="0"/>
              <a:t>, </a:t>
            </a:r>
            <a:r>
              <a:rPr lang="it-IT" b="1" dirty="0"/>
              <a:t>santo</a:t>
            </a:r>
            <a:r>
              <a:rPr lang="it-IT" dirty="0"/>
              <a:t>/</a:t>
            </a:r>
            <a:r>
              <a:rPr lang="it-IT" b="1" dirty="0"/>
              <a:t>a</a:t>
            </a:r>
          </a:p>
          <a:p>
            <a:pPr lvl="1"/>
            <a:r>
              <a:rPr lang="it-IT" dirty="0"/>
              <a:t>con la congiunzione </a:t>
            </a:r>
            <a:r>
              <a:rPr lang="it-IT" b="1" dirty="0"/>
              <a:t>anche</a:t>
            </a:r>
            <a:r>
              <a:rPr lang="it-IT" dirty="0"/>
              <a:t>, antecedente i pronomi personali io, egli, esso/a, essi/e</a:t>
            </a:r>
          </a:p>
          <a:p>
            <a:pPr lvl="1"/>
            <a:r>
              <a:rPr lang="it-IT" dirty="0"/>
              <a:t>con le particelle pronominali atone </a:t>
            </a:r>
            <a:r>
              <a:rPr lang="it-IT" b="1" dirty="0"/>
              <a:t>lo</a:t>
            </a:r>
            <a:r>
              <a:rPr lang="it-IT" dirty="0"/>
              <a:t>, </a:t>
            </a:r>
            <a:r>
              <a:rPr lang="it-IT" b="1" dirty="0"/>
              <a:t>la</a:t>
            </a:r>
            <a:r>
              <a:rPr lang="it-IT" dirty="0"/>
              <a:t>, </a:t>
            </a:r>
            <a:r>
              <a:rPr lang="it-IT" b="1" dirty="0"/>
              <a:t>mi</a:t>
            </a:r>
            <a:r>
              <a:rPr lang="it-IT" dirty="0"/>
              <a:t>, </a:t>
            </a:r>
            <a:r>
              <a:rPr lang="it-IT" b="1" dirty="0"/>
              <a:t>ti</a:t>
            </a:r>
            <a:r>
              <a:rPr lang="it-IT" dirty="0"/>
              <a:t>, </a:t>
            </a:r>
            <a:r>
              <a:rPr lang="it-IT" b="1" dirty="0"/>
              <a:t>ci</a:t>
            </a:r>
            <a:r>
              <a:rPr lang="it-IT" dirty="0"/>
              <a:t>, </a:t>
            </a:r>
            <a:r>
              <a:rPr lang="it-IT" b="1" dirty="0"/>
              <a:t>si</a:t>
            </a:r>
            <a:r>
              <a:rPr lang="it-IT" dirty="0"/>
              <a:t>, </a:t>
            </a:r>
            <a:r>
              <a:rPr lang="it-IT" b="1" dirty="0"/>
              <a:t>vi</a:t>
            </a:r>
            <a:r>
              <a:rPr lang="it-IT" dirty="0"/>
              <a:t>, </a:t>
            </a:r>
            <a:r>
              <a:rPr lang="it-IT" b="1" dirty="0"/>
              <a:t>ne</a:t>
            </a:r>
          </a:p>
          <a:p>
            <a:pPr lvl="1"/>
            <a:r>
              <a:rPr lang="it-IT" dirty="0"/>
              <a:t>con l'avverbio e congiunzione </a:t>
            </a:r>
            <a:r>
              <a:rPr lang="it-IT" b="1" dirty="0"/>
              <a:t>come </a:t>
            </a:r>
            <a:r>
              <a:rPr lang="it-IT" dirty="0"/>
              <a:t>a cui fa seguito il verbo essere</a:t>
            </a:r>
          </a:p>
          <a:p>
            <a:pPr lvl="1"/>
            <a:r>
              <a:rPr lang="it-IT" dirty="0"/>
              <a:t>con la preposizione </a:t>
            </a:r>
            <a:r>
              <a:rPr lang="it-IT" b="1" dirty="0"/>
              <a:t>di</a:t>
            </a:r>
            <a:r>
              <a:rPr lang="it-IT" dirty="0"/>
              <a:t> (</a:t>
            </a:r>
            <a:r>
              <a:rPr lang="it-IT" i="1" dirty="0"/>
              <a:t>d'accordo)</a:t>
            </a:r>
            <a:endParaRPr lang="it-IT" dirty="0"/>
          </a:p>
          <a:p>
            <a:pPr lvl="1"/>
            <a:endParaRPr lang="it-IT" dirty="0"/>
          </a:p>
          <a:p>
            <a:pPr>
              <a:buNone/>
            </a:pPr>
            <a:endParaRPr lang="it-IT" dirty="0"/>
          </a:p>
          <a:p>
            <a:pPr lvl="1" algn="just"/>
            <a:endParaRPr lang="it-IT" dirty="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Troncamento</a:t>
            </a:r>
            <a:endParaRPr lang="el-GR" dirty="0"/>
          </a:p>
        </p:txBody>
      </p:sp>
      <p:sp>
        <p:nvSpPr>
          <p:cNvPr id="3" name="2 - Θέση περιεχομένου"/>
          <p:cNvSpPr>
            <a:spLocks noGrp="1"/>
          </p:cNvSpPr>
          <p:nvPr>
            <p:ph idx="1"/>
          </p:nvPr>
        </p:nvSpPr>
        <p:spPr>
          <a:xfrm>
            <a:off x="457200" y="1214422"/>
            <a:ext cx="8229600" cy="5643578"/>
          </a:xfrm>
        </p:spPr>
        <p:txBody>
          <a:bodyPr>
            <a:normAutofit fontScale="55000" lnSpcReduction="20000"/>
          </a:bodyPr>
          <a:lstStyle/>
          <a:p>
            <a:pPr algn="just"/>
            <a:r>
              <a:rPr lang="it-IT" sz="3800" dirty="0"/>
              <a:t>Si chiama</a:t>
            </a:r>
            <a:r>
              <a:rPr lang="it-IT" sz="3800" b="1" dirty="0"/>
              <a:t> troncamento </a:t>
            </a:r>
            <a:r>
              <a:rPr lang="it-IT" sz="3800" dirty="0"/>
              <a:t>(o</a:t>
            </a:r>
            <a:r>
              <a:rPr lang="it-IT" sz="3800" b="1" dirty="0"/>
              <a:t> apocope</a:t>
            </a:r>
            <a:r>
              <a:rPr lang="it-IT" sz="3800" dirty="0"/>
              <a:t>), invece, l'eliminazione dell'ultima vocale atona, o dell'ultima sillaba di una parola quando quella che incontra inizia con una consonante o, come nel caso dell'</a:t>
            </a:r>
            <a:r>
              <a:rPr lang="it-IT" sz="3800" i="1" dirty="0"/>
              <a:t>elisione</a:t>
            </a:r>
            <a:r>
              <a:rPr lang="it-IT" sz="3800" dirty="0"/>
              <a:t>, con una vocale. Se per indicare l'elisione ci serviamo dell'apostrofo, per il troncamento non usiamo alcun segno grafico. Un troncamento si ritiene obbligatorio in questi casi:</a:t>
            </a:r>
          </a:p>
          <a:p>
            <a:pPr lvl="1"/>
            <a:r>
              <a:rPr lang="it-IT" sz="3200" dirty="0"/>
              <a:t>con l'articolo indeterminativo</a:t>
            </a:r>
            <a:r>
              <a:rPr lang="it-IT" sz="3200" b="1" dirty="0"/>
              <a:t> uno </a:t>
            </a:r>
            <a:r>
              <a:rPr lang="it-IT" sz="3200" dirty="0"/>
              <a:t>(un amico) e composti quali nessuno, alcuno, ciascuno a cui seguono parole maschili che iniziano per consonante o vocale, </a:t>
            </a:r>
            <a:r>
              <a:rPr lang="it-IT" sz="3200" b="1" dirty="0"/>
              <a:t>ad eccezione di</a:t>
            </a:r>
            <a:r>
              <a:rPr lang="it-IT" sz="3200" dirty="0"/>
              <a:t> </a:t>
            </a:r>
            <a:r>
              <a:rPr lang="it-IT" sz="3200" b="1" dirty="0"/>
              <a:t>s impura</a:t>
            </a:r>
            <a:r>
              <a:rPr lang="it-IT" sz="3200" dirty="0"/>
              <a:t>, </a:t>
            </a:r>
            <a:r>
              <a:rPr lang="it-IT" sz="3200" b="1" dirty="0"/>
              <a:t>z</a:t>
            </a:r>
            <a:r>
              <a:rPr lang="it-IT" sz="3200" dirty="0"/>
              <a:t>, </a:t>
            </a:r>
            <a:r>
              <a:rPr lang="it-IT" sz="3200" b="1" dirty="0"/>
              <a:t>x</a:t>
            </a:r>
            <a:r>
              <a:rPr lang="it-IT" sz="3200" dirty="0"/>
              <a:t>, </a:t>
            </a:r>
            <a:r>
              <a:rPr lang="it-IT" sz="3200" b="1" dirty="0"/>
              <a:t>ps</a:t>
            </a:r>
            <a:r>
              <a:rPr lang="it-IT" sz="3200" dirty="0"/>
              <a:t>, </a:t>
            </a:r>
            <a:r>
              <a:rPr lang="it-IT" sz="3200" b="1" dirty="0"/>
              <a:t>gn </a:t>
            </a:r>
            <a:r>
              <a:rPr lang="it-IT" sz="3200" dirty="0"/>
              <a:t>(</a:t>
            </a:r>
            <a:r>
              <a:rPr lang="it-IT" sz="3200" i="1" dirty="0"/>
              <a:t>alcun male</a:t>
            </a:r>
            <a:r>
              <a:rPr lang="it-IT" sz="3200" dirty="0"/>
              <a:t>, </a:t>
            </a:r>
            <a:r>
              <a:rPr lang="it-IT" sz="3200" i="1" dirty="0"/>
              <a:t>ciascun bambino</a:t>
            </a:r>
            <a:r>
              <a:rPr lang="it-IT" sz="3200" dirty="0"/>
              <a:t>);</a:t>
            </a:r>
          </a:p>
          <a:p>
            <a:pPr lvl="1"/>
            <a:r>
              <a:rPr lang="it-IT" sz="3200" dirty="0"/>
              <a:t>con gli aggettivi </a:t>
            </a:r>
            <a:r>
              <a:rPr lang="it-IT" sz="3200" b="1" dirty="0"/>
              <a:t>buono</a:t>
            </a:r>
            <a:r>
              <a:rPr lang="it-IT" sz="3200" dirty="0"/>
              <a:t>, seguito da consonante o vocale</a:t>
            </a:r>
            <a:r>
              <a:rPr lang="it-IT" sz="3200" b="1" dirty="0"/>
              <a:t> </a:t>
            </a:r>
            <a:r>
              <a:rPr lang="it-IT" sz="3200" dirty="0"/>
              <a:t>(</a:t>
            </a:r>
            <a:r>
              <a:rPr lang="it-IT" sz="3200" i="1" dirty="0"/>
              <a:t>buon compagno</a:t>
            </a:r>
            <a:r>
              <a:rPr lang="it-IT" sz="3200" dirty="0"/>
              <a:t>), </a:t>
            </a:r>
            <a:r>
              <a:rPr lang="it-IT" sz="3200" b="1" dirty="0"/>
              <a:t>bello</a:t>
            </a:r>
            <a:r>
              <a:rPr lang="it-IT" sz="3200" dirty="0"/>
              <a:t>/</a:t>
            </a:r>
            <a:r>
              <a:rPr lang="it-IT" sz="3200" b="1" dirty="0"/>
              <a:t>quello</a:t>
            </a:r>
            <a:r>
              <a:rPr lang="it-IT" sz="3200" dirty="0"/>
              <a:t> davanti a parole maschili che iniziano per consonante, </a:t>
            </a:r>
            <a:r>
              <a:rPr lang="it-IT" sz="3200" b="1" dirty="0"/>
              <a:t>ad eccezione di</a:t>
            </a:r>
            <a:r>
              <a:rPr lang="it-IT" sz="3200" dirty="0"/>
              <a:t> </a:t>
            </a:r>
            <a:r>
              <a:rPr lang="it-IT" sz="3200" b="1" dirty="0"/>
              <a:t>s impura</a:t>
            </a:r>
            <a:r>
              <a:rPr lang="it-IT" sz="3200" dirty="0"/>
              <a:t>, </a:t>
            </a:r>
            <a:r>
              <a:rPr lang="it-IT" sz="3200" b="1" dirty="0"/>
              <a:t>z</a:t>
            </a:r>
            <a:r>
              <a:rPr lang="it-IT" sz="3200" dirty="0"/>
              <a:t>, </a:t>
            </a:r>
            <a:r>
              <a:rPr lang="it-IT" sz="3200" b="1" dirty="0"/>
              <a:t>x</a:t>
            </a:r>
            <a:r>
              <a:rPr lang="it-IT" sz="3200" dirty="0"/>
              <a:t>, </a:t>
            </a:r>
            <a:r>
              <a:rPr lang="it-IT" sz="3200" b="1" dirty="0"/>
              <a:t>ps</a:t>
            </a:r>
            <a:r>
              <a:rPr lang="it-IT" sz="3200" dirty="0"/>
              <a:t>, </a:t>
            </a:r>
            <a:r>
              <a:rPr lang="it-IT" sz="3200" b="1" dirty="0"/>
              <a:t>gn </a:t>
            </a:r>
            <a:r>
              <a:rPr lang="it-IT" sz="3200" dirty="0"/>
              <a:t>(</a:t>
            </a:r>
            <a:r>
              <a:rPr lang="it-IT" sz="3200" i="1" dirty="0"/>
              <a:t>bel vaso,quel caso</a:t>
            </a:r>
            <a:r>
              <a:rPr lang="it-IT" sz="3200" dirty="0"/>
              <a:t>) e, sempre antecedente parole che iniziano per consonante, l'aggettivo </a:t>
            </a:r>
            <a:r>
              <a:rPr lang="it-IT" sz="3200" b="1" dirty="0"/>
              <a:t>santo</a:t>
            </a:r>
            <a:r>
              <a:rPr lang="it-IT" sz="3200" dirty="0"/>
              <a:t> (San Patrizio);</a:t>
            </a:r>
          </a:p>
          <a:p>
            <a:pPr lvl="1"/>
            <a:r>
              <a:rPr lang="it-IT" sz="3200" dirty="0"/>
              <a:t>con sostantivi volti a identificare una professione, uno stato sociale, seguiti da un nome proprio: </a:t>
            </a:r>
            <a:r>
              <a:rPr lang="it-IT" sz="3200" b="1" dirty="0"/>
              <a:t>professore</a:t>
            </a:r>
            <a:r>
              <a:rPr lang="it-IT" sz="3200" dirty="0"/>
              <a:t>, </a:t>
            </a:r>
            <a:r>
              <a:rPr lang="it-IT" sz="3200" b="1" dirty="0"/>
              <a:t>dottore</a:t>
            </a:r>
            <a:r>
              <a:rPr lang="it-IT" sz="3200" dirty="0"/>
              <a:t>, ecc. (</a:t>
            </a:r>
            <a:r>
              <a:rPr lang="it-IT" sz="3200" i="1" dirty="0"/>
              <a:t>professor Rossi</a:t>
            </a:r>
            <a:r>
              <a:rPr lang="it-IT" sz="3200" dirty="0"/>
              <a:t>, </a:t>
            </a:r>
            <a:r>
              <a:rPr lang="it-IT" sz="3200" i="1" dirty="0"/>
              <a:t>dottor Bianchi</a:t>
            </a:r>
            <a:r>
              <a:rPr lang="it-IT" sz="3200" dirty="0"/>
              <a:t>);</a:t>
            </a:r>
          </a:p>
          <a:p>
            <a:pPr lvl="1"/>
            <a:r>
              <a:rPr lang="it-IT" sz="3200" dirty="0"/>
              <a:t>con diverse locuzioni verbali di uso comune, come </a:t>
            </a:r>
            <a:r>
              <a:rPr lang="it-IT" sz="3200" b="1" dirty="0"/>
              <a:t>aver sonno</a:t>
            </a:r>
            <a:r>
              <a:rPr lang="it-IT" sz="3200" dirty="0"/>
              <a:t>, </a:t>
            </a:r>
            <a:r>
              <a:rPr lang="it-IT" sz="3200" b="1" dirty="0"/>
              <a:t>voler partire</a:t>
            </a:r>
            <a:r>
              <a:rPr lang="it-IT" sz="3200" dirty="0"/>
              <a:t>, </a:t>
            </a:r>
            <a:r>
              <a:rPr lang="it-IT" sz="3200" b="1" dirty="0"/>
              <a:t>saper cucinare</a:t>
            </a:r>
            <a:r>
              <a:rPr lang="it-IT" sz="3200" dirty="0"/>
              <a:t> o espressioni tipiche quali</a:t>
            </a:r>
            <a:r>
              <a:rPr lang="it-IT" sz="3200" b="1" dirty="0"/>
              <a:t> in fin dei conti</a:t>
            </a:r>
            <a:r>
              <a:rPr lang="it-IT" sz="3200" dirty="0"/>
              <a:t>, </a:t>
            </a:r>
            <a:r>
              <a:rPr lang="it-IT" sz="3200" b="1" dirty="0"/>
              <a:t>man mano</a:t>
            </a:r>
            <a:r>
              <a:rPr lang="it-IT" sz="3200" dirty="0"/>
              <a:t>, </a:t>
            </a:r>
            <a:r>
              <a:rPr lang="it-IT" sz="3200" b="1" dirty="0"/>
              <a:t>mal di mare</a:t>
            </a:r>
            <a:r>
              <a:rPr lang="it-IT" sz="3200" dirty="0"/>
              <a:t>, ecc. </a:t>
            </a:r>
            <a:endParaRPr lang="el-G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Raddoppiamento</a:t>
            </a:r>
            <a:r>
              <a:rPr lang="en-US" dirty="0"/>
              <a:t> </a:t>
            </a:r>
            <a:r>
              <a:rPr lang="en-US" dirty="0" err="1"/>
              <a:t>morfosintatico</a:t>
            </a:r>
            <a:endParaRPr lang="el-GR" dirty="0"/>
          </a:p>
        </p:txBody>
      </p:sp>
      <p:sp>
        <p:nvSpPr>
          <p:cNvPr id="3" name="2 - Θέση περιεχομένου"/>
          <p:cNvSpPr>
            <a:spLocks noGrp="1"/>
          </p:cNvSpPr>
          <p:nvPr>
            <p:ph idx="1"/>
          </p:nvPr>
        </p:nvSpPr>
        <p:spPr>
          <a:xfrm>
            <a:off x="457200" y="1285860"/>
            <a:ext cx="8229600" cy="5143536"/>
          </a:xfrm>
        </p:spPr>
        <p:txBody>
          <a:bodyPr>
            <a:normAutofit fontScale="85000" lnSpcReduction="10000"/>
          </a:bodyPr>
          <a:lstStyle/>
          <a:p>
            <a:r>
              <a:rPr lang="it-IT" dirty="0"/>
              <a:t>Il r</a:t>
            </a:r>
            <a:r>
              <a:rPr lang="en-US" dirty="0" err="1"/>
              <a:t>addoppiamento</a:t>
            </a:r>
            <a:r>
              <a:rPr lang="en-US" dirty="0"/>
              <a:t> </a:t>
            </a:r>
            <a:r>
              <a:rPr lang="en-US" dirty="0" err="1"/>
              <a:t>morfosintatico</a:t>
            </a:r>
            <a:r>
              <a:rPr lang="it-IT" dirty="0"/>
              <a:t> può essere definito come il raddoppiamento(o geminazione) di una consonante all'inizio di una parola; la presenza del raddoppiamento fonosintattico dipende solo dalla parola precedente. Nell'italiano standard, i casi in cui c’ è raddoppiamento fonosintattico sono grossomodo raggruppabili nei due seguenti casi:</a:t>
            </a:r>
          </a:p>
          <a:p>
            <a:pPr lvl="1"/>
            <a:r>
              <a:rPr lang="it-IT" dirty="0"/>
              <a:t>dopo i polisillabi accentati sull'ultima sillaba (come ad esempio "sanità", "perché", "poté", "morì" ecc.);</a:t>
            </a:r>
          </a:p>
          <a:p>
            <a:pPr lvl="1"/>
            <a:r>
              <a:rPr lang="it-IT" dirty="0"/>
              <a:t>dopo le parole "a", "che", "chi", "come", "da", "do", "dove", "e", "fa", "fra", "fu", "gru", "ha", "ho", "ma", "mo'" (nella locuzione "a mo' di"), "no", "o", "qua" "qualche", "qui", "so", "sopra", "sta", "sto", "su", "te", "tra", "tre", "tu", "va", "vo".</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Iato</a:t>
            </a:r>
            <a:endParaRPr lang="el-GR" dirty="0"/>
          </a:p>
        </p:txBody>
      </p:sp>
      <p:sp>
        <p:nvSpPr>
          <p:cNvPr id="3" name="2 - Θέση περιεχομένου"/>
          <p:cNvSpPr>
            <a:spLocks noGrp="1"/>
          </p:cNvSpPr>
          <p:nvPr>
            <p:ph idx="1"/>
          </p:nvPr>
        </p:nvSpPr>
        <p:spPr/>
        <p:txBody>
          <a:bodyPr/>
          <a:lstStyle/>
          <a:p>
            <a:pPr>
              <a:buNone/>
            </a:pPr>
            <a:r>
              <a:rPr lang="en-US" dirty="0" err="1"/>
              <a:t>Quando</a:t>
            </a:r>
            <a:r>
              <a:rPr lang="en-US" dirty="0"/>
              <a:t> due </a:t>
            </a:r>
            <a:r>
              <a:rPr lang="en-US" dirty="0" err="1"/>
              <a:t>vocali</a:t>
            </a:r>
            <a:r>
              <a:rPr lang="en-US" dirty="0"/>
              <a:t> non </a:t>
            </a:r>
            <a:r>
              <a:rPr lang="en-US" dirty="0" err="1"/>
              <a:t>formano</a:t>
            </a:r>
            <a:r>
              <a:rPr lang="en-US" dirty="0"/>
              <a:t> un </a:t>
            </a:r>
            <a:r>
              <a:rPr lang="en-US" dirty="0" err="1"/>
              <a:t>dittongo</a:t>
            </a:r>
            <a:r>
              <a:rPr lang="en-US" dirty="0"/>
              <a:t> </a:t>
            </a:r>
            <a:r>
              <a:rPr lang="en-US" dirty="0" err="1"/>
              <a:t>si</a:t>
            </a:r>
            <a:r>
              <a:rPr lang="en-US" dirty="0"/>
              <a:t> </a:t>
            </a:r>
            <a:r>
              <a:rPr lang="en-US" dirty="0" err="1"/>
              <a:t>parla</a:t>
            </a:r>
            <a:r>
              <a:rPr lang="en-US" dirty="0"/>
              <a:t> </a:t>
            </a:r>
            <a:r>
              <a:rPr lang="en-US" dirty="0" err="1"/>
              <a:t>di</a:t>
            </a:r>
            <a:r>
              <a:rPr lang="en-US" dirty="0"/>
              <a:t> </a:t>
            </a:r>
            <a:r>
              <a:rPr lang="en-US" b="1" dirty="0" err="1"/>
              <a:t>iato</a:t>
            </a:r>
            <a:r>
              <a:rPr lang="en-US" b="1" dirty="0"/>
              <a:t> </a:t>
            </a:r>
            <a:r>
              <a:rPr lang="en-US" dirty="0"/>
              <a:t>(</a:t>
            </a:r>
            <a:r>
              <a:rPr lang="en-US" dirty="0" err="1"/>
              <a:t>distacco</a:t>
            </a:r>
            <a:r>
              <a:rPr lang="en-US" dirty="0"/>
              <a:t>):</a:t>
            </a:r>
          </a:p>
          <a:p>
            <a:pPr marL="514350" indent="-514350">
              <a:buFont typeface="+mj-lt"/>
              <a:buAutoNum type="arabicPeriod"/>
            </a:pPr>
            <a:r>
              <a:rPr lang="en-US" dirty="0"/>
              <a:t>		</a:t>
            </a:r>
            <a:r>
              <a:rPr lang="en-US" dirty="0" err="1"/>
              <a:t>Quando</a:t>
            </a:r>
            <a:r>
              <a:rPr lang="en-US" dirty="0"/>
              <a:t> non </a:t>
            </a:r>
            <a:r>
              <a:rPr lang="en-US" dirty="0" err="1"/>
              <a:t>ci</a:t>
            </a:r>
            <a:r>
              <a:rPr lang="en-US" dirty="0"/>
              <a:t> </a:t>
            </a:r>
            <a:r>
              <a:rPr lang="en-US" dirty="0" err="1"/>
              <a:t>sono</a:t>
            </a:r>
            <a:r>
              <a:rPr lang="en-US" dirty="0"/>
              <a:t> n</a:t>
            </a:r>
            <a:r>
              <a:rPr lang="it-IT" dirty="0"/>
              <a:t>è la </a:t>
            </a:r>
            <a:r>
              <a:rPr lang="en-US" dirty="0"/>
              <a:t>–</a:t>
            </a:r>
            <a:r>
              <a:rPr lang="en-US" dirty="0" err="1"/>
              <a:t>i</a:t>
            </a:r>
            <a:r>
              <a:rPr lang="en-US" dirty="0"/>
              <a:t> </a:t>
            </a:r>
            <a:r>
              <a:rPr lang="it-IT" dirty="0"/>
              <a:t>nè la </a:t>
            </a:r>
            <a:r>
              <a:rPr lang="en-US" dirty="0"/>
              <a:t>–u</a:t>
            </a:r>
          </a:p>
          <a:p>
            <a:pPr marL="514350" indent="-514350">
              <a:buFont typeface="+mj-lt"/>
              <a:buAutoNum type="arabicPeriod"/>
            </a:pPr>
            <a:r>
              <a:rPr lang="en-US" dirty="0"/>
              <a:t>		</a:t>
            </a:r>
            <a:r>
              <a:rPr lang="en-US" dirty="0" err="1"/>
              <a:t>Quando</a:t>
            </a:r>
            <a:r>
              <a:rPr lang="en-US" dirty="0"/>
              <a:t> la –</a:t>
            </a:r>
            <a:r>
              <a:rPr lang="en-US" dirty="0" err="1"/>
              <a:t>i</a:t>
            </a:r>
            <a:r>
              <a:rPr lang="en-US" dirty="0"/>
              <a:t> e la -u </a:t>
            </a:r>
            <a:r>
              <a:rPr lang="en-US" dirty="0" err="1"/>
              <a:t>sono</a:t>
            </a:r>
            <a:r>
              <a:rPr lang="en-US" dirty="0"/>
              <a:t> </a:t>
            </a:r>
            <a:r>
              <a:rPr lang="en-US" dirty="0" err="1"/>
              <a:t>accentate</a:t>
            </a:r>
            <a:endParaRPr lang="en-US" dirty="0"/>
          </a:p>
          <a:p>
            <a:pPr marL="514350" indent="-514350">
              <a:buFont typeface="+mj-lt"/>
              <a:buAutoNum type="arabicPeriod"/>
            </a:pPr>
            <a:r>
              <a:rPr lang="en-US" dirty="0"/>
              <a:t>		</a:t>
            </a:r>
            <a:r>
              <a:rPr lang="en-US" dirty="0" err="1"/>
              <a:t>Dopo</a:t>
            </a:r>
            <a:r>
              <a:rPr lang="en-US" dirty="0"/>
              <a:t> </a:t>
            </a:r>
            <a:r>
              <a:rPr lang="en-US" dirty="0" err="1"/>
              <a:t>il</a:t>
            </a:r>
            <a:r>
              <a:rPr lang="en-US" dirty="0"/>
              <a:t> </a:t>
            </a:r>
            <a:r>
              <a:rPr lang="en-US" dirty="0" err="1"/>
              <a:t>prefisso</a:t>
            </a:r>
            <a:r>
              <a:rPr lang="en-US" dirty="0"/>
              <a:t> </a:t>
            </a:r>
            <a:r>
              <a:rPr lang="en-US" dirty="0" err="1"/>
              <a:t>ri</a:t>
            </a:r>
            <a:r>
              <a:rPr lang="en-US" dirty="0"/>
              <a:t>-, bi- o tri-</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lgn="ctr">
              <a:buNone/>
            </a:pPr>
            <a:r>
              <a:rPr lang="en-US" dirty="0" err="1"/>
              <a:t>Tocca</a:t>
            </a:r>
            <a:r>
              <a:rPr lang="en-US" dirty="0"/>
              <a:t> </a:t>
            </a:r>
            <a:r>
              <a:rPr lang="en-US" dirty="0" err="1"/>
              <a:t>alla</a:t>
            </a:r>
            <a:r>
              <a:rPr lang="en-US" dirty="0"/>
              <a:t> </a:t>
            </a:r>
            <a:r>
              <a:rPr lang="en-US" dirty="0" err="1"/>
              <a:t>pratica</a:t>
            </a:r>
            <a:r>
              <a:rPr lang="en-US" dirty="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FONOLOGIA-FONEMA</a:t>
            </a:r>
            <a:endParaRPr lang="el-GR" dirty="0"/>
          </a:p>
        </p:txBody>
      </p:sp>
      <p:sp>
        <p:nvSpPr>
          <p:cNvPr id="3" name="2 - Θέση περιεχομένου"/>
          <p:cNvSpPr>
            <a:spLocks noGrp="1"/>
          </p:cNvSpPr>
          <p:nvPr>
            <p:ph idx="1"/>
          </p:nvPr>
        </p:nvSpPr>
        <p:spPr/>
        <p:txBody>
          <a:bodyPr/>
          <a:lstStyle/>
          <a:p>
            <a:r>
              <a:rPr lang="en-US" dirty="0"/>
              <a:t>La </a:t>
            </a:r>
            <a:r>
              <a:rPr lang="en-US" b="1" dirty="0" err="1"/>
              <a:t>fonologia</a:t>
            </a:r>
            <a:r>
              <a:rPr lang="en-US" dirty="0"/>
              <a:t> </a:t>
            </a:r>
            <a:r>
              <a:rPr lang="en-US" dirty="0" err="1"/>
              <a:t>si</a:t>
            </a:r>
            <a:r>
              <a:rPr lang="en-US" dirty="0"/>
              <a:t> </a:t>
            </a:r>
            <a:r>
              <a:rPr lang="en-US" dirty="0" err="1"/>
              <a:t>interessa</a:t>
            </a:r>
            <a:r>
              <a:rPr lang="en-US" dirty="0"/>
              <a:t> </a:t>
            </a:r>
            <a:r>
              <a:rPr lang="en-US" dirty="0" err="1"/>
              <a:t>dei</a:t>
            </a:r>
            <a:r>
              <a:rPr lang="en-US" dirty="0"/>
              <a:t> </a:t>
            </a:r>
            <a:r>
              <a:rPr lang="en-US" dirty="0" err="1"/>
              <a:t>suoni</a:t>
            </a:r>
            <a:r>
              <a:rPr lang="en-US" dirty="0"/>
              <a:t> </a:t>
            </a:r>
            <a:r>
              <a:rPr lang="en-US" dirty="0" err="1"/>
              <a:t>distintivi</a:t>
            </a:r>
            <a:r>
              <a:rPr lang="en-US" dirty="0"/>
              <a:t> </a:t>
            </a:r>
            <a:r>
              <a:rPr lang="en-US" dirty="0" err="1"/>
              <a:t>di</a:t>
            </a:r>
            <a:r>
              <a:rPr lang="en-US" dirty="0"/>
              <a:t> </a:t>
            </a:r>
            <a:r>
              <a:rPr lang="en-US" dirty="0" err="1"/>
              <a:t>una</a:t>
            </a:r>
            <a:r>
              <a:rPr lang="en-US" dirty="0"/>
              <a:t> lingua, </a:t>
            </a:r>
            <a:r>
              <a:rPr lang="en-US" dirty="0" err="1"/>
              <a:t>di</a:t>
            </a:r>
            <a:r>
              <a:rPr lang="en-US" dirty="0"/>
              <a:t> </a:t>
            </a:r>
            <a:r>
              <a:rPr lang="en-US" dirty="0" err="1"/>
              <a:t>quei</a:t>
            </a:r>
            <a:r>
              <a:rPr lang="en-US" dirty="0"/>
              <a:t> </a:t>
            </a:r>
            <a:r>
              <a:rPr lang="en-US" dirty="0" err="1"/>
              <a:t>suoni</a:t>
            </a:r>
            <a:r>
              <a:rPr lang="en-US" dirty="0"/>
              <a:t> </a:t>
            </a:r>
            <a:r>
              <a:rPr lang="en-US" dirty="0" err="1"/>
              <a:t>cio</a:t>
            </a:r>
            <a:r>
              <a:rPr lang="it-IT" dirty="0"/>
              <a:t>è </a:t>
            </a:r>
            <a:r>
              <a:rPr lang="en-US" dirty="0"/>
              <a:t>al cui </a:t>
            </a:r>
            <a:r>
              <a:rPr lang="en-US" dirty="0" err="1"/>
              <a:t>cambiamento</a:t>
            </a:r>
            <a:r>
              <a:rPr lang="en-US" dirty="0"/>
              <a:t> </a:t>
            </a:r>
            <a:r>
              <a:rPr lang="en-US" dirty="0" err="1"/>
              <a:t>corrisponde</a:t>
            </a:r>
            <a:r>
              <a:rPr lang="en-US" dirty="0"/>
              <a:t> un </a:t>
            </a:r>
            <a:r>
              <a:rPr lang="en-US" dirty="0" err="1"/>
              <a:t>cambiamento</a:t>
            </a:r>
            <a:r>
              <a:rPr lang="en-US" dirty="0"/>
              <a:t> </a:t>
            </a:r>
            <a:r>
              <a:rPr lang="en-US" dirty="0" err="1"/>
              <a:t>di</a:t>
            </a:r>
            <a:r>
              <a:rPr lang="en-US" dirty="0"/>
              <a:t> </a:t>
            </a:r>
            <a:r>
              <a:rPr lang="en-US" dirty="0" err="1"/>
              <a:t>significato</a:t>
            </a:r>
            <a:r>
              <a:rPr lang="en-US" dirty="0"/>
              <a:t>. </a:t>
            </a:r>
          </a:p>
          <a:p>
            <a:r>
              <a:rPr lang="en-US" dirty="0" err="1"/>
              <a:t>Tali</a:t>
            </a:r>
            <a:r>
              <a:rPr lang="en-US" dirty="0"/>
              <a:t> unit</a:t>
            </a:r>
            <a:r>
              <a:rPr lang="it-IT" dirty="0"/>
              <a:t>à</a:t>
            </a:r>
            <a:r>
              <a:rPr lang="en-US" dirty="0"/>
              <a:t> </a:t>
            </a:r>
            <a:r>
              <a:rPr lang="en-US" dirty="0" err="1"/>
              <a:t>si</a:t>
            </a:r>
            <a:r>
              <a:rPr lang="en-US" dirty="0"/>
              <a:t> </a:t>
            </a:r>
            <a:r>
              <a:rPr lang="en-US" dirty="0" err="1"/>
              <a:t>chiamano</a:t>
            </a:r>
            <a:r>
              <a:rPr lang="en-US" dirty="0"/>
              <a:t> </a:t>
            </a:r>
            <a:r>
              <a:rPr lang="en-US" b="1" dirty="0" err="1"/>
              <a:t>fonemi</a:t>
            </a:r>
            <a:r>
              <a:rPr lang="en-US" dirty="0"/>
              <a:t>.</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VOCALI</a:t>
            </a:r>
            <a:endParaRPr lang="el-GR" dirty="0"/>
          </a:p>
        </p:txBody>
      </p:sp>
      <p:graphicFrame>
        <p:nvGraphicFramePr>
          <p:cNvPr id="4" name="3 - Θέση περιεχομένου"/>
          <p:cNvGraphicFramePr>
            <a:graphicFrameLocks noGrp="1"/>
          </p:cNvGraphicFramePr>
          <p:nvPr>
            <p:ph idx="1"/>
          </p:nvPr>
        </p:nvGraphicFramePr>
        <p:xfrm>
          <a:off x="500034" y="1785925"/>
          <a:ext cx="8229600" cy="406878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13756">
                <a:tc>
                  <a:txBody>
                    <a:bodyPr/>
                    <a:lstStyle/>
                    <a:p>
                      <a:pPr algn="ctr"/>
                      <a:endParaRPr lang="el-GR" dirty="0"/>
                    </a:p>
                  </a:txBody>
                  <a:tcPr anchor="ctr"/>
                </a:tc>
                <a:tc>
                  <a:txBody>
                    <a:bodyPr/>
                    <a:lstStyle/>
                    <a:p>
                      <a:pPr algn="ctr"/>
                      <a:r>
                        <a:rPr lang="en-US"/>
                        <a:t>Anteriore</a:t>
                      </a:r>
                    </a:p>
                  </a:txBody>
                  <a:tcPr anchor="ctr"/>
                </a:tc>
                <a:tc>
                  <a:txBody>
                    <a:bodyPr/>
                    <a:lstStyle/>
                    <a:p>
                      <a:pPr algn="ctr"/>
                      <a:r>
                        <a:rPr lang="en-US"/>
                        <a:t>Centrale</a:t>
                      </a:r>
                    </a:p>
                  </a:txBody>
                  <a:tcPr anchor="ctr"/>
                </a:tc>
                <a:tc>
                  <a:txBody>
                    <a:bodyPr/>
                    <a:lstStyle/>
                    <a:p>
                      <a:pPr algn="ctr"/>
                      <a:r>
                        <a:rPr lang="en-US"/>
                        <a:t>Posteriore</a:t>
                      </a:r>
                    </a:p>
                  </a:txBody>
                  <a:tcPr anchor="ctr"/>
                </a:tc>
                <a:extLst>
                  <a:ext uri="{0D108BD9-81ED-4DB2-BD59-A6C34878D82A}">
                    <a16:rowId xmlns:a16="http://schemas.microsoft.com/office/drawing/2014/main" val="10000"/>
                  </a:ext>
                </a:extLst>
              </a:tr>
              <a:tr h="813756">
                <a:tc>
                  <a:txBody>
                    <a:bodyPr/>
                    <a:lstStyle/>
                    <a:p>
                      <a:pPr algn="ctr"/>
                      <a:r>
                        <a:rPr lang="en-US"/>
                        <a:t>Alte</a:t>
                      </a:r>
                    </a:p>
                  </a:txBody>
                  <a:tcPr anchor="ctr"/>
                </a:tc>
                <a:tc>
                  <a:txBody>
                    <a:bodyPr/>
                    <a:lstStyle/>
                    <a:p>
                      <a:pPr algn="ctr"/>
                      <a:r>
                        <a:rPr lang="en-US" u="none" strike="noStrike">
                          <a:solidFill>
                            <a:srgbClr val="0B0080"/>
                          </a:solidFill>
                          <a:latin typeface="inherit"/>
                          <a:hlinkClick r:id="rId2" tooltip="Aiuto:IPA per l'italiano"/>
                        </a:rPr>
                        <a:t>i</a:t>
                      </a:r>
                      <a:endParaRPr lang="en-US"/>
                    </a:p>
                  </a:txBody>
                  <a:tcPr anchor="ctr"/>
                </a:tc>
                <a:tc>
                  <a:txBody>
                    <a:bodyPr/>
                    <a:lstStyle/>
                    <a:p>
                      <a:endParaRPr lang="el-GR"/>
                    </a:p>
                  </a:txBody>
                  <a:tcPr anchor="ctr"/>
                </a:tc>
                <a:tc>
                  <a:txBody>
                    <a:bodyPr/>
                    <a:lstStyle/>
                    <a:p>
                      <a:pPr algn="ctr"/>
                      <a:r>
                        <a:rPr lang="en-US" u="none" strike="noStrike">
                          <a:solidFill>
                            <a:srgbClr val="0B0080"/>
                          </a:solidFill>
                          <a:latin typeface="inherit"/>
                          <a:hlinkClick r:id="rId2" tooltip="Aiuto:IPA per l'italiano"/>
                        </a:rPr>
                        <a:t>u</a:t>
                      </a:r>
                      <a:endParaRPr lang="en-US"/>
                    </a:p>
                  </a:txBody>
                  <a:tcPr anchor="ctr"/>
                </a:tc>
                <a:extLst>
                  <a:ext uri="{0D108BD9-81ED-4DB2-BD59-A6C34878D82A}">
                    <a16:rowId xmlns:a16="http://schemas.microsoft.com/office/drawing/2014/main" val="10001"/>
                  </a:ext>
                </a:extLst>
              </a:tr>
              <a:tr h="813756">
                <a:tc>
                  <a:txBody>
                    <a:bodyPr/>
                    <a:lstStyle/>
                    <a:p>
                      <a:pPr algn="ctr"/>
                      <a:r>
                        <a:rPr lang="en-US"/>
                        <a:t>Medio-alte</a:t>
                      </a:r>
                    </a:p>
                  </a:txBody>
                  <a:tcPr anchor="ctr"/>
                </a:tc>
                <a:tc>
                  <a:txBody>
                    <a:bodyPr/>
                    <a:lstStyle/>
                    <a:p>
                      <a:pPr algn="ctr"/>
                      <a:r>
                        <a:rPr lang="en-US" u="none" strike="noStrike">
                          <a:solidFill>
                            <a:srgbClr val="0B0080"/>
                          </a:solidFill>
                          <a:latin typeface="inherit"/>
                          <a:hlinkClick r:id="rId2" tooltip="Aiuto:IPA per l'italiano"/>
                        </a:rPr>
                        <a:t>e</a:t>
                      </a:r>
                      <a:endParaRPr lang="en-US"/>
                    </a:p>
                  </a:txBody>
                  <a:tcPr anchor="ctr"/>
                </a:tc>
                <a:tc>
                  <a:txBody>
                    <a:bodyPr/>
                    <a:lstStyle/>
                    <a:p>
                      <a:endParaRPr lang="el-GR"/>
                    </a:p>
                  </a:txBody>
                  <a:tcPr anchor="ctr"/>
                </a:tc>
                <a:tc>
                  <a:txBody>
                    <a:bodyPr/>
                    <a:lstStyle/>
                    <a:p>
                      <a:pPr algn="ctr"/>
                      <a:r>
                        <a:rPr lang="en-US" u="none" strike="noStrike">
                          <a:solidFill>
                            <a:srgbClr val="0B0080"/>
                          </a:solidFill>
                          <a:latin typeface="inherit"/>
                          <a:hlinkClick r:id="rId2" tooltip="Aiuto:IPA per l'italiano"/>
                        </a:rPr>
                        <a:t>o</a:t>
                      </a:r>
                      <a:endParaRPr lang="en-US"/>
                    </a:p>
                  </a:txBody>
                  <a:tcPr anchor="ctr"/>
                </a:tc>
                <a:extLst>
                  <a:ext uri="{0D108BD9-81ED-4DB2-BD59-A6C34878D82A}">
                    <a16:rowId xmlns:a16="http://schemas.microsoft.com/office/drawing/2014/main" val="10002"/>
                  </a:ext>
                </a:extLst>
              </a:tr>
              <a:tr h="813756">
                <a:tc>
                  <a:txBody>
                    <a:bodyPr/>
                    <a:lstStyle/>
                    <a:p>
                      <a:pPr algn="ctr"/>
                      <a:r>
                        <a:rPr lang="en-US"/>
                        <a:t>Medio-basse</a:t>
                      </a:r>
                    </a:p>
                  </a:txBody>
                  <a:tcPr anchor="ctr"/>
                </a:tc>
                <a:tc>
                  <a:txBody>
                    <a:bodyPr/>
                    <a:lstStyle/>
                    <a:p>
                      <a:pPr algn="ctr"/>
                      <a:r>
                        <a:rPr lang="en-US" u="none" strike="noStrike">
                          <a:solidFill>
                            <a:srgbClr val="0B0080"/>
                          </a:solidFill>
                          <a:latin typeface="inherit"/>
                          <a:hlinkClick r:id="rId2" tooltip="Aiuto:IPA per l'italiano"/>
                        </a:rPr>
                        <a:t>ɛ</a:t>
                      </a:r>
                      <a:endParaRPr lang="en-US"/>
                    </a:p>
                  </a:txBody>
                  <a:tcPr anchor="ctr"/>
                </a:tc>
                <a:tc>
                  <a:txBody>
                    <a:bodyPr/>
                    <a:lstStyle/>
                    <a:p>
                      <a:endParaRPr lang="el-GR"/>
                    </a:p>
                  </a:txBody>
                  <a:tcPr anchor="ctr"/>
                </a:tc>
                <a:tc>
                  <a:txBody>
                    <a:bodyPr/>
                    <a:lstStyle/>
                    <a:p>
                      <a:pPr algn="ctr"/>
                      <a:r>
                        <a:rPr lang="en-US" u="none" strike="noStrike">
                          <a:solidFill>
                            <a:srgbClr val="0B0080"/>
                          </a:solidFill>
                          <a:latin typeface="inherit"/>
                          <a:hlinkClick r:id="rId2" tooltip="Aiuto:IPA per l'italiano"/>
                        </a:rPr>
                        <a:t>ɔ</a:t>
                      </a:r>
                      <a:endParaRPr lang="en-US"/>
                    </a:p>
                  </a:txBody>
                  <a:tcPr anchor="ctr"/>
                </a:tc>
                <a:extLst>
                  <a:ext uri="{0D108BD9-81ED-4DB2-BD59-A6C34878D82A}">
                    <a16:rowId xmlns:a16="http://schemas.microsoft.com/office/drawing/2014/main" val="10003"/>
                  </a:ext>
                </a:extLst>
              </a:tr>
              <a:tr h="813756">
                <a:tc>
                  <a:txBody>
                    <a:bodyPr/>
                    <a:lstStyle/>
                    <a:p>
                      <a:pPr algn="ctr"/>
                      <a:r>
                        <a:rPr lang="en-US" dirty="0" err="1"/>
                        <a:t>Basse</a:t>
                      </a:r>
                      <a:endParaRPr lang="en-US" dirty="0"/>
                    </a:p>
                  </a:txBody>
                  <a:tcPr anchor="ctr"/>
                </a:tc>
                <a:tc>
                  <a:txBody>
                    <a:bodyPr/>
                    <a:lstStyle/>
                    <a:p>
                      <a:endParaRPr lang="el-GR"/>
                    </a:p>
                  </a:txBody>
                  <a:tcPr anchor="ctr"/>
                </a:tc>
                <a:tc>
                  <a:txBody>
                    <a:bodyPr/>
                    <a:lstStyle/>
                    <a:p>
                      <a:pPr algn="ctr"/>
                      <a:r>
                        <a:rPr lang="en-US" u="none" strike="noStrike">
                          <a:solidFill>
                            <a:srgbClr val="0B0080"/>
                          </a:solidFill>
                          <a:latin typeface="inherit"/>
                          <a:hlinkClick r:id="rId2" tooltip="Aiuto:IPA per l'italiano"/>
                        </a:rPr>
                        <a:t>a</a:t>
                      </a:r>
                      <a:endParaRPr lang="en-US"/>
                    </a:p>
                  </a:txBody>
                  <a:tcPr anchor="ctr"/>
                </a:tc>
                <a:tc>
                  <a:txBody>
                    <a:bodyPr/>
                    <a:lstStyle/>
                    <a:p>
                      <a:endParaRPr lang="el-GR" dirty="0"/>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CONSONANTI</a:t>
            </a:r>
            <a:endParaRPr lang="el-GR" dirty="0"/>
          </a:p>
        </p:txBody>
      </p:sp>
      <p:graphicFrame>
        <p:nvGraphicFramePr>
          <p:cNvPr id="8" name="7 - Θέση περιεχομένου"/>
          <p:cNvGraphicFramePr>
            <a:graphicFrameLocks noGrp="1"/>
          </p:cNvGraphicFramePr>
          <p:nvPr>
            <p:ph idx="1"/>
          </p:nvPr>
        </p:nvGraphicFramePr>
        <p:xfrm>
          <a:off x="2" y="1600200"/>
          <a:ext cx="9143995" cy="5198966"/>
        </p:xfrm>
        <a:graphic>
          <a:graphicData uri="http://schemas.openxmlformats.org/drawingml/2006/table">
            <a:tbl>
              <a:tblPr firstRow="1" bandRow="1">
                <a:tableStyleId>{F5AB1C69-6EDB-4FF4-983F-18BD219EF322}</a:tableStyleId>
              </a:tblPr>
              <a:tblGrid>
                <a:gridCol w="1306285">
                  <a:extLst>
                    <a:ext uri="{9D8B030D-6E8A-4147-A177-3AD203B41FA5}">
                      <a16:colId xmlns:a16="http://schemas.microsoft.com/office/drawing/2014/main" val="20000"/>
                    </a:ext>
                  </a:extLst>
                </a:gridCol>
                <a:gridCol w="1194011">
                  <a:extLst>
                    <a:ext uri="{9D8B030D-6E8A-4147-A177-3AD203B41FA5}">
                      <a16:colId xmlns:a16="http://schemas.microsoft.com/office/drawing/2014/main" val="20001"/>
                    </a:ext>
                  </a:extLst>
                </a:gridCol>
                <a:gridCol w="1418559">
                  <a:extLst>
                    <a:ext uri="{9D8B030D-6E8A-4147-A177-3AD203B41FA5}">
                      <a16:colId xmlns:a16="http://schemas.microsoft.com/office/drawing/2014/main" val="20002"/>
                    </a:ext>
                  </a:extLst>
                </a:gridCol>
                <a:gridCol w="1306285">
                  <a:extLst>
                    <a:ext uri="{9D8B030D-6E8A-4147-A177-3AD203B41FA5}">
                      <a16:colId xmlns:a16="http://schemas.microsoft.com/office/drawing/2014/main" val="20003"/>
                    </a:ext>
                  </a:extLst>
                </a:gridCol>
                <a:gridCol w="1306285">
                  <a:extLst>
                    <a:ext uri="{9D8B030D-6E8A-4147-A177-3AD203B41FA5}">
                      <a16:colId xmlns:a16="http://schemas.microsoft.com/office/drawing/2014/main" val="20004"/>
                    </a:ext>
                  </a:extLst>
                </a:gridCol>
                <a:gridCol w="1306285">
                  <a:extLst>
                    <a:ext uri="{9D8B030D-6E8A-4147-A177-3AD203B41FA5}">
                      <a16:colId xmlns:a16="http://schemas.microsoft.com/office/drawing/2014/main" val="20005"/>
                    </a:ext>
                  </a:extLst>
                </a:gridCol>
                <a:gridCol w="1306285">
                  <a:extLst>
                    <a:ext uri="{9D8B030D-6E8A-4147-A177-3AD203B41FA5}">
                      <a16:colId xmlns:a16="http://schemas.microsoft.com/office/drawing/2014/main" val="20006"/>
                    </a:ext>
                  </a:extLst>
                </a:gridCol>
              </a:tblGrid>
              <a:tr h="818948">
                <a:tc>
                  <a:txBody>
                    <a:bodyPr/>
                    <a:lstStyle/>
                    <a:p>
                      <a:endParaRPr lang="el-GR" dirty="0"/>
                    </a:p>
                  </a:txBody>
                  <a:tcPr/>
                </a:tc>
                <a:tc>
                  <a:txBody>
                    <a:bodyPr/>
                    <a:lstStyle/>
                    <a:p>
                      <a:pPr algn="ctr"/>
                      <a:br>
                        <a:rPr lang="en-US" u="none" strike="noStrike" dirty="0">
                          <a:hlinkClick r:id="rId2" tooltip="Consonante bilabiale"/>
                        </a:rPr>
                      </a:br>
                      <a:r>
                        <a:rPr lang="en-US" u="none" strike="noStrike" dirty="0" err="1"/>
                        <a:t>Bilabiali</a:t>
                      </a:r>
                      <a:endParaRPr lang="en-US" dirty="0"/>
                    </a:p>
                  </a:txBody>
                  <a:tcPr anchor="ctr"/>
                </a:tc>
                <a:tc>
                  <a:txBody>
                    <a:bodyPr/>
                    <a:lstStyle/>
                    <a:p>
                      <a:pPr algn="ctr"/>
                      <a:br>
                        <a:rPr lang="en-US" u="sng" dirty="0">
                          <a:hlinkClick r:id="rId3"/>
                        </a:rPr>
                      </a:br>
                      <a:r>
                        <a:rPr lang="en-US" u="sng" dirty="0" err="1"/>
                        <a:t>Labiodentali</a:t>
                      </a:r>
                      <a:endParaRPr lang="en-US" dirty="0"/>
                    </a:p>
                  </a:txBody>
                  <a:tcPr anchor="ctr"/>
                </a:tc>
                <a:tc>
                  <a:txBody>
                    <a:bodyPr/>
                    <a:lstStyle/>
                    <a:p>
                      <a:pPr algn="ctr"/>
                      <a:r>
                        <a:rPr lang="en-US" u="none" strike="noStrike" dirty="0" err="1"/>
                        <a:t>Alveolari</a:t>
                      </a:r>
                      <a:endParaRPr lang="en-US" dirty="0"/>
                    </a:p>
                  </a:txBody>
                  <a:tcPr anchor="ctr"/>
                </a:tc>
                <a:tc>
                  <a:txBody>
                    <a:bodyPr/>
                    <a:lstStyle/>
                    <a:p>
                      <a:pPr algn="ctr"/>
                      <a:r>
                        <a:rPr lang="en-US" u="none" strike="noStrike" dirty="0"/>
                        <a:t>Post-</a:t>
                      </a:r>
                      <a:r>
                        <a:rPr lang="en-US" u="none" strike="noStrike" dirty="0" err="1"/>
                        <a:t>alveolari</a:t>
                      </a:r>
                      <a:endParaRPr lang="en-US" dirty="0"/>
                    </a:p>
                  </a:txBody>
                  <a:tcPr anchor="ctr"/>
                </a:tc>
                <a:tc>
                  <a:txBody>
                    <a:bodyPr/>
                    <a:lstStyle/>
                    <a:p>
                      <a:pPr algn="ctr"/>
                      <a:r>
                        <a:rPr lang="en-US" u="none" strike="noStrike" dirty="0" err="1"/>
                        <a:t>Palatali</a:t>
                      </a:r>
                      <a:endParaRPr lang="en-US" dirty="0"/>
                    </a:p>
                  </a:txBody>
                  <a:tcPr anchor="ctr"/>
                </a:tc>
                <a:tc>
                  <a:txBody>
                    <a:bodyPr/>
                    <a:lstStyle/>
                    <a:p>
                      <a:pPr algn="ctr"/>
                      <a:r>
                        <a:rPr lang="en-US" u="none" strike="noStrike" dirty="0" err="1"/>
                        <a:t>Velari</a:t>
                      </a:r>
                      <a:endParaRPr lang="en-US" dirty="0"/>
                    </a:p>
                  </a:txBody>
                  <a:tcPr anchor="ctr"/>
                </a:tc>
                <a:extLst>
                  <a:ext uri="{0D108BD9-81ED-4DB2-BD59-A6C34878D82A}">
                    <a16:rowId xmlns:a16="http://schemas.microsoft.com/office/drawing/2014/main" val="10000"/>
                  </a:ext>
                </a:extLst>
              </a:tr>
              <a:tr h="474470">
                <a:tc>
                  <a:txBody>
                    <a:bodyPr/>
                    <a:lstStyle/>
                    <a:p>
                      <a:pPr algn="ctr"/>
                      <a:r>
                        <a:rPr lang="en-US" sz="1800" u="none" strike="noStrike" kern="1200" dirty="0" err="1">
                          <a:solidFill>
                            <a:schemeClr val="tx1"/>
                          </a:solidFill>
                          <a:latin typeface="+mn-lt"/>
                          <a:ea typeface="+mn-ea"/>
                          <a:cs typeface="+mn-cs"/>
                        </a:rPr>
                        <a:t>Nasali</a:t>
                      </a:r>
                      <a:endParaRPr lang="en-US" sz="1800" u="none" strike="noStrike" kern="1200" dirty="0">
                        <a:solidFill>
                          <a:schemeClr val="tx1"/>
                        </a:solidFill>
                        <a:latin typeface="+mn-lt"/>
                        <a:ea typeface="+mn-ea"/>
                        <a:cs typeface="+mn-cs"/>
                      </a:endParaRPr>
                    </a:p>
                  </a:txBody>
                  <a:tcPr anchor="ctr"/>
                </a:tc>
                <a:tc>
                  <a:txBody>
                    <a:bodyPr/>
                    <a:lstStyle/>
                    <a:p>
                      <a:pPr algn="ctr"/>
                      <a:r>
                        <a:rPr lang="en-US" u="none" strike="noStrike" dirty="0">
                          <a:hlinkClick r:id="rId4" tooltip="Aiuto:IPA per l'italiano"/>
                        </a:rPr>
                        <a:t>m</a:t>
                      </a:r>
                      <a:endParaRPr lang="en-US" dirty="0"/>
                    </a:p>
                  </a:txBody>
                  <a:tcPr anchor="ctr"/>
                </a:tc>
                <a:tc>
                  <a:txBody>
                    <a:bodyPr/>
                    <a:lstStyle/>
                    <a:p>
                      <a:endParaRPr lang="el-GR"/>
                    </a:p>
                  </a:txBody>
                  <a:tcPr anchor="ctr"/>
                </a:tc>
                <a:tc>
                  <a:txBody>
                    <a:bodyPr/>
                    <a:lstStyle/>
                    <a:p>
                      <a:pPr algn="ctr"/>
                      <a:r>
                        <a:rPr lang="en-US" u="none" strike="noStrike" dirty="0">
                          <a:hlinkClick r:id="rId4" tooltip="Aiuto:IPA per l'italiano"/>
                        </a:rPr>
                        <a:t>n</a:t>
                      </a:r>
                      <a:endParaRPr lang="en-US" dirty="0"/>
                    </a:p>
                  </a:txBody>
                  <a:tcPr anchor="ctr"/>
                </a:tc>
                <a:tc>
                  <a:txBody>
                    <a:bodyPr/>
                    <a:lstStyle/>
                    <a:p>
                      <a:endParaRPr lang="el-GR"/>
                    </a:p>
                  </a:txBody>
                  <a:tcPr anchor="ctr"/>
                </a:tc>
                <a:tc>
                  <a:txBody>
                    <a:bodyPr/>
                    <a:lstStyle/>
                    <a:p>
                      <a:pPr algn="ctr"/>
                      <a:r>
                        <a:rPr lang="en-US" u="none" strike="noStrike" dirty="0">
                          <a:hlinkClick r:id="rId4" tooltip="Aiuto:IPA per l'italiano"/>
                        </a:rPr>
                        <a:t>ɲ</a:t>
                      </a:r>
                      <a:endParaRPr lang="en-US" dirty="0"/>
                    </a:p>
                  </a:txBody>
                  <a:tcPr anchor="ctr"/>
                </a:tc>
                <a:tc>
                  <a:txBody>
                    <a:bodyPr/>
                    <a:lstStyle/>
                    <a:p>
                      <a:endParaRPr lang="el-GR"/>
                    </a:p>
                  </a:txBody>
                  <a:tcPr anchor="ctr"/>
                </a:tc>
                <a:extLst>
                  <a:ext uri="{0D108BD9-81ED-4DB2-BD59-A6C34878D82A}">
                    <a16:rowId xmlns:a16="http://schemas.microsoft.com/office/drawing/2014/main" val="10001"/>
                  </a:ext>
                </a:extLst>
              </a:tr>
              <a:tr h="474470">
                <a:tc>
                  <a:txBody>
                    <a:bodyPr/>
                    <a:lstStyle/>
                    <a:p>
                      <a:pPr algn="ctr"/>
                      <a:r>
                        <a:rPr lang="en-US" sz="1800" u="none" strike="noStrike" kern="1200" dirty="0" err="1">
                          <a:solidFill>
                            <a:schemeClr val="tx1"/>
                          </a:solidFill>
                          <a:latin typeface="+mn-lt"/>
                          <a:ea typeface="+mn-ea"/>
                          <a:cs typeface="+mn-cs"/>
                        </a:rPr>
                        <a:t>Occlussive</a:t>
                      </a:r>
                      <a:endParaRPr lang="en-US" sz="1800" u="none" strike="noStrike" kern="1200" dirty="0">
                        <a:solidFill>
                          <a:schemeClr val="tx1"/>
                        </a:solidFill>
                        <a:latin typeface="+mn-lt"/>
                        <a:ea typeface="+mn-ea"/>
                        <a:cs typeface="+mn-cs"/>
                      </a:endParaRPr>
                    </a:p>
                  </a:txBody>
                  <a:tcPr anchor="ctr"/>
                </a:tc>
                <a:tc>
                  <a:txBody>
                    <a:bodyPr/>
                    <a:lstStyle/>
                    <a:p>
                      <a:pPr algn="ctr"/>
                      <a:r>
                        <a:rPr lang="en-US" u="none" strike="noStrike" dirty="0">
                          <a:hlinkClick r:id="rId4" tooltip="Aiuto:IPA per l'italiano"/>
                        </a:rPr>
                        <a:t>p</a:t>
                      </a:r>
                      <a:r>
                        <a:rPr lang="en-US" dirty="0"/>
                        <a:t> </a:t>
                      </a:r>
                      <a:r>
                        <a:rPr lang="en-US" u="none" strike="noStrike" dirty="0">
                          <a:hlinkClick r:id="rId4" tooltip="Aiuto:IPA per l'italiano"/>
                        </a:rPr>
                        <a:t>b</a:t>
                      </a:r>
                      <a:endParaRPr lang="en-US" dirty="0"/>
                    </a:p>
                  </a:txBody>
                  <a:tcPr anchor="ctr"/>
                </a:tc>
                <a:tc>
                  <a:txBody>
                    <a:bodyPr/>
                    <a:lstStyle/>
                    <a:p>
                      <a:endParaRPr lang="el-GR" dirty="0"/>
                    </a:p>
                  </a:txBody>
                  <a:tcPr anchor="ctr"/>
                </a:tc>
                <a:tc>
                  <a:txBody>
                    <a:bodyPr/>
                    <a:lstStyle/>
                    <a:p>
                      <a:pPr algn="ctr"/>
                      <a:r>
                        <a:rPr lang="en-US" u="none" strike="noStrike" dirty="0">
                          <a:hlinkClick r:id="rId4" tooltip="Aiuto:IPA per l'italiano"/>
                        </a:rPr>
                        <a:t>t</a:t>
                      </a:r>
                      <a:r>
                        <a:rPr lang="en-US" dirty="0"/>
                        <a:t> </a:t>
                      </a:r>
                      <a:r>
                        <a:rPr lang="en-US" u="none" strike="noStrike" dirty="0">
                          <a:hlinkClick r:id="rId4" tooltip="Aiuto:IPA per l'italiano"/>
                        </a:rPr>
                        <a:t>d</a:t>
                      </a:r>
                      <a:endParaRPr lang="en-US" dirty="0"/>
                    </a:p>
                  </a:txBody>
                  <a:tcPr anchor="ctr"/>
                </a:tc>
                <a:tc>
                  <a:txBody>
                    <a:bodyPr/>
                    <a:lstStyle/>
                    <a:p>
                      <a:endParaRPr lang="el-GR"/>
                    </a:p>
                  </a:txBody>
                  <a:tcPr anchor="ctr"/>
                </a:tc>
                <a:tc>
                  <a:txBody>
                    <a:bodyPr/>
                    <a:lstStyle/>
                    <a:p>
                      <a:endParaRPr lang="el-GR" dirty="0"/>
                    </a:p>
                  </a:txBody>
                  <a:tcPr anchor="ctr"/>
                </a:tc>
                <a:tc>
                  <a:txBody>
                    <a:bodyPr/>
                    <a:lstStyle/>
                    <a:p>
                      <a:pPr algn="ctr"/>
                      <a:r>
                        <a:rPr lang="en-US" u="none" strike="noStrike" dirty="0">
                          <a:hlinkClick r:id="rId4" tooltip="Aiuto:IPA per l'italiano"/>
                        </a:rPr>
                        <a:t>k</a:t>
                      </a:r>
                      <a:r>
                        <a:rPr lang="en-US" dirty="0"/>
                        <a:t> </a:t>
                      </a:r>
                      <a:r>
                        <a:rPr lang="en-US" u="none" strike="noStrike" dirty="0">
                          <a:hlinkClick r:id="rId4" tooltip="Aiuto:IPA per l'italiano"/>
                        </a:rPr>
                        <a:t>ɡ</a:t>
                      </a:r>
                      <a:endParaRPr lang="en-US" dirty="0"/>
                    </a:p>
                  </a:txBody>
                  <a:tcPr anchor="ctr"/>
                </a:tc>
                <a:extLst>
                  <a:ext uri="{0D108BD9-81ED-4DB2-BD59-A6C34878D82A}">
                    <a16:rowId xmlns:a16="http://schemas.microsoft.com/office/drawing/2014/main" val="10002"/>
                  </a:ext>
                </a:extLst>
              </a:tr>
              <a:tr h="474470">
                <a:tc>
                  <a:txBody>
                    <a:bodyPr/>
                    <a:lstStyle/>
                    <a:p>
                      <a:pPr algn="ctr"/>
                      <a:r>
                        <a:rPr lang="en-US" sz="1800" u="none" strike="noStrike" kern="1200" dirty="0">
                          <a:solidFill>
                            <a:schemeClr val="tx1"/>
                          </a:solidFill>
                          <a:latin typeface="+mn-lt"/>
                          <a:ea typeface="+mn-ea"/>
                          <a:cs typeface="+mn-cs"/>
                        </a:rPr>
                        <a:t>Affricate</a:t>
                      </a:r>
                    </a:p>
                  </a:txBody>
                  <a:tcPr anchor="ctr"/>
                </a:tc>
                <a:tc>
                  <a:txBody>
                    <a:bodyPr/>
                    <a:lstStyle/>
                    <a:p>
                      <a:endParaRPr lang="el-GR"/>
                    </a:p>
                  </a:txBody>
                  <a:tcPr anchor="ctr"/>
                </a:tc>
                <a:tc>
                  <a:txBody>
                    <a:bodyPr/>
                    <a:lstStyle/>
                    <a:p>
                      <a:endParaRPr lang="el-GR"/>
                    </a:p>
                  </a:txBody>
                  <a:tcPr anchor="ctr"/>
                </a:tc>
                <a:tc>
                  <a:txBody>
                    <a:bodyPr/>
                    <a:lstStyle/>
                    <a:p>
                      <a:pPr algn="ctr"/>
                      <a:r>
                        <a:rPr lang="en-US" u="none" strike="noStrike" dirty="0" err="1">
                          <a:hlinkClick r:id="rId4" tooltip="Aiuto:IPA per l'italiano"/>
                        </a:rPr>
                        <a:t>t͡s</a:t>
                      </a:r>
                      <a:r>
                        <a:rPr lang="en-US" dirty="0"/>
                        <a:t> </a:t>
                      </a:r>
                      <a:r>
                        <a:rPr lang="en-US" u="none" strike="noStrike" dirty="0" err="1">
                          <a:hlinkClick r:id="rId4" tooltip="Aiuto:IPA per l'italiano"/>
                        </a:rPr>
                        <a:t>d͡z</a:t>
                      </a:r>
                      <a:endParaRPr lang="en-US" dirty="0"/>
                    </a:p>
                  </a:txBody>
                  <a:tcPr anchor="ctr"/>
                </a:tc>
                <a:tc>
                  <a:txBody>
                    <a:bodyPr/>
                    <a:lstStyle/>
                    <a:p>
                      <a:pPr algn="ctr"/>
                      <a:r>
                        <a:rPr lang="en-US" u="none" strike="noStrike" dirty="0" err="1">
                          <a:hlinkClick r:id="rId4" tooltip="Aiuto:IPA per l'italiano"/>
                        </a:rPr>
                        <a:t>t͡ʃ</a:t>
                      </a:r>
                      <a:r>
                        <a:rPr lang="en-US" dirty="0"/>
                        <a:t> </a:t>
                      </a:r>
                      <a:r>
                        <a:rPr lang="en-US" u="none" strike="noStrike" dirty="0" err="1">
                          <a:hlinkClick r:id="rId4" tooltip="Aiuto:IPA per l'italiano"/>
                        </a:rPr>
                        <a:t>d͡ʒ</a:t>
                      </a:r>
                      <a:endParaRPr lang="en-US" dirty="0"/>
                    </a:p>
                  </a:txBody>
                  <a:tcPr anchor="ctr"/>
                </a:tc>
                <a:tc>
                  <a:txBody>
                    <a:bodyPr/>
                    <a:lstStyle/>
                    <a:p>
                      <a:endParaRPr lang="el-GR" dirty="0"/>
                    </a:p>
                  </a:txBody>
                  <a:tcPr anchor="ctr"/>
                </a:tc>
                <a:tc>
                  <a:txBody>
                    <a:bodyPr/>
                    <a:lstStyle/>
                    <a:p>
                      <a:endParaRPr lang="el-GR" dirty="0"/>
                    </a:p>
                  </a:txBody>
                  <a:tcPr anchor="ctr"/>
                </a:tc>
                <a:extLst>
                  <a:ext uri="{0D108BD9-81ED-4DB2-BD59-A6C34878D82A}">
                    <a16:rowId xmlns:a16="http://schemas.microsoft.com/office/drawing/2014/main" val="10003"/>
                  </a:ext>
                </a:extLst>
              </a:tr>
              <a:tr h="818948">
                <a:tc>
                  <a:txBody>
                    <a:bodyPr/>
                    <a:lstStyle/>
                    <a:p>
                      <a:pPr algn="ctr"/>
                      <a:r>
                        <a:rPr lang="en-US" sz="1800" u="none" strike="noStrike" kern="1200" dirty="0">
                          <a:solidFill>
                            <a:schemeClr val="tx1"/>
                          </a:solidFill>
                          <a:latin typeface="+mn-lt"/>
                          <a:ea typeface="+mn-ea"/>
                          <a:cs typeface="+mn-cs"/>
                        </a:rPr>
                        <a:t>Fricative</a:t>
                      </a:r>
                    </a:p>
                  </a:txBody>
                  <a:tcPr anchor="ctr"/>
                </a:tc>
                <a:tc>
                  <a:txBody>
                    <a:bodyPr/>
                    <a:lstStyle/>
                    <a:p>
                      <a:endParaRPr lang="el-G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none" strike="noStrike" dirty="0">
                          <a:hlinkClick r:id="rId4" tooltip="Aiuto:IPA per l'italiano"/>
                        </a:rPr>
                        <a:t>f</a:t>
                      </a:r>
                      <a:r>
                        <a:rPr lang="en-US" dirty="0"/>
                        <a:t> </a:t>
                      </a:r>
                      <a:r>
                        <a:rPr lang="en-US" u="none" strike="noStrike" dirty="0">
                          <a:hlinkClick r:id="rId4" tooltip="Aiuto:IPA per l'italiano"/>
                        </a:rPr>
                        <a:t>v</a:t>
                      </a:r>
                      <a:endParaRPr lang="en-US" dirty="0"/>
                    </a:p>
                    <a:p>
                      <a:endParaRPr lang="el-GR" dirty="0"/>
                    </a:p>
                  </a:txBody>
                  <a:tcPr anchor="ctr"/>
                </a:tc>
                <a:tc>
                  <a:txBody>
                    <a:bodyPr/>
                    <a:lstStyle/>
                    <a:p>
                      <a:pPr algn="ctr"/>
                      <a:r>
                        <a:rPr lang="en-US" u="none" strike="noStrike" dirty="0">
                          <a:hlinkClick r:id="rId4" tooltip="Aiuto:IPA per l'italiano"/>
                        </a:rPr>
                        <a:t>s</a:t>
                      </a:r>
                      <a:r>
                        <a:rPr lang="en-US" dirty="0"/>
                        <a:t> </a:t>
                      </a:r>
                      <a:r>
                        <a:rPr lang="en-US" u="none" strike="noStrike" dirty="0">
                          <a:hlinkClick r:id="rId4" tooltip="Aiuto:IPA per l'italiano"/>
                        </a:rPr>
                        <a:t>z</a:t>
                      </a:r>
                      <a:endParaRPr lang="en-US" dirty="0"/>
                    </a:p>
                  </a:txBody>
                  <a:tcPr anchor="ctr"/>
                </a:tc>
                <a:tc>
                  <a:txBody>
                    <a:bodyPr/>
                    <a:lstStyle/>
                    <a:p>
                      <a:pPr algn="ctr"/>
                      <a:r>
                        <a:rPr lang="en-US" u="none" strike="noStrike" dirty="0">
                          <a:hlinkClick r:id="rId4" tooltip="Aiuto:IPA per l'italiano"/>
                        </a:rPr>
                        <a:t>ʃ</a:t>
                      </a:r>
                      <a:endParaRPr lang="en-US" dirty="0"/>
                    </a:p>
                  </a:txBody>
                  <a:tcPr anchor="ctr"/>
                </a:tc>
                <a:tc>
                  <a:txBody>
                    <a:bodyPr/>
                    <a:lstStyle/>
                    <a:p>
                      <a:endParaRPr lang="el-GR" dirty="0"/>
                    </a:p>
                  </a:txBody>
                  <a:tcPr anchor="ctr"/>
                </a:tc>
                <a:tc>
                  <a:txBody>
                    <a:bodyPr/>
                    <a:lstStyle/>
                    <a:p>
                      <a:endParaRPr lang="el-GR" dirty="0"/>
                    </a:p>
                  </a:txBody>
                  <a:tcPr anchor="ctr"/>
                </a:tc>
                <a:extLst>
                  <a:ext uri="{0D108BD9-81ED-4DB2-BD59-A6C34878D82A}">
                    <a16:rowId xmlns:a16="http://schemas.microsoft.com/office/drawing/2014/main" val="10004"/>
                  </a:ext>
                </a:extLst>
              </a:tr>
              <a:tr h="474470">
                <a:tc>
                  <a:txBody>
                    <a:bodyPr/>
                    <a:lstStyle/>
                    <a:p>
                      <a:pPr algn="ctr"/>
                      <a:r>
                        <a:rPr lang="en-US" sz="1800" u="none" strike="noStrike" kern="1200" dirty="0" err="1">
                          <a:solidFill>
                            <a:schemeClr val="tx1"/>
                          </a:solidFill>
                          <a:latin typeface="+mn-lt"/>
                          <a:ea typeface="+mn-ea"/>
                          <a:cs typeface="+mn-cs"/>
                        </a:rPr>
                        <a:t>Vibranti</a:t>
                      </a:r>
                      <a:endParaRPr lang="en-US" sz="1800" u="none" strike="noStrike" kern="1200" dirty="0">
                        <a:solidFill>
                          <a:schemeClr val="tx1"/>
                        </a:solidFill>
                        <a:latin typeface="+mn-lt"/>
                        <a:ea typeface="+mn-ea"/>
                        <a:cs typeface="+mn-cs"/>
                      </a:endParaRPr>
                    </a:p>
                  </a:txBody>
                  <a:tcPr anchor="ctr"/>
                </a:tc>
                <a:tc>
                  <a:txBody>
                    <a:bodyPr/>
                    <a:lstStyle/>
                    <a:p>
                      <a:endParaRPr lang="el-GR"/>
                    </a:p>
                  </a:txBody>
                  <a:tcPr anchor="ctr"/>
                </a:tc>
                <a:tc>
                  <a:txBody>
                    <a:bodyPr/>
                    <a:lstStyle/>
                    <a:p>
                      <a:endParaRPr lang="el-GR"/>
                    </a:p>
                  </a:txBody>
                  <a:tcPr anchor="ctr"/>
                </a:tc>
                <a:tc>
                  <a:txBody>
                    <a:bodyPr/>
                    <a:lstStyle/>
                    <a:p>
                      <a:pPr algn="ctr"/>
                      <a:r>
                        <a:rPr lang="en-US" u="none" strike="noStrike" dirty="0">
                          <a:hlinkClick r:id="rId4" tooltip="Aiuto:IPA per l'italiano"/>
                        </a:rPr>
                        <a:t>r</a:t>
                      </a:r>
                      <a:endParaRPr lang="en-US" dirty="0"/>
                    </a:p>
                  </a:txBody>
                  <a:tcPr anchor="ctr"/>
                </a:tc>
                <a:tc>
                  <a:txBody>
                    <a:bodyPr/>
                    <a:lstStyle/>
                    <a:p>
                      <a:endParaRPr lang="el-GR"/>
                    </a:p>
                  </a:txBody>
                  <a:tcPr anchor="ctr"/>
                </a:tc>
                <a:tc>
                  <a:txBody>
                    <a:bodyPr/>
                    <a:lstStyle/>
                    <a:p>
                      <a:endParaRPr lang="el-GR" dirty="0"/>
                    </a:p>
                  </a:txBody>
                  <a:tcPr anchor="ctr"/>
                </a:tc>
                <a:tc>
                  <a:txBody>
                    <a:bodyPr/>
                    <a:lstStyle/>
                    <a:p>
                      <a:endParaRPr lang="el-GR" dirty="0"/>
                    </a:p>
                  </a:txBody>
                  <a:tcPr anchor="ctr"/>
                </a:tc>
                <a:extLst>
                  <a:ext uri="{0D108BD9-81ED-4DB2-BD59-A6C34878D82A}">
                    <a16:rowId xmlns:a16="http://schemas.microsoft.com/office/drawing/2014/main" val="10005"/>
                  </a:ext>
                </a:extLst>
              </a:tr>
              <a:tr h="474470">
                <a:tc>
                  <a:txBody>
                    <a:bodyPr/>
                    <a:lstStyle/>
                    <a:p>
                      <a:pPr algn="ctr"/>
                      <a:r>
                        <a:rPr lang="en-US" sz="1800" u="none" strike="noStrike" kern="1200" dirty="0" err="1">
                          <a:solidFill>
                            <a:schemeClr val="tx1"/>
                          </a:solidFill>
                          <a:latin typeface="+mn-lt"/>
                          <a:ea typeface="+mn-ea"/>
                          <a:cs typeface="+mn-cs"/>
                        </a:rPr>
                        <a:t>Laterali</a:t>
                      </a:r>
                      <a:endParaRPr lang="en-US" sz="1800" u="none" strike="noStrike" kern="1200" dirty="0">
                        <a:solidFill>
                          <a:schemeClr val="tx1"/>
                        </a:solidFill>
                        <a:latin typeface="+mn-lt"/>
                        <a:ea typeface="+mn-ea"/>
                        <a:cs typeface="+mn-cs"/>
                      </a:endParaRPr>
                    </a:p>
                  </a:txBody>
                  <a:tcPr anchor="ctr"/>
                </a:tc>
                <a:tc>
                  <a:txBody>
                    <a:bodyPr/>
                    <a:lstStyle/>
                    <a:p>
                      <a:endParaRPr lang="el-GR"/>
                    </a:p>
                  </a:txBody>
                  <a:tcPr anchor="ctr"/>
                </a:tc>
                <a:tc>
                  <a:txBody>
                    <a:bodyPr/>
                    <a:lstStyle/>
                    <a:p>
                      <a:endParaRPr lang="el-GR"/>
                    </a:p>
                  </a:txBody>
                  <a:tcPr anchor="ctr"/>
                </a:tc>
                <a:tc>
                  <a:txBody>
                    <a:bodyPr/>
                    <a:lstStyle/>
                    <a:p>
                      <a:pPr algn="ctr"/>
                      <a:r>
                        <a:rPr lang="en-US" u="none" strike="noStrike" dirty="0">
                          <a:hlinkClick r:id="rId4" tooltip="Aiuto:IPA per l'italiano"/>
                        </a:rPr>
                        <a:t>l</a:t>
                      </a:r>
                      <a:endParaRPr lang="en-US" dirty="0"/>
                    </a:p>
                  </a:txBody>
                  <a:tcPr anchor="ctr"/>
                </a:tc>
                <a:tc>
                  <a:txBody>
                    <a:bodyPr/>
                    <a:lstStyle/>
                    <a:p>
                      <a:endParaRPr lang="el-GR"/>
                    </a:p>
                  </a:txBody>
                  <a:tcPr anchor="ctr"/>
                </a:tc>
                <a:tc>
                  <a:txBody>
                    <a:bodyPr/>
                    <a:lstStyle/>
                    <a:p>
                      <a:pPr algn="ctr"/>
                      <a:r>
                        <a:rPr lang="en-US" u="none" strike="noStrike" dirty="0">
                          <a:hlinkClick r:id="rId4" tooltip="Aiuto:IPA per l'italiano"/>
                        </a:rPr>
                        <a:t>ʎ</a:t>
                      </a:r>
                      <a:endParaRPr lang="en-US" dirty="0"/>
                    </a:p>
                  </a:txBody>
                  <a:tcPr anchor="ctr"/>
                </a:tc>
                <a:tc>
                  <a:txBody>
                    <a:bodyPr/>
                    <a:lstStyle/>
                    <a:p>
                      <a:endParaRPr lang="el-GR" dirty="0"/>
                    </a:p>
                  </a:txBody>
                  <a:tcPr anchor="ctr"/>
                </a:tc>
                <a:extLst>
                  <a:ext uri="{0D108BD9-81ED-4DB2-BD59-A6C34878D82A}">
                    <a16:rowId xmlns:a16="http://schemas.microsoft.com/office/drawing/2014/main" val="10006"/>
                  </a:ext>
                </a:extLst>
              </a:tr>
              <a:tr h="818948">
                <a:tc>
                  <a:txBody>
                    <a:bodyPr/>
                    <a:lstStyle/>
                    <a:p>
                      <a:pPr algn="ctr"/>
                      <a:r>
                        <a:rPr lang="en-US" sz="1800" u="none" strike="noStrike" kern="1200" dirty="0" err="1">
                          <a:solidFill>
                            <a:schemeClr val="tx1"/>
                          </a:solidFill>
                          <a:latin typeface="+mn-lt"/>
                          <a:ea typeface="+mn-ea"/>
                          <a:cs typeface="+mn-cs"/>
                        </a:rPr>
                        <a:t>Approssimanti</a:t>
                      </a:r>
                      <a:r>
                        <a:rPr lang="en-US" sz="1800" u="none" strike="noStrike" kern="1200" dirty="0">
                          <a:solidFill>
                            <a:schemeClr val="tx1"/>
                          </a:solidFill>
                          <a:latin typeface="+mn-lt"/>
                          <a:ea typeface="+mn-ea"/>
                          <a:cs typeface="+mn-cs"/>
                        </a:rPr>
                        <a:t>/ </a:t>
                      </a:r>
                      <a:r>
                        <a:rPr lang="en-US" sz="1800" u="none" strike="noStrike" kern="1200" dirty="0" err="1">
                          <a:solidFill>
                            <a:schemeClr val="tx1"/>
                          </a:solidFill>
                          <a:latin typeface="+mn-lt"/>
                          <a:ea typeface="+mn-ea"/>
                          <a:cs typeface="+mn-cs"/>
                        </a:rPr>
                        <a:t>Semiconsonanti</a:t>
                      </a:r>
                      <a:endParaRPr lang="en-US" sz="1800" u="none" strike="noStrike" kern="1200" dirty="0">
                        <a:solidFill>
                          <a:schemeClr val="tx1"/>
                        </a:solidFill>
                        <a:latin typeface="+mn-lt"/>
                        <a:ea typeface="+mn-ea"/>
                        <a:cs typeface="+mn-cs"/>
                      </a:endParaRPr>
                    </a:p>
                  </a:txBody>
                  <a:tcPr anchor="ctr"/>
                </a:tc>
                <a:tc>
                  <a:txBody>
                    <a:bodyPr/>
                    <a:lstStyle/>
                    <a:p>
                      <a:endParaRPr lang="el-GR" dirty="0"/>
                    </a:p>
                  </a:txBody>
                  <a:tcPr anchor="ctr"/>
                </a:tc>
                <a:tc>
                  <a:txBody>
                    <a:bodyPr/>
                    <a:lstStyle/>
                    <a:p>
                      <a:endParaRPr lang="el-GR"/>
                    </a:p>
                  </a:txBody>
                  <a:tcPr anchor="ctr"/>
                </a:tc>
                <a:tc>
                  <a:txBody>
                    <a:bodyPr/>
                    <a:lstStyle/>
                    <a:p>
                      <a:endParaRPr lang="el-GR" dirty="0"/>
                    </a:p>
                  </a:txBody>
                  <a:tcPr anchor="ctr"/>
                </a:tc>
                <a:tc>
                  <a:txBody>
                    <a:bodyPr/>
                    <a:lstStyle/>
                    <a:p>
                      <a:endParaRPr lang="el-GR" dirty="0"/>
                    </a:p>
                  </a:txBody>
                  <a:tcPr anchor="ctr"/>
                </a:tc>
                <a:tc>
                  <a:txBody>
                    <a:bodyPr/>
                    <a:lstStyle/>
                    <a:p>
                      <a:pPr algn="ctr"/>
                      <a:r>
                        <a:rPr lang="en-US" u="none" strike="noStrike" dirty="0">
                          <a:hlinkClick r:id="rId4" tooltip="Aiuto:IPA per l'italiano"/>
                        </a:rPr>
                        <a:t>j</a:t>
                      </a:r>
                      <a:endParaRPr lang="en-US" dirty="0"/>
                    </a:p>
                  </a:txBody>
                  <a:tcPr anchor="ctr"/>
                </a:tc>
                <a:tc>
                  <a:txBody>
                    <a:bodyPr/>
                    <a:lstStyle/>
                    <a:p>
                      <a:pPr algn="ctr"/>
                      <a:r>
                        <a:rPr lang="en-US" u="none" strike="noStrike" dirty="0">
                          <a:hlinkClick r:id="rId4" tooltip="Aiuto:IPA per l'italiano"/>
                        </a:rPr>
                        <a:t>w</a:t>
                      </a:r>
                      <a:endParaRPr lang="en-US" dirty="0"/>
                    </a:p>
                  </a:txBody>
                  <a:tcPr anchor="ct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Consonanti:Regole</a:t>
            </a:r>
            <a:r>
              <a:rPr lang="en-US" dirty="0"/>
              <a:t> </a:t>
            </a:r>
            <a:r>
              <a:rPr lang="en-US" dirty="0" err="1"/>
              <a:t>Generali</a:t>
            </a:r>
            <a:endParaRPr lang="el-GR" dirty="0"/>
          </a:p>
        </p:txBody>
      </p:sp>
      <p:sp>
        <p:nvSpPr>
          <p:cNvPr id="3" name="2 - Θέση περιεχομένου"/>
          <p:cNvSpPr>
            <a:spLocks noGrp="1"/>
          </p:cNvSpPr>
          <p:nvPr>
            <p:ph idx="1"/>
          </p:nvPr>
        </p:nvSpPr>
        <p:spPr/>
        <p:txBody>
          <a:bodyPr>
            <a:normAutofit fontScale="77500" lnSpcReduction="20000"/>
          </a:bodyPr>
          <a:lstStyle/>
          <a:p>
            <a:r>
              <a:rPr lang="it-IT" dirty="0"/>
              <a:t>Tutte le consonanti (tranne [z], [j] e [w]) possono essere fonologicamente raddoppiate o geminate all'interno di parola tra vocali o tra vocale e /l/, /r/, /j/ o /w/</a:t>
            </a:r>
          </a:p>
          <a:p>
            <a:r>
              <a:rPr lang="it-IT" dirty="0"/>
              <a:t>Le consonanti /ɲ/, /ʃ/, /ʎ/, /ts/ e /dz/ sono sempre geminate all'interno di parola tra vocali.</a:t>
            </a:r>
          </a:p>
          <a:p>
            <a:r>
              <a:rPr lang="it-IT" dirty="0"/>
              <a:t>L'opposizione tra i diversi luoghi di articolazione delle consonanti nasali è neutralizzata in contesto pre-consonantico dove le nasali assimilano il luogo di articolazione alla consonante successiva (es. </a:t>
            </a:r>
            <a:r>
              <a:rPr lang="it-IT" i="1" dirty="0"/>
              <a:t>ancora</a:t>
            </a:r>
            <a:r>
              <a:rPr lang="it-IT" dirty="0"/>
              <a:t> /</a:t>
            </a:r>
            <a:r>
              <a:rPr lang="it-IT" i="1" dirty="0"/>
              <a:t>aɳ’kora/, </a:t>
            </a:r>
            <a:r>
              <a:rPr lang="it-IT" dirty="0"/>
              <a:t>infatti /iɱ’fatti/)</a:t>
            </a:r>
          </a:p>
          <a:p>
            <a:r>
              <a:rPr lang="it-IT" dirty="0"/>
              <a:t>Il fono [ɱ] è allofono di /n/ quando questo è seguito da /f/ o /v/; il fono [ŋ] è allofono di /n/ quando questo è seguito da /k/ o /g/.</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Consonanti</a:t>
            </a:r>
            <a:r>
              <a:rPr lang="en-US" dirty="0"/>
              <a:t>: </a:t>
            </a:r>
            <a:r>
              <a:rPr lang="en-US" dirty="0" err="1"/>
              <a:t>sonore</a:t>
            </a:r>
            <a:r>
              <a:rPr lang="en-US" dirty="0"/>
              <a:t> e </a:t>
            </a:r>
            <a:r>
              <a:rPr lang="en-US" dirty="0" err="1"/>
              <a:t>sorde</a:t>
            </a:r>
            <a:endParaRPr lang="el-GR" dirty="0"/>
          </a:p>
        </p:txBody>
      </p:sp>
      <p:sp>
        <p:nvSpPr>
          <p:cNvPr id="3" name="2 - Θέση περιεχομένου"/>
          <p:cNvSpPr>
            <a:spLocks noGrp="1"/>
          </p:cNvSpPr>
          <p:nvPr>
            <p:ph idx="1"/>
          </p:nvPr>
        </p:nvSpPr>
        <p:spPr/>
        <p:txBody>
          <a:bodyPr>
            <a:normAutofit fontScale="85000" lnSpcReduction="20000"/>
          </a:bodyPr>
          <a:lstStyle/>
          <a:p>
            <a:r>
              <a:rPr lang="it-IT" dirty="0"/>
              <a:t>L'opposizione di grado di sonorità di /s/ e /z/ è neutralizzata in contesto pre-consonantico e all'inizio di parola: davanti a consonante sorda e a inizio parola si trova [s], davanti a consonante sonora si trova [z] (questo spiega la pronuncia difficoltosa che spesso gli italiani hanno per parole straniere come l'inglese </a:t>
            </a:r>
            <a:r>
              <a:rPr lang="it-IT" i="1" dirty="0"/>
              <a:t>slow</a:t>
            </a:r>
            <a:r>
              <a:rPr lang="it-IT" dirty="0"/>
              <a:t> in cui la s è invece sorda). </a:t>
            </a:r>
          </a:p>
          <a:p>
            <a:r>
              <a:rPr lang="it-IT" dirty="0"/>
              <a:t>All'interno di parola /s/ e /z/ si mantengono in opposizione fonologica in alcune forme.C'è da dire che la differenza tra /ts/ e /dz/ non è discriminante per la comprensione di parole in italiano dialettale e l'uso di una o l'altra fa parte delle varianti locali.</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Digrammi</a:t>
            </a:r>
            <a:endParaRPr lang="el-GR" dirty="0"/>
          </a:p>
        </p:txBody>
      </p:sp>
      <p:sp>
        <p:nvSpPr>
          <p:cNvPr id="3" name="2 - Θέση περιεχομένου"/>
          <p:cNvSpPr>
            <a:spLocks noGrp="1"/>
          </p:cNvSpPr>
          <p:nvPr>
            <p:ph idx="1"/>
          </p:nvPr>
        </p:nvSpPr>
        <p:spPr>
          <a:xfrm>
            <a:off x="457200" y="1214422"/>
            <a:ext cx="8229600" cy="5643578"/>
          </a:xfrm>
        </p:spPr>
        <p:txBody>
          <a:bodyPr>
            <a:normAutofit/>
          </a:bodyPr>
          <a:lstStyle/>
          <a:p>
            <a:r>
              <a:rPr lang="en-US" sz="2400" dirty="0"/>
              <a:t>Il </a:t>
            </a:r>
            <a:r>
              <a:rPr lang="en-US" sz="2400" dirty="0" err="1"/>
              <a:t>digramma</a:t>
            </a:r>
            <a:r>
              <a:rPr lang="en-US" sz="2400" dirty="0"/>
              <a:t> &lt;</a:t>
            </a:r>
            <a:r>
              <a:rPr lang="en-US" sz="2400" dirty="0" err="1"/>
              <a:t>gl</a:t>
            </a:r>
            <a:r>
              <a:rPr lang="en-US" sz="2400" dirty="0"/>
              <a:t>&gt;</a:t>
            </a:r>
            <a:r>
              <a:rPr lang="el-GR" sz="2400" dirty="0"/>
              <a:t> </a:t>
            </a:r>
            <a:r>
              <a:rPr lang="en-US" sz="2400" dirty="0" err="1"/>
              <a:t>si</a:t>
            </a:r>
            <a:r>
              <a:rPr lang="en-US" sz="2400" dirty="0"/>
              <a:t> </a:t>
            </a:r>
            <a:r>
              <a:rPr lang="en-US" sz="2400" dirty="0" err="1"/>
              <a:t>pronuncia</a:t>
            </a:r>
            <a:r>
              <a:rPr lang="en-US" sz="2400" dirty="0"/>
              <a:t> </a:t>
            </a:r>
            <a:r>
              <a:rPr lang="el-GR" sz="2400" dirty="0"/>
              <a:t>/</a:t>
            </a:r>
            <a:r>
              <a:rPr lang="en-US" sz="2400" dirty="0"/>
              <a:t>ʎ</a:t>
            </a:r>
            <a:r>
              <a:rPr lang="el-GR" sz="2400" dirty="0"/>
              <a:t>/ </a:t>
            </a:r>
            <a:r>
              <a:rPr lang="en-US" sz="2400" dirty="0" err="1"/>
              <a:t>quando</a:t>
            </a:r>
            <a:r>
              <a:rPr lang="en-US" sz="2400" dirty="0"/>
              <a:t> </a:t>
            </a:r>
            <a:r>
              <a:rPr lang="en-US" sz="2400" dirty="0" err="1"/>
              <a:t>viene</a:t>
            </a:r>
            <a:r>
              <a:rPr lang="en-US" sz="2400" dirty="0"/>
              <a:t> </a:t>
            </a:r>
            <a:r>
              <a:rPr lang="en-US" sz="2400" dirty="0" err="1"/>
              <a:t>seguito</a:t>
            </a:r>
            <a:r>
              <a:rPr lang="en-US" sz="2400" dirty="0"/>
              <a:t> </a:t>
            </a:r>
            <a:r>
              <a:rPr lang="en-US" sz="2400" dirty="0" err="1"/>
              <a:t>da</a:t>
            </a:r>
            <a:r>
              <a:rPr lang="en-US" sz="2400" dirty="0"/>
              <a:t> &lt;</a:t>
            </a:r>
            <a:r>
              <a:rPr lang="en-US" sz="2400" dirty="0" err="1"/>
              <a:t>i</a:t>
            </a:r>
            <a:r>
              <a:rPr lang="en-US" sz="2400" dirty="0"/>
              <a:t>&gt;</a:t>
            </a:r>
            <a:r>
              <a:rPr lang="el-GR" sz="2400" dirty="0"/>
              <a:t>: </a:t>
            </a:r>
            <a:r>
              <a:rPr lang="en-US" sz="2400" dirty="0" err="1"/>
              <a:t>egli</a:t>
            </a:r>
            <a:r>
              <a:rPr lang="en-US" sz="2400" dirty="0"/>
              <a:t>, </a:t>
            </a:r>
            <a:r>
              <a:rPr lang="en-US" sz="2400" dirty="0" err="1"/>
              <a:t>figli</a:t>
            </a:r>
            <a:r>
              <a:rPr lang="en-US" sz="2400" dirty="0"/>
              <a:t>, </a:t>
            </a:r>
            <a:r>
              <a:rPr lang="en-US" sz="2400" dirty="0" err="1"/>
              <a:t>agli</a:t>
            </a:r>
            <a:endParaRPr lang="en-US" sz="2400" dirty="0"/>
          </a:p>
          <a:p>
            <a:r>
              <a:rPr lang="en-US" sz="2400" dirty="0" err="1"/>
              <a:t>Ci</a:t>
            </a:r>
            <a:r>
              <a:rPr lang="en-US" sz="2400" dirty="0"/>
              <a:t> </a:t>
            </a:r>
            <a:r>
              <a:rPr lang="en-US" sz="2400" dirty="0" err="1"/>
              <a:t>sono</a:t>
            </a:r>
            <a:r>
              <a:rPr lang="en-US" sz="2400" dirty="0"/>
              <a:t> </a:t>
            </a:r>
            <a:r>
              <a:rPr lang="en-US" sz="2400" dirty="0" err="1"/>
              <a:t>comunque</a:t>
            </a:r>
            <a:r>
              <a:rPr lang="en-US" sz="2400" dirty="0"/>
              <a:t> parole </a:t>
            </a:r>
            <a:r>
              <a:rPr lang="en-US" sz="2400" dirty="0" err="1"/>
              <a:t>straniere</a:t>
            </a:r>
            <a:r>
              <a:rPr lang="en-US" sz="2400" dirty="0"/>
              <a:t> non </a:t>
            </a:r>
            <a:r>
              <a:rPr lang="en-US" sz="2400" dirty="0" err="1"/>
              <a:t>subite</a:t>
            </a:r>
            <a:r>
              <a:rPr lang="en-US" sz="2400" dirty="0"/>
              <a:t> </a:t>
            </a:r>
            <a:r>
              <a:rPr lang="en-US" sz="2400" dirty="0" err="1"/>
              <a:t>alla</a:t>
            </a:r>
            <a:r>
              <a:rPr lang="en-US" sz="2400" dirty="0"/>
              <a:t> </a:t>
            </a:r>
            <a:r>
              <a:rPr lang="en-US" sz="2400" dirty="0" err="1"/>
              <a:t>regola</a:t>
            </a:r>
            <a:r>
              <a:rPr lang="el-GR" sz="2400" dirty="0"/>
              <a:t>: </a:t>
            </a:r>
            <a:r>
              <a:rPr lang="it-IT" sz="2400" dirty="0"/>
              <a:t>glicerina, neglizenza, geroglifico</a:t>
            </a:r>
            <a:endParaRPr lang="el-GR" sz="2400" dirty="0"/>
          </a:p>
          <a:p>
            <a:r>
              <a:rPr lang="en-US" sz="2400" dirty="0"/>
              <a:t>In </a:t>
            </a:r>
            <a:r>
              <a:rPr lang="en-US" sz="2400" dirty="0" err="1"/>
              <a:t>caso</a:t>
            </a:r>
            <a:r>
              <a:rPr lang="en-US" sz="2400" dirty="0"/>
              <a:t> in cui la &lt;</a:t>
            </a:r>
            <a:r>
              <a:rPr lang="en-US" sz="2400" dirty="0" err="1"/>
              <a:t>i</a:t>
            </a:r>
            <a:r>
              <a:rPr lang="en-US" sz="2400" dirty="0"/>
              <a:t>&gt; </a:t>
            </a:r>
            <a:r>
              <a:rPr lang="en-US" sz="2400" dirty="0" err="1"/>
              <a:t>viene</a:t>
            </a:r>
            <a:r>
              <a:rPr lang="en-US" sz="2400" dirty="0"/>
              <a:t> </a:t>
            </a:r>
            <a:r>
              <a:rPr lang="en-US" sz="2400" dirty="0" err="1"/>
              <a:t>seguita</a:t>
            </a:r>
            <a:r>
              <a:rPr lang="en-US" sz="2400" dirty="0"/>
              <a:t> </a:t>
            </a:r>
            <a:r>
              <a:rPr lang="en-US" sz="2400" dirty="0" err="1"/>
              <a:t>da</a:t>
            </a:r>
            <a:r>
              <a:rPr lang="en-US" sz="2400" dirty="0"/>
              <a:t> un </a:t>
            </a:r>
            <a:r>
              <a:rPr lang="en-US" sz="2400" dirty="0" err="1"/>
              <a:t>altro</a:t>
            </a:r>
            <a:r>
              <a:rPr lang="en-US" sz="2400" dirty="0"/>
              <a:t> </a:t>
            </a:r>
            <a:r>
              <a:rPr lang="en-US" sz="2400" dirty="0" err="1"/>
              <a:t>vocale</a:t>
            </a:r>
            <a:r>
              <a:rPr lang="el-GR" sz="2400" dirty="0"/>
              <a:t>, </a:t>
            </a:r>
            <a:r>
              <a:rPr lang="en-US" sz="2400" dirty="0"/>
              <a:t>come per </a:t>
            </a:r>
            <a:r>
              <a:rPr lang="en-US" sz="2400" dirty="0" err="1"/>
              <a:t>esempio</a:t>
            </a:r>
            <a:r>
              <a:rPr lang="en-US" sz="2400" dirty="0"/>
              <a:t>: </a:t>
            </a:r>
            <a:r>
              <a:rPr lang="it-IT" sz="2400" dirty="0"/>
              <a:t>aglio </a:t>
            </a:r>
            <a:r>
              <a:rPr lang="en-US" sz="2400" dirty="0"/>
              <a:t>[</a:t>
            </a:r>
            <a:r>
              <a:rPr lang="en-US" sz="2400" dirty="0" err="1"/>
              <a:t>aʎʎo</a:t>
            </a:r>
            <a:r>
              <a:rPr lang="en-US" sz="2400" dirty="0"/>
              <a:t>]</a:t>
            </a:r>
            <a:r>
              <a:rPr lang="it-IT" sz="2400" dirty="0"/>
              <a:t>, sceglie [ʃeʎʎe], </a:t>
            </a:r>
            <a:r>
              <a:rPr lang="en-US" sz="2400" dirty="0" err="1"/>
              <a:t>si</a:t>
            </a:r>
            <a:r>
              <a:rPr lang="en-US" sz="2400" dirty="0"/>
              <a:t> </a:t>
            </a:r>
            <a:r>
              <a:rPr lang="en-US" sz="2400" dirty="0" err="1"/>
              <a:t>tratta</a:t>
            </a:r>
            <a:r>
              <a:rPr lang="en-US" sz="2400" dirty="0"/>
              <a:t> </a:t>
            </a:r>
            <a:r>
              <a:rPr lang="en-US" sz="2400" dirty="0" err="1"/>
              <a:t>di</a:t>
            </a:r>
            <a:r>
              <a:rPr lang="en-US" sz="2400" dirty="0"/>
              <a:t> un </a:t>
            </a:r>
            <a:r>
              <a:rPr lang="en-US" sz="2400" dirty="0" err="1"/>
              <a:t>trigramma</a:t>
            </a:r>
            <a:endParaRPr lang="en-US" sz="2400" dirty="0"/>
          </a:p>
          <a:p>
            <a:r>
              <a:rPr lang="en-US" sz="2400" dirty="0"/>
              <a:t>Il </a:t>
            </a:r>
            <a:r>
              <a:rPr lang="en-US" sz="2400" dirty="0" err="1"/>
              <a:t>digramma</a:t>
            </a:r>
            <a:r>
              <a:rPr lang="en-US" sz="2400" dirty="0"/>
              <a:t> &lt;</a:t>
            </a:r>
            <a:r>
              <a:rPr lang="en-US" sz="2400" dirty="0" err="1"/>
              <a:t>gn</a:t>
            </a:r>
            <a:r>
              <a:rPr lang="en-US" sz="2400" dirty="0"/>
              <a:t>&gt; </a:t>
            </a:r>
            <a:r>
              <a:rPr lang="en-US" sz="2400" dirty="0" err="1"/>
              <a:t>si</a:t>
            </a:r>
            <a:r>
              <a:rPr lang="en-US" sz="2400" dirty="0"/>
              <a:t> </a:t>
            </a:r>
            <a:r>
              <a:rPr lang="en-US" sz="2400" dirty="0" err="1"/>
              <a:t>pronuncia</a:t>
            </a:r>
            <a:r>
              <a:rPr lang="en-US" sz="2400" dirty="0"/>
              <a:t>/ɲ/</a:t>
            </a:r>
            <a:r>
              <a:rPr lang="en-US" sz="2400" dirty="0" err="1"/>
              <a:t>davanti</a:t>
            </a:r>
            <a:r>
              <a:rPr lang="en-US" sz="2400" dirty="0"/>
              <a:t> ad </a:t>
            </a:r>
            <a:r>
              <a:rPr lang="en-US" sz="2400" dirty="0" err="1"/>
              <a:t>ogni</a:t>
            </a:r>
            <a:r>
              <a:rPr lang="en-US" sz="2400" dirty="0"/>
              <a:t> </a:t>
            </a:r>
            <a:r>
              <a:rPr lang="en-US" sz="2400" dirty="0" err="1"/>
              <a:t>vocale</a:t>
            </a:r>
            <a:r>
              <a:rPr lang="el-GR" sz="2400" dirty="0"/>
              <a:t>. </a:t>
            </a:r>
            <a:r>
              <a:rPr lang="en-US" sz="2400" dirty="0"/>
              <a:t>Come per </a:t>
            </a:r>
            <a:r>
              <a:rPr lang="en-US" sz="2400" dirty="0" err="1"/>
              <a:t>esempio</a:t>
            </a:r>
            <a:r>
              <a:rPr lang="en-US" sz="2400" dirty="0"/>
              <a:t>:</a:t>
            </a:r>
            <a:r>
              <a:rPr lang="el-GR" sz="2400" dirty="0"/>
              <a:t> </a:t>
            </a:r>
            <a:r>
              <a:rPr lang="en-US" sz="2400" dirty="0"/>
              <a:t>o</a:t>
            </a:r>
            <a:r>
              <a:rPr lang="it-IT" sz="2400" dirty="0"/>
              <a:t>gnuno </a:t>
            </a:r>
            <a:r>
              <a:rPr lang="en-US" sz="2400" dirty="0"/>
              <a:t>[</a:t>
            </a:r>
            <a:r>
              <a:rPr lang="en-US" sz="2400" dirty="0" err="1"/>
              <a:t>oɲɲuno</a:t>
            </a:r>
            <a:r>
              <a:rPr lang="en-US" sz="2400" dirty="0"/>
              <a:t>], </a:t>
            </a:r>
            <a:r>
              <a:rPr lang="it-IT" sz="2400" dirty="0"/>
              <a:t>gnocco </a:t>
            </a:r>
            <a:r>
              <a:rPr lang="en-US" sz="2400" dirty="0"/>
              <a:t>[</a:t>
            </a:r>
            <a:r>
              <a:rPr lang="en-US" sz="2400" dirty="0" err="1"/>
              <a:t>ɲɔkko</a:t>
            </a:r>
            <a:r>
              <a:rPr lang="en-US" sz="2400" dirty="0"/>
              <a:t>]</a:t>
            </a:r>
          </a:p>
          <a:p>
            <a:r>
              <a:rPr lang="en-US" sz="2400" dirty="0"/>
              <a:t>Il </a:t>
            </a:r>
            <a:r>
              <a:rPr lang="en-US" sz="2400" dirty="0" err="1"/>
              <a:t>digramma</a:t>
            </a:r>
            <a:r>
              <a:rPr lang="en-US" sz="2400" dirty="0"/>
              <a:t> &lt;sc&gt;</a:t>
            </a:r>
            <a:r>
              <a:rPr lang="it-IT" sz="2400" dirty="0"/>
              <a:t> </a:t>
            </a:r>
            <a:r>
              <a:rPr lang="en-US" sz="2400" dirty="0" err="1"/>
              <a:t>si</a:t>
            </a:r>
            <a:r>
              <a:rPr lang="en-US" sz="2400" dirty="0"/>
              <a:t> </a:t>
            </a:r>
            <a:r>
              <a:rPr lang="en-US" sz="2400" dirty="0" err="1"/>
              <a:t>pronuncia</a:t>
            </a:r>
            <a:r>
              <a:rPr lang="en-US" sz="2400" dirty="0"/>
              <a:t>[ʃ]</a:t>
            </a:r>
            <a:r>
              <a:rPr lang="el-GR" sz="2400" dirty="0"/>
              <a:t> </a:t>
            </a:r>
            <a:r>
              <a:rPr lang="en-US" sz="2400" dirty="0" err="1"/>
              <a:t>quando</a:t>
            </a:r>
            <a:r>
              <a:rPr lang="en-US" sz="2400" dirty="0"/>
              <a:t> </a:t>
            </a:r>
            <a:r>
              <a:rPr lang="en-US" sz="2400" dirty="0" err="1"/>
              <a:t>viene</a:t>
            </a:r>
            <a:r>
              <a:rPr lang="en-US" sz="2400" dirty="0"/>
              <a:t> </a:t>
            </a:r>
            <a:r>
              <a:rPr lang="en-US" sz="2400" dirty="0" err="1"/>
              <a:t>seguito</a:t>
            </a:r>
            <a:r>
              <a:rPr lang="en-US" sz="2400" dirty="0"/>
              <a:t> </a:t>
            </a:r>
            <a:r>
              <a:rPr lang="en-US" sz="2400" dirty="0" err="1"/>
              <a:t>da</a:t>
            </a:r>
            <a:r>
              <a:rPr lang="en-US" sz="2400" dirty="0"/>
              <a:t> </a:t>
            </a:r>
            <a:r>
              <a:rPr lang="en-US" sz="2400" dirty="0" err="1"/>
              <a:t>una</a:t>
            </a:r>
            <a:r>
              <a:rPr lang="en-US" sz="2400" dirty="0"/>
              <a:t> &lt;</a:t>
            </a:r>
            <a:r>
              <a:rPr lang="en-US" sz="2400" dirty="0" err="1"/>
              <a:t>i</a:t>
            </a:r>
            <a:r>
              <a:rPr lang="en-US" sz="2400" dirty="0"/>
              <a:t>&gt; come per </a:t>
            </a:r>
            <a:r>
              <a:rPr lang="en-US" sz="2400" dirty="0" err="1"/>
              <a:t>esempio</a:t>
            </a:r>
            <a:r>
              <a:rPr lang="en-US" sz="2400" dirty="0"/>
              <a:t>: </a:t>
            </a:r>
            <a:r>
              <a:rPr lang="it-IT" sz="2400" dirty="0"/>
              <a:t>sciare </a:t>
            </a:r>
            <a:r>
              <a:rPr lang="en-US" sz="2400" dirty="0"/>
              <a:t>[</a:t>
            </a:r>
            <a:r>
              <a:rPr lang="en-US" sz="2400" dirty="0" err="1"/>
              <a:t>ʃiare</a:t>
            </a:r>
            <a:r>
              <a:rPr lang="en-US" sz="2400" dirty="0"/>
              <a:t>], </a:t>
            </a:r>
            <a:r>
              <a:rPr lang="en-US" sz="2400" dirty="0" err="1"/>
              <a:t>lasci</a:t>
            </a:r>
            <a:r>
              <a:rPr lang="en-US" sz="2400" dirty="0"/>
              <a:t> [</a:t>
            </a:r>
            <a:r>
              <a:rPr lang="en-US" sz="2400" dirty="0" err="1"/>
              <a:t>laʃʃi</a:t>
            </a:r>
            <a:r>
              <a:rPr lang="en-US" sz="2400" dirty="0"/>
              <a:t>]</a:t>
            </a:r>
            <a:r>
              <a:rPr lang="el-GR" sz="2400" dirty="0"/>
              <a:t> </a:t>
            </a:r>
            <a:r>
              <a:rPr lang="en-US" sz="2400" dirty="0"/>
              <a:t>o </a:t>
            </a:r>
            <a:r>
              <a:rPr lang="en-US" sz="2400" dirty="0" err="1"/>
              <a:t>da</a:t>
            </a:r>
            <a:r>
              <a:rPr lang="en-US" sz="2400" dirty="0"/>
              <a:t> </a:t>
            </a:r>
            <a:r>
              <a:rPr lang="en-US" sz="2400" dirty="0" err="1"/>
              <a:t>una</a:t>
            </a:r>
            <a:r>
              <a:rPr lang="el-GR" sz="2400" dirty="0"/>
              <a:t> </a:t>
            </a:r>
            <a:r>
              <a:rPr lang="en-US" sz="2400" dirty="0"/>
              <a:t>&lt;e&gt;, come per </a:t>
            </a:r>
            <a:r>
              <a:rPr lang="en-US" sz="2400" dirty="0" err="1"/>
              <a:t>esempio</a:t>
            </a:r>
            <a:r>
              <a:rPr lang="en-US" sz="2400" dirty="0"/>
              <a:t>:</a:t>
            </a:r>
            <a:r>
              <a:rPr lang="el-GR" sz="2400" dirty="0"/>
              <a:t> </a:t>
            </a:r>
            <a:r>
              <a:rPr lang="it-IT" sz="2400" dirty="0"/>
              <a:t>pesce </a:t>
            </a:r>
            <a:r>
              <a:rPr lang="en-US" sz="2400" dirty="0"/>
              <a:t>[</a:t>
            </a:r>
            <a:r>
              <a:rPr lang="en-US" sz="2400" dirty="0" err="1"/>
              <a:t>peʃʃe</a:t>
            </a:r>
            <a:r>
              <a:rPr lang="en-US" sz="2400" dirty="0"/>
              <a:t>]</a:t>
            </a:r>
          </a:p>
          <a:p>
            <a:r>
              <a:rPr lang="en-US" sz="2400" dirty="0"/>
              <a:t>La </a:t>
            </a:r>
            <a:r>
              <a:rPr lang="en-US" sz="2400" dirty="0" err="1"/>
              <a:t>pronuncia</a:t>
            </a:r>
            <a:r>
              <a:rPr lang="en-US" sz="2400" dirty="0"/>
              <a:t> </a:t>
            </a:r>
            <a:r>
              <a:rPr lang="el-GR" sz="2400" dirty="0"/>
              <a:t>[</a:t>
            </a:r>
            <a:r>
              <a:rPr lang="en-US" sz="2400" dirty="0"/>
              <a:t>ʃ</a:t>
            </a:r>
            <a:r>
              <a:rPr lang="el-GR" sz="2400" dirty="0"/>
              <a:t>] </a:t>
            </a:r>
            <a:r>
              <a:rPr lang="en-US" sz="2400" dirty="0" err="1"/>
              <a:t>esiste</a:t>
            </a:r>
            <a:r>
              <a:rPr lang="en-US" sz="2400" dirty="0"/>
              <a:t> </a:t>
            </a:r>
            <a:r>
              <a:rPr lang="en-US" sz="2400" dirty="0" err="1"/>
              <a:t>anche</a:t>
            </a:r>
            <a:r>
              <a:rPr lang="en-US" sz="2400" dirty="0"/>
              <a:t> con un </a:t>
            </a:r>
            <a:r>
              <a:rPr lang="en-US" sz="2400" dirty="0" err="1"/>
              <a:t>trigramma</a:t>
            </a:r>
            <a:r>
              <a:rPr lang="en-US" sz="2400" dirty="0"/>
              <a:t> </a:t>
            </a:r>
            <a:r>
              <a:rPr lang="en-US" sz="2400" dirty="0" err="1"/>
              <a:t>quando</a:t>
            </a:r>
            <a:r>
              <a:rPr lang="en-US" sz="2400" dirty="0"/>
              <a:t> </a:t>
            </a:r>
            <a:r>
              <a:rPr lang="en-US" sz="2400" dirty="0" err="1"/>
              <a:t>si</a:t>
            </a:r>
            <a:r>
              <a:rPr lang="en-US" sz="2400" dirty="0"/>
              <a:t> nota la </a:t>
            </a:r>
            <a:r>
              <a:rPr lang="en-US" sz="2400" dirty="0" err="1"/>
              <a:t>sequenza</a:t>
            </a:r>
            <a:r>
              <a:rPr lang="en-US" sz="2400" dirty="0"/>
              <a:t> &lt;</a:t>
            </a:r>
            <a:r>
              <a:rPr lang="en-US" sz="2400" dirty="0" err="1"/>
              <a:t>scia</a:t>
            </a:r>
            <a:r>
              <a:rPr lang="en-US" sz="2400" dirty="0"/>
              <a:t> +a, o, u&gt;. Come per </a:t>
            </a:r>
            <a:r>
              <a:rPr lang="en-US" sz="2400" dirty="0" err="1"/>
              <a:t>esempio</a:t>
            </a:r>
            <a:r>
              <a:rPr lang="en-US" sz="2400" dirty="0"/>
              <a:t>:</a:t>
            </a:r>
            <a:r>
              <a:rPr lang="it-IT" sz="2400" dirty="0"/>
              <a:t>lasciare [laʃʃare] scioglere </a:t>
            </a:r>
            <a:r>
              <a:rPr lang="en-US" sz="2400" dirty="0"/>
              <a:t>[</a:t>
            </a:r>
            <a:r>
              <a:rPr lang="en-US" sz="2400" dirty="0" err="1"/>
              <a:t>ʃoʎʎere</a:t>
            </a:r>
            <a:r>
              <a:rPr lang="en-US" sz="24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Varianti</a:t>
            </a:r>
            <a:r>
              <a:rPr lang="en-US" dirty="0"/>
              <a:t> </a:t>
            </a:r>
            <a:r>
              <a:rPr lang="en-US" dirty="0" err="1"/>
              <a:t>libere</a:t>
            </a:r>
            <a:r>
              <a:rPr lang="en-US" dirty="0"/>
              <a:t> e </a:t>
            </a:r>
            <a:r>
              <a:rPr lang="en-US" dirty="0" err="1"/>
              <a:t>combinatorie</a:t>
            </a:r>
            <a:endParaRPr lang="el-GR" dirty="0"/>
          </a:p>
        </p:txBody>
      </p:sp>
      <p:sp>
        <p:nvSpPr>
          <p:cNvPr id="3" name="2 - Θέση περιεχομένου"/>
          <p:cNvSpPr>
            <a:spLocks noGrp="1"/>
          </p:cNvSpPr>
          <p:nvPr>
            <p:ph idx="1"/>
          </p:nvPr>
        </p:nvSpPr>
        <p:spPr>
          <a:xfrm>
            <a:off x="457200" y="1285860"/>
            <a:ext cx="8229600" cy="4840303"/>
          </a:xfrm>
        </p:spPr>
        <p:txBody>
          <a:bodyPr>
            <a:normAutofit fontScale="77500" lnSpcReduction="20000"/>
          </a:bodyPr>
          <a:lstStyle/>
          <a:p>
            <a:r>
              <a:rPr lang="it-IT" dirty="0"/>
              <a:t>Si dice </a:t>
            </a:r>
            <a:r>
              <a:rPr lang="it-IT" b="1" dirty="0"/>
              <a:t>variante combinatoria </a:t>
            </a:r>
            <a:r>
              <a:rPr lang="it-IT" dirty="0"/>
              <a:t>una variante che è determinata da un dato contesto, mentre la variante libera non lo è. In italiano le varianti libere possono essere variazioni individuali, come quella detta della “erre moscia", nella quale il fonema /r/ può essere realizzato mediante diversi foni detti </a:t>
            </a:r>
            <a:r>
              <a:rPr lang="it-IT" b="1" dirty="0"/>
              <a:t>allofoni</a:t>
            </a:r>
            <a:r>
              <a:rPr lang="it-IT" dirty="0"/>
              <a:t>. </a:t>
            </a:r>
          </a:p>
          <a:p>
            <a:r>
              <a:rPr lang="it-IT" dirty="0"/>
              <a:t>Esistono inoltre numerosi foni che non fanno parte dell’ italiano standard, ma che vengono usati nelle </a:t>
            </a:r>
            <a:r>
              <a:rPr lang="it-IT" b="1" dirty="0"/>
              <a:t>varietà</a:t>
            </a:r>
            <a:r>
              <a:rPr lang="it-IT" dirty="0"/>
              <a:t> </a:t>
            </a:r>
            <a:r>
              <a:rPr lang="it-IT" b="1" dirty="0"/>
              <a:t>regionali</a:t>
            </a:r>
            <a:r>
              <a:rPr lang="it-IT" dirty="0"/>
              <a:t> dell'italiano e che corrispondono a pronunce che divergono da quella standard: esempi di variazioni regionali sono:</a:t>
            </a:r>
          </a:p>
          <a:p>
            <a:pPr lvl="1"/>
            <a:r>
              <a:rPr lang="it-IT" dirty="0"/>
              <a:t> le consonanti retroflesse usate per esempio in Sicilia e Sardegna, </a:t>
            </a:r>
          </a:p>
          <a:p>
            <a:pPr lvl="1"/>
            <a:r>
              <a:rPr lang="it-IT" dirty="0"/>
              <a:t>la vocale centrale medio-alta, anche detta atona,/ə/che si sente a Napoli  in fine di parola (per esempio [na:pulə]).</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Sillabe</a:t>
            </a:r>
            <a:r>
              <a:rPr lang="en-US" dirty="0"/>
              <a:t> </a:t>
            </a:r>
            <a:r>
              <a:rPr lang="en-US" dirty="0" err="1"/>
              <a:t>aperte</a:t>
            </a:r>
            <a:r>
              <a:rPr lang="en-US" dirty="0"/>
              <a:t> e </a:t>
            </a:r>
            <a:r>
              <a:rPr lang="en-US" dirty="0" err="1"/>
              <a:t>chiuse</a:t>
            </a:r>
            <a:endParaRPr lang="el-GR" dirty="0"/>
          </a:p>
        </p:txBody>
      </p:sp>
      <p:sp>
        <p:nvSpPr>
          <p:cNvPr id="3" name="2 - Θέση περιεχομένου"/>
          <p:cNvSpPr>
            <a:spLocks noGrp="1"/>
          </p:cNvSpPr>
          <p:nvPr>
            <p:ph idx="1"/>
          </p:nvPr>
        </p:nvSpPr>
        <p:spPr>
          <a:xfrm>
            <a:off x="457200" y="1142984"/>
            <a:ext cx="8229600" cy="5357850"/>
          </a:xfrm>
        </p:spPr>
        <p:txBody>
          <a:bodyPr>
            <a:normAutofit fontScale="85000" lnSpcReduction="20000"/>
          </a:bodyPr>
          <a:lstStyle/>
          <a:p>
            <a:r>
              <a:rPr lang="it-IT" dirty="0"/>
              <a:t>Le sillabe che terminano in vocale si chiamano </a:t>
            </a:r>
            <a:r>
              <a:rPr lang="it-IT" b="1" i="1" dirty="0"/>
              <a:t>aperte</a:t>
            </a:r>
            <a:r>
              <a:rPr lang="it-IT" dirty="0"/>
              <a:t> (o </a:t>
            </a:r>
            <a:r>
              <a:rPr lang="it-IT" i="1" dirty="0"/>
              <a:t>libere)</a:t>
            </a:r>
            <a:r>
              <a:rPr lang="it-IT" dirty="0"/>
              <a:t> per es. le tre sillabe di </a:t>
            </a:r>
            <a:r>
              <a:rPr lang="it-IT" i="1" dirty="0"/>
              <a:t>pa-ga-re</a:t>
            </a:r>
            <a:r>
              <a:rPr lang="it-IT" dirty="0"/>
              <a:t> </a:t>
            </a:r>
          </a:p>
          <a:p>
            <a:r>
              <a:rPr lang="it-IT" dirty="0"/>
              <a:t>quelle che terminano in consonante si chiamano </a:t>
            </a:r>
            <a:r>
              <a:rPr lang="it-IT" b="1" i="1" dirty="0"/>
              <a:t>chiuse</a:t>
            </a:r>
            <a:r>
              <a:rPr lang="it-IT" dirty="0"/>
              <a:t> (o </a:t>
            </a:r>
            <a:r>
              <a:rPr lang="it-IT" i="1" dirty="0"/>
              <a:t>implicate)</a:t>
            </a:r>
            <a:r>
              <a:rPr lang="it-IT" dirty="0"/>
              <a:t> per es. le prime due di </a:t>
            </a:r>
            <a:r>
              <a:rPr lang="it-IT" i="1" dirty="0"/>
              <a:t>con-trat-to</a:t>
            </a:r>
            <a:r>
              <a:rPr lang="it-IT" dirty="0"/>
              <a:t>.</a:t>
            </a:r>
          </a:p>
          <a:p>
            <a:r>
              <a:rPr lang="it-IT" dirty="0"/>
              <a:t>La regola che determina le vocali delle sillabe aperte come lunghe e quelle delle sillabe chiuse brevi, ha una parziale applicazione anche in italiano: </a:t>
            </a:r>
          </a:p>
          <a:p>
            <a:pPr lvl="1"/>
            <a:r>
              <a:rPr lang="it-IT" dirty="0"/>
              <a:t>una vocale italiana è infatti lunga a condizione di essere </a:t>
            </a:r>
            <a:r>
              <a:rPr lang="it-IT" b="1" dirty="0"/>
              <a:t>tonica</a:t>
            </a:r>
            <a:r>
              <a:rPr lang="it-IT" dirty="0"/>
              <a:t> e </a:t>
            </a:r>
            <a:r>
              <a:rPr lang="it-IT" b="1" dirty="0"/>
              <a:t>finale di sillaba </a:t>
            </a:r>
            <a:r>
              <a:rPr lang="it-IT" dirty="0"/>
              <a:t>(cioè in sillaba aperta) </a:t>
            </a:r>
            <a:r>
              <a:rPr lang="it-IT" u="sng" dirty="0"/>
              <a:t>ma non di parola </a:t>
            </a:r>
            <a:r>
              <a:rPr lang="it-IT" dirty="0"/>
              <a:t>(es. </a:t>
            </a:r>
            <a:r>
              <a:rPr lang="en-US" dirty="0"/>
              <a:t>[</a:t>
            </a:r>
            <a:r>
              <a:rPr lang="en-US" dirty="0" err="1"/>
              <a:t>fa:to</a:t>
            </a:r>
            <a:r>
              <a:rPr lang="it-IT" dirty="0"/>
              <a:t>), </a:t>
            </a:r>
          </a:p>
          <a:p>
            <a:pPr lvl="1"/>
            <a:r>
              <a:rPr lang="it-IT" dirty="0"/>
              <a:t>sono brevi tutte le vocali </a:t>
            </a:r>
            <a:r>
              <a:rPr lang="it-IT" b="1" dirty="0"/>
              <a:t>atone</a:t>
            </a:r>
            <a:r>
              <a:rPr lang="it-IT" dirty="0"/>
              <a:t>, quelle </a:t>
            </a:r>
            <a:r>
              <a:rPr lang="it-IT" b="1" dirty="0"/>
              <a:t>non finali di sillaba </a:t>
            </a:r>
            <a:r>
              <a:rPr lang="it-IT" dirty="0"/>
              <a:t>(cioè in sillaba chiusa) e quelle </a:t>
            </a:r>
            <a:r>
              <a:rPr lang="it-IT" u="sng" dirty="0"/>
              <a:t>finali di parola </a:t>
            </a:r>
            <a:r>
              <a:rPr lang="it-IT" dirty="0"/>
              <a:t>(es. /a/ di </a:t>
            </a:r>
            <a:r>
              <a:rPr lang="it-IT" i="1" dirty="0"/>
              <a:t>fatidico</a:t>
            </a:r>
            <a:r>
              <a:rPr lang="it-IT" dirty="0"/>
              <a:t>, di </a:t>
            </a:r>
            <a:r>
              <a:rPr lang="it-IT" i="1" dirty="0"/>
              <a:t>fatto</a:t>
            </a:r>
            <a:r>
              <a:rPr lang="it-IT" dirty="0"/>
              <a:t>, di </a:t>
            </a:r>
            <a:r>
              <a:rPr lang="it-IT" i="1" dirty="0"/>
              <a:t>fa</a:t>
            </a:r>
            <a:r>
              <a:rPr lang="it-IT" dirty="0"/>
              <a:t>)</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TotalTime>
  <Words>1472</Words>
  <Application>Microsoft Office PowerPoint</Application>
  <PresentationFormat>Προβολή στην οθόνη (4:3)</PresentationFormat>
  <Paragraphs>104</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Arial</vt:lpstr>
      <vt:lpstr>Calibri</vt:lpstr>
      <vt:lpstr>inherit</vt:lpstr>
      <vt:lpstr>Θέμα του Office</vt:lpstr>
      <vt:lpstr>RIPASSO e DISCUSSIONE</vt:lpstr>
      <vt:lpstr>FONOLOGIA-FONEMA</vt:lpstr>
      <vt:lpstr>VOCALI</vt:lpstr>
      <vt:lpstr>CONSONANTI</vt:lpstr>
      <vt:lpstr>Consonanti:Regole Generali</vt:lpstr>
      <vt:lpstr>Consonanti: sonore e sorde</vt:lpstr>
      <vt:lpstr>Digrammi</vt:lpstr>
      <vt:lpstr>Varianti libere e combinatorie</vt:lpstr>
      <vt:lpstr>Sillabe aperte e chiuse</vt:lpstr>
      <vt:lpstr>Elisione</vt:lpstr>
      <vt:lpstr>Troncamento</vt:lpstr>
      <vt:lpstr>Raddoppiamento morfosintatico</vt:lpstr>
      <vt:lpstr>Iato</vt:lpstr>
      <vt:lpstr>Παρουσίαση του PowerPoint</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RIPASSO e DISCUSSIONE</dc:title>
  <dc:creator>Katerina</dc:creator>
  <cp:lastModifiedBy>Aikaterini Florou</cp:lastModifiedBy>
  <cp:revision>16</cp:revision>
  <dcterms:created xsi:type="dcterms:W3CDTF">2020-05-05T06:11:58Z</dcterms:created>
  <dcterms:modified xsi:type="dcterms:W3CDTF">2026-04-22T16:14:19Z</dcterms:modified>
</cp:coreProperties>
</file>