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sldIdLst>
    <p:sldId id="256" r:id="rId3"/>
    <p:sldId id="257" r:id="rId4"/>
    <p:sldId id="258" r:id="rId5"/>
    <p:sldId id="259" r:id="rId6"/>
    <p:sldId id="260" r:id="rId7"/>
    <p:sldId id="261" r:id="rId8"/>
    <p:sldId id="262" r:id="rId9"/>
    <p:sldId id="263" r:id="rId10"/>
    <p:sldId id="264" r:id="rId11"/>
    <p:sldId id="265" r:id="rId12"/>
    <p:sldId id="288" r:id="rId13"/>
    <p:sldId id="289" r:id="rId14"/>
    <p:sldId id="266" r:id="rId15"/>
    <p:sldId id="267" r:id="rId16"/>
    <p:sldId id="268" r:id="rId17"/>
    <p:sldId id="269" r:id="rId18"/>
    <p:sldId id="270" r:id="rId19"/>
    <p:sldId id="287" r:id="rId20"/>
    <p:sldId id="286" r:id="rId21"/>
    <p:sldId id="290" r:id="rId22"/>
    <p:sldId id="291" r:id="rId23"/>
    <p:sldId id="294" r:id="rId24"/>
    <p:sldId id="292" r:id="rId25"/>
    <p:sldId id="293"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272" r:id="rId40"/>
    <p:sldId id="308" r:id="rId41"/>
    <p:sldId id="271" r:id="rId42"/>
  </p:sldIdLst>
  <p:sldSz cx="9118600" cy="6845300"/>
  <p:notesSz cx="9118600" cy="6845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CB9D5E9-5FAF-47A8-807C-A67F965F4E56}">
          <p14:sldIdLst>
            <p14:sldId id="256"/>
            <p14:sldId id="257"/>
            <p14:sldId id="258"/>
            <p14:sldId id="259"/>
            <p14:sldId id="260"/>
            <p14:sldId id="261"/>
            <p14:sldId id="262"/>
            <p14:sldId id="263"/>
            <p14:sldId id="264"/>
            <p14:sldId id="265"/>
            <p14:sldId id="288"/>
            <p14:sldId id="289"/>
            <p14:sldId id="266"/>
            <p14:sldId id="267"/>
            <p14:sldId id="268"/>
            <p14:sldId id="269"/>
            <p14:sldId id="270"/>
            <p14:sldId id="287"/>
            <p14:sldId id="286"/>
            <p14:sldId id="290"/>
            <p14:sldId id="291"/>
            <p14:sldId id="294"/>
            <p14:sldId id="292"/>
            <p14:sldId id="293"/>
            <p14:sldId id="295"/>
            <p14:sldId id="296"/>
            <p14:sldId id="297"/>
            <p14:sldId id="298"/>
            <p14:sldId id="299"/>
            <p14:sldId id="300"/>
            <p14:sldId id="301"/>
            <p14:sldId id="302"/>
            <p14:sldId id="303"/>
            <p14:sldId id="304"/>
            <p14:sldId id="305"/>
            <p14:sldId id="306"/>
            <p14:sldId id="307"/>
            <p14:sldId id="272"/>
            <p14:sldId id="308"/>
            <p14:sldId id="27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603" y="67"/>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589" y="2495295"/>
            <a:ext cx="5281421" cy="6959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5930" y="1597237"/>
            <a:ext cx="4027382" cy="4517582"/>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35288" y="1597237"/>
            <a:ext cx="4027382" cy="4517582"/>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8421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5930" y="1532270"/>
            <a:ext cx="4028965" cy="638577"/>
          </a:xfrm>
        </p:spPr>
        <p:txBody>
          <a:bodyPr anchor="b"/>
          <a:lstStyle>
            <a:lvl1pPr marL="0" indent="0">
              <a:buNone/>
              <a:defRPr sz="2393" b="1"/>
            </a:lvl1pPr>
            <a:lvl2pPr marL="455920" indent="0">
              <a:buNone/>
              <a:defRPr sz="1994" b="1"/>
            </a:lvl2pPr>
            <a:lvl3pPr marL="911840" indent="0">
              <a:buNone/>
              <a:defRPr sz="1795" b="1"/>
            </a:lvl3pPr>
            <a:lvl4pPr marL="1367760" indent="0">
              <a:buNone/>
              <a:defRPr sz="1596" b="1"/>
            </a:lvl4pPr>
            <a:lvl5pPr marL="1823679" indent="0">
              <a:buNone/>
              <a:defRPr sz="1596" b="1"/>
            </a:lvl5pPr>
            <a:lvl6pPr marL="2279599" indent="0">
              <a:buNone/>
              <a:defRPr sz="1596" b="1"/>
            </a:lvl6pPr>
            <a:lvl7pPr marL="2735519" indent="0">
              <a:buNone/>
              <a:defRPr sz="1596" b="1"/>
            </a:lvl7pPr>
            <a:lvl8pPr marL="3191439" indent="0">
              <a:buNone/>
              <a:defRPr sz="1596" b="1"/>
            </a:lvl8pPr>
            <a:lvl9pPr marL="3647359" indent="0">
              <a:buNone/>
              <a:defRPr sz="1596"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5930" y="2170847"/>
            <a:ext cx="4028965" cy="3943971"/>
          </a:xfrm>
        </p:spPr>
        <p:txBody>
          <a:bodyPr/>
          <a:lstStyle>
            <a:lvl1pPr>
              <a:defRPr sz="2393"/>
            </a:lvl1pPr>
            <a:lvl2pPr>
              <a:defRPr sz="1994"/>
            </a:lvl2pPr>
            <a:lvl3pPr>
              <a:defRPr sz="1795"/>
            </a:lvl3pPr>
            <a:lvl4pPr>
              <a:defRPr sz="1596"/>
            </a:lvl4pPr>
            <a:lvl5pPr>
              <a:defRPr sz="1596"/>
            </a:lvl5pPr>
            <a:lvl6pPr>
              <a:defRPr sz="1596"/>
            </a:lvl6pPr>
            <a:lvl7pPr>
              <a:defRPr sz="1596"/>
            </a:lvl7pPr>
            <a:lvl8pPr>
              <a:defRPr sz="1596"/>
            </a:lvl8pPr>
            <a:lvl9pPr>
              <a:defRPr sz="1596"/>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32123" y="1532270"/>
            <a:ext cx="4030548" cy="638577"/>
          </a:xfrm>
        </p:spPr>
        <p:txBody>
          <a:bodyPr anchor="b"/>
          <a:lstStyle>
            <a:lvl1pPr marL="0" indent="0">
              <a:buNone/>
              <a:defRPr sz="2393" b="1"/>
            </a:lvl1pPr>
            <a:lvl2pPr marL="455920" indent="0">
              <a:buNone/>
              <a:defRPr sz="1994" b="1"/>
            </a:lvl2pPr>
            <a:lvl3pPr marL="911840" indent="0">
              <a:buNone/>
              <a:defRPr sz="1795" b="1"/>
            </a:lvl3pPr>
            <a:lvl4pPr marL="1367760" indent="0">
              <a:buNone/>
              <a:defRPr sz="1596" b="1"/>
            </a:lvl4pPr>
            <a:lvl5pPr marL="1823679" indent="0">
              <a:buNone/>
              <a:defRPr sz="1596" b="1"/>
            </a:lvl5pPr>
            <a:lvl6pPr marL="2279599" indent="0">
              <a:buNone/>
              <a:defRPr sz="1596" b="1"/>
            </a:lvl6pPr>
            <a:lvl7pPr marL="2735519" indent="0">
              <a:buNone/>
              <a:defRPr sz="1596" b="1"/>
            </a:lvl7pPr>
            <a:lvl8pPr marL="3191439" indent="0">
              <a:buNone/>
              <a:defRPr sz="1596" b="1"/>
            </a:lvl8pPr>
            <a:lvl9pPr marL="3647359" indent="0">
              <a:buNone/>
              <a:defRPr sz="1596"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32123" y="2170847"/>
            <a:ext cx="4030548" cy="3943971"/>
          </a:xfrm>
        </p:spPr>
        <p:txBody>
          <a:bodyPr/>
          <a:lstStyle>
            <a:lvl1pPr>
              <a:defRPr sz="2393"/>
            </a:lvl1pPr>
            <a:lvl2pPr>
              <a:defRPr sz="1994"/>
            </a:lvl2pPr>
            <a:lvl3pPr>
              <a:defRPr sz="1795"/>
            </a:lvl3pPr>
            <a:lvl4pPr>
              <a:defRPr sz="1596"/>
            </a:lvl4pPr>
            <a:lvl5pPr>
              <a:defRPr sz="1596"/>
            </a:lvl5pPr>
            <a:lvl6pPr>
              <a:defRPr sz="1596"/>
            </a:lvl6pPr>
            <a:lvl7pPr>
              <a:defRPr sz="1596"/>
            </a:lvl7pPr>
            <a:lvl8pPr>
              <a:defRPr sz="1596"/>
            </a:lvl8pPr>
            <a:lvl9pPr>
              <a:defRPr sz="1596"/>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6459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4725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23003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5930" y="272544"/>
            <a:ext cx="2999957" cy="1159898"/>
          </a:xfrm>
        </p:spPr>
        <p:txBody>
          <a:bodyPr anchor="b"/>
          <a:lstStyle>
            <a:lvl1pPr algn="l">
              <a:defRPr sz="1994" b="1"/>
            </a:lvl1pPr>
          </a:lstStyle>
          <a:p>
            <a:r>
              <a:rPr lang="el-GR"/>
              <a:t>Kλικ για επεξεργασία του τίτλου</a:t>
            </a:r>
          </a:p>
        </p:txBody>
      </p:sp>
      <p:sp>
        <p:nvSpPr>
          <p:cNvPr id="3" name="2 - Θέση περιεχομένου"/>
          <p:cNvSpPr>
            <a:spLocks noGrp="1"/>
          </p:cNvSpPr>
          <p:nvPr>
            <p:ph idx="1"/>
          </p:nvPr>
        </p:nvSpPr>
        <p:spPr>
          <a:xfrm>
            <a:off x="3565119" y="272545"/>
            <a:ext cx="5097551" cy="5842274"/>
          </a:xfrm>
        </p:spPr>
        <p:txBody>
          <a:bodyPr/>
          <a:lstStyle>
            <a:lvl1pPr>
              <a:defRPr sz="3191"/>
            </a:lvl1pPr>
            <a:lvl2pPr>
              <a:defRPr sz="2792"/>
            </a:lvl2pPr>
            <a:lvl3pPr>
              <a:defRPr sz="2393"/>
            </a:lvl3pPr>
            <a:lvl4pPr>
              <a:defRPr sz="1994"/>
            </a:lvl4pPr>
            <a:lvl5pPr>
              <a:defRPr sz="1994"/>
            </a:lvl5pPr>
            <a:lvl6pPr>
              <a:defRPr sz="1994"/>
            </a:lvl6pPr>
            <a:lvl7pPr>
              <a:defRPr sz="1994"/>
            </a:lvl7pPr>
            <a:lvl8pPr>
              <a:defRPr sz="1994"/>
            </a:lvl8pPr>
            <a:lvl9pPr>
              <a:defRPr sz="1994"/>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5930" y="1432443"/>
            <a:ext cx="2999957" cy="4682376"/>
          </a:xfrm>
        </p:spPr>
        <p:txBody>
          <a:bodyPr/>
          <a:lstStyle>
            <a:lvl1pPr marL="0" indent="0">
              <a:buNone/>
              <a:defRPr sz="1396"/>
            </a:lvl1pPr>
            <a:lvl2pPr marL="455920" indent="0">
              <a:buNone/>
              <a:defRPr sz="1197"/>
            </a:lvl2pPr>
            <a:lvl3pPr marL="911840" indent="0">
              <a:buNone/>
              <a:defRPr sz="997"/>
            </a:lvl3pPr>
            <a:lvl4pPr marL="1367760" indent="0">
              <a:buNone/>
              <a:defRPr sz="897"/>
            </a:lvl4pPr>
            <a:lvl5pPr marL="1823679" indent="0">
              <a:buNone/>
              <a:defRPr sz="897"/>
            </a:lvl5pPr>
            <a:lvl6pPr marL="2279599" indent="0">
              <a:buNone/>
              <a:defRPr sz="897"/>
            </a:lvl6pPr>
            <a:lvl7pPr marL="2735519" indent="0">
              <a:buNone/>
              <a:defRPr sz="897"/>
            </a:lvl7pPr>
            <a:lvl8pPr marL="3191439" indent="0">
              <a:buNone/>
              <a:defRPr sz="897"/>
            </a:lvl8pPr>
            <a:lvl9pPr marL="3647359" indent="0">
              <a:buNone/>
              <a:defRPr sz="897"/>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44909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87309" y="4791710"/>
            <a:ext cx="5471160" cy="565688"/>
          </a:xfrm>
        </p:spPr>
        <p:txBody>
          <a:bodyPr anchor="b"/>
          <a:lstStyle>
            <a:lvl1pPr algn="l">
              <a:defRPr sz="1994" b="1"/>
            </a:lvl1pPr>
          </a:lstStyle>
          <a:p>
            <a:r>
              <a:rPr lang="el-GR"/>
              <a:t>Kλικ για επεξεργασία του τίτλου</a:t>
            </a:r>
          </a:p>
        </p:txBody>
      </p:sp>
      <p:sp>
        <p:nvSpPr>
          <p:cNvPr id="3" name="2 - Θέση εικόνας"/>
          <p:cNvSpPr>
            <a:spLocks noGrp="1"/>
          </p:cNvSpPr>
          <p:nvPr>
            <p:ph type="pic" idx="1"/>
          </p:nvPr>
        </p:nvSpPr>
        <p:spPr>
          <a:xfrm>
            <a:off x="1787309" y="611640"/>
            <a:ext cx="5471160" cy="4107180"/>
          </a:xfrm>
        </p:spPr>
        <p:txBody>
          <a:bodyPr/>
          <a:lstStyle>
            <a:lvl1pPr marL="0" indent="0">
              <a:buNone/>
              <a:defRPr sz="3191"/>
            </a:lvl1pPr>
            <a:lvl2pPr marL="455920" indent="0">
              <a:buNone/>
              <a:defRPr sz="2792"/>
            </a:lvl2pPr>
            <a:lvl3pPr marL="911840" indent="0">
              <a:buNone/>
              <a:defRPr sz="2393"/>
            </a:lvl3pPr>
            <a:lvl4pPr marL="1367760" indent="0">
              <a:buNone/>
              <a:defRPr sz="1994"/>
            </a:lvl4pPr>
            <a:lvl5pPr marL="1823679" indent="0">
              <a:buNone/>
              <a:defRPr sz="1994"/>
            </a:lvl5pPr>
            <a:lvl6pPr marL="2279599" indent="0">
              <a:buNone/>
              <a:defRPr sz="1994"/>
            </a:lvl6pPr>
            <a:lvl7pPr marL="2735519" indent="0">
              <a:buNone/>
              <a:defRPr sz="1994"/>
            </a:lvl7pPr>
            <a:lvl8pPr marL="3191439" indent="0">
              <a:buNone/>
              <a:defRPr sz="1994"/>
            </a:lvl8pPr>
            <a:lvl9pPr marL="3647359" indent="0">
              <a:buNone/>
              <a:defRPr sz="1994"/>
            </a:lvl9pPr>
          </a:lstStyle>
          <a:p>
            <a:endParaRPr lang="el-GR"/>
          </a:p>
        </p:txBody>
      </p:sp>
      <p:sp>
        <p:nvSpPr>
          <p:cNvPr id="4" name="3 - Θέση κειμένου"/>
          <p:cNvSpPr>
            <a:spLocks noGrp="1"/>
          </p:cNvSpPr>
          <p:nvPr>
            <p:ph type="body" sz="half" idx="2"/>
          </p:nvPr>
        </p:nvSpPr>
        <p:spPr>
          <a:xfrm>
            <a:off x="1787309" y="5357398"/>
            <a:ext cx="5471160" cy="803372"/>
          </a:xfrm>
        </p:spPr>
        <p:txBody>
          <a:bodyPr/>
          <a:lstStyle>
            <a:lvl1pPr marL="0" indent="0">
              <a:buNone/>
              <a:defRPr sz="1396"/>
            </a:lvl1pPr>
            <a:lvl2pPr marL="455920" indent="0">
              <a:buNone/>
              <a:defRPr sz="1197"/>
            </a:lvl2pPr>
            <a:lvl3pPr marL="911840" indent="0">
              <a:buNone/>
              <a:defRPr sz="997"/>
            </a:lvl3pPr>
            <a:lvl4pPr marL="1367760" indent="0">
              <a:buNone/>
              <a:defRPr sz="897"/>
            </a:lvl4pPr>
            <a:lvl5pPr marL="1823679" indent="0">
              <a:buNone/>
              <a:defRPr sz="897"/>
            </a:lvl5pPr>
            <a:lvl6pPr marL="2279599" indent="0">
              <a:buNone/>
              <a:defRPr sz="897"/>
            </a:lvl6pPr>
            <a:lvl7pPr marL="2735519" indent="0">
              <a:buNone/>
              <a:defRPr sz="897"/>
            </a:lvl7pPr>
            <a:lvl8pPr marL="3191439" indent="0">
              <a:buNone/>
              <a:defRPr sz="897"/>
            </a:lvl8pPr>
            <a:lvl9pPr marL="3647359" indent="0">
              <a:buNone/>
              <a:defRPr sz="897"/>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71140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88851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985" y="274130"/>
            <a:ext cx="2051685" cy="5840689"/>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5930" y="274130"/>
            <a:ext cx="6003078" cy="5840689"/>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188207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895" y="2126480"/>
            <a:ext cx="7750810" cy="615553"/>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67790" y="3879004"/>
            <a:ext cx="6383020" cy="276999"/>
          </a:xfrm>
        </p:spPr>
        <p:txBody>
          <a:bodyPr/>
          <a:lstStyle>
            <a:lvl1pPr marL="0" indent="0" algn="ctr">
              <a:buNone/>
              <a:defRPr>
                <a:solidFill>
                  <a:schemeClr val="tx1">
                    <a:tint val="75000"/>
                  </a:schemeClr>
                </a:solidFill>
              </a:defRPr>
            </a:lvl1pPr>
            <a:lvl2pPr marL="456103" indent="0" algn="ctr">
              <a:buNone/>
              <a:defRPr>
                <a:solidFill>
                  <a:schemeClr val="tx1">
                    <a:tint val="75000"/>
                  </a:schemeClr>
                </a:solidFill>
              </a:defRPr>
            </a:lvl2pPr>
            <a:lvl3pPr marL="912205" indent="0" algn="ctr">
              <a:buNone/>
              <a:defRPr>
                <a:solidFill>
                  <a:schemeClr val="tx1">
                    <a:tint val="75000"/>
                  </a:schemeClr>
                </a:solidFill>
              </a:defRPr>
            </a:lvl3pPr>
            <a:lvl4pPr marL="1368308" indent="0" algn="ctr">
              <a:buNone/>
              <a:defRPr>
                <a:solidFill>
                  <a:schemeClr val="tx1">
                    <a:tint val="75000"/>
                  </a:schemeClr>
                </a:solidFill>
              </a:defRPr>
            </a:lvl4pPr>
            <a:lvl5pPr marL="1824411" indent="0" algn="ctr">
              <a:buNone/>
              <a:defRPr>
                <a:solidFill>
                  <a:schemeClr val="tx1">
                    <a:tint val="75000"/>
                  </a:schemeClr>
                </a:solidFill>
              </a:defRPr>
            </a:lvl5pPr>
            <a:lvl6pPr marL="2280514" indent="0" algn="ctr">
              <a:buNone/>
              <a:defRPr>
                <a:solidFill>
                  <a:schemeClr val="tx1">
                    <a:tint val="75000"/>
                  </a:schemeClr>
                </a:solidFill>
              </a:defRPr>
            </a:lvl6pPr>
            <a:lvl7pPr marL="2736616" indent="0" algn="ctr">
              <a:buNone/>
              <a:defRPr>
                <a:solidFill>
                  <a:schemeClr val="tx1">
                    <a:tint val="75000"/>
                  </a:schemeClr>
                </a:solidFill>
              </a:defRPr>
            </a:lvl7pPr>
            <a:lvl8pPr marL="3192719" indent="0" algn="ctr">
              <a:buNone/>
              <a:defRPr>
                <a:solidFill>
                  <a:schemeClr val="tx1">
                    <a:tint val="75000"/>
                  </a:schemeClr>
                </a:solidFill>
              </a:defRPr>
            </a:lvl8pPr>
            <a:lvl9pPr marL="3648822"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a:xfrm>
            <a:off x="455930" y="6366129"/>
            <a:ext cx="2097278" cy="276999"/>
          </a:xfrm>
        </p:spPr>
        <p:txBody>
          <a:bodyPr/>
          <a:lstStyle/>
          <a:p>
            <a:fld id="{F2853615-BFDE-46DE-814C-47EC6EF6D371}" type="datetimeFigureOut">
              <a:rPr lang="el-GR" smtClean="0"/>
              <a:pPr/>
              <a:t>21/3/2025</a:t>
            </a:fld>
            <a:endParaRPr lang="el-GR"/>
          </a:p>
        </p:txBody>
      </p:sp>
      <p:sp>
        <p:nvSpPr>
          <p:cNvPr id="5" name="4 - Θέση υποσέλιδου"/>
          <p:cNvSpPr>
            <a:spLocks noGrp="1"/>
          </p:cNvSpPr>
          <p:nvPr>
            <p:ph type="ftr" sz="quarter" idx="11"/>
          </p:nvPr>
        </p:nvSpPr>
        <p:spPr>
          <a:xfrm>
            <a:off x="3100324" y="6366129"/>
            <a:ext cx="2917952" cy="276999"/>
          </a:xfrm>
        </p:spPr>
        <p:txBody>
          <a:bodyPr/>
          <a:lstStyle/>
          <a:p>
            <a:endParaRPr lang="el-GR"/>
          </a:p>
        </p:txBody>
      </p:sp>
      <p:sp>
        <p:nvSpPr>
          <p:cNvPr id="6" name="5 - Θέση αριθμού διαφάνειας"/>
          <p:cNvSpPr>
            <a:spLocks noGrp="1"/>
          </p:cNvSpPr>
          <p:nvPr>
            <p:ph type="sldNum" sz="quarter" idx="12"/>
          </p:nvPr>
        </p:nvSpPr>
        <p:spPr>
          <a:xfrm>
            <a:off x="6565392" y="6366129"/>
            <a:ext cx="2097278" cy="276999"/>
          </a:xfrm>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895" y="2126480"/>
            <a:ext cx="7750810" cy="1467303"/>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67790" y="3879004"/>
            <a:ext cx="6383020" cy="1749354"/>
          </a:xfrm>
        </p:spPr>
        <p:txBody>
          <a:bodyPr/>
          <a:lstStyle>
            <a:lvl1pPr marL="0" indent="0" algn="ctr">
              <a:buNone/>
              <a:defRPr>
                <a:solidFill>
                  <a:schemeClr val="tx1">
                    <a:tint val="75000"/>
                  </a:schemeClr>
                </a:solidFill>
              </a:defRPr>
            </a:lvl1pPr>
            <a:lvl2pPr marL="455920" indent="0" algn="ctr">
              <a:buNone/>
              <a:defRPr>
                <a:solidFill>
                  <a:schemeClr val="tx1">
                    <a:tint val="75000"/>
                  </a:schemeClr>
                </a:solidFill>
              </a:defRPr>
            </a:lvl2pPr>
            <a:lvl3pPr marL="911840" indent="0" algn="ctr">
              <a:buNone/>
              <a:defRPr>
                <a:solidFill>
                  <a:schemeClr val="tx1">
                    <a:tint val="75000"/>
                  </a:schemeClr>
                </a:solidFill>
              </a:defRPr>
            </a:lvl3pPr>
            <a:lvl4pPr marL="1367760" indent="0" algn="ctr">
              <a:buNone/>
              <a:defRPr>
                <a:solidFill>
                  <a:schemeClr val="tx1">
                    <a:tint val="75000"/>
                  </a:schemeClr>
                </a:solidFill>
              </a:defRPr>
            </a:lvl4pPr>
            <a:lvl5pPr marL="1823679" indent="0" algn="ctr">
              <a:buNone/>
              <a:defRPr>
                <a:solidFill>
                  <a:schemeClr val="tx1">
                    <a:tint val="75000"/>
                  </a:schemeClr>
                </a:solidFill>
              </a:defRPr>
            </a:lvl5pPr>
            <a:lvl6pPr marL="2279599" indent="0" algn="ctr">
              <a:buNone/>
              <a:defRPr>
                <a:solidFill>
                  <a:schemeClr val="tx1">
                    <a:tint val="75000"/>
                  </a:schemeClr>
                </a:solidFill>
              </a:defRPr>
            </a:lvl6pPr>
            <a:lvl7pPr marL="2735519" indent="0" algn="ctr">
              <a:buNone/>
              <a:defRPr>
                <a:solidFill>
                  <a:schemeClr val="tx1">
                    <a:tint val="75000"/>
                  </a:schemeClr>
                </a:solidFill>
              </a:defRPr>
            </a:lvl7pPr>
            <a:lvl8pPr marL="3191439" indent="0" algn="ctr">
              <a:buNone/>
              <a:defRPr>
                <a:solidFill>
                  <a:schemeClr val="tx1">
                    <a:tint val="75000"/>
                  </a:schemeClr>
                </a:solidFill>
              </a:defRPr>
            </a:lvl8pPr>
            <a:lvl9pPr marL="3647359"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418518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215778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0307" y="4398739"/>
            <a:ext cx="7750810" cy="1359553"/>
          </a:xfrm>
        </p:spPr>
        <p:txBody>
          <a:bodyPr anchor="t"/>
          <a:lstStyle>
            <a:lvl1pPr algn="l">
              <a:defRPr sz="3989" b="1" cap="all"/>
            </a:lvl1pPr>
          </a:lstStyle>
          <a:p>
            <a:r>
              <a:rPr lang="el-GR"/>
              <a:t>Kλικ για επεξεργασία του τίτλου</a:t>
            </a:r>
          </a:p>
        </p:txBody>
      </p:sp>
      <p:sp>
        <p:nvSpPr>
          <p:cNvPr id="3" name="2 - Θέση κειμένου"/>
          <p:cNvSpPr>
            <a:spLocks noGrp="1"/>
          </p:cNvSpPr>
          <p:nvPr>
            <p:ph type="body" idx="1"/>
          </p:nvPr>
        </p:nvSpPr>
        <p:spPr>
          <a:xfrm>
            <a:off x="720307" y="2901331"/>
            <a:ext cx="7750810" cy="1497409"/>
          </a:xfrm>
        </p:spPr>
        <p:txBody>
          <a:bodyPr anchor="b"/>
          <a:lstStyle>
            <a:lvl1pPr marL="0" indent="0">
              <a:buNone/>
              <a:defRPr sz="1994">
                <a:solidFill>
                  <a:schemeClr val="tx1">
                    <a:tint val="75000"/>
                  </a:schemeClr>
                </a:solidFill>
              </a:defRPr>
            </a:lvl1pPr>
            <a:lvl2pPr marL="455920" indent="0">
              <a:buNone/>
              <a:defRPr sz="1795">
                <a:solidFill>
                  <a:schemeClr val="tx1">
                    <a:tint val="75000"/>
                  </a:schemeClr>
                </a:solidFill>
              </a:defRPr>
            </a:lvl2pPr>
            <a:lvl3pPr marL="911840" indent="0">
              <a:buNone/>
              <a:defRPr sz="1596">
                <a:solidFill>
                  <a:schemeClr val="tx1">
                    <a:tint val="75000"/>
                  </a:schemeClr>
                </a:solidFill>
              </a:defRPr>
            </a:lvl3pPr>
            <a:lvl4pPr marL="1367760" indent="0">
              <a:buNone/>
              <a:defRPr sz="1396">
                <a:solidFill>
                  <a:schemeClr val="tx1">
                    <a:tint val="75000"/>
                  </a:schemeClr>
                </a:solidFill>
              </a:defRPr>
            </a:lvl4pPr>
            <a:lvl5pPr marL="1823679" indent="0">
              <a:buNone/>
              <a:defRPr sz="1396">
                <a:solidFill>
                  <a:schemeClr val="tx1">
                    <a:tint val="75000"/>
                  </a:schemeClr>
                </a:solidFill>
              </a:defRPr>
            </a:lvl5pPr>
            <a:lvl6pPr marL="2279599" indent="0">
              <a:buNone/>
              <a:defRPr sz="1396">
                <a:solidFill>
                  <a:schemeClr val="tx1">
                    <a:tint val="75000"/>
                  </a:schemeClr>
                </a:solidFill>
              </a:defRPr>
            </a:lvl6pPr>
            <a:lvl7pPr marL="2735519" indent="0">
              <a:buNone/>
              <a:defRPr sz="1396">
                <a:solidFill>
                  <a:schemeClr val="tx1">
                    <a:tint val="75000"/>
                  </a:schemeClr>
                </a:solidFill>
              </a:defRPr>
            </a:lvl7pPr>
            <a:lvl8pPr marL="3191439" indent="0">
              <a:buNone/>
              <a:defRPr sz="1396">
                <a:solidFill>
                  <a:schemeClr val="tx1">
                    <a:tint val="75000"/>
                  </a:schemeClr>
                </a:solidFill>
              </a:defRPr>
            </a:lvl8pPr>
            <a:lvl9pPr marL="3647359" indent="0">
              <a:buNone/>
              <a:defRPr sz="1396">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BAF5E-5014-4F7B-830A-E61542011AB9}" type="slidenum">
              <a:rPr lang="el-GR" smtClean="0"/>
              <a:pPr/>
              <a:t>‹#›</a:t>
            </a:fld>
            <a:endParaRPr lang="el-GR"/>
          </a:p>
        </p:txBody>
      </p:sp>
    </p:spTree>
    <p:extLst>
      <p:ext uri="{BB962C8B-B14F-4D97-AF65-F5344CB8AC3E}">
        <p14:creationId xmlns:p14="http://schemas.microsoft.com/office/powerpoint/2010/main" val="38115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4839" y="202437"/>
            <a:ext cx="7568920" cy="1245235"/>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648855" y="2138426"/>
            <a:ext cx="7774305" cy="29635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3/21/2025</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5930" y="274130"/>
            <a:ext cx="8206740" cy="1140883"/>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5930" y="1597237"/>
            <a:ext cx="8206740" cy="4517582"/>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5930" y="6344579"/>
            <a:ext cx="2127673" cy="364449"/>
          </a:xfrm>
          <a:prstGeom prst="rect">
            <a:avLst/>
          </a:prstGeom>
        </p:spPr>
        <p:txBody>
          <a:bodyPr vert="horz" lIns="91440" tIns="45720" rIns="91440" bIns="45720" rtlCol="0" anchor="ctr"/>
          <a:lstStyle>
            <a:lvl1pPr algn="l">
              <a:defRPr sz="1197">
                <a:solidFill>
                  <a:schemeClr val="tx1">
                    <a:tint val="75000"/>
                  </a:schemeClr>
                </a:solidFill>
              </a:defRPr>
            </a:lvl1pPr>
          </a:lstStyle>
          <a:p>
            <a:fld id="{7466C575-9906-4337-A516-304862325FEF}" type="datetimeFigureOut">
              <a:rPr lang="el-GR" smtClean="0"/>
              <a:pPr/>
              <a:t>21/3/2025</a:t>
            </a:fld>
            <a:endParaRPr lang="el-GR"/>
          </a:p>
        </p:txBody>
      </p:sp>
      <p:sp>
        <p:nvSpPr>
          <p:cNvPr id="5" name="4 - Θέση υποσέλιδου"/>
          <p:cNvSpPr>
            <a:spLocks noGrp="1"/>
          </p:cNvSpPr>
          <p:nvPr>
            <p:ph type="ftr" sz="quarter" idx="3"/>
          </p:nvPr>
        </p:nvSpPr>
        <p:spPr>
          <a:xfrm>
            <a:off x="3115522" y="6344579"/>
            <a:ext cx="2887557" cy="364449"/>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34997" y="6344579"/>
            <a:ext cx="2127673" cy="364449"/>
          </a:xfrm>
          <a:prstGeom prst="rect">
            <a:avLst/>
          </a:prstGeom>
        </p:spPr>
        <p:txBody>
          <a:bodyPr vert="horz" lIns="91440" tIns="45720" rIns="91440" bIns="45720" rtlCol="0" anchor="ctr"/>
          <a:lstStyle>
            <a:lvl1pPr algn="r">
              <a:defRPr sz="1197">
                <a:solidFill>
                  <a:schemeClr val="tx1">
                    <a:tint val="75000"/>
                  </a:schemeClr>
                </a:solidFill>
              </a:defRPr>
            </a:lvl1pPr>
          </a:lstStyle>
          <a:p>
            <a:fld id="{B33BAF5E-5014-4F7B-830A-E61542011AB9}" type="slidenum">
              <a:rPr lang="el-GR" smtClean="0"/>
              <a:pPr/>
              <a:t>‹#›</a:t>
            </a:fld>
            <a:endParaRPr lang="el-GR"/>
          </a:p>
        </p:txBody>
      </p:sp>
    </p:spTree>
    <p:extLst>
      <p:ext uri="{BB962C8B-B14F-4D97-AF65-F5344CB8AC3E}">
        <p14:creationId xmlns:p14="http://schemas.microsoft.com/office/powerpoint/2010/main" val="39565847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1840" rtl="0" eaLnBrk="1" latinLnBrk="0" hangingPunct="1">
        <a:spcBef>
          <a:spcPct val="0"/>
        </a:spcBef>
        <a:buNone/>
        <a:defRPr sz="4388" kern="1200">
          <a:solidFill>
            <a:schemeClr val="tx1"/>
          </a:solidFill>
          <a:latin typeface="+mj-lt"/>
          <a:ea typeface="+mj-ea"/>
          <a:cs typeface="+mj-cs"/>
        </a:defRPr>
      </a:lvl1pPr>
    </p:titleStyle>
    <p:bodyStyle>
      <a:lvl1pPr marL="341940" indent="-341940" algn="l" defTabSz="911840" rtl="0" eaLnBrk="1" latinLnBrk="0" hangingPunct="1">
        <a:spcBef>
          <a:spcPct val="20000"/>
        </a:spcBef>
        <a:buFont typeface="Arial" pitchFamily="34" charset="0"/>
        <a:buChar char="•"/>
        <a:defRPr sz="3191" kern="1200">
          <a:solidFill>
            <a:schemeClr val="tx1"/>
          </a:solidFill>
          <a:latin typeface="+mn-lt"/>
          <a:ea typeface="+mn-ea"/>
          <a:cs typeface="+mn-cs"/>
        </a:defRPr>
      </a:lvl1pPr>
      <a:lvl2pPr marL="740870" indent="-284950" algn="l" defTabSz="911840" rtl="0" eaLnBrk="1" latinLnBrk="0" hangingPunct="1">
        <a:spcBef>
          <a:spcPct val="20000"/>
        </a:spcBef>
        <a:buFont typeface="Arial" pitchFamily="34" charset="0"/>
        <a:buChar char="–"/>
        <a:defRPr sz="2792" kern="1200">
          <a:solidFill>
            <a:schemeClr val="tx1"/>
          </a:solidFill>
          <a:latin typeface="+mn-lt"/>
          <a:ea typeface="+mn-ea"/>
          <a:cs typeface="+mn-cs"/>
        </a:defRPr>
      </a:lvl2pPr>
      <a:lvl3pPr marL="1139800" indent="-227960" algn="l" defTabSz="911840" rtl="0" eaLnBrk="1" latinLnBrk="0" hangingPunct="1">
        <a:spcBef>
          <a:spcPct val="20000"/>
        </a:spcBef>
        <a:buFont typeface="Arial" pitchFamily="34" charset="0"/>
        <a:buChar char="•"/>
        <a:defRPr sz="2393" kern="1200">
          <a:solidFill>
            <a:schemeClr val="tx1"/>
          </a:solidFill>
          <a:latin typeface="+mn-lt"/>
          <a:ea typeface="+mn-ea"/>
          <a:cs typeface="+mn-cs"/>
        </a:defRPr>
      </a:lvl3pPr>
      <a:lvl4pPr marL="159571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4pPr>
      <a:lvl5pPr marL="205163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5pPr>
      <a:lvl6pPr marL="250755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296347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1939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875319" indent="-227960" algn="l" defTabSz="911840"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l-GR"/>
      </a:defPPr>
      <a:lvl1pPr marL="0" algn="l" defTabSz="911840" rtl="0" eaLnBrk="1" latinLnBrk="0" hangingPunct="1">
        <a:defRPr sz="1795" kern="1200">
          <a:solidFill>
            <a:schemeClr val="tx1"/>
          </a:solidFill>
          <a:latin typeface="+mn-lt"/>
          <a:ea typeface="+mn-ea"/>
          <a:cs typeface="+mn-cs"/>
        </a:defRPr>
      </a:lvl1pPr>
      <a:lvl2pPr marL="455920" algn="l" defTabSz="911840" rtl="0" eaLnBrk="1" latinLnBrk="0" hangingPunct="1">
        <a:defRPr sz="1795" kern="1200">
          <a:solidFill>
            <a:schemeClr val="tx1"/>
          </a:solidFill>
          <a:latin typeface="+mn-lt"/>
          <a:ea typeface="+mn-ea"/>
          <a:cs typeface="+mn-cs"/>
        </a:defRPr>
      </a:lvl2pPr>
      <a:lvl3pPr marL="911840" algn="l" defTabSz="911840" rtl="0" eaLnBrk="1" latinLnBrk="0" hangingPunct="1">
        <a:defRPr sz="1795" kern="1200">
          <a:solidFill>
            <a:schemeClr val="tx1"/>
          </a:solidFill>
          <a:latin typeface="+mn-lt"/>
          <a:ea typeface="+mn-ea"/>
          <a:cs typeface="+mn-cs"/>
        </a:defRPr>
      </a:lvl3pPr>
      <a:lvl4pPr marL="1367760" algn="l" defTabSz="911840" rtl="0" eaLnBrk="1" latinLnBrk="0" hangingPunct="1">
        <a:defRPr sz="1795" kern="1200">
          <a:solidFill>
            <a:schemeClr val="tx1"/>
          </a:solidFill>
          <a:latin typeface="+mn-lt"/>
          <a:ea typeface="+mn-ea"/>
          <a:cs typeface="+mn-cs"/>
        </a:defRPr>
      </a:lvl4pPr>
      <a:lvl5pPr marL="1823679" algn="l" defTabSz="911840" rtl="0" eaLnBrk="1" latinLnBrk="0" hangingPunct="1">
        <a:defRPr sz="1795" kern="1200">
          <a:solidFill>
            <a:schemeClr val="tx1"/>
          </a:solidFill>
          <a:latin typeface="+mn-lt"/>
          <a:ea typeface="+mn-ea"/>
          <a:cs typeface="+mn-cs"/>
        </a:defRPr>
      </a:lvl5pPr>
      <a:lvl6pPr marL="2279599" algn="l" defTabSz="911840" rtl="0" eaLnBrk="1" latinLnBrk="0" hangingPunct="1">
        <a:defRPr sz="1795" kern="1200">
          <a:solidFill>
            <a:schemeClr val="tx1"/>
          </a:solidFill>
          <a:latin typeface="+mn-lt"/>
          <a:ea typeface="+mn-ea"/>
          <a:cs typeface="+mn-cs"/>
        </a:defRPr>
      </a:lvl6pPr>
      <a:lvl7pPr marL="2735519" algn="l" defTabSz="911840" rtl="0" eaLnBrk="1" latinLnBrk="0" hangingPunct="1">
        <a:defRPr sz="1795" kern="1200">
          <a:solidFill>
            <a:schemeClr val="tx1"/>
          </a:solidFill>
          <a:latin typeface="+mn-lt"/>
          <a:ea typeface="+mn-ea"/>
          <a:cs typeface="+mn-cs"/>
        </a:defRPr>
      </a:lvl7pPr>
      <a:lvl8pPr marL="3191439" algn="l" defTabSz="911840" rtl="0" eaLnBrk="1" latinLnBrk="0" hangingPunct="1">
        <a:defRPr sz="1795" kern="1200">
          <a:solidFill>
            <a:schemeClr val="tx1"/>
          </a:solidFill>
          <a:latin typeface="+mn-lt"/>
          <a:ea typeface="+mn-ea"/>
          <a:cs typeface="+mn-cs"/>
        </a:defRPr>
      </a:lvl8pPr>
      <a:lvl9pPr marL="3647359" algn="l" defTabSz="91184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18589" y="2495295"/>
            <a:ext cx="5272405" cy="695960"/>
          </a:xfrm>
          <a:prstGeom prst="rect">
            <a:avLst/>
          </a:prstGeom>
        </p:spPr>
        <p:txBody>
          <a:bodyPr vert="horz" wrap="square" lIns="0" tIns="12065" rIns="0" bIns="0" rtlCol="0">
            <a:spAutoFit/>
          </a:bodyPr>
          <a:lstStyle/>
          <a:p>
            <a:pPr marL="12700">
              <a:lnSpc>
                <a:spcPct val="100000"/>
              </a:lnSpc>
              <a:spcBef>
                <a:spcPts val="95"/>
              </a:spcBef>
            </a:pPr>
            <a:r>
              <a:rPr sz="4400" spc="-10" dirty="0">
                <a:latin typeface="Arial"/>
                <a:cs typeface="Arial"/>
              </a:rPr>
              <a:t>Αρθρωτική</a:t>
            </a:r>
            <a:r>
              <a:rPr sz="4400" spc="-30" dirty="0">
                <a:latin typeface="Arial"/>
                <a:cs typeface="Arial"/>
              </a:rPr>
              <a:t> </a:t>
            </a:r>
            <a:r>
              <a:rPr sz="4400" spc="-10" dirty="0">
                <a:latin typeface="Arial"/>
                <a:cs typeface="Arial"/>
              </a:rPr>
              <a:t>Φωνητική</a:t>
            </a:r>
            <a:endParaRPr sz="4400">
              <a:latin typeface="Arial"/>
              <a:cs typeface="Arial"/>
            </a:endParaRPr>
          </a:p>
        </p:txBody>
      </p:sp>
      <p:sp>
        <p:nvSpPr>
          <p:cNvPr id="3" name="object 3"/>
          <p:cNvSpPr txBox="1"/>
          <p:nvPr/>
        </p:nvSpPr>
        <p:spPr>
          <a:xfrm>
            <a:off x="987400" y="3636964"/>
            <a:ext cx="4714908" cy="1489510"/>
          </a:xfrm>
          <a:prstGeom prst="rect">
            <a:avLst/>
          </a:prstGeom>
        </p:spPr>
        <p:txBody>
          <a:bodyPr vert="horz" wrap="square" lIns="0" tIns="12065" rIns="0" bIns="0" rtlCol="0">
            <a:spAutoFit/>
          </a:bodyPr>
          <a:lstStyle/>
          <a:p>
            <a:r>
              <a:rPr lang="el-GR" sz="2400" dirty="0"/>
              <a:t>Κατερίνα Φλώρου</a:t>
            </a:r>
          </a:p>
          <a:p>
            <a:r>
              <a:rPr lang="el-GR" sz="2400" dirty="0"/>
              <a:t>Ιταλική Γλώσσα και Φιλολογία</a:t>
            </a:r>
          </a:p>
          <a:p>
            <a:r>
              <a:rPr lang="el-GR" sz="2400" dirty="0"/>
              <a:t>ΕΚΠΑ</a:t>
            </a:r>
          </a:p>
          <a:p>
            <a:r>
              <a:rPr lang="el-GR" sz="2400" dirty="0"/>
              <a:t>4</a:t>
            </a:r>
            <a:r>
              <a:rPr lang="el-GR" sz="2400" baseline="30000" dirty="0"/>
              <a:t>ο</a:t>
            </a:r>
            <a:r>
              <a:rPr lang="el-GR" sz="2400" dirty="0"/>
              <a:t> εξάμηνο 202</a:t>
            </a:r>
            <a:r>
              <a:rPr lang="en-US" sz="2400" dirty="0"/>
              <a:t>3</a:t>
            </a:r>
            <a:r>
              <a:rPr lang="el-GR" sz="2400" dirty="0"/>
              <a:t>-2</a:t>
            </a:r>
            <a:r>
              <a:rPr lang="en-US" sz="2400" dirty="0"/>
              <a:t>4</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001" y="202437"/>
            <a:ext cx="8014334" cy="1245235"/>
          </a:xfrm>
          <a:prstGeom prst="rect">
            <a:avLst/>
          </a:prstGeom>
        </p:spPr>
        <p:txBody>
          <a:bodyPr vert="horz" wrap="square" lIns="0" tIns="12700" rIns="0" bIns="0" rtlCol="0">
            <a:spAutoFit/>
          </a:bodyPr>
          <a:lstStyle/>
          <a:p>
            <a:pPr marL="2874010" marR="5080" indent="-2861945">
              <a:lnSpc>
                <a:spcPct val="100000"/>
              </a:lnSpc>
              <a:spcBef>
                <a:spcPts val="100"/>
              </a:spcBef>
            </a:pPr>
            <a:r>
              <a:rPr spc="-10" dirty="0"/>
              <a:t>Κατάταξη </a:t>
            </a:r>
            <a:r>
              <a:rPr spc="-5" dirty="0"/>
              <a:t>των </a:t>
            </a:r>
            <a:r>
              <a:rPr spc="-10" dirty="0"/>
              <a:t>φωνηέντων </a:t>
            </a:r>
            <a:r>
              <a:rPr spc="-5" dirty="0"/>
              <a:t>της </a:t>
            </a:r>
            <a:r>
              <a:rPr spc="-10" dirty="0"/>
              <a:t>Νέας  Ελληνικής</a:t>
            </a:r>
          </a:p>
        </p:txBody>
      </p:sp>
      <p:sp>
        <p:nvSpPr>
          <p:cNvPr id="3" name="object 3"/>
          <p:cNvSpPr txBox="1"/>
          <p:nvPr/>
        </p:nvSpPr>
        <p:spPr>
          <a:xfrm>
            <a:off x="524141" y="1582419"/>
            <a:ext cx="3729354" cy="1686560"/>
          </a:xfrm>
          <a:prstGeom prst="rect">
            <a:avLst/>
          </a:prstGeom>
        </p:spPr>
        <p:txBody>
          <a:bodyPr vert="horz" wrap="square" lIns="0" tIns="61594" rIns="0" bIns="0" rtlCol="0">
            <a:spAutoFit/>
          </a:bodyPr>
          <a:lstStyle/>
          <a:p>
            <a:pPr marL="354965" marR="5080" indent="-342900">
              <a:lnSpc>
                <a:spcPct val="80100"/>
              </a:lnSpc>
              <a:spcBef>
                <a:spcPts val="484"/>
              </a:spcBef>
              <a:buChar char="•"/>
              <a:tabLst>
                <a:tab pos="354965" algn="l"/>
                <a:tab pos="355600" algn="l"/>
              </a:tabLst>
            </a:pPr>
            <a:r>
              <a:rPr sz="1600" spc="-5" dirty="0">
                <a:latin typeface="Arial"/>
                <a:cs typeface="Arial"/>
              </a:rPr>
              <a:t>Τα φωνήεντα μιας γλώσσας (στην  παρούσα περίπτωση της Νέας  Ελληνικής) μπορούν </a:t>
            </a:r>
            <a:r>
              <a:rPr sz="1600" dirty="0">
                <a:latin typeface="Arial"/>
                <a:cs typeface="Arial"/>
              </a:rPr>
              <a:t>να </a:t>
            </a:r>
            <a:r>
              <a:rPr sz="1600" spc="-5" dirty="0">
                <a:latin typeface="Arial"/>
                <a:cs typeface="Arial"/>
              </a:rPr>
              <a:t>περιγραφούν  βάσει των ακόλουθων φωνητικών  χαρακτηριστικών:</a:t>
            </a:r>
            <a:endParaRPr sz="1600">
              <a:latin typeface="Arial"/>
              <a:cs typeface="Arial"/>
            </a:endParaRPr>
          </a:p>
          <a:p>
            <a:pPr marL="755015" lvl="1" indent="-286385">
              <a:lnSpc>
                <a:spcPts val="1655"/>
              </a:lnSpc>
              <a:buChar char="–"/>
              <a:tabLst>
                <a:tab pos="755015" algn="l"/>
                <a:tab pos="755650" algn="l"/>
              </a:tabLst>
            </a:pPr>
            <a:r>
              <a:rPr sz="1400" spc="-5" dirty="0">
                <a:latin typeface="Arial"/>
                <a:cs typeface="Arial"/>
              </a:rPr>
              <a:t>Ύψος</a:t>
            </a:r>
            <a:r>
              <a:rPr sz="1400" spc="-10" dirty="0">
                <a:latin typeface="Arial"/>
                <a:cs typeface="Arial"/>
              </a:rPr>
              <a:t> </a:t>
            </a:r>
            <a:r>
              <a:rPr sz="1400" spc="-5" dirty="0">
                <a:latin typeface="Arial"/>
                <a:cs typeface="Arial"/>
              </a:rPr>
              <a:t>γλώσσας</a:t>
            </a:r>
            <a:endParaRPr sz="1400">
              <a:latin typeface="Arial"/>
              <a:cs typeface="Arial"/>
            </a:endParaRPr>
          </a:p>
          <a:p>
            <a:pPr marL="755015" lvl="1" indent="-286385">
              <a:lnSpc>
                <a:spcPts val="1675"/>
              </a:lnSpc>
              <a:buChar char="–"/>
              <a:tabLst>
                <a:tab pos="755015" algn="l"/>
                <a:tab pos="755650" algn="l"/>
              </a:tabLst>
            </a:pPr>
            <a:r>
              <a:rPr sz="1400" spc="-10" dirty="0">
                <a:latin typeface="Arial"/>
                <a:cs typeface="Arial"/>
              </a:rPr>
              <a:t>Οριζόντια </a:t>
            </a:r>
            <a:r>
              <a:rPr sz="1400" spc="-5" dirty="0">
                <a:latin typeface="Arial"/>
                <a:cs typeface="Arial"/>
              </a:rPr>
              <a:t>θέση</a:t>
            </a:r>
            <a:r>
              <a:rPr sz="1400" dirty="0">
                <a:latin typeface="Arial"/>
                <a:cs typeface="Arial"/>
              </a:rPr>
              <a:t> </a:t>
            </a:r>
            <a:r>
              <a:rPr sz="1400" spc="-5" dirty="0">
                <a:latin typeface="Arial"/>
                <a:cs typeface="Arial"/>
              </a:rPr>
              <a:t>γλώσσας</a:t>
            </a:r>
            <a:endParaRPr sz="1400">
              <a:latin typeface="Arial"/>
              <a:cs typeface="Arial"/>
            </a:endParaRPr>
          </a:p>
          <a:p>
            <a:pPr marL="755015" lvl="1" indent="-286385">
              <a:lnSpc>
                <a:spcPts val="1675"/>
              </a:lnSpc>
              <a:buChar char="–"/>
              <a:tabLst>
                <a:tab pos="755015" algn="l"/>
                <a:tab pos="755650" algn="l"/>
              </a:tabLst>
            </a:pPr>
            <a:r>
              <a:rPr sz="1400" spc="-5" dirty="0">
                <a:latin typeface="Arial"/>
                <a:cs typeface="Arial"/>
              </a:rPr>
              <a:t>Στρογγύλεμα</a:t>
            </a:r>
            <a:r>
              <a:rPr sz="1400" dirty="0">
                <a:latin typeface="Arial"/>
                <a:cs typeface="Arial"/>
              </a:rPr>
              <a:t> </a:t>
            </a:r>
            <a:r>
              <a:rPr sz="1400" spc="-5" dirty="0">
                <a:latin typeface="Arial"/>
                <a:cs typeface="Arial"/>
              </a:rPr>
              <a:t>χειλιών</a:t>
            </a:r>
            <a:endParaRPr sz="1400">
              <a:latin typeface="Arial"/>
              <a:cs typeface="Arial"/>
            </a:endParaRPr>
          </a:p>
        </p:txBody>
      </p:sp>
      <p:sp>
        <p:nvSpPr>
          <p:cNvPr id="4" name="object 4"/>
          <p:cNvSpPr txBox="1"/>
          <p:nvPr/>
        </p:nvSpPr>
        <p:spPr>
          <a:xfrm>
            <a:off x="524141" y="3245866"/>
            <a:ext cx="3855085" cy="2076450"/>
          </a:xfrm>
          <a:prstGeom prst="rect">
            <a:avLst/>
          </a:prstGeom>
        </p:spPr>
        <p:txBody>
          <a:bodyPr vert="horz" wrap="square" lIns="0" tIns="61594" rIns="0" bIns="0" rtlCol="0">
            <a:spAutoFit/>
          </a:bodyPr>
          <a:lstStyle/>
          <a:p>
            <a:pPr marL="354965" marR="143510" indent="-342900">
              <a:lnSpc>
                <a:spcPct val="80100"/>
              </a:lnSpc>
              <a:spcBef>
                <a:spcPts val="484"/>
              </a:spcBef>
              <a:buChar char="•"/>
              <a:tabLst>
                <a:tab pos="354965" algn="l"/>
                <a:tab pos="355600" algn="l"/>
              </a:tabLst>
            </a:pPr>
            <a:r>
              <a:rPr sz="1600" spc="-5" dirty="0">
                <a:latin typeface="Arial"/>
                <a:cs typeface="Arial"/>
              </a:rPr>
              <a:t>Τα τρία φωνητικά χαρακτηριστικά με  τα οποία κατηγοριοποιούμε τα  </a:t>
            </a:r>
            <a:r>
              <a:rPr sz="1600" dirty="0">
                <a:latin typeface="Arial"/>
                <a:cs typeface="Arial"/>
              </a:rPr>
              <a:t>φωνήεντα μπορούμε να τα  </a:t>
            </a:r>
            <a:r>
              <a:rPr sz="1600" spc="-5" dirty="0">
                <a:latin typeface="Arial"/>
                <a:cs typeface="Arial"/>
              </a:rPr>
              <a:t>χρησιμοποιήσουμε ως διαστάσεις για  να περιγράψουμε σχηματικά τη θέση  </a:t>
            </a:r>
            <a:r>
              <a:rPr sz="1600" dirty="0">
                <a:latin typeface="Arial"/>
                <a:cs typeface="Arial"/>
              </a:rPr>
              <a:t>των </a:t>
            </a:r>
            <a:r>
              <a:rPr sz="1600" spc="-5" dirty="0">
                <a:latin typeface="Arial"/>
                <a:cs typeface="Arial"/>
              </a:rPr>
              <a:t>φωνηέντων στο </a:t>
            </a:r>
            <a:r>
              <a:rPr sz="1600" dirty="0">
                <a:latin typeface="Arial"/>
                <a:cs typeface="Arial"/>
              </a:rPr>
              <a:t>στόμα.</a:t>
            </a:r>
            <a:endParaRPr sz="1600">
              <a:latin typeface="Arial"/>
              <a:cs typeface="Arial"/>
            </a:endParaRPr>
          </a:p>
          <a:p>
            <a:pPr marL="354965" marR="5080" indent="-342900">
              <a:lnSpc>
                <a:spcPct val="80100"/>
              </a:lnSpc>
              <a:spcBef>
                <a:spcPts val="385"/>
              </a:spcBef>
              <a:buChar char="•"/>
              <a:tabLst>
                <a:tab pos="354965" algn="l"/>
                <a:tab pos="355600" algn="l"/>
              </a:tabLst>
            </a:pPr>
            <a:r>
              <a:rPr sz="1600" spc="-5" dirty="0">
                <a:latin typeface="Arial"/>
                <a:cs typeface="Arial"/>
              </a:rPr>
              <a:t>Το σχήμα αυτό ονομάζεται φωνηεντικό  τραπέζιο και προσεγγίζει τη θέση της  γλώσσας </a:t>
            </a:r>
            <a:r>
              <a:rPr sz="1600" dirty="0">
                <a:latin typeface="Arial"/>
                <a:cs typeface="Arial"/>
              </a:rPr>
              <a:t>στο στόμα κατά τη </a:t>
            </a:r>
            <a:r>
              <a:rPr sz="1600" spc="-5" dirty="0">
                <a:latin typeface="Arial"/>
                <a:cs typeface="Arial"/>
              </a:rPr>
              <a:t>διάρκεια  παραγωγής του κάθε</a:t>
            </a:r>
            <a:r>
              <a:rPr sz="1600" dirty="0">
                <a:latin typeface="Arial"/>
                <a:cs typeface="Arial"/>
              </a:rPr>
              <a:t> </a:t>
            </a:r>
            <a:r>
              <a:rPr sz="1600" spc="-5" dirty="0">
                <a:latin typeface="Arial"/>
                <a:cs typeface="Arial"/>
              </a:rPr>
              <a:t>φωνήεντος.</a:t>
            </a:r>
            <a:endParaRPr sz="1600">
              <a:latin typeface="Arial"/>
              <a:cs typeface="Arial"/>
            </a:endParaRPr>
          </a:p>
        </p:txBody>
      </p:sp>
      <p:graphicFrame>
        <p:nvGraphicFramePr>
          <p:cNvPr id="5" name="object 5"/>
          <p:cNvGraphicFramePr>
            <a:graphicFrameLocks noGrp="1"/>
          </p:cNvGraphicFramePr>
          <p:nvPr/>
        </p:nvGraphicFramePr>
        <p:xfrm>
          <a:off x="4476889" y="1587246"/>
          <a:ext cx="4113529" cy="2666999"/>
        </p:xfrm>
        <a:graphic>
          <a:graphicData uri="http://schemas.openxmlformats.org/drawingml/2006/table">
            <a:tbl>
              <a:tblPr firstRow="1" bandRow="1">
                <a:tableStyleId>{2D5ABB26-0587-4C30-8999-92F81FD0307C}</a:tableStyleId>
              </a:tblPr>
              <a:tblGrid>
                <a:gridCol w="984250">
                  <a:extLst>
                    <a:ext uri="{9D8B030D-6E8A-4147-A177-3AD203B41FA5}">
                      <a16:colId xmlns:a16="http://schemas.microsoft.com/office/drawing/2014/main" val="20000"/>
                    </a:ext>
                  </a:extLst>
                </a:gridCol>
                <a:gridCol w="1056639">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801370">
                  <a:extLst>
                    <a:ext uri="{9D8B030D-6E8A-4147-A177-3AD203B41FA5}">
                      <a16:colId xmlns:a16="http://schemas.microsoft.com/office/drawing/2014/main" val="20003"/>
                    </a:ext>
                  </a:extLst>
                </a:gridCol>
                <a:gridCol w="188595">
                  <a:extLst>
                    <a:ext uri="{9D8B030D-6E8A-4147-A177-3AD203B41FA5}">
                      <a16:colId xmlns:a16="http://schemas.microsoft.com/office/drawing/2014/main" val="20004"/>
                    </a:ext>
                  </a:extLst>
                </a:gridCol>
              </a:tblGrid>
              <a:tr h="895350">
                <a:tc>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19050">
                      <a:solidFill>
                        <a:srgbClr val="000000"/>
                      </a:solidFill>
                      <a:prstDash val="solid"/>
                    </a:lnB>
                  </a:tcPr>
                </a:tc>
                <a:tc>
                  <a:txBody>
                    <a:bodyPr/>
                    <a:lstStyle/>
                    <a:p>
                      <a:pPr algn="ctr">
                        <a:lnSpc>
                          <a:spcPct val="100000"/>
                        </a:lnSpc>
                        <a:spcBef>
                          <a:spcPts val="310"/>
                        </a:spcBef>
                      </a:pPr>
                      <a:r>
                        <a:rPr sz="1800" b="1" i="1" spc="-5" dirty="0">
                          <a:latin typeface="Times New Roman"/>
                          <a:cs typeface="Times New Roman"/>
                        </a:rPr>
                        <a:t>Πρόσθια</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10"/>
                        </a:spcBef>
                      </a:pPr>
                      <a:r>
                        <a:rPr sz="1800" b="1" i="1" spc="-5" dirty="0">
                          <a:latin typeface="Times New Roman"/>
                          <a:cs typeface="Times New Roman"/>
                        </a:rPr>
                        <a:t>Κεντρικά</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6690" algn="ctr">
                        <a:lnSpc>
                          <a:spcPct val="100000"/>
                        </a:lnSpc>
                        <a:spcBef>
                          <a:spcPts val="310"/>
                        </a:spcBef>
                      </a:pPr>
                      <a:r>
                        <a:rPr sz="1800" b="1" i="1" spc="-5" dirty="0">
                          <a:latin typeface="Times New Roman"/>
                          <a:cs typeface="Times New Roman"/>
                        </a:rPr>
                        <a:t>Πίσω</a:t>
                      </a:r>
                      <a:endParaRPr sz="1800">
                        <a:latin typeface="Times New Roman"/>
                        <a:cs typeface="Times New Roman"/>
                      </a:endParaRPr>
                    </a:p>
                  </a:txBody>
                  <a:tcPr marL="0" marR="0" marT="39370"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0"/>
                        </a:spcBef>
                      </a:pPr>
                      <a:endParaRPr sz="700">
                        <a:latin typeface="Times New Roman"/>
                        <a:cs typeface="Times New Roman"/>
                      </a:endParaRPr>
                    </a:p>
                    <a:p>
                      <a:pPr marL="42545">
                        <a:lnSpc>
                          <a:spcPct val="100000"/>
                        </a:lnSpc>
                      </a:pPr>
                      <a:r>
                        <a:rPr sz="800" b="1" dirty="0">
                          <a:latin typeface="Times New Roman"/>
                          <a:cs typeface="Times New Roman"/>
                        </a:rPr>
                        <a:t>Σ</a:t>
                      </a:r>
                      <a:endParaRPr sz="800">
                        <a:latin typeface="Times New Roman"/>
                        <a:cs typeface="Times New Roman"/>
                      </a:endParaRPr>
                    </a:p>
                    <a:p>
                      <a:pPr marL="42545" marR="83820">
                        <a:lnSpc>
                          <a:spcPct val="100000"/>
                        </a:lnSpc>
                      </a:pPr>
                      <a:r>
                        <a:rPr sz="800" b="1" dirty="0">
                          <a:latin typeface="Times New Roman"/>
                          <a:cs typeface="Times New Roman"/>
                        </a:rPr>
                        <a:t>τ  ρ</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628650">
                <a:tc>
                  <a:txBody>
                    <a:bodyPr/>
                    <a:lstStyle/>
                    <a:p>
                      <a:pPr marL="92075">
                        <a:lnSpc>
                          <a:spcPct val="100000"/>
                        </a:lnSpc>
                        <a:spcBef>
                          <a:spcPts val="310"/>
                        </a:spcBef>
                      </a:pPr>
                      <a:r>
                        <a:rPr sz="1800" b="1" i="1" spc="-5" dirty="0">
                          <a:latin typeface="Times New Roman"/>
                          <a:cs typeface="Times New Roman"/>
                        </a:rPr>
                        <a:t>Ψηλά</a:t>
                      </a:r>
                      <a:endParaRPr sz="1800">
                        <a:latin typeface="Times New Roman"/>
                        <a:cs typeface="Times New Roman"/>
                      </a:endParaRPr>
                    </a:p>
                  </a:txBody>
                  <a:tcPr marL="0" marR="0" marT="393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95"/>
                        </a:spcBef>
                      </a:pPr>
                      <a:r>
                        <a:rPr sz="2000" dirty="0">
                          <a:latin typeface="Times New Roman"/>
                          <a:cs typeface="Times New Roman"/>
                        </a:rPr>
                        <a:t>i</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7325" algn="ctr">
                        <a:lnSpc>
                          <a:spcPct val="100000"/>
                        </a:lnSpc>
                        <a:spcBef>
                          <a:spcPts val="285"/>
                        </a:spcBef>
                      </a:pPr>
                      <a:r>
                        <a:rPr sz="2000" dirty="0">
                          <a:latin typeface="Times New Roman"/>
                          <a:cs typeface="Times New Roman"/>
                        </a:rPr>
                        <a:t>u</a:t>
                      </a:r>
                      <a:endParaRPr sz="2000">
                        <a:latin typeface="Times New Roman"/>
                        <a:cs typeface="Times New Roman"/>
                      </a:endParaRPr>
                    </a:p>
                  </a:txBody>
                  <a:tcPr marL="0" marR="0" marT="36195"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marL="42545">
                        <a:lnSpc>
                          <a:spcPts val="735"/>
                        </a:lnSpc>
                      </a:pPr>
                      <a:r>
                        <a:rPr sz="800" b="1" dirty="0">
                          <a:latin typeface="Times New Roman"/>
                          <a:cs typeface="Times New Roman"/>
                        </a:rPr>
                        <a:t>ο</a:t>
                      </a:r>
                      <a:endParaRPr sz="800">
                        <a:latin typeface="Times New Roman"/>
                        <a:cs typeface="Times New Roman"/>
                      </a:endParaRPr>
                    </a:p>
                    <a:p>
                      <a:pPr marL="42545" marR="85725" algn="just">
                        <a:lnSpc>
                          <a:spcPct val="100000"/>
                        </a:lnSpc>
                        <a:spcBef>
                          <a:spcPts val="5"/>
                        </a:spcBef>
                      </a:pPr>
                      <a:r>
                        <a:rPr sz="800" b="1" dirty="0">
                          <a:latin typeface="Times New Roman"/>
                          <a:cs typeface="Times New Roman"/>
                        </a:rPr>
                        <a:t>γ  γ  υ  λ</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609599">
                <a:tc>
                  <a:txBody>
                    <a:bodyPr/>
                    <a:lstStyle/>
                    <a:p>
                      <a:pPr marL="92075">
                        <a:lnSpc>
                          <a:spcPct val="100000"/>
                        </a:lnSpc>
                        <a:spcBef>
                          <a:spcPts val="300"/>
                        </a:spcBef>
                      </a:pPr>
                      <a:r>
                        <a:rPr sz="1800" b="1" i="1" dirty="0">
                          <a:latin typeface="Times New Roman"/>
                          <a:cs typeface="Times New Roman"/>
                        </a:rPr>
                        <a:t>Μεσαία</a:t>
                      </a:r>
                      <a:endParaRPr sz="18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95"/>
                        </a:spcBef>
                      </a:pPr>
                      <a:r>
                        <a:rPr sz="2000" dirty="0">
                          <a:latin typeface="Times New Roman"/>
                          <a:cs typeface="Times New Roman"/>
                        </a:rPr>
                        <a:t>e</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187325" algn="ctr">
                        <a:lnSpc>
                          <a:spcPct val="100000"/>
                        </a:lnSpc>
                        <a:spcBef>
                          <a:spcPts val="295"/>
                        </a:spcBef>
                      </a:pPr>
                      <a:r>
                        <a:rPr sz="2000" dirty="0">
                          <a:latin typeface="Times New Roman"/>
                          <a:cs typeface="Times New Roman"/>
                        </a:rPr>
                        <a:t>o</a:t>
                      </a:r>
                      <a:endParaRPr sz="2000">
                        <a:latin typeface="Times New Roman"/>
                        <a:cs typeface="Times New Roman"/>
                      </a:endParaRPr>
                    </a:p>
                  </a:txBody>
                  <a:tcPr marL="0" marR="0" marT="37465" marB="0">
                    <a:lnL w="12700">
                      <a:solidFill>
                        <a:srgbClr val="000000"/>
                      </a:solidFill>
                      <a:prstDash val="solid"/>
                    </a:lnL>
                    <a:lnT w="19050">
                      <a:solidFill>
                        <a:srgbClr val="000000"/>
                      </a:solidFill>
                      <a:prstDash val="solid"/>
                    </a:lnT>
                    <a:lnB w="19050">
                      <a:solidFill>
                        <a:srgbClr val="000000"/>
                      </a:solidFill>
                      <a:prstDash val="solid"/>
                    </a:lnB>
                  </a:tcPr>
                </a:tc>
                <a:tc>
                  <a:txBody>
                    <a:bodyPr/>
                    <a:lstStyle/>
                    <a:p>
                      <a:pPr marL="42545">
                        <a:lnSpc>
                          <a:spcPts val="595"/>
                        </a:lnSpc>
                      </a:pPr>
                      <a:r>
                        <a:rPr sz="800" b="1" dirty="0">
                          <a:latin typeface="Times New Roman"/>
                          <a:cs typeface="Times New Roman"/>
                        </a:rPr>
                        <a:t>ά</a:t>
                      </a:r>
                      <a:endParaRPr sz="800">
                        <a:latin typeface="Times New Roman"/>
                        <a:cs typeface="Times New Roman"/>
                      </a:endParaRPr>
                    </a:p>
                  </a:txBody>
                  <a:tcPr marL="0" marR="0" marT="0" marB="0">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533400">
                <a:tc>
                  <a:txBody>
                    <a:bodyPr/>
                    <a:lstStyle/>
                    <a:p>
                      <a:pPr marL="92075">
                        <a:lnSpc>
                          <a:spcPct val="100000"/>
                        </a:lnSpc>
                        <a:spcBef>
                          <a:spcPts val="300"/>
                        </a:spcBef>
                      </a:pPr>
                      <a:r>
                        <a:rPr sz="1800" b="1" i="1" spc="-5" dirty="0">
                          <a:latin typeface="Times New Roman"/>
                          <a:cs typeface="Times New Roman"/>
                        </a:rPr>
                        <a:t>Χαμηλά</a:t>
                      </a:r>
                      <a:endParaRPr sz="18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95"/>
                        </a:spcBef>
                      </a:pPr>
                      <a:r>
                        <a:rPr sz="2000" dirty="0">
                          <a:latin typeface="Times New Roman"/>
                          <a:cs typeface="Times New Roman"/>
                        </a:rPr>
                        <a:t>a</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6" name="object 6"/>
          <p:cNvSpPr/>
          <p:nvPr/>
        </p:nvSpPr>
        <p:spPr>
          <a:xfrm>
            <a:off x="7762875" y="2584195"/>
            <a:ext cx="607060" cy="1937385"/>
          </a:xfrm>
          <a:custGeom>
            <a:avLst/>
            <a:gdLst/>
            <a:ahLst/>
            <a:cxnLst/>
            <a:rect l="l" t="t" r="r" b="b"/>
            <a:pathLst>
              <a:path w="607059" h="1937385">
                <a:moveTo>
                  <a:pt x="73151" y="0"/>
                </a:moveTo>
                <a:lnTo>
                  <a:pt x="73151" y="577596"/>
                </a:lnTo>
                <a:lnTo>
                  <a:pt x="73151" y="825246"/>
                </a:lnTo>
                <a:lnTo>
                  <a:pt x="73151" y="990600"/>
                </a:lnTo>
                <a:lnTo>
                  <a:pt x="162318" y="990600"/>
                </a:lnTo>
                <a:lnTo>
                  <a:pt x="0" y="1937004"/>
                </a:lnTo>
                <a:lnTo>
                  <a:pt x="295668" y="990600"/>
                </a:lnTo>
                <a:lnTo>
                  <a:pt x="606551" y="990600"/>
                </a:lnTo>
                <a:lnTo>
                  <a:pt x="606551" y="825246"/>
                </a:lnTo>
                <a:lnTo>
                  <a:pt x="606551" y="577596"/>
                </a:lnTo>
                <a:lnTo>
                  <a:pt x="606551" y="0"/>
                </a:lnTo>
                <a:lnTo>
                  <a:pt x="295668" y="0"/>
                </a:lnTo>
                <a:lnTo>
                  <a:pt x="162318" y="0"/>
                </a:lnTo>
                <a:lnTo>
                  <a:pt x="73151" y="0"/>
                </a:lnTo>
                <a:close/>
              </a:path>
            </a:pathLst>
          </a:custGeom>
          <a:ln w="9525">
            <a:solidFill>
              <a:srgbClr val="000000"/>
            </a:solidFill>
            <a:prstDash val="dash"/>
          </a:ln>
        </p:spPr>
        <p:txBody>
          <a:bodyPr wrap="square" lIns="0" tIns="0" rIns="0" bIns="0" rtlCol="0"/>
          <a:lstStyle/>
          <a:p>
            <a:endParaRPr/>
          </a:p>
        </p:txBody>
      </p:sp>
      <p:sp>
        <p:nvSpPr>
          <p:cNvPr id="7" name="object 7"/>
          <p:cNvSpPr txBox="1"/>
          <p:nvPr/>
        </p:nvSpPr>
        <p:spPr>
          <a:xfrm>
            <a:off x="7061327" y="4476495"/>
            <a:ext cx="120015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Στρογγυλά</a:t>
            </a:r>
            <a:endParaRPr sz="1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7334" y="202437"/>
            <a:ext cx="8143932" cy="615553"/>
          </a:xfrm>
        </p:spPr>
        <p:txBody>
          <a:bodyPr/>
          <a:lstStyle/>
          <a:p>
            <a:pPr algn="ctr">
              <a:spcBef>
                <a:spcPts val="100"/>
              </a:spcBef>
            </a:pPr>
            <a:r>
              <a:rPr lang="el-GR" spc="-5" dirty="0"/>
              <a:t>Πρωτεύοντα φωνήεντα</a:t>
            </a:r>
          </a:p>
        </p:txBody>
      </p:sp>
      <p:sp>
        <p:nvSpPr>
          <p:cNvPr id="3" name="2 - Θέση κειμένου"/>
          <p:cNvSpPr>
            <a:spLocks noGrp="1"/>
          </p:cNvSpPr>
          <p:nvPr>
            <p:ph type="body" idx="1"/>
          </p:nvPr>
        </p:nvSpPr>
        <p:spPr>
          <a:xfrm>
            <a:off x="648855" y="1565262"/>
            <a:ext cx="7774305" cy="4572032"/>
          </a:xfrm>
        </p:spPr>
        <p:txBody>
          <a:bodyPr/>
          <a:lstStyle/>
          <a:p>
            <a:endParaRPr lang="el-GR" dirty="0"/>
          </a:p>
        </p:txBody>
      </p:sp>
      <p:pic>
        <p:nvPicPr>
          <p:cNvPr id="2053" name="Picture 5"/>
          <p:cNvPicPr>
            <a:picLocks noChangeAspect="1" noChangeArrowheads="1"/>
          </p:cNvPicPr>
          <p:nvPr/>
        </p:nvPicPr>
        <p:blipFill>
          <a:blip r:embed="rId2"/>
          <a:srcRect/>
          <a:stretch>
            <a:fillRect/>
          </a:stretch>
        </p:blipFill>
        <p:spPr bwMode="auto">
          <a:xfrm>
            <a:off x="4273548" y="1493824"/>
            <a:ext cx="4845052" cy="4786346"/>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201582" y="1565262"/>
            <a:ext cx="4672016" cy="45005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74839" y="202437"/>
            <a:ext cx="7568920" cy="615553"/>
          </a:xfrm>
        </p:spPr>
        <p:txBody>
          <a:bodyPr/>
          <a:lstStyle/>
          <a:p>
            <a:r>
              <a:rPr lang="el-GR" dirty="0"/>
              <a:t>Αντίληψη θέσης φωνηέντων</a:t>
            </a:r>
          </a:p>
        </p:txBody>
      </p:sp>
      <p:sp>
        <p:nvSpPr>
          <p:cNvPr id="3" name="2 - Θέση κειμένου"/>
          <p:cNvSpPr>
            <a:spLocks noGrp="1"/>
          </p:cNvSpPr>
          <p:nvPr>
            <p:ph type="body" idx="1"/>
          </p:nvPr>
        </p:nvSpPr>
        <p:spPr>
          <a:xfrm>
            <a:off x="648855" y="2138426"/>
            <a:ext cx="7774305" cy="2769989"/>
          </a:xfrm>
        </p:spPr>
        <p:txBody>
          <a:bodyPr/>
          <a:lstStyle/>
          <a:p>
            <a:pPr>
              <a:buFont typeface="Arial" pitchFamily="34" charset="0"/>
              <a:buChar char="•"/>
            </a:pPr>
            <a:r>
              <a:rPr lang="el-GR" dirty="0">
                <a:latin typeface="Arial" pitchFamily="34" charset="0"/>
                <a:cs typeface="Arial" pitchFamily="34" charset="0"/>
              </a:rPr>
              <a:t>Προσπαθήστε να προφέρεται τις λέξεις </a:t>
            </a:r>
            <a:r>
              <a:rPr lang="el-GR" kern="1200" spc="-5" dirty="0">
                <a:solidFill>
                  <a:prstClr val="black"/>
                </a:solidFill>
                <a:latin typeface="Arial"/>
                <a:cs typeface="Arial"/>
              </a:rPr>
              <a:t>και να  καθορίσετε </a:t>
            </a:r>
            <a:r>
              <a:rPr lang="el-GR" kern="1200" dirty="0">
                <a:solidFill>
                  <a:prstClr val="black"/>
                </a:solidFill>
                <a:latin typeface="Arial"/>
                <a:cs typeface="Arial"/>
              </a:rPr>
              <a:t>τη </a:t>
            </a:r>
            <a:r>
              <a:rPr lang="el-GR" kern="1200" spc="-5" dirty="0">
                <a:solidFill>
                  <a:prstClr val="black"/>
                </a:solidFill>
                <a:latin typeface="Arial"/>
                <a:cs typeface="Arial"/>
              </a:rPr>
              <a:t>θέση των φωνηέντων </a:t>
            </a:r>
            <a:r>
              <a:rPr lang="el-GR" kern="1200" dirty="0">
                <a:solidFill>
                  <a:prstClr val="black"/>
                </a:solidFill>
                <a:latin typeface="Arial"/>
                <a:cs typeface="Arial"/>
              </a:rPr>
              <a:t>κατά την </a:t>
            </a:r>
            <a:r>
              <a:rPr lang="el-GR" kern="1200" spc="-5" dirty="0">
                <a:solidFill>
                  <a:prstClr val="black"/>
                </a:solidFill>
                <a:latin typeface="Arial"/>
                <a:cs typeface="Arial"/>
              </a:rPr>
              <a:t>άρθρωσή </a:t>
            </a:r>
            <a:r>
              <a:rPr lang="el-GR" kern="1200" dirty="0">
                <a:solidFill>
                  <a:prstClr val="black"/>
                </a:solidFill>
                <a:latin typeface="Arial"/>
                <a:cs typeface="Arial"/>
              </a:rPr>
              <a:t>τους </a:t>
            </a:r>
            <a:r>
              <a:rPr lang="el-GR" kern="1200" spc="-5" dirty="0">
                <a:solidFill>
                  <a:prstClr val="black"/>
                </a:solidFill>
                <a:latin typeface="Arial"/>
                <a:cs typeface="Arial"/>
              </a:rPr>
              <a:t>(σε  αγκύλες βρίσκεται </a:t>
            </a:r>
            <a:r>
              <a:rPr lang="el-GR" kern="1200" dirty="0">
                <a:solidFill>
                  <a:prstClr val="black"/>
                </a:solidFill>
                <a:latin typeface="Arial"/>
                <a:cs typeface="Arial"/>
              </a:rPr>
              <a:t>η </a:t>
            </a:r>
            <a:r>
              <a:rPr lang="el-GR" kern="1200" spc="-5" dirty="0">
                <a:solidFill>
                  <a:prstClr val="black"/>
                </a:solidFill>
                <a:latin typeface="Arial"/>
                <a:cs typeface="Arial"/>
              </a:rPr>
              <a:t>φωνητική μεταγραφή της κάθε</a:t>
            </a:r>
            <a:r>
              <a:rPr lang="el-GR" kern="1200" spc="-25" dirty="0">
                <a:solidFill>
                  <a:prstClr val="black"/>
                </a:solidFill>
                <a:latin typeface="Arial"/>
                <a:cs typeface="Arial"/>
              </a:rPr>
              <a:t> </a:t>
            </a:r>
            <a:r>
              <a:rPr lang="el-GR" kern="1200" dirty="0">
                <a:solidFill>
                  <a:prstClr val="black"/>
                </a:solidFill>
                <a:latin typeface="Arial"/>
                <a:cs typeface="Arial"/>
              </a:rPr>
              <a:t>λέξης)</a:t>
            </a:r>
            <a:r>
              <a:rPr lang="el-GR" dirty="0"/>
              <a:t> :</a:t>
            </a:r>
          </a:p>
          <a:p>
            <a:r>
              <a:rPr lang="el-GR" dirty="0"/>
              <a:t>-</a:t>
            </a:r>
            <a:r>
              <a:rPr lang="el-GR" dirty="0">
                <a:latin typeface="Arial" pitchFamily="34" charset="0"/>
                <a:cs typeface="Arial" pitchFamily="34" charset="0"/>
              </a:rPr>
              <a:t>ιερός  [</a:t>
            </a:r>
            <a:r>
              <a:rPr lang="en-US" dirty="0" err="1">
                <a:latin typeface="Arial" pitchFamily="34" charset="0"/>
                <a:cs typeface="Arial" pitchFamily="34" charset="0"/>
              </a:rPr>
              <a:t>ieròs</a:t>
            </a:r>
            <a:r>
              <a:rPr lang="en-US" dirty="0">
                <a:latin typeface="Arial" pitchFamily="34" charset="0"/>
                <a:cs typeface="Arial" pitchFamily="34" charset="0"/>
              </a:rPr>
              <a:t>]</a:t>
            </a:r>
            <a:endParaRPr lang="el-GR" dirty="0">
              <a:latin typeface="Arial" pitchFamily="34" charset="0"/>
              <a:cs typeface="Arial" pitchFamily="34" charset="0"/>
            </a:endParaRPr>
          </a:p>
          <a:p>
            <a:r>
              <a:rPr lang="el-GR" dirty="0">
                <a:latin typeface="Arial" pitchFamily="34" charset="0"/>
                <a:cs typeface="Arial" pitchFamily="34" charset="0"/>
              </a:rPr>
              <a:t>-φάουλ </a:t>
            </a:r>
            <a:r>
              <a:rPr lang="en-US" dirty="0">
                <a:latin typeface="Arial" pitchFamily="34" charset="0"/>
                <a:cs typeface="Arial" pitchFamily="34" charset="0"/>
              </a:rPr>
              <a:t>[</a:t>
            </a:r>
            <a:r>
              <a:rPr lang="en-US" dirty="0" err="1">
                <a:latin typeface="Arial" pitchFamily="34" charset="0"/>
                <a:cs typeface="Arial" pitchFamily="34" charset="0"/>
              </a:rPr>
              <a:t>fàul</a:t>
            </a:r>
            <a:r>
              <a:rPr lang="en-US" dirty="0">
                <a:latin typeface="Arial" pitchFamily="34" charset="0"/>
                <a:cs typeface="Arial" pitchFamily="34" charset="0"/>
              </a:rPr>
              <a:t>]</a:t>
            </a:r>
          </a:p>
          <a:p>
            <a:r>
              <a:rPr lang="el-GR" dirty="0">
                <a:latin typeface="Arial" pitchFamily="34" charset="0"/>
                <a:cs typeface="Arial" pitchFamily="34" charset="0"/>
              </a:rPr>
              <a:t>-πάω  </a:t>
            </a:r>
            <a:r>
              <a:rPr lang="en-US" dirty="0">
                <a:latin typeface="Arial" pitchFamily="34" charset="0"/>
                <a:cs typeface="Arial" pitchFamily="34" charset="0"/>
              </a:rPr>
              <a:t>[p</a:t>
            </a:r>
            <a:r>
              <a:rPr lang="it-IT" dirty="0">
                <a:latin typeface="Arial" pitchFamily="34" charset="0"/>
                <a:cs typeface="Arial" pitchFamily="34" charset="0"/>
              </a:rPr>
              <a:t>à</a:t>
            </a:r>
            <a:r>
              <a:rPr lang="en-US" dirty="0">
                <a:latin typeface="Arial" pitchFamily="34" charset="0"/>
                <a:cs typeface="Arial" pitchFamily="34" charset="0"/>
              </a:rPr>
              <a:t>o]</a:t>
            </a:r>
          </a:p>
          <a:p>
            <a:r>
              <a:rPr lang="el-GR" dirty="0">
                <a:latin typeface="Arial" pitchFamily="34" charset="0"/>
                <a:cs typeface="Arial" pitchFamily="34" charset="0"/>
              </a:rPr>
              <a:t>-άυλος </a:t>
            </a:r>
            <a:r>
              <a:rPr lang="en-US" dirty="0">
                <a:latin typeface="Arial" pitchFamily="34" charset="0"/>
                <a:cs typeface="Arial" pitchFamily="34" charset="0"/>
              </a:rPr>
              <a:t>[</a:t>
            </a:r>
            <a:r>
              <a:rPr lang="en-US" dirty="0" err="1">
                <a:latin typeface="Arial" pitchFamily="34" charset="0"/>
                <a:cs typeface="Arial" pitchFamily="34" charset="0"/>
              </a:rPr>
              <a:t>àilos</a:t>
            </a:r>
            <a:r>
              <a:rPr lang="en-US" dirty="0">
                <a:latin typeface="Arial" pitchFamily="34" charset="0"/>
                <a:cs typeface="Arial" pitchFamily="34" charset="0"/>
              </a:rPr>
              <a:t>]</a:t>
            </a:r>
            <a:endParaRPr lang="el-GR" dirty="0">
              <a:latin typeface="Arial" pitchFamily="34" charset="0"/>
              <a:cs typeface="Arial" pitchFamily="34" charset="0"/>
            </a:endParaRPr>
          </a:p>
          <a:p>
            <a:pPr>
              <a:buFont typeface="Arial" pitchFamily="34" charset="0"/>
              <a:buChar char="•"/>
            </a:pPr>
            <a:r>
              <a:rPr lang="el-GR" dirty="0">
                <a:latin typeface="Arial" pitchFamily="34" charset="0"/>
                <a:cs typeface="Arial" pitchFamily="34" charset="0"/>
              </a:rPr>
              <a:t>Μπορείτε να αντιληφθείτε τις αλλαγές στην άρθρωση των φωνηέντων και να τις αντιστοιχίσετε με την σχηματική τους παρουσίαση σε τρίγωνο ή τραπέζιο;</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[i]</a:t>
            </a:r>
          </a:p>
        </p:txBody>
      </p:sp>
      <p:sp>
        <p:nvSpPr>
          <p:cNvPr id="3" name="object 3"/>
          <p:cNvSpPr txBox="1"/>
          <p:nvPr/>
        </p:nvSpPr>
        <p:spPr>
          <a:xfrm>
            <a:off x="524116" y="1595374"/>
            <a:ext cx="3754754" cy="3960495"/>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[i] έχει ορθογραφική  αντιπροσώπευση από </a:t>
            </a:r>
            <a:r>
              <a:rPr sz="2000" spc="-10" dirty="0">
                <a:latin typeface="Arial"/>
                <a:cs typeface="Arial"/>
              </a:rPr>
              <a:t>πολλά  </a:t>
            </a:r>
            <a:r>
              <a:rPr sz="2000" spc="-5" dirty="0">
                <a:latin typeface="Arial"/>
                <a:cs typeface="Arial"/>
              </a:rPr>
              <a:t>και διαφορετικά γράμματα στη  Νέα Ελληνική. Ενδεικτικά: &lt;ι,  η, ει, οι, υ&gt;, όπως στις</a:t>
            </a:r>
            <a:r>
              <a:rPr sz="2000" spc="-35" dirty="0">
                <a:latin typeface="Arial"/>
                <a:cs typeface="Arial"/>
              </a:rPr>
              <a:t> </a:t>
            </a:r>
            <a:r>
              <a:rPr sz="2000" spc="-10" dirty="0">
                <a:latin typeface="Arial"/>
                <a:cs typeface="Arial"/>
              </a:rPr>
              <a:t>λέξεις</a:t>
            </a:r>
            <a:endParaRPr sz="2000">
              <a:latin typeface="Arial"/>
              <a:cs typeface="Arial"/>
            </a:endParaRPr>
          </a:p>
          <a:p>
            <a:pPr marL="355600" marR="389890" indent="635">
              <a:lnSpc>
                <a:spcPts val="2160"/>
              </a:lnSpc>
              <a:spcBef>
                <a:spcPts val="30"/>
              </a:spcBef>
            </a:pPr>
            <a:r>
              <a:rPr sz="2000" spc="-5" dirty="0">
                <a:latin typeface="Arial"/>
                <a:cs typeface="Arial"/>
              </a:rPr>
              <a:t>«λ</a:t>
            </a:r>
            <a:r>
              <a:rPr sz="2000" b="1" u="heavy" spc="-5" dirty="0">
                <a:uFill>
                  <a:solidFill>
                    <a:srgbClr val="000000"/>
                  </a:solidFill>
                </a:uFill>
                <a:latin typeface="Arial"/>
                <a:cs typeface="Arial"/>
              </a:rPr>
              <a:t>ί</a:t>
            </a:r>
            <a:r>
              <a:rPr sz="2000" spc="-5" dirty="0">
                <a:latin typeface="Arial"/>
                <a:cs typeface="Arial"/>
              </a:rPr>
              <a:t>μα, σ</a:t>
            </a:r>
            <a:r>
              <a:rPr sz="2000" b="1" u="heavy" spc="-5" dirty="0">
                <a:uFill>
                  <a:solidFill>
                    <a:srgbClr val="000000"/>
                  </a:solidFill>
                </a:uFill>
                <a:latin typeface="Arial"/>
                <a:cs typeface="Arial"/>
              </a:rPr>
              <a:t>ή</a:t>
            </a:r>
            <a:r>
              <a:rPr sz="2000" spc="-5" dirty="0">
                <a:latin typeface="Arial"/>
                <a:cs typeface="Arial"/>
              </a:rPr>
              <a:t>μα, τάζ</a:t>
            </a:r>
            <a:r>
              <a:rPr sz="2000" b="1" u="heavy" spc="-5" dirty="0">
                <a:uFill>
                  <a:solidFill>
                    <a:srgbClr val="000000"/>
                  </a:solidFill>
                </a:uFill>
                <a:latin typeface="Arial"/>
                <a:cs typeface="Arial"/>
              </a:rPr>
              <a:t>ει</a:t>
            </a:r>
            <a:r>
              <a:rPr sz="2000" spc="-5" dirty="0">
                <a:latin typeface="Arial"/>
                <a:cs typeface="Arial"/>
              </a:rPr>
              <a:t>, τ</a:t>
            </a:r>
            <a:r>
              <a:rPr sz="2000" b="1" u="heavy" spc="-5" dirty="0">
                <a:uFill>
                  <a:solidFill>
                    <a:srgbClr val="000000"/>
                  </a:solidFill>
                </a:uFill>
                <a:latin typeface="Arial"/>
                <a:cs typeface="Arial"/>
              </a:rPr>
              <a:t>οί</a:t>
            </a:r>
            <a:r>
              <a:rPr sz="2000" spc="-5" dirty="0">
                <a:latin typeface="Arial"/>
                <a:cs typeface="Arial"/>
              </a:rPr>
              <a:t>χος,  κ</a:t>
            </a:r>
            <a:r>
              <a:rPr sz="2000" b="1" u="heavy" spc="-5" dirty="0">
                <a:uFill>
                  <a:solidFill>
                    <a:srgbClr val="000000"/>
                  </a:solidFill>
                </a:uFill>
                <a:latin typeface="Arial"/>
                <a:cs typeface="Arial"/>
              </a:rPr>
              <a:t>ύ</a:t>
            </a:r>
            <a:r>
              <a:rPr sz="2000" spc="-5" dirty="0">
                <a:latin typeface="Arial"/>
                <a:cs typeface="Arial"/>
              </a:rPr>
              <a:t>ρος». Σε όλες αυτές</a:t>
            </a:r>
            <a:r>
              <a:rPr sz="2000" spc="-60" dirty="0">
                <a:latin typeface="Arial"/>
                <a:cs typeface="Arial"/>
              </a:rPr>
              <a:t> </a:t>
            </a:r>
            <a:r>
              <a:rPr sz="2000" spc="-5" dirty="0">
                <a:latin typeface="Arial"/>
                <a:cs typeface="Arial"/>
              </a:rPr>
              <a:t>τις</a:t>
            </a:r>
            <a:endParaRPr sz="2000">
              <a:latin typeface="Arial"/>
              <a:cs typeface="Arial"/>
            </a:endParaRPr>
          </a:p>
          <a:p>
            <a:pPr marL="355600" marR="69215">
              <a:lnSpc>
                <a:spcPts val="2160"/>
              </a:lnSpc>
              <a:spcBef>
                <a:spcPts val="10"/>
              </a:spcBef>
            </a:pPr>
            <a:r>
              <a:rPr sz="2000" spc="-5" dirty="0">
                <a:latin typeface="Arial"/>
                <a:cs typeface="Arial"/>
              </a:rPr>
              <a:t>διαφορετικά ορθογραφημένες  λέξεις το</a:t>
            </a:r>
            <a:r>
              <a:rPr sz="2000" spc="-10" dirty="0">
                <a:latin typeface="Arial"/>
                <a:cs typeface="Arial"/>
              </a:rPr>
              <a:t> έντονα</a:t>
            </a:r>
            <a:endParaRPr sz="2000">
              <a:latin typeface="Arial"/>
              <a:cs typeface="Arial"/>
            </a:endParaRPr>
          </a:p>
          <a:p>
            <a:pPr marL="355600" marR="85725">
              <a:lnSpc>
                <a:spcPts val="2160"/>
              </a:lnSpc>
              <a:spcBef>
                <a:spcPts val="5"/>
              </a:spcBef>
            </a:pPr>
            <a:r>
              <a:rPr sz="2000" spc="-10" dirty="0">
                <a:latin typeface="Arial"/>
                <a:cs typeface="Arial"/>
              </a:rPr>
              <a:t>υπογραμμισμένο γράμμα  </a:t>
            </a:r>
            <a:r>
              <a:rPr sz="2000" spc="-5" dirty="0">
                <a:latin typeface="Arial"/>
                <a:cs typeface="Arial"/>
              </a:rPr>
              <a:t>αντιπροσωπεύει τον ίδιο</a:t>
            </a:r>
            <a:r>
              <a:rPr sz="2000" spc="-10" dirty="0">
                <a:latin typeface="Arial"/>
                <a:cs typeface="Arial"/>
              </a:rPr>
              <a:t> </a:t>
            </a:r>
            <a:r>
              <a:rPr sz="2000" dirty="0">
                <a:latin typeface="Arial"/>
                <a:cs typeface="Arial"/>
              </a:rPr>
              <a:t>ήχο.</a:t>
            </a:r>
            <a:endParaRPr sz="2000">
              <a:latin typeface="Arial"/>
              <a:cs typeface="Arial"/>
            </a:endParaRPr>
          </a:p>
          <a:p>
            <a:pPr marL="354965" marR="29845" indent="-342900">
              <a:lnSpc>
                <a:spcPts val="2160"/>
              </a:lnSpc>
              <a:spcBef>
                <a:spcPts val="480"/>
              </a:spcBef>
              <a:buChar char="•"/>
              <a:tabLst>
                <a:tab pos="354965" algn="l"/>
                <a:tab pos="355600" algn="l"/>
              </a:tabLst>
            </a:pPr>
            <a:r>
              <a:rPr sz="2000" spc="-5" dirty="0">
                <a:latin typeface="Arial"/>
                <a:cs typeface="Arial"/>
              </a:rPr>
              <a:t>Αρθρωτικά χαρακτηρίζεται ως  ψηλός, πρόσθιος, </a:t>
            </a:r>
            <a:r>
              <a:rPr sz="2000" spc="-15" dirty="0">
                <a:latin typeface="Arial"/>
                <a:cs typeface="Arial"/>
              </a:rPr>
              <a:t>μη  </a:t>
            </a:r>
            <a:r>
              <a:rPr sz="2000" spc="-5" dirty="0">
                <a:latin typeface="Arial"/>
                <a:cs typeface="Arial"/>
              </a:rPr>
              <a:t>στρογγυλός.</a:t>
            </a:r>
            <a:endParaRPr sz="2000">
              <a:latin typeface="Arial"/>
              <a:cs typeface="Arial"/>
            </a:endParaRPr>
          </a:p>
        </p:txBody>
      </p:sp>
      <p:sp>
        <p:nvSpPr>
          <p:cNvPr id="4" name="object 4"/>
          <p:cNvSpPr/>
          <p:nvPr/>
        </p:nvSpPr>
        <p:spPr>
          <a:xfrm>
            <a:off x="5268861" y="1669795"/>
            <a:ext cx="2740151" cy="441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[e]</a:t>
            </a:r>
          </a:p>
        </p:txBody>
      </p:sp>
      <p:sp>
        <p:nvSpPr>
          <p:cNvPr id="3" name="object 3"/>
          <p:cNvSpPr txBox="1"/>
          <p:nvPr/>
        </p:nvSpPr>
        <p:spPr>
          <a:xfrm>
            <a:off x="524116" y="1595374"/>
            <a:ext cx="3863975" cy="3686175"/>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[e] έχει ορθογραφική  αντιπροσώπευση από δύο  διαφορετικά γράμματα στη Νέα  </a:t>
            </a:r>
            <a:r>
              <a:rPr sz="2000" dirty="0">
                <a:latin typeface="Arial"/>
                <a:cs typeface="Arial"/>
              </a:rPr>
              <a:t>Ελληνική. </a:t>
            </a:r>
            <a:r>
              <a:rPr sz="2000" spc="-5" dirty="0">
                <a:latin typeface="Arial"/>
                <a:cs typeface="Arial"/>
              </a:rPr>
              <a:t>Αυτά </a:t>
            </a:r>
            <a:r>
              <a:rPr sz="2000" dirty="0">
                <a:latin typeface="Arial"/>
                <a:cs typeface="Arial"/>
              </a:rPr>
              <a:t>είναι: </a:t>
            </a:r>
            <a:r>
              <a:rPr sz="2000" spc="-10" dirty="0">
                <a:latin typeface="Arial"/>
                <a:cs typeface="Arial"/>
              </a:rPr>
              <a:t>&lt;ε, </a:t>
            </a:r>
            <a:r>
              <a:rPr sz="2000" spc="-5" dirty="0">
                <a:latin typeface="Arial"/>
                <a:cs typeface="Arial"/>
              </a:rPr>
              <a:t>αι&gt;,  όπως στις </a:t>
            </a:r>
            <a:r>
              <a:rPr sz="2000" spc="-10" dirty="0">
                <a:latin typeface="Arial"/>
                <a:cs typeface="Arial"/>
              </a:rPr>
              <a:t>λέξεις «ημ</a:t>
            </a:r>
            <a:r>
              <a:rPr sz="2000" b="1" u="heavy" spc="-10" dirty="0">
                <a:uFill>
                  <a:solidFill>
                    <a:srgbClr val="000000"/>
                  </a:solidFill>
                </a:uFill>
                <a:latin typeface="Arial"/>
                <a:cs typeface="Arial"/>
              </a:rPr>
              <a:t>έ</a:t>
            </a:r>
            <a:r>
              <a:rPr sz="2000" spc="-10" dirty="0">
                <a:latin typeface="Arial"/>
                <a:cs typeface="Arial"/>
              </a:rPr>
              <a:t>ρα,  </a:t>
            </a:r>
            <a:r>
              <a:rPr sz="2000" spc="-5" dirty="0">
                <a:latin typeface="Arial"/>
                <a:cs typeface="Arial"/>
              </a:rPr>
              <a:t>κ</a:t>
            </a:r>
            <a:r>
              <a:rPr sz="2000" b="1" u="heavy" spc="-5" dirty="0">
                <a:uFill>
                  <a:solidFill>
                    <a:srgbClr val="000000"/>
                  </a:solidFill>
                </a:uFill>
                <a:latin typeface="Arial"/>
                <a:cs typeface="Arial"/>
              </a:rPr>
              <a:t>αι</a:t>
            </a:r>
            <a:r>
              <a:rPr sz="2000" spc="-5" dirty="0">
                <a:latin typeface="Arial"/>
                <a:cs typeface="Arial"/>
              </a:rPr>
              <a:t>ρός». Και στις δύο  διαφορετικά ορθογραφημένες  λέξεις το </a:t>
            </a:r>
            <a:r>
              <a:rPr sz="2000" spc="-10" dirty="0">
                <a:latin typeface="Arial"/>
                <a:cs typeface="Arial"/>
              </a:rPr>
              <a:t>έντονα  υπογραμμισμένο γράμμα  </a:t>
            </a:r>
            <a:r>
              <a:rPr sz="2000" spc="-5" dirty="0">
                <a:latin typeface="Arial"/>
                <a:cs typeface="Arial"/>
              </a:rPr>
              <a:t>αντιπροσωπεύει τον ίδιο </a:t>
            </a:r>
            <a:r>
              <a:rPr sz="2000" dirty="0">
                <a:latin typeface="Arial"/>
                <a:cs typeface="Arial"/>
              </a:rPr>
              <a:t>ήχο.</a:t>
            </a:r>
            <a:endParaRPr sz="2000">
              <a:latin typeface="Arial"/>
              <a:cs typeface="Arial"/>
            </a:endParaRPr>
          </a:p>
          <a:p>
            <a:pPr marL="354965" marR="138430" indent="-342900">
              <a:lnSpc>
                <a:spcPct val="90100"/>
              </a:lnSpc>
              <a:spcBef>
                <a:spcPts val="470"/>
              </a:spcBef>
              <a:buChar char="•"/>
              <a:tabLst>
                <a:tab pos="354965" algn="l"/>
                <a:tab pos="355600" algn="l"/>
              </a:tabLst>
            </a:pPr>
            <a:r>
              <a:rPr sz="2000" spc="-5" dirty="0">
                <a:latin typeface="Arial"/>
                <a:cs typeface="Arial"/>
              </a:rPr>
              <a:t>Αρθρωτικά χαρακτηρίζεται ως  μεσαίος, </a:t>
            </a:r>
            <a:r>
              <a:rPr sz="2000" spc="-10" dirty="0">
                <a:latin typeface="Arial"/>
                <a:cs typeface="Arial"/>
              </a:rPr>
              <a:t>πρόσθιος, </a:t>
            </a:r>
            <a:r>
              <a:rPr sz="2000" spc="-5" dirty="0">
                <a:latin typeface="Arial"/>
                <a:cs typeface="Arial"/>
              </a:rPr>
              <a:t>μη  στρογγυλός.</a:t>
            </a:r>
            <a:endParaRPr sz="2000">
              <a:latin typeface="Arial"/>
              <a:cs typeface="Arial"/>
            </a:endParaRPr>
          </a:p>
        </p:txBody>
      </p:sp>
      <p:sp>
        <p:nvSpPr>
          <p:cNvPr id="4" name="object 4"/>
          <p:cNvSpPr/>
          <p:nvPr/>
        </p:nvSpPr>
        <p:spPr>
          <a:xfrm>
            <a:off x="5269212" y="1669795"/>
            <a:ext cx="2374802" cy="373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[a]</a:t>
            </a:r>
          </a:p>
        </p:txBody>
      </p:sp>
      <p:sp>
        <p:nvSpPr>
          <p:cNvPr id="3" name="object 3"/>
          <p:cNvSpPr txBox="1"/>
          <p:nvPr/>
        </p:nvSpPr>
        <p:spPr>
          <a:xfrm>
            <a:off x="524141" y="1587753"/>
            <a:ext cx="3873500" cy="4406900"/>
          </a:xfrm>
          <a:prstGeom prst="rect">
            <a:avLst/>
          </a:prstGeom>
        </p:spPr>
        <p:txBody>
          <a:bodyPr vert="horz" wrap="square" lIns="0" tIns="49530" rIns="0" bIns="0" rtlCol="0">
            <a:spAutoFit/>
          </a:bodyPr>
          <a:lstStyle/>
          <a:p>
            <a:pPr marL="354965" marR="172720" indent="-342900">
              <a:lnSpc>
                <a:spcPct val="89800"/>
              </a:lnSpc>
              <a:spcBef>
                <a:spcPts val="390"/>
              </a:spcBef>
              <a:buChar char="•"/>
              <a:tabLst>
                <a:tab pos="354965" algn="l"/>
                <a:tab pos="355600" algn="l"/>
              </a:tabLst>
            </a:pPr>
            <a:r>
              <a:rPr sz="2400" dirty="0">
                <a:latin typeface="Arial"/>
                <a:cs typeface="Arial"/>
              </a:rPr>
              <a:t>Ο </a:t>
            </a:r>
            <a:r>
              <a:rPr sz="2400" spc="-5" dirty="0">
                <a:latin typeface="Arial"/>
                <a:cs typeface="Arial"/>
              </a:rPr>
              <a:t>ήχος [a]  αντιπροσωπεύεται  ορθογραφικά πάντα από  </a:t>
            </a:r>
            <a:r>
              <a:rPr sz="2400" dirty="0">
                <a:latin typeface="Arial"/>
                <a:cs typeface="Arial"/>
              </a:rPr>
              <a:t>το γράμμα </a:t>
            </a:r>
            <a:r>
              <a:rPr sz="2400" spc="-5" dirty="0">
                <a:latin typeface="Arial"/>
                <a:cs typeface="Arial"/>
              </a:rPr>
              <a:t>&lt;α&gt;, όπως  </a:t>
            </a:r>
            <a:r>
              <a:rPr sz="2400" dirty="0">
                <a:latin typeface="Arial"/>
                <a:cs typeface="Arial"/>
              </a:rPr>
              <a:t>στην λέξη</a:t>
            </a:r>
            <a:r>
              <a:rPr sz="2400" spc="-10" dirty="0">
                <a:latin typeface="Arial"/>
                <a:cs typeface="Arial"/>
              </a:rPr>
              <a:t> </a:t>
            </a:r>
            <a:r>
              <a:rPr sz="2400" spc="-5" dirty="0">
                <a:latin typeface="Arial"/>
                <a:cs typeface="Arial"/>
              </a:rPr>
              <a:t>«</a:t>
            </a:r>
            <a:r>
              <a:rPr sz="2400" b="1" u="heavy" spc="-5" dirty="0">
                <a:uFill>
                  <a:solidFill>
                    <a:srgbClr val="000000"/>
                  </a:solidFill>
                </a:uFill>
                <a:latin typeface="Arial"/>
                <a:cs typeface="Arial"/>
              </a:rPr>
              <a:t>ά</a:t>
            </a:r>
            <a:r>
              <a:rPr sz="2400" spc="-5" dirty="0">
                <a:latin typeface="Arial"/>
                <a:cs typeface="Arial"/>
              </a:rPr>
              <a:t>λλ</a:t>
            </a:r>
            <a:r>
              <a:rPr sz="2400" b="1" u="heavy" spc="-5" dirty="0">
                <a:uFill>
                  <a:solidFill>
                    <a:srgbClr val="000000"/>
                  </a:solidFill>
                </a:uFill>
                <a:latin typeface="Arial"/>
                <a:cs typeface="Arial"/>
              </a:rPr>
              <a:t>α</a:t>
            </a:r>
            <a:r>
              <a:rPr sz="2400" spc="-5" dirty="0">
                <a:latin typeface="Arial"/>
                <a:cs typeface="Arial"/>
              </a:rPr>
              <a:t>».</a:t>
            </a:r>
            <a:endParaRPr sz="2400">
              <a:latin typeface="Arial"/>
              <a:cs typeface="Arial"/>
            </a:endParaRPr>
          </a:p>
          <a:p>
            <a:pPr marL="355600" marR="5080" indent="-342900">
              <a:lnSpc>
                <a:spcPct val="89800"/>
              </a:lnSpc>
              <a:spcBef>
                <a:spcPts val="580"/>
              </a:spcBef>
              <a:buChar char="•"/>
              <a:tabLst>
                <a:tab pos="354965" algn="l"/>
                <a:tab pos="355600" algn="l"/>
              </a:tabLst>
            </a:pPr>
            <a:r>
              <a:rPr sz="2400" spc="-5" dirty="0">
                <a:latin typeface="Arial"/>
                <a:cs typeface="Arial"/>
              </a:rPr>
              <a:t>Αρθρωτικά  χαρακτηρίζεται ως  </a:t>
            </a:r>
            <a:r>
              <a:rPr sz="2400" dirty="0">
                <a:latin typeface="Arial"/>
                <a:cs typeface="Arial"/>
              </a:rPr>
              <a:t>χαμηλός, κεντρικός και</a:t>
            </a:r>
            <a:r>
              <a:rPr sz="2400" spc="-90" dirty="0">
                <a:latin typeface="Arial"/>
                <a:cs typeface="Arial"/>
              </a:rPr>
              <a:t> </a:t>
            </a:r>
            <a:r>
              <a:rPr sz="2400" spc="-5" dirty="0">
                <a:latin typeface="Arial"/>
                <a:cs typeface="Arial"/>
              </a:rPr>
              <a:t>μη  </a:t>
            </a:r>
            <a:r>
              <a:rPr sz="2400" dirty="0">
                <a:latin typeface="Arial"/>
                <a:cs typeface="Arial"/>
              </a:rPr>
              <a:t>στρογγυλός. Σε κάποιες  γλωσσολογικές  </a:t>
            </a:r>
            <a:r>
              <a:rPr sz="2400" spc="-5" dirty="0">
                <a:latin typeface="Arial"/>
                <a:cs typeface="Arial"/>
              </a:rPr>
              <a:t>περιγραφές </a:t>
            </a:r>
            <a:r>
              <a:rPr sz="2400" dirty="0">
                <a:latin typeface="Arial"/>
                <a:cs typeface="Arial"/>
              </a:rPr>
              <a:t>μπορεί να  τον </a:t>
            </a:r>
            <a:r>
              <a:rPr sz="2400" spc="-5" dirty="0">
                <a:latin typeface="Arial"/>
                <a:cs typeface="Arial"/>
              </a:rPr>
              <a:t>συναντήσετε </a:t>
            </a:r>
            <a:r>
              <a:rPr sz="2400" dirty="0">
                <a:latin typeface="Arial"/>
                <a:cs typeface="Arial"/>
              </a:rPr>
              <a:t>και </a:t>
            </a:r>
            <a:r>
              <a:rPr sz="2400" spc="-5" dirty="0">
                <a:latin typeface="Arial"/>
                <a:cs typeface="Arial"/>
              </a:rPr>
              <a:t>ως  πίσω.</a:t>
            </a:r>
            <a:endParaRPr sz="2400">
              <a:latin typeface="Arial"/>
              <a:cs typeface="Arial"/>
            </a:endParaRPr>
          </a:p>
        </p:txBody>
      </p:sp>
      <p:sp>
        <p:nvSpPr>
          <p:cNvPr id="4" name="object 4"/>
          <p:cNvSpPr/>
          <p:nvPr/>
        </p:nvSpPr>
        <p:spPr>
          <a:xfrm>
            <a:off x="5271147" y="1669795"/>
            <a:ext cx="2750820" cy="4343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[ο]</a:t>
            </a:r>
          </a:p>
        </p:txBody>
      </p:sp>
      <p:sp>
        <p:nvSpPr>
          <p:cNvPr id="3" name="object 3"/>
          <p:cNvSpPr txBox="1"/>
          <p:nvPr/>
        </p:nvSpPr>
        <p:spPr>
          <a:xfrm>
            <a:off x="524141" y="1595374"/>
            <a:ext cx="3863975" cy="3411854"/>
          </a:xfrm>
          <a:prstGeom prst="rect">
            <a:avLst/>
          </a:prstGeom>
        </p:spPr>
        <p:txBody>
          <a:bodyPr vert="horz" wrap="square" lIns="0" tIns="42545" rIns="0" bIns="0" rtlCol="0">
            <a:spAutoFit/>
          </a:bodyPr>
          <a:lstStyle/>
          <a:p>
            <a:pPr marL="354965" marR="5080" indent="-342900">
              <a:lnSpc>
                <a:spcPct val="90100"/>
              </a:lnSpc>
              <a:spcBef>
                <a:spcPts val="335"/>
              </a:spcBef>
              <a:buChar char="•"/>
              <a:tabLst>
                <a:tab pos="354965" algn="l"/>
                <a:tab pos="355600" algn="l"/>
              </a:tabLst>
            </a:pPr>
            <a:r>
              <a:rPr sz="2000" spc="-5" dirty="0">
                <a:latin typeface="Arial"/>
                <a:cs typeface="Arial"/>
              </a:rPr>
              <a:t>Ο ήχος [o] έχει ορθογραφική  αντιπροσώπευση από δύο  διαφορετικά γράμματα στη Νέα  </a:t>
            </a:r>
            <a:r>
              <a:rPr sz="2000" dirty="0">
                <a:latin typeface="Arial"/>
                <a:cs typeface="Arial"/>
              </a:rPr>
              <a:t>Ελληνική. </a:t>
            </a:r>
            <a:r>
              <a:rPr sz="2000" spc="-5" dirty="0">
                <a:latin typeface="Arial"/>
                <a:cs typeface="Arial"/>
              </a:rPr>
              <a:t>Αυτά </a:t>
            </a:r>
            <a:r>
              <a:rPr sz="2000" dirty="0">
                <a:latin typeface="Arial"/>
                <a:cs typeface="Arial"/>
              </a:rPr>
              <a:t>είναι:&lt; </a:t>
            </a:r>
            <a:r>
              <a:rPr sz="2000" spc="-10" dirty="0">
                <a:latin typeface="Arial"/>
                <a:cs typeface="Arial"/>
              </a:rPr>
              <a:t>ο, ω&gt;,  </a:t>
            </a:r>
            <a:r>
              <a:rPr sz="2000" spc="-5" dirty="0">
                <a:latin typeface="Arial"/>
                <a:cs typeface="Arial"/>
              </a:rPr>
              <a:t>όπως στις </a:t>
            </a:r>
            <a:r>
              <a:rPr sz="2000" spc="-10" dirty="0">
                <a:latin typeface="Arial"/>
                <a:cs typeface="Arial"/>
              </a:rPr>
              <a:t>λέξεις </a:t>
            </a:r>
            <a:r>
              <a:rPr sz="2000" dirty="0">
                <a:latin typeface="Arial"/>
                <a:cs typeface="Arial"/>
              </a:rPr>
              <a:t>«</a:t>
            </a:r>
            <a:r>
              <a:rPr sz="2000" b="1" u="heavy" dirty="0">
                <a:uFill>
                  <a:solidFill>
                    <a:srgbClr val="000000"/>
                  </a:solidFill>
                </a:uFill>
                <a:latin typeface="Arial"/>
                <a:cs typeface="Arial"/>
              </a:rPr>
              <a:t>ό</a:t>
            </a:r>
            <a:r>
              <a:rPr sz="2000" dirty="0">
                <a:latin typeface="Arial"/>
                <a:cs typeface="Arial"/>
              </a:rPr>
              <a:t>λα, </a:t>
            </a:r>
            <a:r>
              <a:rPr sz="2000" b="1" u="heavy" spc="-5" dirty="0">
                <a:uFill>
                  <a:solidFill>
                    <a:srgbClr val="000000"/>
                  </a:solidFill>
                </a:uFill>
                <a:latin typeface="Arial"/>
                <a:cs typeface="Arial"/>
              </a:rPr>
              <a:t>ώ</a:t>
            </a:r>
            <a:r>
              <a:rPr sz="2000" spc="-5" dirty="0">
                <a:latin typeface="Arial"/>
                <a:cs typeface="Arial"/>
              </a:rPr>
              <a:t>ρα».  Και στις δύο διαφορετικά  ορθογραφημένες λέξεις το  </a:t>
            </a:r>
            <a:r>
              <a:rPr sz="2000" spc="-10" dirty="0">
                <a:latin typeface="Arial"/>
                <a:cs typeface="Arial"/>
              </a:rPr>
              <a:t>έντονα υπογραμμισμένο  </a:t>
            </a:r>
            <a:r>
              <a:rPr sz="2000" spc="-5" dirty="0">
                <a:latin typeface="Arial"/>
                <a:cs typeface="Arial"/>
              </a:rPr>
              <a:t>γράμμα αντιπροσωπεύει τον  ίδιο ήχο.</a:t>
            </a:r>
            <a:endParaRPr sz="2000">
              <a:latin typeface="Arial"/>
              <a:cs typeface="Arial"/>
            </a:endParaRPr>
          </a:p>
          <a:p>
            <a:pPr marL="354965" marR="138430" indent="-342900">
              <a:lnSpc>
                <a:spcPts val="2170"/>
              </a:lnSpc>
              <a:spcBef>
                <a:spcPts val="500"/>
              </a:spcBef>
              <a:buChar char="•"/>
              <a:tabLst>
                <a:tab pos="354965" algn="l"/>
                <a:tab pos="355600" algn="l"/>
              </a:tabLst>
            </a:pPr>
            <a:r>
              <a:rPr sz="2000" spc="-5" dirty="0">
                <a:latin typeface="Arial"/>
                <a:cs typeface="Arial"/>
              </a:rPr>
              <a:t>Αρθρωτικά χαρακτηρίζεται ως  μεσαίος, πίσω,</a:t>
            </a:r>
            <a:r>
              <a:rPr sz="2000" spc="-15" dirty="0">
                <a:latin typeface="Arial"/>
                <a:cs typeface="Arial"/>
              </a:rPr>
              <a:t> </a:t>
            </a:r>
            <a:r>
              <a:rPr sz="2000" spc="-5" dirty="0">
                <a:latin typeface="Arial"/>
                <a:cs typeface="Arial"/>
              </a:rPr>
              <a:t>στρογγυλός.</a:t>
            </a:r>
            <a:endParaRPr sz="2000">
              <a:latin typeface="Arial"/>
              <a:cs typeface="Arial"/>
            </a:endParaRPr>
          </a:p>
        </p:txBody>
      </p:sp>
      <p:sp>
        <p:nvSpPr>
          <p:cNvPr id="4" name="object 4"/>
          <p:cNvSpPr/>
          <p:nvPr/>
        </p:nvSpPr>
        <p:spPr>
          <a:xfrm>
            <a:off x="5265813" y="1593596"/>
            <a:ext cx="2385822" cy="3886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spc="-5" dirty="0"/>
              <a:t>Τα φωνήεντα της Νέας</a:t>
            </a:r>
            <a:r>
              <a:rPr spc="-70" dirty="0"/>
              <a:t> </a:t>
            </a:r>
            <a:r>
              <a:rPr spc="-10" dirty="0"/>
              <a:t>Ελληνικής</a:t>
            </a:r>
          </a:p>
          <a:p>
            <a:pPr algn="ctr">
              <a:lnSpc>
                <a:spcPct val="100000"/>
              </a:lnSpc>
            </a:pPr>
            <a:r>
              <a:rPr spc="-5" dirty="0"/>
              <a:t>[u]</a:t>
            </a:r>
          </a:p>
        </p:txBody>
      </p:sp>
      <p:sp>
        <p:nvSpPr>
          <p:cNvPr id="3" name="object 3"/>
          <p:cNvSpPr txBox="1"/>
          <p:nvPr/>
        </p:nvSpPr>
        <p:spPr>
          <a:xfrm>
            <a:off x="524129" y="1582419"/>
            <a:ext cx="3806825" cy="4379595"/>
          </a:xfrm>
          <a:prstGeom prst="rect">
            <a:avLst/>
          </a:prstGeom>
        </p:spPr>
        <p:txBody>
          <a:bodyPr vert="horz" wrap="square" lIns="0" tIns="61594" rIns="0" bIns="0" rtlCol="0">
            <a:spAutoFit/>
          </a:bodyPr>
          <a:lstStyle/>
          <a:p>
            <a:pPr marL="355600" marR="5080" indent="-343535">
              <a:lnSpc>
                <a:spcPts val="3020"/>
              </a:lnSpc>
              <a:spcBef>
                <a:spcPts val="484"/>
              </a:spcBef>
              <a:buChar char="•"/>
              <a:tabLst>
                <a:tab pos="355600" algn="l"/>
                <a:tab pos="356235" algn="l"/>
              </a:tabLst>
            </a:pPr>
            <a:r>
              <a:rPr sz="2800" dirty="0">
                <a:latin typeface="Arial"/>
                <a:cs typeface="Arial"/>
              </a:rPr>
              <a:t>Ο </a:t>
            </a:r>
            <a:r>
              <a:rPr sz="2800" spc="-5" dirty="0">
                <a:latin typeface="Arial"/>
                <a:cs typeface="Arial"/>
              </a:rPr>
              <a:t>ήχος [u]  αντιπροσωπεύεται  ορθογραφικά </a:t>
            </a:r>
            <a:r>
              <a:rPr sz="2800" dirty="0">
                <a:latin typeface="Arial"/>
                <a:cs typeface="Arial"/>
              </a:rPr>
              <a:t>από</a:t>
            </a:r>
            <a:r>
              <a:rPr sz="2800" spc="-70" dirty="0">
                <a:latin typeface="Arial"/>
                <a:cs typeface="Arial"/>
              </a:rPr>
              <a:t> </a:t>
            </a:r>
            <a:r>
              <a:rPr sz="2800" spc="-5" dirty="0">
                <a:latin typeface="Arial"/>
                <a:cs typeface="Arial"/>
              </a:rPr>
              <a:t>την  </a:t>
            </a:r>
            <a:r>
              <a:rPr sz="2800" dirty="0">
                <a:latin typeface="Arial"/>
                <a:cs typeface="Arial"/>
              </a:rPr>
              <a:t>ακολουθία </a:t>
            </a:r>
            <a:r>
              <a:rPr sz="2800" spc="-5" dirty="0">
                <a:latin typeface="Arial"/>
                <a:cs typeface="Arial"/>
              </a:rPr>
              <a:t>των  γραμμάτων &lt;ου&gt;,  όπως στη</a:t>
            </a:r>
            <a:r>
              <a:rPr sz="2800" spc="-15" dirty="0">
                <a:latin typeface="Arial"/>
                <a:cs typeface="Arial"/>
              </a:rPr>
              <a:t> </a:t>
            </a:r>
            <a:r>
              <a:rPr sz="2800" spc="-5" dirty="0">
                <a:latin typeface="Arial"/>
                <a:cs typeface="Arial"/>
              </a:rPr>
              <a:t>λέξη</a:t>
            </a:r>
            <a:endParaRPr sz="2800">
              <a:latin typeface="Arial"/>
              <a:cs typeface="Arial"/>
            </a:endParaRPr>
          </a:p>
          <a:p>
            <a:pPr marL="355600">
              <a:lnSpc>
                <a:spcPts val="3005"/>
              </a:lnSpc>
            </a:pPr>
            <a:r>
              <a:rPr sz="2800" spc="-5" dirty="0">
                <a:latin typeface="Arial"/>
                <a:cs typeface="Arial"/>
              </a:rPr>
              <a:t>«λ</a:t>
            </a:r>
            <a:r>
              <a:rPr sz="2800" b="1" u="heavy" spc="-5" dirty="0">
                <a:uFill>
                  <a:solidFill>
                    <a:srgbClr val="000000"/>
                  </a:solidFill>
                </a:uFill>
                <a:latin typeface="Arial"/>
                <a:cs typeface="Arial"/>
              </a:rPr>
              <a:t>ου</a:t>
            </a:r>
            <a:r>
              <a:rPr sz="2800" spc="-5" dirty="0">
                <a:latin typeface="Arial"/>
                <a:cs typeface="Arial"/>
              </a:rPr>
              <a:t>λ</a:t>
            </a:r>
            <a:r>
              <a:rPr sz="2800" b="1" u="heavy" spc="-5" dirty="0">
                <a:uFill>
                  <a:solidFill>
                    <a:srgbClr val="000000"/>
                  </a:solidFill>
                </a:uFill>
                <a:latin typeface="Arial"/>
                <a:cs typeface="Arial"/>
              </a:rPr>
              <a:t>ού</a:t>
            </a:r>
            <a:r>
              <a:rPr sz="2800" spc="-5" dirty="0">
                <a:latin typeface="Arial"/>
                <a:cs typeface="Arial"/>
              </a:rPr>
              <a:t>δι».</a:t>
            </a:r>
            <a:endParaRPr sz="2800">
              <a:latin typeface="Arial"/>
              <a:cs typeface="Arial"/>
            </a:endParaRPr>
          </a:p>
          <a:p>
            <a:pPr marL="355600" marR="559435" indent="-343535">
              <a:lnSpc>
                <a:spcPct val="90000"/>
              </a:lnSpc>
              <a:spcBef>
                <a:spcPts val="670"/>
              </a:spcBef>
              <a:buChar char="•"/>
              <a:tabLst>
                <a:tab pos="355600" algn="l"/>
                <a:tab pos="356235" algn="l"/>
              </a:tabLst>
            </a:pPr>
            <a:r>
              <a:rPr sz="2800" spc="-5" dirty="0">
                <a:latin typeface="Arial"/>
                <a:cs typeface="Arial"/>
              </a:rPr>
              <a:t>Αρθρωτικά  χαρακτηρίζεται</a:t>
            </a:r>
            <a:r>
              <a:rPr sz="2800" spc="-80" dirty="0">
                <a:latin typeface="Arial"/>
                <a:cs typeface="Arial"/>
              </a:rPr>
              <a:t> </a:t>
            </a:r>
            <a:r>
              <a:rPr sz="2800" spc="-5" dirty="0">
                <a:latin typeface="Arial"/>
                <a:cs typeface="Arial"/>
              </a:rPr>
              <a:t>ως  ψηλός, πίσω,  στρογγυλός.</a:t>
            </a:r>
            <a:endParaRPr sz="2800">
              <a:latin typeface="Arial"/>
              <a:cs typeface="Arial"/>
            </a:endParaRPr>
          </a:p>
        </p:txBody>
      </p:sp>
      <p:sp>
        <p:nvSpPr>
          <p:cNvPr id="4" name="object 4"/>
          <p:cNvSpPr/>
          <p:nvPr/>
        </p:nvSpPr>
        <p:spPr>
          <a:xfrm>
            <a:off x="5204091" y="1441196"/>
            <a:ext cx="2609850" cy="4343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1107996"/>
          </a:xfrm>
        </p:spPr>
        <p:txBody>
          <a:bodyPr/>
          <a:lstStyle/>
          <a:p>
            <a:r>
              <a:rPr lang="el-GR" dirty="0">
                <a:solidFill>
                  <a:prstClr val="black"/>
                </a:solidFill>
              </a:rPr>
              <a:t>Θέση των φωνηέντων </a:t>
            </a:r>
            <a:r>
              <a:rPr lang="el-GR" sz="3200" i="1" dirty="0">
                <a:solidFill>
                  <a:prstClr val="black"/>
                </a:solidFill>
              </a:rPr>
              <a:t>(κλειστά </a:t>
            </a:r>
            <a:r>
              <a:rPr lang="el-GR" sz="3200" i="1">
                <a:solidFill>
                  <a:prstClr val="black"/>
                </a:solidFill>
              </a:rPr>
              <a:t>και ανοικτά</a:t>
            </a:r>
            <a:r>
              <a:rPr lang="el-GR" sz="3200" i="1" dirty="0">
                <a:solidFill>
                  <a:prstClr val="black"/>
                </a:solidFill>
              </a:rPr>
              <a:t>)</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550988"/>
            <a:ext cx="5029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65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1107996"/>
          </a:xfrm>
        </p:spPr>
        <p:txBody>
          <a:bodyPr/>
          <a:lstStyle/>
          <a:p>
            <a:pPr algn="ctr"/>
            <a:r>
              <a:rPr lang="el-GR" dirty="0"/>
              <a:t>Θέση των φωνηέντων </a:t>
            </a:r>
            <a:r>
              <a:rPr lang="el-GR" sz="3200" i="1" dirty="0"/>
              <a:t>(σε σχέση με την γλώσσα και τα σαγόνια)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550988"/>
            <a:ext cx="5029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4186" y="475995"/>
            <a:ext cx="2566035" cy="695960"/>
          </a:xfrm>
          <a:prstGeom prst="rect">
            <a:avLst/>
          </a:prstGeom>
        </p:spPr>
        <p:txBody>
          <a:bodyPr vert="horz" wrap="square" lIns="0" tIns="12065" rIns="0" bIns="0" rtlCol="0">
            <a:spAutoFit/>
          </a:bodyPr>
          <a:lstStyle/>
          <a:p>
            <a:pPr marL="12700">
              <a:lnSpc>
                <a:spcPct val="100000"/>
              </a:lnSpc>
              <a:spcBef>
                <a:spcPts val="95"/>
              </a:spcBef>
            </a:pPr>
            <a:r>
              <a:rPr sz="4400" spc="-10" dirty="0"/>
              <a:t>Φωνήεντα</a:t>
            </a:r>
            <a:endParaRPr sz="4400"/>
          </a:p>
        </p:txBody>
      </p:sp>
      <p:sp>
        <p:nvSpPr>
          <p:cNvPr id="3" name="object 3"/>
          <p:cNvSpPr txBox="1"/>
          <p:nvPr/>
        </p:nvSpPr>
        <p:spPr>
          <a:xfrm>
            <a:off x="524141" y="1558797"/>
            <a:ext cx="7856855" cy="4509135"/>
          </a:xfrm>
          <a:prstGeom prst="rect">
            <a:avLst/>
          </a:prstGeom>
        </p:spPr>
        <p:txBody>
          <a:bodyPr vert="horz" wrap="square" lIns="0" tIns="85725" rIns="0" bIns="0" rtlCol="0">
            <a:spAutoFit/>
          </a:bodyPr>
          <a:lstStyle/>
          <a:p>
            <a:pPr marL="355600" marR="533400" indent="-342900">
              <a:lnSpc>
                <a:spcPct val="79900"/>
              </a:lnSpc>
              <a:spcBef>
                <a:spcPts val="675"/>
              </a:spcBef>
              <a:buChar char="•"/>
              <a:tabLst>
                <a:tab pos="354965" algn="l"/>
                <a:tab pos="355600" algn="l"/>
              </a:tabLst>
            </a:pPr>
            <a:r>
              <a:rPr sz="2400" dirty="0">
                <a:latin typeface="Arial"/>
                <a:cs typeface="Arial"/>
              </a:rPr>
              <a:t>Η διάκριση </a:t>
            </a:r>
            <a:r>
              <a:rPr sz="2400" spc="-5" dirty="0">
                <a:latin typeface="Arial"/>
                <a:cs typeface="Arial"/>
              </a:rPr>
              <a:t>των </a:t>
            </a:r>
            <a:r>
              <a:rPr sz="2400" dirty="0">
                <a:latin typeface="Arial"/>
                <a:cs typeface="Arial"/>
              </a:rPr>
              <a:t>γλωσσικών </a:t>
            </a:r>
            <a:r>
              <a:rPr sz="2400" spc="-5" dirty="0">
                <a:latin typeface="Arial"/>
                <a:cs typeface="Arial"/>
              </a:rPr>
              <a:t>ήχων </a:t>
            </a:r>
            <a:r>
              <a:rPr sz="2400" dirty="0">
                <a:latin typeface="Arial"/>
                <a:cs typeface="Arial"/>
              </a:rPr>
              <a:t>σε </a:t>
            </a:r>
            <a:r>
              <a:rPr sz="2400" spc="-5" dirty="0">
                <a:latin typeface="Arial"/>
                <a:cs typeface="Arial"/>
              </a:rPr>
              <a:t>φωνήεντα και  </a:t>
            </a:r>
            <a:r>
              <a:rPr sz="2400" dirty="0">
                <a:latin typeface="Arial"/>
                <a:cs typeface="Arial"/>
              </a:rPr>
              <a:t>σύμφωνα </a:t>
            </a:r>
            <a:r>
              <a:rPr sz="2400" spc="-5" dirty="0">
                <a:latin typeface="Arial"/>
                <a:cs typeface="Arial"/>
              </a:rPr>
              <a:t>αποτελεί </a:t>
            </a:r>
            <a:r>
              <a:rPr sz="2400" dirty="0">
                <a:latin typeface="Arial"/>
                <a:cs typeface="Arial"/>
              </a:rPr>
              <a:t>μία από τις σημαντικότερες  διακρίσεις στην φωνητική αν και δεν</a:t>
            </a:r>
            <a:r>
              <a:rPr sz="2400" spc="-130" dirty="0">
                <a:latin typeface="Arial"/>
                <a:cs typeface="Arial"/>
              </a:rPr>
              <a:t> </a:t>
            </a:r>
            <a:r>
              <a:rPr sz="2400" spc="-5" dirty="0">
                <a:latin typeface="Arial"/>
                <a:cs typeface="Arial"/>
              </a:rPr>
              <a:t>προσδιορίζεται  πάντα </a:t>
            </a:r>
            <a:r>
              <a:rPr sz="2400" dirty="0">
                <a:latin typeface="Arial"/>
                <a:cs typeface="Arial"/>
              </a:rPr>
              <a:t>με</a:t>
            </a:r>
            <a:r>
              <a:rPr sz="2400" spc="-5" dirty="0">
                <a:latin typeface="Arial"/>
                <a:cs typeface="Arial"/>
              </a:rPr>
              <a:t> </a:t>
            </a:r>
            <a:r>
              <a:rPr sz="2400" dirty="0">
                <a:latin typeface="Arial"/>
                <a:cs typeface="Arial"/>
              </a:rPr>
              <a:t>σαφήνεια.</a:t>
            </a:r>
            <a:endParaRPr sz="2400">
              <a:latin typeface="Arial"/>
              <a:cs typeface="Arial"/>
            </a:endParaRPr>
          </a:p>
          <a:p>
            <a:pPr marL="355600" marR="5080" indent="-342900">
              <a:lnSpc>
                <a:spcPct val="79900"/>
              </a:lnSpc>
              <a:spcBef>
                <a:spcPts val="575"/>
              </a:spcBef>
              <a:buChar char="•"/>
              <a:tabLst>
                <a:tab pos="354965" algn="l"/>
                <a:tab pos="355600" algn="l"/>
              </a:tabLst>
            </a:pPr>
            <a:r>
              <a:rPr sz="2400" spc="-5" dirty="0">
                <a:latin typeface="Arial"/>
                <a:cs typeface="Arial"/>
              </a:rPr>
              <a:t>Φωνήεν είναι ένας </a:t>
            </a:r>
            <a:r>
              <a:rPr sz="2400" dirty="0">
                <a:latin typeface="Arial"/>
                <a:cs typeface="Arial"/>
              </a:rPr>
              <a:t>γλωσσικός ήχος ο </a:t>
            </a:r>
            <a:r>
              <a:rPr sz="2400" spc="-5" dirty="0">
                <a:latin typeface="Arial"/>
                <a:cs typeface="Arial"/>
              </a:rPr>
              <a:t>οποίος παράγεται  </a:t>
            </a:r>
            <a:r>
              <a:rPr sz="2400" dirty="0">
                <a:latin typeface="Arial"/>
                <a:cs typeface="Arial"/>
              </a:rPr>
              <a:t>με την </a:t>
            </a:r>
            <a:r>
              <a:rPr sz="2400" spc="-5" dirty="0">
                <a:latin typeface="Arial"/>
                <a:cs typeface="Arial"/>
              </a:rPr>
              <a:t>ελεύθερη </a:t>
            </a:r>
            <a:r>
              <a:rPr sz="2400" dirty="0">
                <a:latin typeface="Arial"/>
                <a:cs typeface="Arial"/>
              </a:rPr>
              <a:t>διοχέτευση του αέρα από τον λάρυγγα  </a:t>
            </a:r>
            <a:r>
              <a:rPr sz="2400" spc="-5" dirty="0">
                <a:latin typeface="Arial"/>
                <a:cs typeface="Arial"/>
              </a:rPr>
              <a:t>προς </a:t>
            </a:r>
            <a:r>
              <a:rPr sz="2400" dirty="0">
                <a:latin typeface="Arial"/>
                <a:cs typeface="Arial"/>
              </a:rPr>
              <a:t>το στόμα δίχως την δημιουργία </a:t>
            </a:r>
            <a:r>
              <a:rPr sz="2400" spc="-5" dirty="0">
                <a:latin typeface="Arial"/>
                <a:cs typeface="Arial"/>
              </a:rPr>
              <a:t>εμποδίων </a:t>
            </a:r>
            <a:r>
              <a:rPr sz="2400" dirty="0">
                <a:latin typeface="Arial"/>
                <a:cs typeface="Arial"/>
              </a:rPr>
              <a:t>σε  οποιοδήποτε σημείο του </a:t>
            </a:r>
            <a:r>
              <a:rPr sz="2400" spc="-5" dirty="0">
                <a:latin typeface="Arial"/>
                <a:cs typeface="Arial"/>
              </a:rPr>
              <a:t>υπελαρυγγικού</a:t>
            </a:r>
            <a:r>
              <a:rPr sz="2400" spc="-40" dirty="0">
                <a:latin typeface="Arial"/>
                <a:cs typeface="Arial"/>
              </a:rPr>
              <a:t> </a:t>
            </a:r>
            <a:r>
              <a:rPr sz="2400" dirty="0">
                <a:latin typeface="Arial"/>
                <a:cs typeface="Arial"/>
              </a:rPr>
              <a:t>συστήματος.</a:t>
            </a:r>
            <a:endParaRPr sz="2400">
              <a:latin typeface="Arial"/>
              <a:cs typeface="Arial"/>
            </a:endParaRPr>
          </a:p>
          <a:p>
            <a:pPr marL="355600" marR="29209" indent="-342900">
              <a:lnSpc>
                <a:spcPct val="79800"/>
              </a:lnSpc>
              <a:spcBef>
                <a:spcPts val="570"/>
              </a:spcBef>
              <a:buChar char="•"/>
              <a:tabLst>
                <a:tab pos="354965" algn="l"/>
                <a:tab pos="355600" algn="l"/>
              </a:tabLst>
            </a:pPr>
            <a:r>
              <a:rPr sz="2400" dirty="0">
                <a:latin typeface="Arial"/>
                <a:cs typeface="Arial"/>
              </a:rPr>
              <a:t>Ο </a:t>
            </a:r>
            <a:r>
              <a:rPr sz="2400" spc="-5" dirty="0">
                <a:latin typeface="Arial"/>
                <a:cs typeface="Arial"/>
              </a:rPr>
              <a:t>παραπάνω ορισμός προσδιορίζει </a:t>
            </a:r>
            <a:r>
              <a:rPr sz="2400" dirty="0">
                <a:latin typeface="Arial"/>
                <a:cs typeface="Arial"/>
              </a:rPr>
              <a:t>τους φωνηεντικούς  ήχους </a:t>
            </a:r>
            <a:r>
              <a:rPr sz="2400" spc="-5" dirty="0">
                <a:latin typeface="Arial"/>
                <a:cs typeface="Arial"/>
              </a:rPr>
              <a:t>ως</a:t>
            </a:r>
            <a:r>
              <a:rPr sz="2400" spc="-10" dirty="0">
                <a:latin typeface="Arial"/>
                <a:cs typeface="Arial"/>
              </a:rPr>
              <a:t> </a:t>
            </a:r>
            <a:r>
              <a:rPr sz="2400" spc="-5" dirty="0">
                <a:latin typeface="Arial"/>
                <a:cs typeface="Arial"/>
              </a:rPr>
              <a:t>προς:</a:t>
            </a:r>
            <a:endParaRPr sz="2400">
              <a:latin typeface="Arial"/>
              <a:cs typeface="Arial"/>
            </a:endParaRPr>
          </a:p>
          <a:p>
            <a:pPr marL="755015" marR="255270" lvl="1" indent="-285750">
              <a:lnSpc>
                <a:spcPts val="1930"/>
              </a:lnSpc>
              <a:spcBef>
                <a:spcPts val="455"/>
              </a:spcBef>
              <a:buChar char="–"/>
              <a:tabLst>
                <a:tab pos="755015" algn="l"/>
                <a:tab pos="755650" algn="l"/>
              </a:tabLst>
            </a:pPr>
            <a:r>
              <a:rPr sz="2000" spc="-5" dirty="0">
                <a:latin typeface="Arial"/>
                <a:cs typeface="Arial"/>
              </a:rPr>
              <a:t>Την χωρική τους διάσταση – οι αρθρωτές τοποθετούνται έτσι  ώστε να μην </a:t>
            </a:r>
            <a:r>
              <a:rPr sz="2000" spc="-10" dirty="0">
                <a:latin typeface="Arial"/>
                <a:cs typeface="Arial"/>
              </a:rPr>
              <a:t>έρχονται </a:t>
            </a:r>
            <a:r>
              <a:rPr sz="2000" spc="-5" dirty="0">
                <a:latin typeface="Arial"/>
                <a:cs typeface="Arial"/>
              </a:rPr>
              <a:t>σε </a:t>
            </a:r>
            <a:r>
              <a:rPr sz="2000" spc="-10" dirty="0">
                <a:latin typeface="Arial"/>
                <a:cs typeface="Arial"/>
              </a:rPr>
              <a:t>επαφή </a:t>
            </a:r>
            <a:r>
              <a:rPr sz="2000" spc="-5" dirty="0">
                <a:latin typeface="Arial"/>
                <a:cs typeface="Arial"/>
              </a:rPr>
              <a:t>με την στοματική και τη  φαρυγγική κοιλότητα.</a:t>
            </a:r>
            <a:endParaRPr sz="2000">
              <a:latin typeface="Arial"/>
              <a:cs typeface="Arial"/>
            </a:endParaRPr>
          </a:p>
          <a:p>
            <a:pPr marL="755015" marR="204470" lvl="1" indent="-285750">
              <a:lnSpc>
                <a:spcPts val="1930"/>
              </a:lnSpc>
              <a:spcBef>
                <a:spcPts val="459"/>
              </a:spcBef>
              <a:buChar char="–"/>
              <a:tabLst>
                <a:tab pos="755015" algn="l"/>
                <a:tab pos="755650" algn="l"/>
              </a:tabLst>
            </a:pPr>
            <a:r>
              <a:rPr sz="2000" spc="-5" dirty="0">
                <a:latin typeface="Arial"/>
                <a:cs typeface="Arial"/>
              </a:rPr>
              <a:t>Την χρονική τους διάσταση – η άρθρωση των </a:t>
            </a:r>
            <a:r>
              <a:rPr sz="2000" spc="-10" dirty="0">
                <a:latin typeface="Arial"/>
                <a:cs typeface="Arial"/>
              </a:rPr>
              <a:t>συγκεκριμένων  </a:t>
            </a:r>
            <a:r>
              <a:rPr sz="2000" spc="-5" dirty="0">
                <a:latin typeface="Arial"/>
                <a:cs typeface="Arial"/>
              </a:rPr>
              <a:t>ήχων μπορεί να </a:t>
            </a:r>
            <a:r>
              <a:rPr sz="2000" spc="-10" dirty="0">
                <a:latin typeface="Arial"/>
                <a:cs typeface="Arial"/>
              </a:rPr>
              <a:t>παραταθεί </a:t>
            </a:r>
            <a:r>
              <a:rPr sz="2000" spc="-5" dirty="0">
                <a:latin typeface="Arial"/>
                <a:cs typeface="Arial"/>
              </a:rPr>
              <a:t>επί</a:t>
            </a:r>
            <a:r>
              <a:rPr sz="2000" dirty="0">
                <a:latin typeface="Arial"/>
                <a:cs typeface="Arial"/>
              </a:rPr>
              <a:t> μακρόν.</a:t>
            </a:r>
            <a:endParaRPr sz="2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ESERCIZI</a:t>
            </a:r>
            <a:endParaRPr lang="el-GR" dirty="0"/>
          </a:p>
        </p:txBody>
      </p:sp>
      <p:sp>
        <p:nvSpPr>
          <p:cNvPr id="3" name="Υπότιτλος 2"/>
          <p:cNvSpPr>
            <a:spLocks noGrp="1"/>
          </p:cNvSpPr>
          <p:nvPr>
            <p:ph type="subTitle" idx="1"/>
          </p:nvPr>
        </p:nvSpPr>
        <p:spPr/>
        <p:txBody>
          <a:bodyPr/>
          <a:lstStyle/>
          <a:p>
            <a:r>
              <a:rPr lang="en-US" dirty="0"/>
              <a:t>Katerina </a:t>
            </a:r>
            <a:r>
              <a:rPr lang="en-US" dirty="0" err="1"/>
              <a:t>Florou</a:t>
            </a:r>
            <a:endParaRPr lang="el-GR" dirty="0"/>
          </a:p>
        </p:txBody>
      </p:sp>
    </p:spTree>
    <p:extLst>
      <p:ext uri="{BB962C8B-B14F-4D97-AF65-F5344CB8AC3E}">
        <p14:creationId xmlns:p14="http://schemas.microsoft.com/office/powerpoint/2010/main" val="356070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615553"/>
          </a:xfrm>
        </p:spPr>
        <p:txBody>
          <a:bodyPr/>
          <a:lstStyle/>
          <a:p>
            <a:pPr algn="ctr"/>
            <a:r>
              <a:rPr lang="el-GR" dirty="0"/>
              <a:t>ΠΙΝΑΚΑΣ ΦΩΝΗΕΝΤΩΝ (ΝΕ)</a:t>
            </a:r>
          </a:p>
        </p:txBody>
      </p:sp>
      <p:sp>
        <p:nvSpPr>
          <p:cNvPr id="5" name="4 - Θέση κειμένου"/>
          <p:cNvSpPr>
            <a:spLocks noGrp="1"/>
          </p:cNvSpPr>
          <p:nvPr>
            <p:ph type="body" idx="1"/>
          </p:nvPr>
        </p:nvSpPr>
        <p:spPr/>
        <p:txBody>
          <a:bodyPr/>
          <a:lstStyle/>
          <a:p>
            <a:endParaRPr lang="el-GR"/>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606785711"/>
              </p:ext>
            </p:extLst>
          </p:nvPr>
        </p:nvGraphicFramePr>
        <p:xfrm>
          <a:off x="487334" y="2636832"/>
          <a:ext cx="8206740" cy="2490675"/>
        </p:xfrm>
        <a:graphic>
          <a:graphicData uri="http://schemas.openxmlformats.org/drawingml/2006/table">
            <a:tbl>
              <a:tblPr firstRow="1" bandRow="1">
                <a:tableStyleId>{5C22544A-7EE6-4342-B048-85BDC9FD1C3A}</a:tableStyleId>
              </a:tblPr>
              <a:tblGrid>
                <a:gridCol w="1641348">
                  <a:extLst>
                    <a:ext uri="{9D8B030D-6E8A-4147-A177-3AD203B41FA5}">
                      <a16:colId xmlns:a16="http://schemas.microsoft.com/office/drawing/2014/main" val="20000"/>
                    </a:ext>
                  </a:extLst>
                </a:gridCol>
                <a:gridCol w="1641348">
                  <a:extLst>
                    <a:ext uri="{9D8B030D-6E8A-4147-A177-3AD203B41FA5}">
                      <a16:colId xmlns:a16="http://schemas.microsoft.com/office/drawing/2014/main" val="20001"/>
                    </a:ext>
                  </a:extLst>
                </a:gridCol>
                <a:gridCol w="1717964">
                  <a:extLst>
                    <a:ext uri="{9D8B030D-6E8A-4147-A177-3AD203B41FA5}">
                      <a16:colId xmlns:a16="http://schemas.microsoft.com/office/drawing/2014/main" val="20002"/>
                    </a:ext>
                  </a:extLst>
                </a:gridCol>
                <a:gridCol w="1714512">
                  <a:extLst>
                    <a:ext uri="{9D8B030D-6E8A-4147-A177-3AD203B41FA5}">
                      <a16:colId xmlns:a16="http://schemas.microsoft.com/office/drawing/2014/main" val="20003"/>
                    </a:ext>
                  </a:extLst>
                </a:gridCol>
                <a:gridCol w="1491568">
                  <a:extLst>
                    <a:ext uri="{9D8B030D-6E8A-4147-A177-3AD203B41FA5}">
                      <a16:colId xmlns:a16="http://schemas.microsoft.com/office/drawing/2014/main" val="20004"/>
                    </a:ext>
                  </a:extLst>
                </a:gridCol>
              </a:tblGrid>
              <a:tr h="638895">
                <a:tc>
                  <a:txBody>
                    <a:bodyPr/>
                    <a:lstStyle/>
                    <a:p>
                      <a:pPr algn="ctr"/>
                      <a:endParaRPr lang="el-GR" sz="1800" dirty="0"/>
                    </a:p>
                  </a:txBody>
                  <a:tcPr marL="91186" marR="91186" marT="45635" marB="45635"/>
                </a:tc>
                <a:tc>
                  <a:txBody>
                    <a:bodyPr/>
                    <a:lstStyle/>
                    <a:p>
                      <a:r>
                        <a:rPr lang="el-GR" sz="1800" dirty="0"/>
                        <a:t>ΟΡΙΖΟΝΤΙΟΣ ΑΞΟΝΑΣ</a:t>
                      </a:r>
                    </a:p>
                  </a:txBody>
                  <a:tcPr marL="91186" marR="91186" marT="45635" marB="45635"/>
                </a:tc>
                <a:tc>
                  <a:txBody>
                    <a:bodyPr/>
                    <a:lstStyle/>
                    <a:p>
                      <a:r>
                        <a:rPr lang="el-GR" sz="1800" dirty="0"/>
                        <a:t>ΚΑΤΑΚΟΡΥΦΟΣ ΑΞΟΝΑΣ</a:t>
                      </a:r>
                    </a:p>
                  </a:txBody>
                  <a:tcPr marL="91186" marR="91186" marT="45635" marB="45635"/>
                </a:tc>
                <a:tc>
                  <a:txBody>
                    <a:bodyPr/>
                    <a:lstStyle/>
                    <a:p>
                      <a:r>
                        <a:rPr lang="el-GR" sz="1800" dirty="0"/>
                        <a:t>ΣΤΡΟΓΓΥΛΕΜΑ ΧΕΙΛΙΩΝ</a:t>
                      </a:r>
                    </a:p>
                  </a:txBody>
                  <a:tcPr marL="91186" marR="91186" marT="45635" marB="45635"/>
                </a:tc>
                <a:tc>
                  <a:txBody>
                    <a:bodyPr/>
                    <a:lstStyle/>
                    <a:p>
                      <a:r>
                        <a:rPr lang="el-GR" sz="1800" dirty="0"/>
                        <a:t>ΠΑΡΑΔΕΙΓΜΑ</a:t>
                      </a:r>
                    </a:p>
                  </a:txBody>
                  <a:tcPr marL="91186" marR="91186" marT="45635" marB="45635"/>
                </a:tc>
                <a:extLst>
                  <a:ext uri="{0D108BD9-81ED-4DB2-BD59-A6C34878D82A}">
                    <a16:rowId xmlns:a16="http://schemas.microsoft.com/office/drawing/2014/main" val="10000"/>
                  </a:ext>
                </a:extLst>
              </a:tr>
              <a:tr h="370153">
                <a:tc>
                  <a:txBody>
                    <a:bodyPr/>
                    <a:lstStyle/>
                    <a:p>
                      <a:pPr algn="ctr"/>
                      <a:r>
                        <a:rPr lang="en-US" sz="1800" dirty="0"/>
                        <a:t>[a]</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1"/>
                  </a:ext>
                </a:extLst>
              </a:tr>
              <a:tr h="370153">
                <a:tc>
                  <a:txBody>
                    <a:bodyPr/>
                    <a:lstStyle/>
                    <a:p>
                      <a:pPr algn="ctr"/>
                      <a:r>
                        <a:rPr lang="en-US" sz="1800" dirty="0"/>
                        <a:t>[</a:t>
                      </a:r>
                      <a:r>
                        <a:rPr lang="en-US" sz="1800" dirty="0" err="1"/>
                        <a:t>i</a:t>
                      </a:r>
                      <a:r>
                        <a:rPr lang="en-US" sz="1800" dirty="0"/>
                        <a:t>]</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pPr algn="ctr"/>
                      <a:r>
                        <a:rPr lang="en-US" sz="1800" dirty="0"/>
                        <a:t>[o]</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3"/>
                  </a:ext>
                </a:extLst>
              </a:tr>
              <a:tr h="370153">
                <a:tc>
                  <a:txBody>
                    <a:bodyPr/>
                    <a:lstStyle/>
                    <a:p>
                      <a:pPr algn="ctr"/>
                      <a:r>
                        <a:rPr lang="en-US" sz="1800" dirty="0"/>
                        <a:t>[e]</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pPr algn="ctr"/>
                      <a:r>
                        <a:rPr lang="en-US" sz="1800" dirty="0"/>
                        <a:t>[u]</a:t>
                      </a:r>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tc>
                  <a:txBody>
                    <a:bodyPr/>
                    <a:lstStyle/>
                    <a:p>
                      <a:endParaRPr lang="el-GR" sz="180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643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dirty="0"/>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76010196"/>
              </p:ext>
            </p:extLst>
          </p:nvPr>
        </p:nvGraphicFramePr>
        <p:xfrm>
          <a:off x="455930" y="1597237"/>
          <a:ext cx="8206740" cy="4811989"/>
        </p:xfrm>
        <a:graphic>
          <a:graphicData uri="http://schemas.openxmlformats.org/drawingml/2006/table">
            <a:tbl>
              <a:tblPr firstRow="1" bandRow="1">
                <a:tableStyleId>{5C22544A-7EE6-4342-B048-85BDC9FD1C3A}</a:tableStyleId>
              </a:tblPr>
              <a:tblGrid>
                <a:gridCol w="41033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370153">
                <a:tc gridSpan="2">
                  <a:txBody>
                    <a:bodyPr/>
                    <a:lstStyle/>
                    <a:p>
                      <a:pPr algn="ctr"/>
                      <a:r>
                        <a:rPr lang="el-GR" sz="1800" dirty="0"/>
                        <a:t>Φωνήεντα</a:t>
                      </a:r>
                      <a:r>
                        <a:rPr lang="el-GR" sz="1800" baseline="0" dirty="0"/>
                        <a:t> στην Νέα Ελληνική</a:t>
                      </a:r>
                      <a:endParaRPr lang="el-GR" sz="1800" dirty="0"/>
                    </a:p>
                  </a:txBody>
                  <a:tcPr marL="91186" marR="91186" marT="45635" marB="45635"/>
                </a:tc>
                <a:tc hMerge="1">
                  <a:txBody>
                    <a:bodyPr/>
                    <a:lstStyle/>
                    <a:p>
                      <a:endParaRPr lang="el-GR" dirty="0"/>
                    </a:p>
                  </a:txBody>
                  <a:tcPr/>
                </a:tc>
                <a:extLst>
                  <a:ext uri="{0D108BD9-81ED-4DB2-BD59-A6C34878D82A}">
                    <a16:rowId xmlns:a16="http://schemas.microsoft.com/office/drawing/2014/main" val="10000"/>
                  </a:ext>
                </a:extLst>
              </a:tr>
              <a:tr h="370153">
                <a:tc>
                  <a:txBody>
                    <a:bodyPr/>
                    <a:lstStyle/>
                    <a:p>
                      <a:r>
                        <a:rPr lang="el-GR" sz="1800" dirty="0"/>
                        <a:t>είχα</a:t>
                      </a:r>
                    </a:p>
                  </a:txBody>
                  <a:tcPr marL="91186" marR="91186" marT="45635" marB="45635"/>
                </a:tc>
                <a:tc>
                  <a:txBody>
                    <a:bodyPr/>
                    <a:lstStyle/>
                    <a:p>
                      <a:r>
                        <a:rPr lang="el-GR" sz="1800" dirty="0"/>
                        <a:t>[</a:t>
                      </a:r>
                      <a:r>
                        <a:rPr lang="en-US" sz="1800" dirty="0" err="1"/>
                        <a:t>i</a:t>
                      </a:r>
                      <a:r>
                        <a:rPr lang="el-GR" sz="1800" dirty="0"/>
                        <a:t>]</a:t>
                      </a:r>
                      <a:r>
                        <a:rPr lang="en-US" sz="1800" dirty="0"/>
                        <a:t>- [a]</a:t>
                      </a:r>
                      <a:endParaRPr lang="el-GR" sz="1800" dirty="0"/>
                    </a:p>
                  </a:txBody>
                  <a:tcPr marL="91186" marR="91186" marT="45635" marB="45635"/>
                </a:tc>
                <a:extLst>
                  <a:ext uri="{0D108BD9-81ED-4DB2-BD59-A6C34878D82A}">
                    <a16:rowId xmlns:a16="http://schemas.microsoft.com/office/drawing/2014/main" val="10001"/>
                  </a:ext>
                </a:extLst>
              </a:tr>
              <a:tr h="370153">
                <a:tc>
                  <a:txBody>
                    <a:bodyPr/>
                    <a:lstStyle/>
                    <a:p>
                      <a:r>
                        <a:rPr lang="el-GR" sz="1800" dirty="0"/>
                        <a:t>ένα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r>
                        <a:rPr lang="el-GR" sz="1800" dirty="0"/>
                        <a:t>ύφασμα</a:t>
                      </a:r>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3"/>
                  </a:ext>
                </a:extLst>
              </a:tr>
              <a:tr h="370153">
                <a:tc>
                  <a:txBody>
                    <a:bodyPr/>
                    <a:lstStyle/>
                    <a:p>
                      <a:r>
                        <a:rPr lang="el-GR" sz="1800" dirty="0"/>
                        <a:t>πίνω</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r>
                        <a:rPr lang="el-GR" sz="1800" dirty="0"/>
                        <a:t>φήμη</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5"/>
                  </a:ext>
                </a:extLst>
              </a:tr>
              <a:tr h="370153">
                <a:tc>
                  <a:txBody>
                    <a:bodyPr/>
                    <a:lstStyle/>
                    <a:p>
                      <a:r>
                        <a:rPr lang="el-GR" sz="1800" dirty="0"/>
                        <a:t>αίμα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6"/>
                  </a:ext>
                </a:extLst>
              </a:tr>
              <a:tr h="370153">
                <a:tc>
                  <a:txBody>
                    <a:bodyPr/>
                    <a:lstStyle/>
                    <a:p>
                      <a:r>
                        <a:rPr lang="el-GR" sz="1800" dirty="0"/>
                        <a:t>αγώνας</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7"/>
                  </a:ext>
                </a:extLst>
              </a:tr>
              <a:tr h="370153">
                <a:tc>
                  <a:txBody>
                    <a:bodyPr/>
                    <a:lstStyle/>
                    <a:p>
                      <a:r>
                        <a:rPr lang="el-GR" sz="1800" dirty="0"/>
                        <a:t>χώρος</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8"/>
                  </a:ext>
                </a:extLst>
              </a:tr>
              <a:tr h="370153">
                <a:tc>
                  <a:txBody>
                    <a:bodyPr/>
                    <a:lstStyle/>
                    <a:p>
                      <a:r>
                        <a:rPr lang="el-GR" sz="1800" dirty="0"/>
                        <a:t>πού</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9"/>
                  </a:ext>
                </a:extLst>
              </a:tr>
              <a:tr h="370153">
                <a:tc>
                  <a:txBody>
                    <a:bodyPr/>
                    <a:lstStyle/>
                    <a:p>
                      <a:r>
                        <a:rPr lang="el-GR" sz="1800" dirty="0"/>
                        <a:t>οικογένεια</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0"/>
                  </a:ext>
                </a:extLst>
              </a:tr>
              <a:tr h="370153">
                <a:tc>
                  <a:txBody>
                    <a:bodyPr/>
                    <a:lstStyle/>
                    <a:p>
                      <a:r>
                        <a:rPr lang="el-GR" sz="1800" dirty="0"/>
                        <a:t>γίνεται</a:t>
                      </a:r>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1"/>
                  </a:ext>
                </a:extLst>
              </a:tr>
              <a:tr h="370153">
                <a:tc>
                  <a:txBody>
                    <a:bodyPr/>
                    <a:lstStyle/>
                    <a:p>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839" y="202437"/>
            <a:ext cx="7568920" cy="615553"/>
          </a:xfrm>
        </p:spPr>
        <p:txBody>
          <a:bodyPr/>
          <a:lstStyle/>
          <a:p>
            <a:pPr algn="ctr"/>
            <a:r>
              <a:rPr lang="el-GR" dirty="0"/>
              <a:t>ΠΙΝΑΚΑΣ ΦΩΝΗΕΝΤΩΝ (ΙΤ)</a:t>
            </a:r>
          </a:p>
        </p:txBody>
      </p:sp>
      <p:sp>
        <p:nvSpPr>
          <p:cNvPr id="4" name="3 - Θέση κειμένου"/>
          <p:cNvSpPr>
            <a:spLocks noGrp="1"/>
          </p:cNvSpPr>
          <p:nvPr>
            <p:ph type="body" idx="1"/>
          </p:nvPr>
        </p:nvSpPr>
        <p:spPr/>
        <p:txBody>
          <a:bodyPr/>
          <a:lstStyle/>
          <a:p>
            <a:endParaRPr lang="el-G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15896" y="2565394"/>
            <a:ext cx="8207375"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63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ΧΑΡΑΚΤΗΡΙΣΜΟΣ/ΣΥΜΒΟΛΙΣΜΟΣ ΦΩΝΗΕΝΤΩΝ</a:t>
            </a:r>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76010196"/>
              </p:ext>
            </p:extLst>
          </p:nvPr>
        </p:nvGraphicFramePr>
        <p:xfrm>
          <a:off x="455930" y="1597237"/>
          <a:ext cx="8206740" cy="4811989"/>
        </p:xfrm>
        <a:graphic>
          <a:graphicData uri="http://schemas.openxmlformats.org/drawingml/2006/table">
            <a:tbl>
              <a:tblPr firstRow="1" bandRow="1">
                <a:tableStyleId>{5C22544A-7EE6-4342-B048-85BDC9FD1C3A}</a:tableStyleId>
              </a:tblPr>
              <a:tblGrid>
                <a:gridCol w="41033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370153">
                <a:tc gridSpan="2">
                  <a:txBody>
                    <a:bodyPr/>
                    <a:lstStyle/>
                    <a:p>
                      <a:pPr algn="ctr"/>
                      <a:r>
                        <a:rPr lang="en-US" sz="1800" dirty="0"/>
                        <a:t>VOCALI</a:t>
                      </a:r>
                      <a:r>
                        <a:rPr lang="en-US" sz="1800" baseline="0" dirty="0"/>
                        <a:t> DELL’ITALIANO</a:t>
                      </a:r>
                      <a:endParaRPr lang="el-GR" sz="1800" dirty="0"/>
                    </a:p>
                  </a:txBody>
                  <a:tcPr marL="91186" marR="91186" marT="45635" marB="45635"/>
                </a:tc>
                <a:tc hMerge="1">
                  <a:txBody>
                    <a:bodyPr/>
                    <a:lstStyle/>
                    <a:p>
                      <a:endParaRPr lang="el-GR" dirty="0"/>
                    </a:p>
                  </a:txBody>
                  <a:tcPr/>
                </a:tc>
                <a:extLst>
                  <a:ext uri="{0D108BD9-81ED-4DB2-BD59-A6C34878D82A}">
                    <a16:rowId xmlns:a16="http://schemas.microsoft.com/office/drawing/2014/main" val="10000"/>
                  </a:ext>
                </a:extLst>
              </a:tr>
              <a:tr h="370153">
                <a:tc>
                  <a:txBody>
                    <a:bodyPr/>
                    <a:lstStyle/>
                    <a:p>
                      <a:r>
                        <a:rPr lang="en-US" sz="1800" dirty="0" err="1"/>
                        <a:t>amo</a:t>
                      </a:r>
                      <a:endParaRPr lang="el-GR" sz="1800" dirty="0"/>
                    </a:p>
                  </a:txBody>
                  <a:tcPr marL="91186" marR="91186" marT="45635" marB="45635"/>
                </a:tc>
                <a:tc>
                  <a:txBody>
                    <a:bodyPr/>
                    <a:lstStyle/>
                    <a:p>
                      <a:r>
                        <a:rPr lang="en-US" sz="1800"/>
                        <a:t>[a]- [o]</a:t>
                      </a:r>
                      <a:endParaRPr lang="el-GR" sz="1800"/>
                    </a:p>
                  </a:txBody>
                  <a:tcPr marL="91186" marR="91186" marT="45635" marB="45635"/>
                </a:tc>
                <a:extLst>
                  <a:ext uri="{0D108BD9-81ED-4DB2-BD59-A6C34878D82A}">
                    <a16:rowId xmlns:a16="http://schemas.microsoft.com/office/drawing/2014/main" val="10001"/>
                  </a:ext>
                </a:extLst>
              </a:tr>
              <a:tr h="370153">
                <a:tc>
                  <a:txBody>
                    <a:bodyPr/>
                    <a:lstStyle/>
                    <a:p>
                      <a:r>
                        <a:rPr lang="en-US" sz="1800" dirty="0"/>
                        <a:t>Ugo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2"/>
                  </a:ext>
                </a:extLst>
              </a:tr>
              <a:tr h="370153">
                <a:tc>
                  <a:txBody>
                    <a:bodyPr/>
                    <a:lstStyle/>
                    <a:p>
                      <a:r>
                        <a:rPr lang="en-US" sz="1800" dirty="0"/>
                        <a:t>ho</a:t>
                      </a:r>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03"/>
                  </a:ext>
                </a:extLst>
              </a:tr>
              <a:tr h="370153">
                <a:tc>
                  <a:txBody>
                    <a:bodyPr/>
                    <a:lstStyle/>
                    <a:p>
                      <a:r>
                        <a:rPr lang="en-US" sz="1800" dirty="0" err="1"/>
                        <a:t>ciliege</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4"/>
                  </a:ext>
                </a:extLst>
              </a:tr>
              <a:tr h="370153">
                <a:tc>
                  <a:txBody>
                    <a:bodyPr/>
                    <a:lstStyle/>
                    <a:p>
                      <a:r>
                        <a:rPr lang="en-US" sz="1800" dirty="0" err="1"/>
                        <a:t>cioccolato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5"/>
                  </a:ext>
                </a:extLst>
              </a:tr>
              <a:tr h="370153">
                <a:tc>
                  <a:txBody>
                    <a:bodyPr/>
                    <a:lstStyle/>
                    <a:p>
                      <a:r>
                        <a:rPr lang="en-US" sz="1800" dirty="0" err="1"/>
                        <a:t>ginocchio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6"/>
                  </a:ext>
                </a:extLst>
              </a:tr>
              <a:tr h="370153">
                <a:tc>
                  <a:txBody>
                    <a:bodyPr/>
                    <a:lstStyle/>
                    <a:p>
                      <a:r>
                        <a:rPr lang="en-US" sz="1800"/>
                        <a:t>gioia</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7"/>
                  </a:ext>
                </a:extLst>
              </a:tr>
              <a:tr h="370153">
                <a:tc>
                  <a:txBody>
                    <a:bodyPr/>
                    <a:lstStyle/>
                    <a:p>
                      <a:r>
                        <a:rPr lang="en-US" sz="1800" dirty="0"/>
                        <a:t>sole</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8"/>
                  </a:ext>
                </a:extLst>
              </a:tr>
              <a:tr h="370153">
                <a:tc>
                  <a:txBody>
                    <a:bodyPr/>
                    <a:lstStyle/>
                    <a:p>
                      <a:r>
                        <a:rPr lang="en-US" sz="1800" dirty="0" err="1"/>
                        <a:t>figlio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09"/>
                  </a:ext>
                </a:extLst>
              </a:tr>
              <a:tr h="370153">
                <a:tc>
                  <a:txBody>
                    <a:bodyPr/>
                    <a:lstStyle/>
                    <a:p>
                      <a:r>
                        <a:rPr lang="en-US" sz="1800" dirty="0" err="1"/>
                        <a:t>ecco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0"/>
                  </a:ext>
                </a:extLst>
              </a:tr>
              <a:tr h="370153">
                <a:tc>
                  <a:txBody>
                    <a:bodyPr/>
                    <a:lstStyle/>
                    <a:p>
                      <a:r>
                        <a:rPr lang="en-US" sz="1800" dirty="0" err="1"/>
                        <a:t>poco</a:t>
                      </a:r>
                      <a:endParaRPr lang="el-GR" sz="1800" dirty="0"/>
                    </a:p>
                  </a:txBody>
                  <a:tcPr marL="91186" marR="91186" marT="45635" marB="45635"/>
                </a:tc>
                <a:tc>
                  <a:txBody>
                    <a:bodyPr/>
                    <a:lstStyle/>
                    <a:p>
                      <a:endParaRPr lang="el-GR" sz="1800"/>
                    </a:p>
                  </a:txBody>
                  <a:tcPr marL="91186" marR="91186" marT="45635" marB="45635"/>
                </a:tc>
                <a:extLst>
                  <a:ext uri="{0D108BD9-81ED-4DB2-BD59-A6C34878D82A}">
                    <a16:rowId xmlns:a16="http://schemas.microsoft.com/office/drawing/2014/main" val="10011"/>
                  </a:ext>
                </a:extLst>
              </a:tr>
              <a:tr h="370153">
                <a:tc>
                  <a:txBody>
                    <a:bodyPr/>
                    <a:lstStyle/>
                    <a:p>
                      <a:r>
                        <a:rPr lang="en-US" sz="1800" dirty="0"/>
                        <a:t>maestro</a:t>
                      </a:r>
                      <a:endParaRPr lang="el-GR" sz="1800" dirty="0"/>
                    </a:p>
                  </a:txBody>
                  <a:tcPr marL="91186" marR="91186" marT="45635" marB="45635"/>
                </a:tc>
                <a:tc>
                  <a:txBody>
                    <a:bodyPr/>
                    <a:lstStyle/>
                    <a:p>
                      <a:endParaRPr lang="el-GR" sz="1800" dirty="0"/>
                    </a:p>
                  </a:txBody>
                  <a:tcPr marL="91186" marR="91186" marT="45635" marB="45635"/>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7610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8770" y="478729"/>
            <a:ext cx="2400935" cy="695314"/>
          </a:xfrm>
          <a:prstGeom prst="rect">
            <a:avLst/>
          </a:prstGeom>
        </p:spPr>
        <p:txBody>
          <a:bodyPr vert="horz" wrap="square" lIns="0" tIns="12059" rIns="0" bIns="0" rtlCol="0" anchor="ctr">
            <a:spAutoFit/>
          </a:bodyPr>
          <a:lstStyle/>
          <a:p>
            <a:pPr marL="12693">
              <a:spcBef>
                <a:spcPts val="95"/>
              </a:spcBef>
            </a:pPr>
            <a:r>
              <a:rPr spc="-5" dirty="0"/>
              <a:t>Σύμφωνα</a:t>
            </a:r>
            <a:endParaRPr/>
          </a:p>
        </p:txBody>
      </p:sp>
      <p:sp>
        <p:nvSpPr>
          <p:cNvPr id="3" name="object 3"/>
          <p:cNvSpPr txBox="1"/>
          <p:nvPr/>
        </p:nvSpPr>
        <p:spPr>
          <a:xfrm>
            <a:off x="524141" y="1560527"/>
            <a:ext cx="7993380" cy="4228349"/>
          </a:xfrm>
          <a:prstGeom prst="rect">
            <a:avLst/>
          </a:prstGeom>
        </p:spPr>
        <p:txBody>
          <a:bodyPr vert="horz" wrap="square" lIns="0" tIns="85683" rIns="0" bIns="0" rtlCol="0">
            <a:spAutoFit/>
          </a:bodyPr>
          <a:lstStyle/>
          <a:p>
            <a:pPr marL="355420" marR="5078" indent="-342727" defTabSz="911840">
              <a:lnSpc>
                <a:spcPct val="79900"/>
              </a:lnSpc>
              <a:spcBef>
                <a:spcPts val="675"/>
              </a:spcBef>
              <a:buFontTx/>
              <a:buChar char="•"/>
              <a:tabLst>
                <a:tab pos="354785" algn="l"/>
                <a:tab pos="355420" algn="l"/>
              </a:tabLst>
            </a:pPr>
            <a:r>
              <a:rPr sz="2393" spc="-5" dirty="0">
                <a:solidFill>
                  <a:prstClr val="black"/>
                </a:solidFill>
                <a:latin typeface="Arial"/>
                <a:cs typeface="Arial"/>
              </a:rPr>
              <a:t>Τα </a:t>
            </a:r>
            <a:r>
              <a:rPr sz="2393" dirty="0">
                <a:solidFill>
                  <a:prstClr val="black"/>
                </a:solidFill>
                <a:latin typeface="Arial"/>
                <a:cs typeface="Arial"/>
              </a:rPr>
              <a:t>σύμφωνα </a:t>
            </a:r>
            <a:r>
              <a:rPr sz="2393" spc="-5" dirty="0">
                <a:solidFill>
                  <a:prstClr val="black"/>
                </a:solidFill>
                <a:latin typeface="Arial"/>
                <a:cs typeface="Arial"/>
              </a:rPr>
              <a:t>είναι </a:t>
            </a:r>
            <a:r>
              <a:rPr sz="2393" dirty="0">
                <a:solidFill>
                  <a:prstClr val="black"/>
                </a:solidFill>
                <a:latin typeface="Arial"/>
                <a:cs typeface="Arial"/>
              </a:rPr>
              <a:t>ήχοι όπου για </a:t>
            </a:r>
            <a:r>
              <a:rPr sz="2393" spc="-5" dirty="0">
                <a:solidFill>
                  <a:prstClr val="black"/>
                </a:solidFill>
                <a:latin typeface="Arial"/>
                <a:cs typeface="Arial"/>
              </a:rPr>
              <a:t>να προφερθούν θα  πρέπει </a:t>
            </a:r>
            <a:r>
              <a:rPr sz="2393" dirty="0">
                <a:solidFill>
                  <a:prstClr val="black"/>
                </a:solidFill>
                <a:latin typeface="Arial"/>
                <a:cs typeface="Arial"/>
              </a:rPr>
              <a:t>η γλώσσα ή </a:t>
            </a:r>
            <a:r>
              <a:rPr sz="2393" spc="-5" dirty="0">
                <a:solidFill>
                  <a:prstClr val="black"/>
                </a:solidFill>
                <a:latin typeface="Arial"/>
                <a:cs typeface="Arial"/>
              </a:rPr>
              <a:t>κάποιος </a:t>
            </a:r>
            <a:r>
              <a:rPr sz="2393" dirty="0">
                <a:solidFill>
                  <a:prstClr val="black"/>
                </a:solidFill>
                <a:latin typeface="Arial"/>
                <a:cs typeface="Arial"/>
              </a:rPr>
              <a:t>άλλος </a:t>
            </a:r>
            <a:r>
              <a:rPr sz="2393" spc="-5" dirty="0">
                <a:solidFill>
                  <a:prstClr val="black"/>
                </a:solidFill>
                <a:latin typeface="Arial"/>
                <a:cs typeface="Arial"/>
              </a:rPr>
              <a:t>αρθρωτής να φράξει  </a:t>
            </a:r>
            <a:r>
              <a:rPr sz="2393" dirty="0">
                <a:solidFill>
                  <a:prstClr val="black"/>
                </a:solidFill>
                <a:latin typeface="Arial"/>
                <a:cs typeface="Arial"/>
              </a:rPr>
              <a:t>κάποιο μέρος </a:t>
            </a:r>
            <a:r>
              <a:rPr sz="2393" spc="-5" dirty="0">
                <a:solidFill>
                  <a:prstClr val="black"/>
                </a:solidFill>
                <a:latin typeface="Arial"/>
                <a:cs typeface="Arial"/>
              </a:rPr>
              <a:t>της </a:t>
            </a:r>
            <a:r>
              <a:rPr sz="2393" dirty="0">
                <a:solidFill>
                  <a:prstClr val="black"/>
                </a:solidFill>
                <a:latin typeface="Arial"/>
                <a:cs typeface="Arial"/>
              </a:rPr>
              <a:t>στοματικής </a:t>
            </a:r>
            <a:r>
              <a:rPr sz="2393" spc="-5" dirty="0">
                <a:solidFill>
                  <a:prstClr val="black"/>
                </a:solidFill>
                <a:latin typeface="Arial"/>
                <a:cs typeface="Arial"/>
              </a:rPr>
              <a:t>κοιλότητας </a:t>
            </a:r>
            <a:r>
              <a:rPr sz="2393" dirty="0">
                <a:solidFill>
                  <a:prstClr val="black"/>
                </a:solidFill>
                <a:latin typeface="Arial"/>
                <a:cs typeface="Arial"/>
              </a:rPr>
              <a:t>δημιουργώντας  κάποιου είδους τριβή ή και απόφραξη του </a:t>
            </a:r>
            <a:r>
              <a:rPr sz="2393" spc="-5" dirty="0">
                <a:solidFill>
                  <a:prstClr val="black"/>
                </a:solidFill>
                <a:latin typeface="Arial"/>
                <a:cs typeface="Arial"/>
              </a:rPr>
              <a:t>αέρα που  βγαίνει από τον λάρυγγα. </a:t>
            </a:r>
            <a:r>
              <a:rPr sz="2393" dirty="0">
                <a:solidFill>
                  <a:prstClr val="black"/>
                </a:solidFill>
                <a:latin typeface="Arial"/>
                <a:cs typeface="Arial"/>
              </a:rPr>
              <a:t>Η </a:t>
            </a:r>
            <a:r>
              <a:rPr sz="2393" spc="-5" dirty="0">
                <a:solidFill>
                  <a:prstClr val="black"/>
                </a:solidFill>
                <a:latin typeface="Arial"/>
                <a:cs typeface="Arial"/>
              </a:rPr>
              <a:t>άρθρωση </a:t>
            </a:r>
            <a:r>
              <a:rPr sz="2393" dirty="0">
                <a:solidFill>
                  <a:prstClr val="black"/>
                </a:solidFill>
                <a:latin typeface="Arial"/>
                <a:cs typeface="Arial"/>
              </a:rPr>
              <a:t>των συμφώνων  </a:t>
            </a:r>
            <a:r>
              <a:rPr sz="2393" spc="-5" dirty="0">
                <a:solidFill>
                  <a:prstClr val="black"/>
                </a:solidFill>
                <a:latin typeface="Arial"/>
                <a:cs typeface="Arial"/>
              </a:rPr>
              <a:t>περιγράφεται </a:t>
            </a:r>
            <a:r>
              <a:rPr sz="2393" dirty="0">
                <a:solidFill>
                  <a:prstClr val="black"/>
                </a:solidFill>
                <a:latin typeface="Arial"/>
                <a:cs typeface="Arial"/>
              </a:rPr>
              <a:t>βάσει </a:t>
            </a:r>
            <a:r>
              <a:rPr sz="2393" spc="-5" dirty="0">
                <a:solidFill>
                  <a:prstClr val="black"/>
                </a:solidFill>
                <a:latin typeface="Arial"/>
                <a:cs typeface="Arial"/>
              </a:rPr>
              <a:t>τριών χαρακτηριστικών</a:t>
            </a:r>
            <a:r>
              <a:rPr sz="2393" spc="-30" dirty="0">
                <a:solidFill>
                  <a:prstClr val="black"/>
                </a:solidFill>
                <a:latin typeface="Arial"/>
                <a:cs typeface="Arial"/>
              </a:rPr>
              <a:t> </a:t>
            </a:r>
            <a:r>
              <a:rPr sz="2393" spc="15" dirty="0">
                <a:solidFill>
                  <a:prstClr val="black"/>
                </a:solidFill>
                <a:latin typeface="Arial"/>
                <a:cs typeface="Arial"/>
              </a:rPr>
              <a:t>τους:</a:t>
            </a:r>
            <a:endParaRPr sz="2393">
              <a:solidFill>
                <a:prstClr val="black"/>
              </a:solidFill>
              <a:latin typeface="Arial"/>
              <a:cs typeface="Arial"/>
            </a:endParaRPr>
          </a:p>
          <a:p>
            <a:pPr marL="754633" marR="13329" lvl="1" indent="-285605" defTabSz="911840">
              <a:lnSpc>
                <a:spcPts val="1929"/>
              </a:lnSpc>
              <a:spcBef>
                <a:spcPts val="450"/>
              </a:spcBef>
              <a:buFont typeface="Arial"/>
              <a:buChar char="–"/>
              <a:tabLst>
                <a:tab pos="754633" algn="l"/>
                <a:tab pos="755267" algn="l"/>
              </a:tabLst>
            </a:pPr>
            <a:r>
              <a:rPr sz="1994" b="1" spc="-5" dirty="0">
                <a:solidFill>
                  <a:prstClr val="black"/>
                </a:solidFill>
                <a:latin typeface="Arial"/>
                <a:cs typeface="Arial"/>
              </a:rPr>
              <a:t>Τόπος άρθρωσης: </a:t>
            </a:r>
            <a:r>
              <a:rPr sz="1994" spc="-5" dirty="0">
                <a:solidFill>
                  <a:prstClr val="black"/>
                </a:solidFill>
                <a:latin typeface="Arial"/>
                <a:cs typeface="Arial"/>
              </a:rPr>
              <a:t>Μας περιγράφει το ακριβές </a:t>
            </a:r>
            <a:r>
              <a:rPr sz="1994" spc="-10" dirty="0">
                <a:solidFill>
                  <a:prstClr val="black"/>
                </a:solidFill>
                <a:latin typeface="Arial"/>
                <a:cs typeface="Arial"/>
              </a:rPr>
              <a:t>σημείο </a:t>
            </a:r>
            <a:r>
              <a:rPr sz="1994" spc="-5" dirty="0">
                <a:solidFill>
                  <a:prstClr val="black"/>
                </a:solidFill>
                <a:latin typeface="Arial"/>
                <a:cs typeface="Arial"/>
              </a:rPr>
              <a:t>της  στοματικής κοιλότητας όπου η γλώσσα ή άλλος αρθρωτής </a:t>
            </a:r>
            <a:r>
              <a:rPr sz="1994" spc="-10" dirty="0">
                <a:solidFill>
                  <a:prstClr val="black"/>
                </a:solidFill>
                <a:latin typeface="Arial"/>
                <a:cs typeface="Arial"/>
              </a:rPr>
              <a:t>(π.χ.  </a:t>
            </a:r>
            <a:r>
              <a:rPr sz="1994" spc="-5" dirty="0">
                <a:solidFill>
                  <a:prstClr val="black"/>
                </a:solidFill>
                <a:latin typeface="Arial"/>
                <a:cs typeface="Arial"/>
              </a:rPr>
              <a:t>τα χείλη, τα δόντια) θα </a:t>
            </a:r>
            <a:r>
              <a:rPr sz="1994" spc="-10" dirty="0">
                <a:solidFill>
                  <a:prstClr val="black"/>
                </a:solidFill>
                <a:latin typeface="Arial"/>
                <a:cs typeface="Arial"/>
              </a:rPr>
              <a:t>πρέπει </a:t>
            </a:r>
            <a:r>
              <a:rPr sz="1994" spc="-5" dirty="0">
                <a:solidFill>
                  <a:prstClr val="black"/>
                </a:solidFill>
                <a:latin typeface="Arial"/>
                <a:cs typeface="Arial"/>
              </a:rPr>
              <a:t>να ακουμπήσουν για να </a:t>
            </a:r>
            <a:r>
              <a:rPr sz="1994" spc="-10" dirty="0">
                <a:solidFill>
                  <a:prstClr val="black"/>
                </a:solidFill>
                <a:latin typeface="Arial"/>
                <a:cs typeface="Arial"/>
              </a:rPr>
              <a:t>παραχθεί  </a:t>
            </a:r>
            <a:r>
              <a:rPr sz="1994" spc="-5" dirty="0">
                <a:solidFill>
                  <a:prstClr val="black"/>
                </a:solidFill>
                <a:latin typeface="Arial"/>
                <a:cs typeface="Arial"/>
              </a:rPr>
              <a:t>ένα συγκεκριμένο σύμφωνο.</a:t>
            </a:r>
            <a:endParaRPr sz="1994">
              <a:solidFill>
                <a:prstClr val="black"/>
              </a:solidFill>
              <a:latin typeface="Arial"/>
              <a:cs typeface="Arial"/>
            </a:endParaRPr>
          </a:p>
          <a:p>
            <a:pPr marL="754633" marR="440467" lvl="1" indent="-285605" algn="just" defTabSz="911840">
              <a:lnSpc>
                <a:spcPts val="1929"/>
              </a:lnSpc>
              <a:spcBef>
                <a:spcPts val="459"/>
              </a:spcBef>
              <a:buFont typeface="Arial"/>
              <a:buChar char="–"/>
              <a:tabLst>
                <a:tab pos="755267" algn="l"/>
              </a:tabLst>
            </a:pPr>
            <a:r>
              <a:rPr sz="1994" b="1" spc="-5" dirty="0">
                <a:solidFill>
                  <a:prstClr val="black"/>
                </a:solidFill>
                <a:latin typeface="Arial"/>
                <a:cs typeface="Arial"/>
              </a:rPr>
              <a:t>Τρόπος άρθρωσης: </a:t>
            </a:r>
            <a:r>
              <a:rPr sz="1994" spc="-5" dirty="0">
                <a:solidFill>
                  <a:prstClr val="black"/>
                </a:solidFill>
                <a:latin typeface="Arial"/>
                <a:cs typeface="Arial"/>
              </a:rPr>
              <a:t>Μας εξηγεί τον </a:t>
            </a:r>
            <a:r>
              <a:rPr sz="1994" spc="-10" dirty="0">
                <a:solidFill>
                  <a:prstClr val="black"/>
                </a:solidFill>
                <a:latin typeface="Arial"/>
                <a:cs typeface="Arial"/>
              </a:rPr>
              <a:t>τρόπο </a:t>
            </a:r>
            <a:r>
              <a:rPr sz="1994" spc="-5" dirty="0">
                <a:solidFill>
                  <a:prstClr val="black"/>
                </a:solidFill>
                <a:latin typeface="Arial"/>
                <a:cs typeface="Arial"/>
              </a:rPr>
              <a:t>με τον οποίο </a:t>
            </a:r>
            <a:r>
              <a:rPr sz="1994" spc="-10" dirty="0">
                <a:solidFill>
                  <a:prstClr val="black"/>
                </a:solidFill>
                <a:latin typeface="Arial"/>
                <a:cs typeface="Arial"/>
              </a:rPr>
              <a:t>θα  πρέπει </a:t>
            </a:r>
            <a:r>
              <a:rPr sz="1994" spc="-5" dirty="0">
                <a:solidFill>
                  <a:prstClr val="black"/>
                </a:solidFill>
                <a:latin typeface="Arial"/>
                <a:cs typeface="Arial"/>
              </a:rPr>
              <a:t>να γίνει η </a:t>
            </a:r>
            <a:r>
              <a:rPr sz="1994" spc="-10" dirty="0">
                <a:solidFill>
                  <a:prstClr val="black"/>
                </a:solidFill>
                <a:latin typeface="Arial"/>
                <a:cs typeface="Arial"/>
              </a:rPr>
              <a:t>επαφή </a:t>
            </a:r>
            <a:r>
              <a:rPr sz="1994" spc="-5" dirty="0">
                <a:solidFill>
                  <a:prstClr val="black"/>
                </a:solidFill>
                <a:latin typeface="Arial"/>
                <a:cs typeface="Arial"/>
              </a:rPr>
              <a:t>των αρθρωτών για να </a:t>
            </a:r>
            <a:r>
              <a:rPr sz="1994" spc="-10" dirty="0">
                <a:solidFill>
                  <a:prstClr val="black"/>
                </a:solidFill>
                <a:latin typeface="Arial"/>
                <a:cs typeface="Arial"/>
              </a:rPr>
              <a:t>παραχθεί ένα  </a:t>
            </a:r>
            <a:r>
              <a:rPr sz="1994" spc="-5" dirty="0">
                <a:solidFill>
                  <a:prstClr val="black"/>
                </a:solidFill>
                <a:latin typeface="Arial"/>
                <a:cs typeface="Arial"/>
              </a:rPr>
              <a:t>συγκεκριμένο σύμφωνο.</a:t>
            </a:r>
            <a:endParaRPr sz="1994">
              <a:solidFill>
                <a:prstClr val="black"/>
              </a:solidFill>
              <a:latin typeface="Arial"/>
              <a:cs typeface="Arial"/>
            </a:endParaRPr>
          </a:p>
          <a:p>
            <a:pPr marL="754633" marR="585808" lvl="1" indent="-285605" algn="just" defTabSz="911840">
              <a:lnSpc>
                <a:spcPts val="1919"/>
              </a:lnSpc>
              <a:spcBef>
                <a:spcPts val="470"/>
              </a:spcBef>
              <a:buFont typeface="Arial"/>
              <a:buChar char="–"/>
              <a:tabLst>
                <a:tab pos="755267" algn="l"/>
              </a:tabLst>
            </a:pPr>
            <a:r>
              <a:rPr sz="1994" b="1" spc="-5" dirty="0">
                <a:solidFill>
                  <a:prstClr val="black"/>
                </a:solidFill>
                <a:latin typeface="Arial"/>
                <a:cs typeface="Arial"/>
              </a:rPr>
              <a:t>Ηχηρότητα: </a:t>
            </a:r>
            <a:r>
              <a:rPr sz="1994" spc="-5" dirty="0">
                <a:solidFill>
                  <a:prstClr val="black"/>
                </a:solidFill>
                <a:latin typeface="Arial"/>
                <a:cs typeface="Arial"/>
              </a:rPr>
              <a:t>Μας </a:t>
            </a:r>
            <a:r>
              <a:rPr sz="1994" spc="-10" dirty="0">
                <a:solidFill>
                  <a:prstClr val="black"/>
                </a:solidFill>
                <a:latin typeface="Arial"/>
                <a:cs typeface="Arial"/>
              </a:rPr>
              <a:t>εξηγεί </a:t>
            </a:r>
            <a:r>
              <a:rPr sz="1994" spc="-5" dirty="0">
                <a:solidFill>
                  <a:prstClr val="black"/>
                </a:solidFill>
                <a:latin typeface="Arial"/>
                <a:cs typeface="Arial"/>
              </a:rPr>
              <a:t>το κατά πόσο οι φωνητικές </a:t>
            </a:r>
            <a:r>
              <a:rPr sz="1994" spc="-10" dirty="0">
                <a:solidFill>
                  <a:prstClr val="black"/>
                </a:solidFill>
                <a:latin typeface="Arial"/>
                <a:cs typeface="Arial"/>
              </a:rPr>
              <a:t>χορδές  </a:t>
            </a:r>
            <a:r>
              <a:rPr sz="1994" spc="-5" dirty="0">
                <a:solidFill>
                  <a:prstClr val="black"/>
                </a:solidFill>
                <a:latin typeface="Arial"/>
                <a:cs typeface="Arial"/>
              </a:rPr>
              <a:t>κινούνται κατά τη διάρκεια άρθρωσης ενός</a:t>
            </a:r>
            <a:r>
              <a:rPr sz="1994" spc="35" dirty="0">
                <a:solidFill>
                  <a:prstClr val="black"/>
                </a:solidFill>
                <a:latin typeface="Arial"/>
                <a:cs typeface="Arial"/>
              </a:rPr>
              <a:t> </a:t>
            </a:r>
            <a:r>
              <a:rPr sz="1994" dirty="0">
                <a:solidFill>
                  <a:prstClr val="black"/>
                </a:solidFill>
                <a:latin typeface="Arial"/>
                <a:cs typeface="Arial"/>
              </a:rPr>
              <a:t>συμφώνου.</a:t>
            </a:r>
            <a:endParaRPr sz="1994">
              <a:solidFill>
                <a:prstClr val="black"/>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86" y="478729"/>
            <a:ext cx="4426585" cy="695314"/>
          </a:xfrm>
          <a:prstGeom prst="rect">
            <a:avLst/>
          </a:prstGeom>
        </p:spPr>
        <p:txBody>
          <a:bodyPr vert="horz" wrap="square" lIns="0" tIns="12059" rIns="0" bIns="0" rtlCol="0" anchor="ctr">
            <a:spAutoFit/>
          </a:bodyPr>
          <a:lstStyle/>
          <a:p>
            <a:pPr marL="12693">
              <a:spcBef>
                <a:spcPts val="95"/>
              </a:spcBef>
            </a:pPr>
            <a:r>
              <a:rPr spc="-10" dirty="0"/>
              <a:t>Τόπος</a:t>
            </a:r>
            <a:r>
              <a:rPr spc="-70" dirty="0"/>
              <a:t> </a:t>
            </a:r>
            <a:r>
              <a:rPr spc="-5" dirty="0"/>
              <a:t>άρθρωσης</a:t>
            </a:r>
            <a:endParaRPr/>
          </a:p>
        </p:txBody>
      </p:sp>
      <p:sp>
        <p:nvSpPr>
          <p:cNvPr id="3" name="object 3"/>
          <p:cNvSpPr txBox="1"/>
          <p:nvPr/>
        </p:nvSpPr>
        <p:spPr>
          <a:xfrm>
            <a:off x="524141" y="1560527"/>
            <a:ext cx="3877310" cy="4247381"/>
          </a:xfrm>
          <a:prstGeom prst="rect">
            <a:avLst/>
          </a:prstGeom>
        </p:spPr>
        <p:txBody>
          <a:bodyPr vert="horz" wrap="square" lIns="0" tIns="85683" rIns="0" bIns="0" rtlCol="0">
            <a:spAutoFit/>
          </a:bodyPr>
          <a:lstStyle/>
          <a:p>
            <a:pPr marL="355420" marR="5078" indent="-342727" defTabSz="911840">
              <a:lnSpc>
                <a:spcPct val="79900"/>
              </a:lnSpc>
              <a:spcBef>
                <a:spcPts val="675"/>
              </a:spcBef>
              <a:buFontTx/>
              <a:buChar char="•"/>
              <a:tabLst>
                <a:tab pos="354785" algn="l"/>
                <a:tab pos="355420" algn="l"/>
              </a:tabLst>
            </a:pPr>
            <a:r>
              <a:rPr sz="2393" dirty="0">
                <a:solidFill>
                  <a:prstClr val="black"/>
                </a:solidFill>
                <a:latin typeface="Arial"/>
                <a:cs typeface="Arial"/>
              </a:rPr>
              <a:t>Ο </a:t>
            </a:r>
            <a:r>
              <a:rPr sz="2393" spc="-5" dirty="0">
                <a:solidFill>
                  <a:prstClr val="black"/>
                </a:solidFill>
                <a:latin typeface="Arial"/>
                <a:cs typeface="Arial"/>
              </a:rPr>
              <a:t>τόπος άρθρωσης ενός  </a:t>
            </a:r>
            <a:r>
              <a:rPr sz="2393" dirty="0">
                <a:solidFill>
                  <a:prstClr val="black"/>
                </a:solidFill>
                <a:latin typeface="Arial"/>
                <a:cs typeface="Arial"/>
              </a:rPr>
              <a:t>συμφώνου είναι </a:t>
            </a:r>
            <a:r>
              <a:rPr sz="2393" spc="-5" dirty="0">
                <a:solidFill>
                  <a:prstClr val="black"/>
                </a:solidFill>
                <a:latin typeface="Arial"/>
                <a:cs typeface="Arial"/>
              </a:rPr>
              <a:t>το</a:t>
            </a:r>
            <a:r>
              <a:rPr sz="2393" spc="-90" dirty="0">
                <a:solidFill>
                  <a:prstClr val="black"/>
                </a:solidFill>
                <a:latin typeface="Arial"/>
                <a:cs typeface="Arial"/>
              </a:rPr>
              <a:t> </a:t>
            </a:r>
            <a:r>
              <a:rPr sz="2393" dirty="0">
                <a:solidFill>
                  <a:prstClr val="black"/>
                </a:solidFill>
                <a:latin typeface="Arial"/>
                <a:cs typeface="Arial"/>
              </a:rPr>
              <a:t>σημείο  </a:t>
            </a:r>
            <a:r>
              <a:rPr sz="2393" spc="-5" dirty="0">
                <a:solidFill>
                  <a:prstClr val="black"/>
                </a:solidFill>
                <a:latin typeface="Arial"/>
                <a:cs typeface="Arial"/>
              </a:rPr>
              <a:t>εκείνο </a:t>
            </a:r>
            <a:r>
              <a:rPr sz="2393" dirty="0">
                <a:solidFill>
                  <a:prstClr val="black"/>
                </a:solidFill>
                <a:latin typeface="Arial"/>
                <a:cs typeface="Arial"/>
              </a:rPr>
              <a:t>όπου η γλώσσα  έρχεται σε </a:t>
            </a:r>
            <a:r>
              <a:rPr sz="2393" spc="-5" dirty="0">
                <a:solidFill>
                  <a:prstClr val="black"/>
                </a:solidFill>
                <a:latin typeface="Arial"/>
                <a:cs typeface="Arial"/>
              </a:rPr>
              <a:t>επαφή </a:t>
            </a:r>
            <a:r>
              <a:rPr sz="2393" dirty="0">
                <a:solidFill>
                  <a:prstClr val="black"/>
                </a:solidFill>
                <a:latin typeface="Arial"/>
                <a:cs typeface="Arial"/>
              </a:rPr>
              <a:t>με  κάποιο σημείο της  στοματικής κοιλότητας. </a:t>
            </a:r>
            <a:r>
              <a:rPr sz="2393" spc="-5" dirty="0">
                <a:solidFill>
                  <a:prstClr val="black"/>
                </a:solidFill>
                <a:latin typeface="Arial"/>
                <a:cs typeface="Arial"/>
              </a:rPr>
              <a:t>Οι  </a:t>
            </a:r>
            <a:r>
              <a:rPr sz="2393" dirty="0">
                <a:solidFill>
                  <a:prstClr val="black"/>
                </a:solidFill>
                <a:latin typeface="Arial"/>
                <a:cs typeface="Arial"/>
              </a:rPr>
              <a:t>σημαντικότεροι </a:t>
            </a:r>
            <a:r>
              <a:rPr sz="2393" spc="-5" dirty="0">
                <a:solidFill>
                  <a:prstClr val="black"/>
                </a:solidFill>
                <a:latin typeface="Arial"/>
                <a:cs typeface="Arial"/>
              </a:rPr>
              <a:t>τόποι  άρθρωσης για τα Νέα  Ελληνικά</a:t>
            </a:r>
            <a:r>
              <a:rPr sz="2393" spc="-10" dirty="0">
                <a:solidFill>
                  <a:prstClr val="black"/>
                </a:solidFill>
                <a:latin typeface="Arial"/>
                <a:cs typeface="Arial"/>
              </a:rPr>
              <a:t> </a:t>
            </a:r>
            <a:r>
              <a:rPr sz="2393" dirty="0">
                <a:solidFill>
                  <a:prstClr val="black"/>
                </a:solidFill>
                <a:latin typeface="Arial"/>
                <a:cs typeface="Arial"/>
              </a:rPr>
              <a:t>είναι:</a:t>
            </a:r>
            <a:endParaRPr sz="2393">
              <a:solidFill>
                <a:prstClr val="black"/>
              </a:solidFill>
              <a:latin typeface="Arial"/>
              <a:cs typeface="Arial"/>
            </a:endParaRPr>
          </a:p>
          <a:p>
            <a:pPr marL="754633" lvl="1" indent="-286240" defTabSz="911840">
              <a:lnSpc>
                <a:spcPts val="2388"/>
              </a:lnSpc>
              <a:buFontTx/>
              <a:buChar char="–"/>
              <a:tabLst>
                <a:tab pos="754633" algn="l"/>
                <a:tab pos="755267" algn="l"/>
              </a:tabLst>
            </a:pPr>
            <a:r>
              <a:rPr sz="1994" spc="-10" dirty="0">
                <a:solidFill>
                  <a:prstClr val="black"/>
                </a:solidFill>
                <a:latin typeface="Arial"/>
                <a:cs typeface="Arial"/>
              </a:rPr>
              <a:t>Υπερώα</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Ουρανίσκος</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Φατνία</a:t>
            </a:r>
            <a:endParaRPr sz="1994">
              <a:solidFill>
                <a:prstClr val="black"/>
              </a:solidFill>
              <a:latin typeface="Arial"/>
              <a:cs typeface="Arial"/>
            </a:endParaRPr>
          </a:p>
          <a:p>
            <a:pPr marL="754633" lvl="1" indent="-286240" defTabSz="911840">
              <a:buFontTx/>
              <a:buChar char="–"/>
              <a:tabLst>
                <a:tab pos="754633" algn="l"/>
                <a:tab pos="755267" algn="l"/>
              </a:tabLst>
            </a:pPr>
            <a:r>
              <a:rPr sz="1994" spc="-5" dirty="0">
                <a:solidFill>
                  <a:prstClr val="black"/>
                </a:solidFill>
                <a:latin typeface="Arial"/>
                <a:cs typeface="Arial"/>
              </a:rPr>
              <a:t>Δόντια</a:t>
            </a:r>
            <a:endParaRPr sz="1994">
              <a:solidFill>
                <a:prstClr val="black"/>
              </a:solidFill>
              <a:latin typeface="Arial"/>
              <a:cs typeface="Arial"/>
            </a:endParaRPr>
          </a:p>
          <a:p>
            <a:pPr marL="754633" lvl="1" indent="-286240" defTabSz="911840">
              <a:buFontTx/>
              <a:buChar char="–"/>
              <a:tabLst>
                <a:tab pos="754633" algn="l"/>
                <a:tab pos="755267" algn="l"/>
              </a:tabLst>
            </a:pPr>
            <a:r>
              <a:rPr sz="1994" spc="-10" dirty="0">
                <a:solidFill>
                  <a:prstClr val="black"/>
                </a:solidFill>
                <a:latin typeface="Arial"/>
                <a:cs typeface="Arial"/>
              </a:rPr>
              <a:t>Χείλη</a:t>
            </a:r>
            <a:endParaRPr sz="1994">
              <a:solidFill>
                <a:prstClr val="black"/>
              </a:solidFill>
              <a:latin typeface="Arial"/>
              <a:cs typeface="Arial"/>
            </a:endParaRPr>
          </a:p>
        </p:txBody>
      </p:sp>
      <p:sp>
        <p:nvSpPr>
          <p:cNvPr id="4" name="object 4"/>
          <p:cNvSpPr/>
          <p:nvPr/>
        </p:nvSpPr>
        <p:spPr>
          <a:xfrm>
            <a:off x="4635639" y="1443034"/>
            <a:ext cx="4222851" cy="4626377"/>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5936" y="478729"/>
            <a:ext cx="5041265" cy="695314"/>
          </a:xfrm>
          <a:prstGeom prst="rect">
            <a:avLst/>
          </a:prstGeom>
        </p:spPr>
        <p:txBody>
          <a:bodyPr vert="horz" wrap="square" lIns="0" tIns="12059" rIns="0" bIns="0" rtlCol="0" anchor="ctr">
            <a:spAutoFit/>
          </a:bodyPr>
          <a:lstStyle/>
          <a:p>
            <a:pPr marL="12693">
              <a:spcBef>
                <a:spcPts val="95"/>
              </a:spcBef>
            </a:pPr>
            <a:r>
              <a:rPr spc="-10" dirty="0"/>
              <a:t>Υπερωικά</a:t>
            </a:r>
            <a:r>
              <a:rPr spc="-35" dirty="0"/>
              <a:t> </a:t>
            </a:r>
            <a:r>
              <a:rPr spc="-5" dirty="0"/>
              <a:t>Σύμφωνα</a:t>
            </a:r>
            <a:endParaRPr/>
          </a:p>
        </p:txBody>
      </p:sp>
      <p:sp>
        <p:nvSpPr>
          <p:cNvPr id="3" name="object 3"/>
          <p:cNvSpPr txBox="1"/>
          <p:nvPr/>
        </p:nvSpPr>
        <p:spPr>
          <a:xfrm>
            <a:off x="524141" y="1619147"/>
            <a:ext cx="3629025" cy="3514282"/>
          </a:xfrm>
          <a:prstGeom prst="rect">
            <a:avLst/>
          </a:prstGeom>
        </p:spPr>
        <p:txBody>
          <a:bodyPr vert="horz" wrap="square" lIns="0" tIns="12694" rIns="0" bIns="0" rtlCol="0">
            <a:spAutoFit/>
          </a:bodyPr>
          <a:lstStyle/>
          <a:p>
            <a:pPr marL="355420" marR="134552" indent="-343361" defTabSz="911840">
              <a:spcBef>
                <a:spcPts val="100"/>
              </a:spcBef>
              <a:buFontTx/>
              <a:buChar char="•"/>
              <a:tabLst>
                <a:tab pos="355420" algn="l"/>
                <a:tab pos="356054" algn="l"/>
              </a:tabLst>
            </a:pPr>
            <a:r>
              <a:rPr sz="2792" dirty="0">
                <a:solidFill>
                  <a:prstClr val="black"/>
                </a:solidFill>
                <a:latin typeface="Arial"/>
                <a:cs typeface="Arial"/>
              </a:rPr>
              <a:t>Στην </a:t>
            </a:r>
            <a:r>
              <a:rPr sz="2792" spc="-5" dirty="0">
                <a:solidFill>
                  <a:prstClr val="black"/>
                </a:solidFill>
                <a:latin typeface="Arial"/>
                <a:cs typeface="Arial"/>
              </a:rPr>
              <a:t>υπερώα  </a:t>
            </a:r>
            <a:r>
              <a:rPr sz="2792" dirty="0">
                <a:solidFill>
                  <a:prstClr val="black"/>
                </a:solidFill>
                <a:latin typeface="Arial"/>
                <a:cs typeface="Arial"/>
              </a:rPr>
              <a:t>ακουμπά </a:t>
            </a:r>
            <a:r>
              <a:rPr sz="2792" spc="-5" dirty="0">
                <a:solidFill>
                  <a:prstClr val="black"/>
                </a:solidFill>
                <a:latin typeface="Arial"/>
                <a:cs typeface="Arial"/>
              </a:rPr>
              <a:t>το πίσω  μέρος της γλώσσας  </a:t>
            </a:r>
            <a:r>
              <a:rPr sz="2792" dirty="0">
                <a:solidFill>
                  <a:prstClr val="black"/>
                </a:solidFill>
                <a:latin typeface="Arial"/>
                <a:cs typeface="Arial"/>
              </a:rPr>
              <a:t>και </a:t>
            </a:r>
            <a:r>
              <a:rPr sz="2792" spc="-5" dirty="0">
                <a:solidFill>
                  <a:prstClr val="black"/>
                </a:solidFill>
                <a:latin typeface="Arial"/>
                <a:cs typeface="Arial"/>
              </a:rPr>
              <a:t>αρθρώνει τα  σύμφωνα [k, g, x</a:t>
            </a:r>
            <a:r>
              <a:rPr sz="2792" spc="-5">
                <a:solidFill>
                  <a:prstClr val="black"/>
                </a:solidFill>
                <a:latin typeface="Arial"/>
                <a:cs typeface="Arial"/>
              </a:rPr>
              <a:t>,</a:t>
            </a:r>
            <a:r>
              <a:rPr sz="2792" spc="-65">
                <a:solidFill>
                  <a:prstClr val="black"/>
                </a:solidFill>
                <a:latin typeface="Arial"/>
                <a:cs typeface="Arial"/>
              </a:rPr>
              <a:t> </a:t>
            </a:r>
            <a:r>
              <a:rPr sz="2792">
                <a:solidFill>
                  <a:prstClr val="black"/>
                </a:solidFill>
                <a:latin typeface="Arial"/>
                <a:cs typeface="Arial"/>
              </a:rPr>
              <a:t>γ</a:t>
            </a:r>
            <a:r>
              <a:rPr lang="en-US" sz="2792" dirty="0">
                <a:solidFill>
                  <a:prstClr val="black"/>
                </a:solidFill>
                <a:latin typeface="Arial"/>
                <a:cs typeface="Arial"/>
              </a:rPr>
              <a:t>, ŋ</a:t>
            </a:r>
            <a:r>
              <a:rPr sz="2792" spc="170">
                <a:solidFill>
                  <a:prstClr val="black"/>
                </a:solidFill>
                <a:latin typeface="Arial"/>
                <a:cs typeface="Arial"/>
              </a:rPr>
              <a:t>], </a:t>
            </a:r>
            <a:r>
              <a:rPr sz="2792" spc="-5" dirty="0">
                <a:solidFill>
                  <a:prstClr val="black"/>
                </a:solidFill>
                <a:latin typeface="Arial"/>
                <a:cs typeface="Arial"/>
              </a:rPr>
              <a:t>όπως στις</a:t>
            </a:r>
            <a:r>
              <a:rPr sz="2792" spc="-220"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5420" defTabSz="911840">
              <a:spcBef>
                <a:spcPts val="465"/>
              </a:spcBef>
            </a:pPr>
            <a:r>
              <a:rPr sz="2792" dirty="0">
                <a:solidFill>
                  <a:prstClr val="black"/>
                </a:solidFill>
                <a:latin typeface="Arial"/>
                <a:cs typeface="Arial"/>
              </a:rPr>
              <a:t>«</a:t>
            </a:r>
            <a:r>
              <a:rPr sz="2792" b="1" u="heavy" dirty="0">
                <a:solidFill>
                  <a:prstClr val="black"/>
                </a:solidFill>
                <a:uFill>
                  <a:solidFill>
                    <a:srgbClr val="000000"/>
                  </a:solidFill>
                </a:uFill>
                <a:latin typeface="Arial"/>
                <a:cs typeface="Arial"/>
              </a:rPr>
              <a:t>κ</a:t>
            </a:r>
            <a:r>
              <a:rPr sz="2792" dirty="0">
                <a:solidFill>
                  <a:prstClr val="black"/>
                </a:solidFill>
                <a:latin typeface="Arial"/>
                <a:cs typeface="Arial"/>
              </a:rPr>
              <a:t>αλός,</a:t>
            </a:r>
            <a:r>
              <a:rPr sz="2792" spc="-25" dirty="0">
                <a:solidFill>
                  <a:prstClr val="black"/>
                </a:solidFill>
                <a:latin typeface="Arial"/>
                <a:cs typeface="Arial"/>
              </a:rPr>
              <a:t> </a:t>
            </a:r>
            <a:r>
              <a:rPr sz="2792" dirty="0">
                <a:solidFill>
                  <a:prstClr val="black"/>
                </a:solidFill>
                <a:latin typeface="Arial"/>
                <a:cs typeface="Arial"/>
              </a:rPr>
              <a:t>α</a:t>
            </a:r>
            <a:r>
              <a:rPr sz="2792" b="1" u="heavy" dirty="0">
                <a:solidFill>
                  <a:prstClr val="black"/>
                </a:solidFill>
                <a:uFill>
                  <a:solidFill>
                    <a:srgbClr val="000000"/>
                  </a:solidFill>
                </a:uFill>
                <a:latin typeface="Arial"/>
                <a:cs typeface="Arial"/>
              </a:rPr>
              <a:t>γκ</a:t>
            </a:r>
            <a:r>
              <a:rPr sz="2792" dirty="0">
                <a:solidFill>
                  <a:prstClr val="black"/>
                </a:solidFill>
                <a:latin typeface="Arial"/>
                <a:cs typeface="Arial"/>
              </a:rPr>
              <a:t>αλιά,</a:t>
            </a:r>
            <a:endParaRPr sz="2792">
              <a:solidFill>
                <a:prstClr val="black"/>
              </a:solidFill>
              <a:latin typeface="Arial"/>
              <a:cs typeface="Arial"/>
            </a:endParaRPr>
          </a:p>
          <a:p>
            <a:pPr marL="354785" defTabSz="911840">
              <a:spcBef>
                <a:spcPts val="5"/>
              </a:spcBef>
            </a:pPr>
            <a:r>
              <a:rPr sz="2792" b="1" u="heavy" spc="-5" dirty="0">
                <a:solidFill>
                  <a:prstClr val="black"/>
                </a:solidFill>
                <a:uFill>
                  <a:solidFill>
                    <a:srgbClr val="000000"/>
                  </a:solidFill>
                </a:uFill>
                <a:latin typeface="Arial"/>
                <a:cs typeface="Arial"/>
              </a:rPr>
              <a:t>χ</a:t>
            </a:r>
            <a:r>
              <a:rPr sz="2792" spc="-5" dirty="0">
                <a:solidFill>
                  <a:prstClr val="black"/>
                </a:solidFill>
                <a:latin typeface="Arial"/>
                <a:cs typeface="Arial"/>
              </a:rPr>
              <a:t>αρά</a:t>
            </a:r>
            <a:r>
              <a:rPr sz="2792" spc="-5">
                <a:solidFill>
                  <a:prstClr val="black"/>
                </a:solidFill>
                <a:latin typeface="Arial"/>
                <a:cs typeface="Arial"/>
              </a:rPr>
              <a:t>, </a:t>
            </a:r>
            <a:r>
              <a:rPr sz="2792" b="1" u="heavy">
                <a:solidFill>
                  <a:prstClr val="black"/>
                </a:solidFill>
                <a:uFill>
                  <a:solidFill>
                    <a:srgbClr val="000000"/>
                  </a:solidFill>
                </a:uFill>
                <a:latin typeface="Arial"/>
                <a:cs typeface="Arial"/>
              </a:rPr>
              <a:t>γ</a:t>
            </a:r>
            <a:r>
              <a:rPr sz="2792">
                <a:solidFill>
                  <a:prstClr val="black"/>
                </a:solidFill>
                <a:latin typeface="Arial"/>
                <a:cs typeface="Arial"/>
              </a:rPr>
              <a:t>άλα</a:t>
            </a:r>
            <a:r>
              <a:rPr lang="en-US" sz="2792" dirty="0">
                <a:solidFill>
                  <a:prstClr val="black"/>
                </a:solidFill>
                <a:latin typeface="Arial"/>
                <a:cs typeface="Arial"/>
              </a:rPr>
              <a:t>, </a:t>
            </a:r>
            <a:r>
              <a:rPr lang="el-GR" sz="2792" dirty="0">
                <a:solidFill>
                  <a:prstClr val="black"/>
                </a:solidFill>
                <a:latin typeface="Arial"/>
                <a:cs typeface="Arial"/>
              </a:rPr>
              <a:t>ά</a:t>
            </a:r>
            <a:r>
              <a:rPr lang="el-GR" sz="2792" b="1" u="sng" dirty="0">
                <a:solidFill>
                  <a:prstClr val="black"/>
                </a:solidFill>
                <a:latin typeface="Arial"/>
                <a:cs typeface="Arial"/>
              </a:rPr>
              <a:t>γ</a:t>
            </a:r>
            <a:r>
              <a:rPr lang="el-GR" sz="2792" dirty="0">
                <a:solidFill>
                  <a:prstClr val="black"/>
                </a:solidFill>
                <a:latin typeface="Arial"/>
                <a:cs typeface="Arial"/>
              </a:rPr>
              <a:t>χος</a:t>
            </a:r>
            <a:r>
              <a:rPr sz="2792">
                <a:solidFill>
                  <a:prstClr val="black"/>
                </a:solidFill>
                <a:latin typeface="Arial"/>
                <a:cs typeface="Arial"/>
              </a:rPr>
              <a:t>».</a:t>
            </a: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1910" y="478729"/>
            <a:ext cx="2410460" cy="695314"/>
          </a:xfrm>
          <a:prstGeom prst="rect">
            <a:avLst/>
          </a:prstGeom>
        </p:spPr>
        <p:txBody>
          <a:bodyPr vert="horz" wrap="square" lIns="0" tIns="12059" rIns="0" bIns="0" rtlCol="0" anchor="ctr">
            <a:spAutoFit/>
          </a:bodyPr>
          <a:lstStyle/>
          <a:p>
            <a:pPr marL="12693">
              <a:spcBef>
                <a:spcPts val="95"/>
              </a:spcBef>
            </a:pPr>
            <a:r>
              <a:rPr spc="-10" dirty="0"/>
              <a:t>Ουρανικά</a:t>
            </a:r>
            <a:endParaRPr/>
          </a:p>
        </p:txBody>
      </p:sp>
      <p:sp>
        <p:nvSpPr>
          <p:cNvPr id="3" name="object 3"/>
          <p:cNvSpPr txBox="1"/>
          <p:nvPr/>
        </p:nvSpPr>
        <p:spPr>
          <a:xfrm>
            <a:off x="524141" y="1619147"/>
            <a:ext cx="3817620" cy="3864831"/>
          </a:xfrm>
          <a:prstGeom prst="rect">
            <a:avLst/>
          </a:prstGeom>
        </p:spPr>
        <p:txBody>
          <a:bodyPr vert="horz" wrap="square" lIns="0" tIns="12694" rIns="0" bIns="0" rtlCol="0">
            <a:spAutoFit/>
          </a:bodyPr>
          <a:lstStyle/>
          <a:p>
            <a:pPr marL="355420" marR="223407" indent="-343361" defTabSz="911840">
              <a:spcBef>
                <a:spcPts val="100"/>
              </a:spcBef>
              <a:buFontTx/>
              <a:buChar char="•"/>
              <a:tabLst>
                <a:tab pos="355420" algn="l"/>
                <a:tab pos="356054" algn="l"/>
              </a:tabLst>
            </a:pPr>
            <a:r>
              <a:rPr sz="2792" spc="-5" dirty="0">
                <a:solidFill>
                  <a:prstClr val="black"/>
                </a:solidFill>
                <a:latin typeface="Arial"/>
                <a:cs typeface="Arial"/>
              </a:rPr>
              <a:t>Στον ουρανίσκο  </a:t>
            </a:r>
            <a:r>
              <a:rPr sz="2792" dirty="0">
                <a:solidFill>
                  <a:prstClr val="black"/>
                </a:solidFill>
                <a:latin typeface="Arial"/>
                <a:cs typeface="Arial"/>
              </a:rPr>
              <a:t>ακουμπά η </a:t>
            </a:r>
            <a:r>
              <a:rPr sz="2792" spc="-5" dirty="0">
                <a:solidFill>
                  <a:prstClr val="black"/>
                </a:solidFill>
                <a:latin typeface="Arial"/>
                <a:cs typeface="Arial"/>
              </a:rPr>
              <a:t>ράχη</a:t>
            </a:r>
            <a:r>
              <a:rPr sz="2792" spc="-85" dirty="0">
                <a:solidFill>
                  <a:prstClr val="black"/>
                </a:solidFill>
                <a:latin typeface="Arial"/>
                <a:cs typeface="Arial"/>
              </a:rPr>
              <a:t> </a:t>
            </a:r>
            <a:r>
              <a:rPr sz="2792" dirty="0">
                <a:solidFill>
                  <a:prstClr val="black"/>
                </a:solidFill>
                <a:latin typeface="Arial"/>
                <a:cs typeface="Arial"/>
              </a:rPr>
              <a:t>της  </a:t>
            </a:r>
            <a:r>
              <a:rPr sz="2792" spc="-5" dirty="0">
                <a:solidFill>
                  <a:prstClr val="black"/>
                </a:solidFill>
                <a:latin typeface="Arial"/>
                <a:cs typeface="Arial"/>
              </a:rPr>
              <a:t>γλώσσας</a:t>
            </a:r>
            <a:r>
              <a:rPr sz="2792" spc="-10" dirty="0">
                <a:solidFill>
                  <a:prstClr val="black"/>
                </a:solidFill>
                <a:latin typeface="Arial"/>
                <a:cs typeface="Arial"/>
              </a:rPr>
              <a:t> </a:t>
            </a:r>
            <a:r>
              <a:rPr sz="2792" spc="-5" dirty="0">
                <a:solidFill>
                  <a:prstClr val="black"/>
                </a:solidFill>
                <a:latin typeface="Arial"/>
                <a:cs typeface="Arial"/>
              </a:rPr>
              <a:t>και</a:t>
            </a:r>
            <a:endParaRPr sz="2792">
              <a:solidFill>
                <a:prstClr val="black"/>
              </a:solidFill>
              <a:latin typeface="Arial"/>
              <a:cs typeface="Arial"/>
            </a:endParaRPr>
          </a:p>
          <a:p>
            <a:pPr marL="355420" marR="5078" defTabSz="911840">
              <a:lnSpc>
                <a:spcPct val="93200"/>
              </a:lnSpc>
              <a:spcBef>
                <a:spcPts val="234"/>
              </a:spcBef>
            </a:pPr>
            <a:r>
              <a:rPr sz="2792" spc="-5" dirty="0">
                <a:solidFill>
                  <a:prstClr val="black"/>
                </a:solidFill>
                <a:latin typeface="Arial"/>
                <a:cs typeface="Arial"/>
              </a:rPr>
              <a:t>αρθρώνει τα  σύμφωνα [</a:t>
            </a:r>
            <a:r>
              <a:rPr sz="2792" spc="-5">
                <a:solidFill>
                  <a:prstClr val="black"/>
                </a:solidFill>
                <a:latin typeface="Arial"/>
                <a:cs typeface="Arial"/>
              </a:rPr>
              <a:t>c,</a:t>
            </a:r>
            <a:r>
              <a:rPr lang="el-GR" sz="2792" spc="-5" dirty="0">
                <a:solidFill>
                  <a:prstClr val="black"/>
                </a:solidFill>
                <a:latin typeface="Arial"/>
                <a:cs typeface="Arial"/>
              </a:rPr>
              <a:t> </a:t>
            </a:r>
            <a:r>
              <a:rPr lang="en-US" sz="2792" spc="-5" dirty="0">
                <a:solidFill>
                  <a:prstClr val="black"/>
                </a:solidFill>
                <a:latin typeface="Arial"/>
                <a:cs typeface="Arial"/>
              </a:rPr>
              <a:t>ɉ</a:t>
            </a:r>
            <a:r>
              <a:rPr lang="el-GR" sz="2792" spc="-5" dirty="0">
                <a:solidFill>
                  <a:prstClr val="black"/>
                </a:solidFill>
                <a:latin typeface="Arial"/>
                <a:cs typeface="Arial"/>
              </a:rPr>
              <a:t>, </a:t>
            </a:r>
            <a:r>
              <a:rPr sz="2792" spc="-5">
                <a:solidFill>
                  <a:prstClr val="black"/>
                </a:solidFill>
                <a:latin typeface="Arial"/>
                <a:cs typeface="Arial"/>
              </a:rPr>
              <a:t>ç, </a:t>
            </a:r>
            <a:r>
              <a:rPr lang="en-US" sz="2792" spc="-5" dirty="0">
                <a:solidFill>
                  <a:prstClr val="black"/>
                </a:solidFill>
                <a:latin typeface="Arial"/>
                <a:cs typeface="Arial"/>
              </a:rPr>
              <a:t>ʝ</a:t>
            </a:r>
            <a:r>
              <a:rPr sz="2792" spc="-240">
                <a:solidFill>
                  <a:prstClr val="black"/>
                </a:solidFill>
                <a:latin typeface="Arial"/>
                <a:cs typeface="Arial"/>
              </a:rPr>
              <a:t>,</a:t>
            </a:r>
            <a:r>
              <a:rPr lang="el-GR" sz="2792" spc="-240" dirty="0">
                <a:solidFill>
                  <a:prstClr val="black"/>
                </a:solidFill>
                <a:latin typeface="Arial"/>
                <a:cs typeface="Arial"/>
              </a:rPr>
              <a:t> </a:t>
            </a:r>
            <a:r>
              <a:rPr lang="en-US" sz="2792" spc="-240" dirty="0">
                <a:solidFill>
                  <a:prstClr val="black"/>
                </a:solidFill>
                <a:latin typeface="MS Gothic"/>
                <a:ea typeface="MS Gothic"/>
                <a:cs typeface="Arial"/>
              </a:rPr>
              <a:t>ʎ</a:t>
            </a:r>
            <a:r>
              <a:rPr sz="2792" spc="-240">
                <a:solidFill>
                  <a:prstClr val="black"/>
                </a:solidFill>
                <a:latin typeface="Arial"/>
                <a:cs typeface="Arial"/>
              </a:rPr>
              <a:t> </a:t>
            </a:r>
            <a:r>
              <a:rPr lang="el-GR" sz="2792" spc="-240" dirty="0">
                <a:solidFill>
                  <a:prstClr val="black"/>
                </a:solidFill>
                <a:latin typeface="Arial"/>
                <a:cs typeface="Arial"/>
              </a:rPr>
              <a:t>, </a:t>
            </a:r>
            <a:r>
              <a:rPr lang="en-US" sz="2792" spc="-240" dirty="0">
                <a:solidFill>
                  <a:prstClr val="black"/>
                </a:solidFill>
                <a:latin typeface="MS Gothic"/>
                <a:ea typeface="MS Gothic"/>
                <a:cs typeface="Arial"/>
              </a:rPr>
              <a:t>ɲ</a:t>
            </a:r>
            <a:r>
              <a:rPr sz="2792" spc="-240">
                <a:solidFill>
                  <a:prstClr val="black"/>
                </a:solidFill>
                <a:latin typeface="Arial"/>
                <a:cs typeface="Arial"/>
              </a:rPr>
              <a:t> </a:t>
            </a:r>
            <a:r>
              <a:rPr sz="2792" spc="105">
                <a:solidFill>
                  <a:prstClr val="black"/>
                </a:solidFill>
                <a:latin typeface="Arial"/>
                <a:cs typeface="Arial"/>
              </a:rPr>
              <a:t>], </a:t>
            </a:r>
            <a:r>
              <a:rPr sz="2792" spc="-5" dirty="0">
                <a:solidFill>
                  <a:prstClr val="black"/>
                </a:solidFill>
                <a:latin typeface="Arial"/>
                <a:cs typeface="Arial"/>
              </a:rPr>
              <a:t>όπως στις</a:t>
            </a:r>
            <a:r>
              <a:rPr sz="2792" spc="-150"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4785" marR="472835" indent="634" defTabSz="911840">
              <a:spcBef>
                <a:spcPts val="465"/>
              </a:spcBef>
            </a:pPr>
            <a:r>
              <a:rPr sz="2792" spc="-5" dirty="0">
                <a:solidFill>
                  <a:prstClr val="black"/>
                </a:solidFill>
                <a:latin typeface="Arial"/>
                <a:cs typeface="Arial"/>
              </a:rPr>
              <a:t>«</a:t>
            </a:r>
            <a:r>
              <a:rPr sz="2792" b="1" u="heavy" spc="-5" dirty="0">
                <a:solidFill>
                  <a:prstClr val="black"/>
                </a:solidFill>
                <a:uFill>
                  <a:solidFill>
                    <a:srgbClr val="000000"/>
                  </a:solidFill>
                </a:uFill>
                <a:latin typeface="Arial"/>
                <a:cs typeface="Arial"/>
              </a:rPr>
              <a:t>κ</a:t>
            </a:r>
            <a:r>
              <a:rPr sz="2792" spc="-5" dirty="0">
                <a:solidFill>
                  <a:prstClr val="black"/>
                </a:solidFill>
                <a:latin typeface="Arial"/>
                <a:cs typeface="Arial"/>
              </a:rPr>
              <a:t>ύμα, </a:t>
            </a:r>
            <a:r>
              <a:rPr sz="2792" b="1" u="heavy" dirty="0">
                <a:solidFill>
                  <a:prstClr val="black"/>
                </a:solidFill>
                <a:uFill>
                  <a:solidFill>
                    <a:srgbClr val="000000"/>
                  </a:solidFill>
                </a:uFill>
                <a:latin typeface="Arial"/>
                <a:cs typeface="Arial"/>
              </a:rPr>
              <a:t>γκ</a:t>
            </a:r>
            <a:r>
              <a:rPr sz="2792" dirty="0">
                <a:solidFill>
                  <a:prstClr val="black"/>
                </a:solidFill>
                <a:latin typeface="Arial"/>
                <a:cs typeface="Arial"/>
              </a:rPr>
              <a:t>έμι,</a:t>
            </a:r>
            <a:r>
              <a:rPr sz="2792" spc="-65" dirty="0">
                <a:solidFill>
                  <a:prstClr val="black"/>
                </a:solidFill>
                <a:latin typeface="Arial"/>
                <a:cs typeface="Arial"/>
              </a:rPr>
              <a:t> </a:t>
            </a:r>
            <a:r>
              <a:rPr sz="2792" b="1" u="heavy" spc="-5" dirty="0">
                <a:solidFill>
                  <a:prstClr val="black"/>
                </a:solidFill>
                <a:uFill>
                  <a:solidFill>
                    <a:srgbClr val="000000"/>
                  </a:solidFill>
                </a:uFill>
                <a:latin typeface="Arial"/>
                <a:cs typeface="Arial"/>
              </a:rPr>
              <a:t>χ</a:t>
            </a:r>
            <a:r>
              <a:rPr sz="2792" spc="-5" dirty="0">
                <a:solidFill>
                  <a:prstClr val="black"/>
                </a:solidFill>
                <a:latin typeface="Arial"/>
                <a:cs typeface="Arial"/>
              </a:rPr>
              <a:t>έρι,  </a:t>
            </a:r>
            <a:r>
              <a:rPr sz="2792" b="1" u="heavy" dirty="0">
                <a:solidFill>
                  <a:prstClr val="black"/>
                </a:solidFill>
                <a:uFill>
                  <a:solidFill>
                    <a:srgbClr val="000000"/>
                  </a:solidFill>
                </a:uFill>
                <a:latin typeface="Arial"/>
                <a:cs typeface="Arial"/>
              </a:rPr>
              <a:t>γ</a:t>
            </a:r>
            <a:r>
              <a:rPr sz="2792" dirty="0">
                <a:solidFill>
                  <a:prstClr val="black"/>
                </a:solidFill>
                <a:latin typeface="Arial"/>
                <a:cs typeface="Arial"/>
              </a:rPr>
              <a:t>ήπεδο, </a:t>
            </a:r>
            <a:r>
              <a:rPr sz="2792" b="1" u="heavy" dirty="0">
                <a:solidFill>
                  <a:prstClr val="black"/>
                </a:solidFill>
                <a:uFill>
                  <a:solidFill>
                    <a:srgbClr val="000000"/>
                  </a:solidFill>
                </a:uFill>
                <a:latin typeface="Arial"/>
                <a:cs typeface="Arial"/>
              </a:rPr>
              <a:t>λ</a:t>
            </a:r>
            <a:r>
              <a:rPr sz="2792" dirty="0">
                <a:solidFill>
                  <a:prstClr val="black"/>
                </a:solidFill>
                <a:latin typeface="Arial"/>
                <a:cs typeface="Arial"/>
              </a:rPr>
              <a:t>ειώνω,  </a:t>
            </a:r>
            <a:r>
              <a:rPr sz="2792" b="1" u="heavy" dirty="0">
                <a:solidFill>
                  <a:prstClr val="black"/>
                </a:solidFill>
                <a:uFill>
                  <a:solidFill>
                    <a:srgbClr val="000000"/>
                  </a:solidFill>
                </a:uFill>
                <a:latin typeface="Arial"/>
                <a:cs typeface="Arial"/>
              </a:rPr>
              <a:t>ν</a:t>
            </a:r>
            <a:r>
              <a:rPr sz="2792" dirty="0">
                <a:solidFill>
                  <a:prstClr val="black"/>
                </a:solidFill>
                <a:latin typeface="Arial"/>
                <a:cs typeface="Arial"/>
              </a:rPr>
              <a:t>ιάτα»</a:t>
            </a:r>
            <a:endParaRPr sz="2792">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6201" y="478729"/>
            <a:ext cx="2343150" cy="695314"/>
          </a:xfrm>
          <a:prstGeom prst="rect">
            <a:avLst/>
          </a:prstGeom>
        </p:spPr>
        <p:txBody>
          <a:bodyPr vert="horz" wrap="square" lIns="0" tIns="12059" rIns="0" bIns="0" rtlCol="0" anchor="ctr">
            <a:spAutoFit/>
          </a:bodyPr>
          <a:lstStyle/>
          <a:p>
            <a:pPr marL="12693">
              <a:spcBef>
                <a:spcPts val="95"/>
              </a:spcBef>
            </a:pPr>
            <a:r>
              <a:rPr spc="-10" dirty="0"/>
              <a:t>Φατνιακά</a:t>
            </a:r>
            <a:endParaRPr/>
          </a:p>
        </p:txBody>
      </p:sp>
      <p:sp>
        <p:nvSpPr>
          <p:cNvPr id="3" name="object 3"/>
          <p:cNvSpPr txBox="1"/>
          <p:nvPr/>
        </p:nvSpPr>
        <p:spPr>
          <a:xfrm>
            <a:off x="524142" y="1573468"/>
            <a:ext cx="3863975" cy="4053886"/>
          </a:xfrm>
          <a:prstGeom prst="rect">
            <a:avLst/>
          </a:prstGeom>
        </p:spPr>
        <p:txBody>
          <a:bodyPr vert="horz" wrap="square" lIns="0" tIns="72354" rIns="0" bIns="0" rtlCol="0">
            <a:spAutoFit/>
          </a:bodyPr>
          <a:lstStyle/>
          <a:p>
            <a:pPr marL="354785" marR="5078" indent="-342727" defTabSz="911840">
              <a:lnSpc>
                <a:spcPct val="80200"/>
              </a:lnSpc>
              <a:spcBef>
                <a:spcPts val="569"/>
              </a:spcBef>
              <a:buFontTx/>
              <a:buChar char="•"/>
              <a:tabLst>
                <a:tab pos="354785" algn="l"/>
                <a:tab pos="355420" algn="l"/>
              </a:tabLst>
            </a:pPr>
            <a:r>
              <a:rPr sz="1994" spc="-5" dirty="0">
                <a:solidFill>
                  <a:prstClr val="black"/>
                </a:solidFill>
                <a:latin typeface="Arial"/>
                <a:cs typeface="Arial"/>
              </a:rPr>
              <a:t>Τα φατνία είναι μια μικρή  </a:t>
            </a:r>
            <a:r>
              <a:rPr sz="1994" spc="-10" dirty="0">
                <a:solidFill>
                  <a:prstClr val="black"/>
                </a:solidFill>
                <a:latin typeface="Arial"/>
                <a:cs typeface="Arial"/>
              </a:rPr>
              <a:t>περιοχή </a:t>
            </a:r>
            <a:r>
              <a:rPr sz="1994" spc="-5" dirty="0">
                <a:solidFill>
                  <a:prstClr val="black"/>
                </a:solidFill>
                <a:latin typeface="Arial"/>
                <a:cs typeface="Arial"/>
              </a:rPr>
              <a:t>πάνω από τα δόντια  και πριν από τον ουρανίσκο.  Μπορεί κάποιος να την  νοιώσει ως μικρό </a:t>
            </a:r>
            <a:r>
              <a:rPr sz="1994" dirty="0">
                <a:solidFill>
                  <a:prstClr val="black"/>
                </a:solidFill>
                <a:latin typeface="Arial"/>
                <a:cs typeface="Arial"/>
              </a:rPr>
              <a:t>«μαξιλαράκι»  </a:t>
            </a:r>
            <a:r>
              <a:rPr sz="1994" spc="-5" dirty="0">
                <a:solidFill>
                  <a:prstClr val="black"/>
                </a:solidFill>
                <a:latin typeface="Arial"/>
                <a:cs typeface="Arial"/>
              </a:rPr>
              <a:t>αν βάλει την άκρη της  γλώσσας του στη ρίζα των  δοντιών και την μετακινήσει  προς τον</a:t>
            </a:r>
            <a:r>
              <a:rPr sz="1994" spc="-10" dirty="0">
                <a:solidFill>
                  <a:prstClr val="black"/>
                </a:solidFill>
                <a:latin typeface="Arial"/>
                <a:cs typeface="Arial"/>
              </a:rPr>
              <a:t> </a:t>
            </a:r>
            <a:r>
              <a:rPr sz="1994" spc="-5" dirty="0">
                <a:solidFill>
                  <a:prstClr val="black"/>
                </a:solidFill>
                <a:latin typeface="Arial"/>
                <a:cs typeface="Arial"/>
              </a:rPr>
              <a:t>ουρανίσκο.</a:t>
            </a:r>
            <a:endParaRPr sz="1994">
              <a:solidFill>
                <a:prstClr val="black"/>
              </a:solidFill>
              <a:latin typeface="Arial"/>
              <a:cs typeface="Arial"/>
            </a:endParaRPr>
          </a:p>
          <a:p>
            <a:pPr marL="354785" marR="50139" indent="-342727" defTabSz="911840">
              <a:lnSpc>
                <a:spcPct val="80200"/>
              </a:lnSpc>
              <a:spcBef>
                <a:spcPts val="475"/>
              </a:spcBef>
              <a:buFontTx/>
              <a:buChar char="•"/>
              <a:tabLst>
                <a:tab pos="354785" algn="l"/>
                <a:tab pos="355420" algn="l"/>
              </a:tabLst>
            </a:pPr>
            <a:r>
              <a:rPr sz="1994" spc="-5" dirty="0">
                <a:solidFill>
                  <a:prstClr val="black"/>
                </a:solidFill>
                <a:latin typeface="Arial"/>
                <a:cs typeface="Arial"/>
              </a:rPr>
              <a:t>Σε αυτήν την </a:t>
            </a:r>
            <a:r>
              <a:rPr sz="1994" spc="-10" dirty="0">
                <a:solidFill>
                  <a:prstClr val="black"/>
                </a:solidFill>
                <a:latin typeface="Arial"/>
                <a:cs typeface="Arial"/>
              </a:rPr>
              <a:t>περιοχή  </a:t>
            </a:r>
            <a:r>
              <a:rPr sz="1994" spc="-5" dirty="0">
                <a:solidFill>
                  <a:prstClr val="black"/>
                </a:solidFill>
                <a:latin typeface="Arial"/>
                <a:cs typeface="Arial"/>
              </a:rPr>
              <a:t>αρθρώνονται τα περισσότερα  σύμφωνα της Νέας Ελληνικής  και ειδικότερα τα </a:t>
            </a:r>
            <a:r>
              <a:rPr sz="1994" dirty="0">
                <a:solidFill>
                  <a:prstClr val="black"/>
                </a:solidFill>
                <a:latin typeface="Arial"/>
                <a:cs typeface="Arial"/>
              </a:rPr>
              <a:t>ακόλουθα: </a:t>
            </a:r>
            <a:r>
              <a:rPr sz="1994" spc="-10" dirty="0">
                <a:solidFill>
                  <a:prstClr val="black"/>
                </a:solidFill>
                <a:latin typeface="Arial"/>
                <a:cs typeface="Arial"/>
              </a:rPr>
              <a:t>[s,  </a:t>
            </a:r>
            <a:r>
              <a:rPr sz="1994" spc="-5" dirty="0">
                <a:solidFill>
                  <a:prstClr val="black"/>
                </a:solidFill>
                <a:latin typeface="Arial"/>
                <a:cs typeface="Arial"/>
              </a:rPr>
              <a:t>z, l, r, n], όπως στις</a:t>
            </a:r>
            <a:r>
              <a:rPr sz="1994" spc="-45" dirty="0">
                <a:solidFill>
                  <a:prstClr val="black"/>
                </a:solidFill>
                <a:latin typeface="Arial"/>
                <a:cs typeface="Arial"/>
              </a:rPr>
              <a:t> </a:t>
            </a:r>
            <a:r>
              <a:rPr sz="1994" spc="-5" dirty="0">
                <a:solidFill>
                  <a:prstClr val="black"/>
                </a:solidFill>
                <a:latin typeface="Arial"/>
                <a:cs typeface="Arial"/>
              </a:rPr>
              <a:t>λέξεις</a:t>
            </a:r>
            <a:endParaRPr sz="1994">
              <a:solidFill>
                <a:prstClr val="black"/>
              </a:solidFill>
              <a:latin typeface="Arial"/>
              <a:cs typeface="Arial"/>
            </a:endParaRPr>
          </a:p>
          <a:p>
            <a:pPr marL="354785" marR="214521" defTabSz="911840">
              <a:lnSpc>
                <a:spcPct val="80200"/>
              </a:lnSpc>
              <a:spcBef>
                <a:spcPts val="5"/>
              </a:spcBef>
            </a:pPr>
            <a:r>
              <a:rPr sz="1994" spc="-5" dirty="0">
                <a:solidFill>
                  <a:prstClr val="black"/>
                </a:solidFill>
                <a:latin typeface="Arial"/>
                <a:cs typeface="Arial"/>
              </a:rPr>
              <a:t>«</a:t>
            </a:r>
            <a:r>
              <a:rPr sz="1994" b="1" u="heavy" spc="-5" dirty="0">
                <a:solidFill>
                  <a:prstClr val="black"/>
                </a:solidFill>
                <a:uFill>
                  <a:solidFill>
                    <a:srgbClr val="000000"/>
                  </a:solidFill>
                </a:uFill>
                <a:latin typeface="Arial"/>
                <a:cs typeface="Arial"/>
              </a:rPr>
              <a:t>σ</a:t>
            </a:r>
            <a:r>
              <a:rPr sz="1994" spc="-5" dirty="0">
                <a:solidFill>
                  <a:prstClr val="black"/>
                </a:solidFill>
                <a:latin typeface="Arial"/>
                <a:cs typeface="Arial"/>
              </a:rPr>
              <a:t>ώμα, </a:t>
            </a:r>
            <a:r>
              <a:rPr sz="1994" b="1" u="heavy" spc="-5" dirty="0">
                <a:solidFill>
                  <a:prstClr val="black"/>
                </a:solidFill>
                <a:uFill>
                  <a:solidFill>
                    <a:srgbClr val="000000"/>
                  </a:solidFill>
                </a:uFill>
                <a:latin typeface="Arial"/>
                <a:cs typeface="Arial"/>
              </a:rPr>
              <a:t>ζ</a:t>
            </a:r>
            <a:r>
              <a:rPr sz="1994" spc="-5" dirty="0">
                <a:solidFill>
                  <a:prstClr val="black"/>
                </a:solidFill>
                <a:latin typeface="Arial"/>
                <a:cs typeface="Arial"/>
              </a:rPr>
              <a:t>ώνη, </a:t>
            </a:r>
            <a:r>
              <a:rPr sz="1994" b="1" u="heavy" spc="-5" dirty="0">
                <a:solidFill>
                  <a:prstClr val="black"/>
                </a:solidFill>
                <a:uFill>
                  <a:solidFill>
                    <a:srgbClr val="000000"/>
                  </a:solidFill>
                </a:uFill>
                <a:latin typeface="Arial"/>
                <a:cs typeface="Arial"/>
              </a:rPr>
              <a:t>λ</a:t>
            </a:r>
            <a:r>
              <a:rPr sz="1994" spc="-5" dirty="0">
                <a:solidFill>
                  <a:prstClr val="black"/>
                </a:solidFill>
                <a:latin typeface="Arial"/>
                <a:cs typeface="Arial"/>
              </a:rPr>
              <a:t>αιμός, </a:t>
            </a:r>
            <a:r>
              <a:rPr sz="1994" b="1" u="heavy" spc="-5" dirty="0">
                <a:solidFill>
                  <a:prstClr val="black"/>
                </a:solidFill>
                <a:uFill>
                  <a:solidFill>
                    <a:srgbClr val="000000"/>
                  </a:solidFill>
                </a:uFill>
                <a:latin typeface="Arial"/>
                <a:cs typeface="Arial"/>
              </a:rPr>
              <a:t>ρ</a:t>
            </a:r>
            <a:r>
              <a:rPr sz="1994" spc="-5" dirty="0">
                <a:solidFill>
                  <a:prstClr val="black"/>
                </a:solidFill>
                <a:latin typeface="Arial"/>
                <a:cs typeface="Arial"/>
              </a:rPr>
              <a:t>άβω,  </a:t>
            </a:r>
            <a:r>
              <a:rPr sz="1994" b="1" u="heavy" spc="-5" dirty="0">
                <a:solidFill>
                  <a:prstClr val="black"/>
                </a:solidFill>
                <a:uFill>
                  <a:solidFill>
                    <a:srgbClr val="000000"/>
                  </a:solidFill>
                </a:uFill>
                <a:latin typeface="Arial"/>
                <a:cs typeface="Arial"/>
              </a:rPr>
              <a:t>ν</a:t>
            </a:r>
            <a:r>
              <a:rPr sz="1994" spc="-5" dirty="0">
                <a:solidFill>
                  <a:prstClr val="black"/>
                </a:solidFill>
                <a:latin typeface="Arial"/>
                <a:cs typeface="Arial"/>
              </a:rPr>
              <a:t>ικώ».</a:t>
            </a:r>
            <a:endParaRPr sz="1994">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9239" y="475995"/>
            <a:ext cx="2495550" cy="695960"/>
          </a:xfrm>
          <a:prstGeom prst="rect">
            <a:avLst/>
          </a:prstGeom>
        </p:spPr>
        <p:txBody>
          <a:bodyPr vert="horz" wrap="square" lIns="0" tIns="12065" rIns="0" bIns="0" rtlCol="0">
            <a:spAutoFit/>
          </a:bodyPr>
          <a:lstStyle/>
          <a:p>
            <a:pPr marL="12700">
              <a:lnSpc>
                <a:spcPct val="100000"/>
              </a:lnSpc>
              <a:spcBef>
                <a:spcPts val="95"/>
              </a:spcBef>
            </a:pPr>
            <a:r>
              <a:rPr sz="4400" spc="-10" dirty="0"/>
              <a:t>Δίφθογγοι</a:t>
            </a:r>
            <a:endParaRPr sz="4400"/>
          </a:p>
        </p:txBody>
      </p:sp>
      <p:sp>
        <p:nvSpPr>
          <p:cNvPr id="3" name="object 3"/>
          <p:cNvSpPr txBox="1"/>
          <p:nvPr/>
        </p:nvSpPr>
        <p:spPr>
          <a:xfrm>
            <a:off x="524141" y="1558797"/>
            <a:ext cx="8061959" cy="4280535"/>
          </a:xfrm>
          <a:prstGeom prst="rect">
            <a:avLst/>
          </a:prstGeom>
        </p:spPr>
        <p:txBody>
          <a:bodyPr vert="horz" wrap="square" lIns="0" tIns="85725" rIns="0" bIns="0" rtlCol="0">
            <a:spAutoFit/>
          </a:bodyPr>
          <a:lstStyle/>
          <a:p>
            <a:pPr marL="355600" marR="240029" indent="-342900">
              <a:lnSpc>
                <a:spcPct val="79900"/>
              </a:lnSpc>
              <a:spcBef>
                <a:spcPts val="675"/>
              </a:spcBef>
              <a:buChar char="•"/>
              <a:tabLst>
                <a:tab pos="354965" algn="l"/>
                <a:tab pos="355600" algn="l"/>
              </a:tabLst>
            </a:pPr>
            <a:r>
              <a:rPr sz="2400" spc="-5" dirty="0">
                <a:latin typeface="Arial"/>
                <a:cs typeface="Arial"/>
              </a:rPr>
              <a:t>Τα </a:t>
            </a:r>
            <a:r>
              <a:rPr sz="2400" dirty="0">
                <a:latin typeface="Arial"/>
                <a:cs typeface="Arial"/>
              </a:rPr>
              <a:t>φωνήεντα </a:t>
            </a:r>
            <a:r>
              <a:rPr sz="2400" spc="-5" dirty="0">
                <a:latin typeface="Arial"/>
                <a:cs typeface="Arial"/>
              </a:rPr>
              <a:t>είναι ήχοι </a:t>
            </a:r>
            <a:r>
              <a:rPr sz="2400" dirty="0">
                <a:latin typeface="Arial"/>
                <a:cs typeface="Arial"/>
              </a:rPr>
              <a:t>οι </a:t>
            </a:r>
            <a:r>
              <a:rPr sz="2400" spc="-5" dirty="0">
                <a:latin typeface="Arial"/>
                <a:cs typeface="Arial"/>
              </a:rPr>
              <a:t>οποίο παράγονται </a:t>
            </a:r>
            <a:r>
              <a:rPr sz="2400" dirty="0">
                <a:latin typeface="Arial"/>
                <a:cs typeface="Arial"/>
              </a:rPr>
              <a:t>με σχετικά  ανοιχτό το στόμα και σχεδόν </a:t>
            </a:r>
            <a:r>
              <a:rPr sz="2400" spc="-5" dirty="0">
                <a:latin typeface="Arial"/>
                <a:cs typeface="Arial"/>
              </a:rPr>
              <a:t>πάντα είναι ηχηροί  </a:t>
            </a:r>
            <a:r>
              <a:rPr sz="2400" dirty="0">
                <a:latin typeface="Arial"/>
                <a:cs typeface="Arial"/>
              </a:rPr>
              <a:t>(συμμετέχουν οι φωνητικές χορδές </a:t>
            </a:r>
            <a:r>
              <a:rPr sz="2400" spc="-5" dirty="0">
                <a:latin typeface="Arial"/>
                <a:cs typeface="Arial"/>
              </a:rPr>
              <a:t>κατά </a:t>
            </a:r>
            <a:r>
              <a:rPr sz="2400" dirty="0">
                <a:latin typeface="Arial"/>
                <a:cs typeface="Arial"/>
              </a:rPr>
              <a:t>την άρθρωσή  </a:t>
            </a:r>
            <a:r>
              <a:rPr sz="2400" spc="-5" dirty="0">
                <a:latin typeface="Arial"/>
                <a:cs typeface="Arial"/>
              </a:rPr>
              <a:t>τους).</a:t>
            </a:r>
            <a:endParaRPr sz="2400">
              <a:latin typeface="Arial"/>
              <a:cs typeface="Arial"/>
            </a:endParaRPr>
          </a:p>
          <a:p>
            <a:pPr marL="355600" marR="351790" indent="-342900">
              <a:lnSpc>
                <a:spcPct val="79900"/>
              </a:lnSpc>
              <a:spcBef>
                <a:spcPts val="575"/>
              </a:spcBef>
              <a:buChar char="•"/>
              <a:tabLst>
                <a:tab pos="354965" algn="l"/>
                <a:tab pos="355600" algn="l"/>
              </a:tabLst>
            </a:pPr>
            <a:r>
              <a:rPr sz="2400" dirty="0">
                <a:latin typeface="Arial"/>
                <a:cs typeface="Arial"/>
              </a:rPr>
              <a:t>Ο </a:t>
            </a:r>
            <a:r>
              <a:rPr sz="2400" spc="-5" dirty="0">
                <a:latin typeface="Arial"/>
                <a:cs typeface="Arial"/>
              </a:rPr>
              <a:t>απλός </a:t>
            </a:r>
            <a:r>
              <a:rPr sz="2400" dirty="0">
                <a:latin typeface="Arial"/>
                <a:cs typeface="Arial"/>
              </a:rPr>
              <a:t>φωνηεντικός ήχος έχει </a:t>
            </a:r>
            <a:r>
              <a:rPr sz="2400" spc="-5" dirty="0">
                <a:latin typeface="Arial"/>
                <a:cs typeface="Arial"/>
              </a:rPr>
              <a:t>μια </a:t>
            </a:r>
            <a:r>
              <a:rPr sz="2400" dirty="0">
                <a:latin typeface="Arial"/>
                <a:cs typeface="Arial"/>
              </a:rPr>
              <a:t>μοναδική και  απαράλλαχτη </a:t>
            </a:r>
            <a:r>
              <a:rPr sz="2400" spc="-5" dirty="0">
                <a:latin typeface="Arial"/>
                <a:cs typeface="Arial"/>
              </a:rPr>
              <a:t>ηχητική ποιότητα. </a:t>
            </a:r>
            <a:r>
              <a:rPr sz="2400" spc="-10" dirty="0">
                <a:latin typeface="Arial"/>
                <a:cs typeface="Arial"/>
              </a:rPr>
              <a:t>Ωστόσο, </a:t>
            </a:r>
            <a:r>
              <a:rPr sz="2400" spc="-5" dirty="0">
                <a:latin typeface="Arial"/>
                <a:cs typeface="Arial"/>
              </a:rPr>
              <a:t>υπάρχουν  </a:t>
            </a:r>
            <a:r>
              <a:rPr sz="2400" dirty="0">
                <a:latin typeface="Arial"/>
                <a:cs typeface="Arial"/>
              </a:rPr>
              <a:t>φωνηεντικοί </a:t>
            </a:r>
            <a:r>
              <a:rPr sz="2400" spc="-5" dirty="0">
                <a:latin typeface="Arial"/>
                <a:cs typeface="Arial"/>
              </a:rPr>
              <a:t>ήχοι οι οποίοι παρουσιάζουν αλλαγή </a:t>
            </a:r>
            <a:r>
              <a:rPr sz="2400" dirty="0">
                <a:latin typeface="Arial"/>
                <a:cs typeface="Arial"/>
              </a:rPr>
              <a:t>κατά  την </a:t>
            </a:r>
            <a:r>
              <a:rPr sz="2400" spc="-5" dirty="0">
                <a:latin typeface="Arial"/>
                <a:cs typeface="Arial"/>
              </a:rPr>
              <a:t>διάρκεια της παραγωγής</a:t>
            </a:r>
            <a:r>
              <a:rPr sz="2400" spc="-15" dirty="0">
                <a:latin typeface="Arial"/>
                <a:cs typeface="Arial"/>
              </a:rPr>
              <a:t> </a:t>
            </a:r>
            <a:r>
              <a:rPr sz="2400" spc="5" dirty="0">
                <a:latin typeface="Arial"/>
                <a:cs typeface="Arial"/>
              </a:rPr>
              <a:t>τους.</a:t>
            </a:r>
            <a:endParaRPr sz="2400">
              <a:latin typeface="Arial"/>
              <a:cs typeface="Arial"/>
            </a:endParaRPr>
          </a:p>
          <a:p>
            <a:pPr marL="469265">
              <a:lnSpc>
                <a:spcPts val="2160"/>
              </a:lnSpc>
              <a:tabLst>
                <a:tab pos="755015" algn="l"/>
              </a:tabLst>
            </a:pPr>
            <a:r>
              <a:rPr sz="2000" spc="-5" dirty="0">
                <a:latin typeface="Arial"/>
                <a:cs typeface="Arial"/>
              </a:rPr>
              <a:t>–	Παράδειγμα: Παρατηρείστε τα φωνήεντα στις λέξεις «φ</a:t>
            </a:r>
            <a:r>
              <a:rPr sz="2000" b="1" u="heavy" spc="-5" dirty="0">
                <a:uFill>
                  <a:solidFill>
                    <a:srgbClr val="000000"/>
                  </a:solidFill>
                </a:uFill>
                <a:latin typeface="Arial"/>
                <a:cs typeface="Arial"/>
              </a:rPr>
              <a:t>άου</a:t>
            </a:r>
            <a:r>
              <a:rPr sz="2000" spc="-5" dirty="0">
                <a:latin typeface="Arial"/>
                <a:cs typeface="Arial"/>
              </a:rPr>
              <a:t>λ»</a:t>
            </a:r>
            <a:r>
              <a:rPr sz="2000" spc="90" dirty="0">
                <a:latin typeface="Arial"/>
                <a:cs typeface="Arial"/>
              </a:rPr>
              <a:t> </a:t>
            </a:r>
            <a:r>
              <a:rPr sz="2000" spc="-5" dirty="0">
                <a:latin typeface="Arial"/>
                <a:cs typeface="Arial"/>
              </a:rPr>
              <a:t>και</a:t>
            </a:r>
            <a:endParaRPr sz="2000">
              <a:latin typeface="Arial"/>
              <a:cs typeface="Arial"/>
            </a:endParaRPr>
          </a:p>
          <a:p>
            <a:pPr marL="755015" marR="5080">
              <a:lnSpc>
                <a:spcPct val="80200"/>
              </a:lnSpc>
              <a:spcBef>
                <a:spcPts val="235"/>
              </a:spcBef>
              <a:tabLst>
                <a:tab pos="1645285" algn="l"/>
                <a:tab pos="7098665" algn="l"/>
              </a:tabLst>
            </a:pPr>
            <a:r>
              <a:rPr sz="2000" spc="-15" dirty="0">
                <a:latin typeface="Arial"/>
                <a:cs typeface="Arial"/>
              </a:rPr>
              <a:t>«λ</a:t>
            </a:r>
            <a:r>
              <a:rPr sz="2000" b="1" u="heavy" spc="-15" dirty="0">
                <a:uFill>
                  <a:solidFill>
                    <a:srgbClr val="000000"/>
                  </a:solidFill>
                </a:uFill>
                <a:latin typeface="Arial"/>
                <a:cs typeface="Arial"/>
              </a:rPr>
              <a:t>αέ</a:t>
            </a:r>
            <a:r>
              <a:rPr sz="2000" spc="-15" dirty="0">
                <a:latin typeface="Arial"/>
                <a:cs typeface="Arial"/>
              </a:rPr>
              <a:t>».	</a:t>
            </a:r>
            <a:r>
              <a:rPr sz="2000" spc="-5" dirty="0">
                <a:latin typeface="Arial"/>
                <a:cs typeface="Arial"/>
              </a:rPr>
              <a:t>Αν τοποθετήσετε το </a:t>
            </a:r>
            <a:r>
              <a:rPr sz="2000" spc="-10" dirty="0">
                <a:latin typeface="Arial"/>
                <a:cs typeface="Arial"/>
              </a:rPr>
              <a:t>δάχτυλό </a:t>
            </a:r>
            <a:r>
              <a:rPr sz="2000" spc="-5" dirty="0">
                <a:latin typeface="Arial"/>
                <a:cs typeface="Arial"/>
              </a:rPr>
              <a:t>σας στην γλώσσα σας την  ώρα που </a:t>
            </a:r>
            <a:r>
              <a:rPr sz="2000" spc="-10" dirty="0">
                <a:latin typeface="Arial"/>
                <a:cs typeface="Arial"/>
              </a:rPr>
              <a:t>προφέρετε </a:t>
            </a:r>
            <a:r>
              <a:rPr sz="2000" spc="-5" dirty="0">
                <a:latin typeface="Arial"/>
                <a:cs typeface="Arial"/>
              </a:rPr>
              <a:t>αυτές τις λέξεις θα </a:t>
            </a:r>
            <a:r>
              <a:rPr sz="2000" spc="-10" dirty="0">
                <a:latin typeface="Arial"/>
                <a:cs typeface="Arial"/>
              </a:rPr>
              <a:t>παρατηρήσετε </a:t>
            </a:r>
            <a:r>
              <a:rPr sz="2000" spc="-5" dirty="0">
                <a:latin typeface="Arial"/>
                <a:cs typeface="Arial"/>
              </a:rPr>
              <a:t>μια  ελαφριά αλλαγή η </a:t>
            </a:r>
            <a:r>
              <a:rPr sz="2000" spc="-10" dirty="0">
                <a:latin typeface="Arial"/>
                <a:cs typeface="Arial"/>
              </a:rPr>
              <a:t>οποία </a:t>
            </a:r>
            <a:r>
              <a:rPr sz="2000" spc="-5" dirty="0">
                <a:latin typeface="Arial"/>
                <a:cs typeface="Arial"/>
              </a:rPr>
              <a:t>για την λέξη «λαέ»</a:t>
            </a:r>
            <a:r>
              <a:rPr sz="2000" spc="180" dirty="0">
                <a:latin typeface="Arial"/>
                <a:cs typeface="Arial"/>
              </a:rPr>
              <a:t> </a:t>
            </a:r>
            <a:r>
              <a:rPr sz="2000" spc="-5" dirty="0">
                <a:latin typeface="Arial"/>
                <a:cs typeface="Arial"/>
              </a:rPr>
              <a:t>είναι</a:t>
            </a:r>
            <a:r>
              <a:rPr sz="2000" spc="20" dirty="0">
                <a:latin typeface="Arial"/>
                <a:cs typeface="Arial"/>
              </a:rPr>
              <a:t> </a:t>
            </a:r>
            <a:r>
              <a:rPr sz="2000" spc="-5" dirty="0">
                <a:latin typeface="Arial"/>
                <a:cs typeface="Arial"/>
              </a:rPr>
              <a:t>μικρή,	αλλά</a:t>
            </a:r>
            <a:r>
              <a:rPr sz="2000" spc="-65" dirty="0">
                <a:latin typeface="Arial"/>
                <a:cs typeface="Arial"/>
              </a:rPr>
              <a:t> </a:t>
            </a:r>
            <a:r>
              <a:rPr sz="2000" spc="-5" dirty="0">
                <a:latin typeface="Arial"/>
                <a:cs typeface="Arial"/>
              </a:rPr>
              <a:t>για  την </a:t>
            </a:r>
            <a:r>
              <a:rPr sz="2000" spc="-10" dirty="0">
                <a:latin typeface="Arial"/>
                <a:cs typeface="Arial"/>
              </a:rPr>
              <a:t>λέξη </a:t>
            </a:r>
            <a:r>
              <a:rPr sz="2000" spc="-5" dirty="0">
                <a:latin typeface="Arial"/>
                <a:cs typeface="Arial"/>
              </a:rPr>
              <a:t>«φάουλ» είναι σημαντικά μεγαλύτερη και συνοδεύεται  από μια </a:t>
            </a:r>
            <a:r>
              <a:rPr sz="2000" spc="-10" dirty="0">
                <a:latin typeface="Arial"/>
                <a:cs typeface="Arial"/>
              </a:rPr>
              <a:t>ελαφριά </a:t>
            </a:r>
            <a:r>
              <a:rPr sz="2000" spc="-5" dirty="0">
                <a:latin typeface="Arial"/>
                <a:cs typeface="Arial"/>
              </a:rPr>
              <a:t>αλλαγή στο σχήμα των χειλιών. Οι </a:t>
            </a:r>
            <a:r>
              <a:rPr sz="2000" spc="-10" dirty="0">
                <a:latin typeface="Arial"/>
                <a:cs typeface="Arial"/>
              </a:rPr>
              <a:t>φωνηεντικοί  </a:t>
            </a:r>
            <a:r>
              <a:rPr sz="2000" spc="-5" dirty="0">
                <a:latin typeface="Arial"/>
                <a:cs typeface="Arial"/>
              </a:rPr>
              <a:t>ήχοι σε αυτές τις λέξεις ονομάζονται</a:t>
            </a:r>
            <a:r>
              <a:rPr sz="2000" dirty="0">
                <a:latin typeface="Arial"/>
                <a:cs typeface="Arial"/>
              </a:rPr>
              <a:t> δίφθογγοι.</a:t>
            </a:r>
            <a:endParaRPr sz="2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4489" y="478729"/>
            <a:ext cx="2305050" cy="695314"/>
          </a:xfrm>
          <a:prstGeom prst="rect">
            <a:avLst/>
          </a:prstGeom>
        </p:spPr>
        <p:txBody>
          <a:bodyPr vert="horz" wrap="square" lIns="0" tIns="12059" rIns="0" bIns="0" rtlCol="0" anchor="ctr">
            <a:spAutoFit/>
          </a:bodyPr>
          <a:lstStyle/>
          <a:p>
            <a:pPr marL="12693">
              <a:spcBef>
                <a:spcPts val="95"/>
              </a:spcBef>
            </a:pPr>
            <a:r>
              <a:rPr spc="-10" dirty="0"/>
              <a:t>Οδοντικά</a:t>
            </a:r>
            <a:endParaRPr/>
          </a:p>
        </p:txBody>
      </p:sp>
      <p:sp>
        <p:nvSpPr>
          <p:cNvPr id="3" name="object 3"/>
          <p:cNvSpPr txBox="1"/>
          <p:nvPr/>
        </p:nvSpPr>
        <p:spPr>
          <a:xfrm>
            <a:off x="524141" y="1619147"/>
            <a:ext cx="3683635" cy="3864831"/>
          </a:xfrm>
          <a:prstGeom prst="rect">
            <a:avLst/>
          </a:prstGeom>
        </p:spPr>
        <p:txBody>
          <a:bodyPr vert="horz" wrap="square" lIns="0" tIns="12694" rIns="0" bIns="0" rtlCol="0">
            <a:spAutoFit/>
          </a:bodyPr>
          <a:lstStyle/>
          <a:p>
            <a:pPr marL="355420" marR="83778" indent="-343361" defTabSz="911840">
              <a:spcBef>
                <a:spcPts val="100"/>
              </a:spcBef>
              <a:buFontTx/>
              <a:buChar char="•"/>
              <a:tabLst>
                <a:tab pos="355420" algn="l"/>
                <a:tab pos="356054" algn="l"/>
              </a:tabLst>
            </a:pPr>
            <a:r>
              <a:rPr sz="2792" spc="-5" dirty="0">
                <a:solidFill>
                  <a:prstClr val="black"/>
                </a:solidFill>
                <a:latin typeface="Arial"/>
                <a:cs typeface="Arial"/>
              </a:rPr>
              <a:t>Στα δόντια  </a:t>
            </a:r>
            <a:r>
              <a:rPr sz="2792" dirty="0">
                <a:solidFill>
                  <a:prstClr val="black"/>
                </a:solidFill>
                <a:latin typeface="Arial"/>
                <a:cs typeface="Arial"/>
              </a:rPr>
              <a:t>αρθρώνονται</a:t>
            </a:r>
            <a:r>
              <a:rPr sz="2792" spc="-80" dirty="0">
                <a:solidFill>
                  <a:prstClr val="black"/>
                </a:solidFill>
                <a:latin typeface="Arial"/>
                <a:cs typeface="Arial"/>
              </a:rPr>
              <a:t> </a:t>
            </a:r>
            <a:r>
              <a:rPr sz="2792" spc="-5" dirty="0">
                <a:solidFill>
                  <a:prstClr val="black"/>
                </a:solidFill>
                <a:latin typeface="Arial"/>
                <a:cs typeface="Arial"/>
              </a:rPr>
              <a:t>επίσης  </a:t>
            </a:r>
            <a:r>
              <a:rPr sz="2792" dirty="0">
                <a:solidFill>
                  <a:prstClr val="black"/>
                </a:solidFill>
                <a:latin typeface="Arial"/>
                <a:cs typeface="Arial"/>
              </a:rPr>
              <a:t>κάποια σύμφωνα </a:t>
            </a:r>
            <a:r>
              <a:rPr sz="2792" spc="-5" dirty="0">
                <a:solidFill>
                  <a:prstClr val="black"/>
                </a:solidFill>
                <a:latin typeface="Arial"/>
                <a:cs typeface="Arial"/>
              </a:rPr>
              <a:t>τα  </a:t>
            </a:r>
            <a:r>
              <a:rPr sz="2792" dirty="0">
                <a:solidFill>
                  <a:prstClr val="black"/>
                </a:solidFill>
                <a:latin typeface="Arial"/>
                <a:cs typeface="Arial"/>
              </a:rPr>
              <a:t>οποία</a:t>
            </a:r>
            <a:r>
              <a:rPr sz="2792" spc="-25" dirty="0">
                <a:solidFill>
                  <a:prstClr val="black"/>
                </a:solidFill>
                <a:latin typeface="Arial"/>
                <a:cs typeface="Arial"/>
              </a:rPr>
              <a:t> </a:t>
            </a:r>
            <a:r>
              <a:rPr sz="2792" dirty="0">
                <a:solidFill>
                  <a:prstClr val="black"/>
                </a:solidFill>
                <a:latin typeface="Arial"/>
                <a:cs typeface="Arial"/>
              </a:rPr>
              <a:t>ονομάζονται</a:t>
            </a:r>
            <a:endParaRPr sz="2792">
              <a:solidFill>
                <a:prstClr val="black"/>
              </a:solidFill>
              <a:latin typeface="Arial"/>
              <a:cs typeface="Arial"/>
            </a:endParaRPr>
          </a:p>
          <a:p>
            <a:pPr marL="355420" marR="5078" defTabSz="911840">
              <a:lnSpc>
                <a:spcPts val="2899"/>
              </a:lnSpc>
              <a:spcBef>
                <a:spcPts val="490"/>
              </a:spcBef>
            </a:pPr>
            <a:r>
              <a:rPr sz="2792" dirty="0">
                <a:solidFill>
                  <a:prstClr val="black"/>
                </a:solidFill>
                <a:latin typeface="Arial"/>
                <a:cs typeface="Arial"/>
              </a:rPr>
              <a:t>οδοντικά και </a:t>
            </a:r>
            <a:r>
              <a:rPr sz="2792" spc="-5" dirty="0">
                <a:solidFill>
                  <a:prstClr val="black"/>
                </a:solidFill>
                <a:latin typeface="Arial"/>
                <a:cs typeface="Arial"/>
              </a:rPr>
              <a:t>είναι </a:t>
            </a:r>
            <a:r>
              <a:rPr sz="2792" dirty="0">
                <a:solidFill>
                  <a:prstClr val="black"/>
                </a:solidFill>
                <a:latin typeface="Arial"/>
                <a:cs typeface="Arial"/>
              </a:rPr>
              <a:t>τα  ακόλουθα: </a:t>
            </a:r>
            <a:r>
              <a:rPr sz="2792" spc="-5" dirty="0">
                <a:solidFill>
                  <a:prstClr val="black"/>
                </a:solidFill>
                <a:latin typeface="Arial"/>
                <a:cs typeface="Arial"/>
              </a:rPr>
              <a:t>[t, d, θ</a:t>
            </a:r>
            <a:r>
              <a:rPr sz="2792" spc="-5">
                <a:solidFill>
                  <a:prstClr val="black"/>
                </a:solidFill>
                <a:latin typeface="Arial"/>
                <a:cs typeface="Arial"/>
              </a:rPr>
              <a:t>,</a:t>
            </a:r>
            <a:r>
              <a:rPr sz="2792" spc="-85">
                <a:solidFill>
                  <a:prstClr val="black"/>
                </a:solidFill>
                <a:latin typeface="Arial"/>
                <a:cs typeface="Arial"/>
              </a:rPr>
              <a:t> </a:t>
            </a:r>
            <a:r>
              <a:rPr lang="el-GR" sz="2792" dirty="0">
                <a:solidFill>
                  <a:prstClr val="black"/>
                </a:solidFill>
                <a:latin typeface="Times New Roman"/>
                <a:cs typeface="Times New Roman"/>
              </a:rPr>
              <a:t>δ</a:t>
            </a:r>
            <a:r>
              <a:rPr sz="2792">
                <a:solidFill>
                  <a:prstClr val="black"/>
                </a:solidFill>
                <a:latin typeface="Arial"/>
                <a:cs typeface="Arial"/>
              </a:rPr>
              <a:t>],</a:t>
            </a:r>
          </a:p>
          <a:p>
            <a:pPr marL="355420" defTabSz="911840">
              <a:spcBef>
                <a:spcPts val="440"/>
              </a:spcBef>
            </a:pPr>
            <a:r>
              <a:rPr sz="2792" spc="-5" dirty="0">
                <a:solidFill>
                  <a:prstClr val="black"/>
                </a:solidFill>
                <a:latin typeface="Arial"/>
                <a:cs typeface="Arial"/>
              </a:rPr>
              <a:t>όπως στις</a:t>
            </a:r>
            <a:r>
              <a:rPr sz="2792" spc="-25" dirty="0">
                <a:solidFill>
                  <a:prstClr val="black"/>
                </a:solidFill>
                <a:latin typeface="Arial"/>
                <a:cs typeface="Arial"/>
              </a:rPr>
              <a:t> </a:t>
            </a:r>
            <a:r>
              <a:rPr sz="2792" spc="-5" dirty="0">
                <a:solidFill>
                  <a:prstClr val="black"/>
                </a:solidFill>
                <a:latin typeface="Arial"/>
                <a:cs typeface="Arial"/>
              </a:rPr>
              <a:t>λέξεις</a:t>
            </a:r>
            <a:endParaRPr sz="2792">
              <a:solidFill>
                <a:prstClr val="black"/>
              </a:solidFill>
              <a:latin typeface="Arial"/>
              <a:cs typeface="Arial"/>
            </a:endParaRPr>
          </a:p>
          <a:p>
            <a:pPr marL="355420" marR="922823" defTabSz="911840">
              <a:spcBef>
                <a:spcPts val="10"/>
              </a:spcBef>
            </a:pPr>
            <a:r>
              <a:rPr sz="2792" spc="-5" dirty="0">
                <a:solidFill>
                  <a:prstClr val="black"/>
                </a:solidFill>
                <a:latin typeface="Arial"/>
                <a:cs typeface="Arial"/>
              </a:rPr>
              <a:t>«</a:t>
            </a:r>
            <a:r>
              <a:rPr sz="2792" b="1" u="heavy" spc="-5" dirty="0">
                <a:solidFill>
                  <a:prstClr val="black"/>
                </a:solidFill>
                <a:uFill>
                  <a:solidFill>
                    <a:srgbClr val="000000"/>
                  </a:solidFill>
                </a:uFill>
                <a:latin typeface="Arial"/>
                <a:cs typeface="Arial"/>
              </a:rPr>
              <a:t>τ</a:t>
            </a:r>
            <a:r>
              <a:rPr sz="2792" spc="-5" dirty="0">
                <a:solidFill>
                  <a:prstClr val="black"/>
                </a:solidFill>
                <a:latin typeface="Arial"/>
                <a:cs typeface="Arial"/>
              </a:rPr>
              <a:t>έλος, </a:t>
            </a:r>
            <a:r>
              <a:rPr sz="2792" b="1" u="heavy" spc="-5" dirty="0">
                <a:solidFill>
                  <a:prstClr val="black"/>
                </a:solidFill>
                <a:uFill>
                  <a:solidFill>
                    <a:srgbClr val="000000"/>
                  </a:solidFill>
                </a:uFill>
                <a:latin typeface="Arial"/>
                <a:cs typeface="Arial"/>
              </a:rPr>
              <a:t>ντ</a:t>
            </a:r>
            <a:r>
              <a:rPr sz="2792" spc="-5" dirty="0">
                <a:solidFill>
                  <a:prstClr val="black"/>
                </a:solidFill>
                <a:latin typeface="Arial"/>
                <a:cs typeface="Arial"/>
              </a:rPr>
              <a:t>ύνω,  </a:t>
            </a:r>
            <a:r>
              <a:rPr sz="2792" b="1" u="heavy" dirty="0">
                <a:solidFill>
                  <a:prstClr val="black"/>
                </a:solidFill>
                <a:uFill>
                  <a:solidFill>
                    <a:srgbClr val="000000"/>
                  </a:solidFill>
                </a:uFill>
                <a:latin typeface="Arial"/>
                <a:cs typeface="Arial"/>
              </a:rPr>
              <a:t>θ</a:t>
            </a:r>
            <a:r>
              <a:rPr sz="2792" dirty="0">
                <a:solidFill>
                  <a:prstClr val="black"/>
                </a:solidFill>
                <a:latin typeface="Arial"/>
                <a:cs typeface="Arial"/>
              </a:rPr>
              <a:t>άρρος,</a:t>
            </a:r>
            <a:r>
              <a:rPr sz="2792" spc="-90" dirty="0">
                <a:solidFill>
                  <a:prstClr val="black"/>
                </a:solidFill>
                <a:latin typeface="Arial"/>
                <a:cs typeface="Arial"/>
              </a:rPr>
              <a:t> </a:t>
            </a:r>
            <a:r>
              <a:rPr sz="2792" b="1" u="heavy" spc="-5" dirty="0">
                <a:solidFill>
                  <a:prstClr val="black"/>
                </a:solidFill>
                <a:uFill>
                  <a:solidFill>
                    <a:srgbClr val="000000"/>
                  </a:solidFill>
                </a:uFill>
                <a:latin typeface="Arial"/>
                <a:cs typeface="Arial"/>
              </a:rPr>
              <a:t>δ</a:t>
            </a:r>
            <a:r>
              <a:rPr sz="2792" spc="-5" dirty="0">
                <a:solidFill>
                  <a:prstClr val="black"/>
                </a:solidFill>
                <a:latin typeface="Arial"/>
                <a:cs typeface="Arial"/>
              </a:rPr>
              <a:t>ένω»</a:t>
            </a:r>
            <a:endParaRPr sz="2792">
              <a:solidFill>
                <a:prstClr val="black"/>
              </a:solidFill>
              <a:latin typeface="Arial"/>
              <a:cs typeface="Arial"/>
            </a:endParaRPr>
          </a:p>
        </p:txBody>
      </p:sp>
      <p:sp>
        <p:nvSpPr>
          <p:cNvPr id="4" name="object 4"/>
          <p:cNvSpPr/>
          <p:nvPr/>
        </p:nvSpPr>
        <p:spPr>
          <a:xfrm>
            <a:off x="4635639" y="1595293"/>
            <a:ext cx="4038600"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0428" y="478729"/>
            <a:ext cx="1773555" cy="695314"/>
          </a:xfrm>
          <a:prstGeom prst="rect">
            <a:avLst/>
          </a:prstGeom>
        </p:spPr>
        <p:txBody>
          <a:bodyPr vert="horz" wrap="square" lIns="0" tIns="12059" rIns="0" bIns="0" rtlCol="0" anchor="ctr">
            <a:spAutoFit/>
          </a:bodyPr>
          <a:lstStyle/>
          <a:p>
            <a:pPr marL="12693">
              <a:spcBef>
                <a:spcPts val="95"/>
              </a:spcBef>
            </a:pPr>
            <a:r>
              <a:rPr spc="-10" dirty="0"/>
              <a:t>Χειλικά</a:t>
            </a:r>
            <a:endParaRPr/>
          </a:p>
        </p:txBody>
      </p:sp>
      <p:sp>
        <p:nvSpPr>
          <p:cNvPr id="3" name="object 3"/>
          <p:cNvSpPr txBox="1"/>
          <p:nvPr/>
        </p:nvSpPr>
        <p:spPr>
          <a:xfrm>
            <a:off x="524142" y="1560526"/>
            <a:ext cx="3823335" cy="4184575"/>
          </a:xfrm>
          <a:prstGeom prst="rect">
            <a:avLst/>
          </a:prstGeom>
        </p:spPr>
        <p:txBody>
          <a:bodyPr vert="horz" wrap="square" lIns="0" tIns="85683" rIns="0" bIns="0" rtlCol="0">
            <a:spAutoFit/>
          </a:bodyPr>
          <a:lstStyle/>
          <a:p>
            <a:pPr marL="354785" marR="5078" indent="-342727" defTabSz="911840">
              <a:lnSpc>
                <a:spcPct val="79900"/>
              </a:lnSpc>
              <a:spcBef>
                <a:spcPts val="675"/>
              </a:spcBef>
              <a:buFontTx/>
              <a:buChar char="•"/>
              <a:tabLst>
                <a:tab pos="354785" algn="l"/>
                <a:tab pos="355420" algn="l"/>
              </a:tabLst>
            </a:pPr>
            <a:r>
              <a:rPr sz="2393" spc="-5" dirty="0">
                <a:solidFill>
                  <a:prstClr val="black"/>
                </a:solidFill>
                <a:latin typeface="Arial"/>
                <a:cs typeface="Arial"/>
              </a:rPr>
              <a:t>Τα χείλη αρθρώνουν  </a:t>
            </a:r>
            <a:r>
              <a:rPr sz="2393" dirty="0">
                <a:solidFill>
                  <a:prstClr val="black"/>
                </a:solidFill>
                <a:latin typeface="Arial"/>
                <a:cs typeface="Arial"/>
              </a:rPr>
              <a:t>μερικά από τα </a:t>
            </a:r>
            <a:r>
              <a:rPr sz="2393" spc="-5" dirty="0">
                <a:solidFill>
                  <a:prstClr val="black"/>
                </a:solidFill>
                <a:latin typeface="Arial"/>
                <a:cs typeface="Arial"/>
              </a:rPr>
              <a:t>πιο</a:t>
            </a:r>
            <a:r>
              <a:rPr sz="2393" spc="-120" dirty="0">
                <a:solidFill>
                  <a:prstClr val="black"/>
                </a:solidFill>
                <a:latin typeface="Arial"/>
                <a:cs typeface="Arial"/>
              </a:rPr>
              <a:t> </a:t>
            </a:r>
            <a:r>
              <a:rPr sz="2393" dirty="0">
                <a:solidFill>
                  <a:prstClr val="black"/>
                </a:solidFill>
                <a:latin typeface="Arial"/>
                <a:cs typeface="Arial"/>
              </a:rPr>
              <a:t>βασικά  σύμφωνα σε κάθε  γλώσσα. </a:t>
            </a:r>
            <a:r>
              <a:rPr sz="2393" spc="-5" dirty="0">
                <a:solidFill>
                  <a:prstClr val="black"/>
                </a:solidFill>
                <a:latin typeface="Arial"/>
                <a:cs typeface="Arial"/>
              </a:rPr>
              <a:t>Κατά </a:t>
            </a:r>
            <a:r>
              <a:rPr sz="2393" dirty="0">
                <a:solidFill>
                  <a:prstClr val="black"/>
                </a:solidFill>
                <a:latin typeface="Arial"/>
                <a:cs typeface="Arial"/>
              </a:rPr>
              <a:t>την  </a:t>
            </a:r>
            <a:r>
              <a:rPr sz="2393" spc="-5" dirty="0">
                <a:solidFill>
                  <a:prstClr val="black"/>
                </a:solidFill>
                <a:latin typeface="Arial"/>
                <a:cs typeface="Arial"/>
              </a:rPr>
              <a:t>άρθρωση δεν  </a:t>
            </a:r>
            <a:r>
              <a:rPr sz="2393" dirty="0">
                <a:solidFill>
                  <a:prstClr val="black"/>
                </a:solidFill>
                <a:latin typeface="Arial"/>
                <a:cs typeface="Arial"/>
              </a:rPr>
              <a:t>χρησιμοποιείται η  γλώσσα, αλλά μόνο η  κατάλληλη </a:t>
            </a:r>
            <a:r>
              <a:rPr sz="2393" spc="-5" dirty="0">
                <a:solidFill>
                  <a:prstClr val="black"/>
                </a:solidFill>
                <a:latin typeface="Arial"/>
                <a:cs typeface="Arial"/>
              </a:rPr>
              <a:t>τοποθέτηση  </a:t>
            </a:r>
            <a:r>
              <a:rPr sz="2393" dirty="0">
                <a:solidFill>
                  <a:prstClr val="black"/>
                </a:solidFill>
                <a:latin typeface="Arial"/>
                <a:cs typeface="Arial"/>
              </a:rPr>
              <a:t>των χειλιών. </a:t>
            </a:r>
            <a:r>
              <a:rPr sz="2393" spc="-5" dirty="0">
                <a:solidFill>
                  <a:prstClr val="black"/>
                </a:solidFill>
                <a:latin typeface="Arial"/>
                <a:cs typeface="Arial"/>
              </a:rPr>
              <a:t>Τα χειλικά  </a:t>
            </a:r>
            <a:r>
              <a:rPr sz="2393" dirty="0">
                <a:solidFill>
                  <a:prstClr val="black"/>
                </a:solidFill>
                <a:latin typeface="Arial"/>
                <a:cs typeface="Arial"/>
              </a:rPr>
              <a:t>σύμφωνα της Νέας  </a:t>
            </a:r>
            <a:r>
              <a:rPr sz="2393" spc="-5" dirty="0">
                <a:solidFill>
                  <a:prstClr val="black"/>
                </a:solidFill>
                <a:latin typeface="Arial"/>
                <a:cs typeface="Arial"/>
              </a:rPr>
              <a:t>Ελληνικής </a:t>
            </a:r>
            <a:r>
              <a:rPr sz="2393" dirty="0">
                <a:solidFill>
                  <a:prstClr val="black"/>
                </a:solidFill>
                <a:latin typeface="Arial"/>
                <a:cs typeface="Arial"/>
              </a:rPr>
              <a:t>είναι τα  </a:t>
            </a:r>
            <a:r>
              <a:rPr sz="2393" spc="-5" dirty="0">
                <a:solidFill>
                  <a:prstClr val="black"/>
                </a:solidFill>
                <a:latin typeface="Arial"/>
                <a:cs typeface="Arial"/>
              </a:rPr>
              <a:t>ακόλουθα: [p, b, f, v],  </a:t>
            </a:r>
            <a:r>
              <a:rPr sz="2393" dirty="0">
                <a:solidFill>
                  <a:prstClr val="black"/>
                </a:solidFill>
                <a:latin typeface="Arial"/>
                <a:cs typeface="Arial"/>
              </a:rPr>
              <a:t>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π</a:t>
            </a:r>
            <a:r>
              <a:rPr sz="2393" spc="-5" dirty="0">
                <a:solidFill>
                  <a:prstClr val="black"/>
                </a:solidFill>
                <a:latin typeface="Arial"/>
                <a:cs typeface="Arial"/>
              </a:rPr>
              <a:t>ίνω, </a:t>
            </a:r>
            <a:r>
              <a:rPr sz="2393" u="heavy" spc="-5" dirty="0">
                <a:solidFill>
                  <a:prstClr val="black"/>
                </a:solidFill>
                <a:uFill>
                  <a:solidFill>
                    <a:srgbClr val="000000"/>
                  </a:solidFill>
                </a:uFill>
                <a:latin typeface="Arial"/>
                <a:cs typeface="Arial"/>
              </a:rPr>
              <a:t> </a:t>
            </a:r>
            <a:r>
              <a:rPr sz="2393" b="1" u="heavy" spc="-5" dirty="0">
                <a:solidFill>
                  <a:prstClr val="black"/>
                </a:solidFill>
                <a:uFill>
                  <a:solidFill>
                    <a:srgbClr val="000000"/>
                  </a:solidFill>
                </a:uFill>
                <a:latin typeface="Arial"/>
                <a:cs typeface="Arial"/>
              </a:rPr>
              <a:t>μπ</a:t>
            </a:r>
            <a:r>
              <a:rPr sz="2393" spc="-5" dirty="0">
                <a:solidFill>
                  <a:prstClr val="black"/>
                </a:solidFill>
                <a:latin typeface="Arial"/>
                <a:cs typeface="Arial"/>
              </a:rPr>
              <a:t>αίνω, </a:t>
            </a:r>
            <a:r>
              <a:rPr sz="2393" b="1" u="heavy" spc="-5" dirty="0">
                <a:solidFill>
                  <a:prstClr val="black"/>
                </a:solidFill>
                <a:uFill>
                  <a:solidFill>
                    <a:srgbClr val="000000"/>
                  </a:solidFill>
                </a:uFill>
                <a:latin typeface="Arial"/>
                <a:cs typeface="Arial"/>
              </a:rPr>
              <a:t>φ</a:t>
            </a:r>
            <a:r>
              <a:rPr sz="2393" spc="-5" dirty="0">
                <a:solidFill>
                  <a:prstClr val="black"/>
                </a:solidFill>
                <a:latin typeface="Arial"/>
                <a:cs typeface="Arial"/>
              </a:rPr>
              <a:t>έρνω,</a:t>
            </a:r>
            <a:r>
              <a:rPr sz="2393" spc="-40" dirty="0">
                <a:solidFill>
                  <a:prstClr val="black"/>
                </a:solidFill>
                <a:latin typeface="Arial"/>
                <a:cs typeface="Arial"/>
              </a:rPr>
              <a:t> </a:t>
            </a:r>
            <a:r>
              <a:rPr sz="2393" b="1" u="heavy" spc="-5" dirty="0">
                <a:solidFill>
                  <a:prstClr val="black"/>
                </a:solidFill>
                <a:uFill>
                  <a:solidFill>
                    <a:srgbClr val="000000"/>
                  </a:solidFill>
                </a:uFill>
                <a:latin typeface="Arial"/>
                <a:cs typeface="Arial"/>
              </a:rPr>
              <a:t>β</a:t>
            </a:r>
            <a:r>
              <a:rPr sz="2393" spc="-5" dirty="0">
                <a:solidFill>
                  <a:prstClr val="black"/>
                </a:solidFill>
                <a:latin typeface="Arial"/>
                <a:cs typeface="Arial"/>
              </a:rPr>
              <a:t>ήμα».</a:t>
            </a:r>
            <a:endParaRPr sz="2393">
              <a:solidFill>
                <a:prstClr val="black"/>
              </a:solidFill>
              <a:latin typeface="Arial"/>
              <a:cs typeface="Arial"/>
            </a:endParaRPr>
          </a:p>
        </p:txBody>
      </p:sp>
      <p:sp>
        <p:nvSpPr>
          <p:cNvPr id="4" name="object 4"/>
          <p:cNvSpPr/>
          <p:nvPr/>
        </p:nvSpPr>
        <p:spPr>
          <a:xfrm>
            <a:off x="4694171" y="1595293"/>
            <a:ext cx="3980069"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3175"/>
            <a:ext cx="8206740" cy="1363273"/>
          </a:xfrm>
          <a:prstGeom prst="rect">
            <a:avLst/>
          </a:prstGeom>
        </p:spPr>
        <p:txBody>
          <a:bodyPr vert="horz" wrap="square" lIns="0" tIns="12694" rIns="0" bIns="0" rtlCol="0" anchor="ctr">
            <a:spAutoFit/>
          </a:bodyPr>
          <a:lstStyle/>
          <a:p>
            <a:pPr marL="806676" marR="5078" indent="830159">
              <a:spcBef>
                <a:spcPts val="100"/>
              </a:spcBef>
            </a:pPr>
            <a:r>
              <a:rPr spc="-5" dirty="0"/>
              <a:t>Τρόπος άρθρωσης  </a:t>
            </a:r>
            <a:r>
              <a:rPr spc="-10"/>
              <a:t>Κλειστά </a:t>
            </a:r>
            <a:r>
              <a:rPr lang="el-GR" dirty="0"/>
              <a:t>-</a:t>
            </a:r>
            <a:r>
              <a:rPr spc="-10"/>
              <a:t>Εξακολουθητικά</a:t>
            </a:r>
            <a:endParaRPr spc="-10" dirty="0"/>
          </a:p>
        </p:txBody>
      </p:sp>
      <p:sp>
        <p:nvSpPr>
          <p:cNvPr id="3" name="object 3"/>
          <p:cNvSpPr txBox="1"/>
          <p:nvPr/>
        </p:nvSpPr>
        <p:spPr>
          <a:xfrm>
            <a:off x="524140" y="1285463"/>
            <a:ext cx="4391357" cy="5430326"/>
          </a:xfrm>
          <a:prstGeom prst="rect">
            <a:avLst/>
          </a:prstGeom>
        </p:spPr>
        <p:txBody>
          <a:bodyPr vert="horz" wrap="square" lIns="0" tIns="49506" rIns="0" bIns="0" rtlCol="0">
            <a:spAutoFit/>
          </a:bodyPr>
          <a:lstStyle/>
          <a:p>
            <a:pPr marL="355420" marR="5078" indent="-342727" defTabSz="911840">
              <a:lnSpc>
                <a:spcPct val="79900"/>
              </a:lnSpc>
              <a:spcBef>
                <a:spcPts val="390"/>
              </a:spcBef>
              <a:buFontTx/>
              <a:buChar char="•"/>
              <a:tabLst>
                <a:tab pos="354785" algn="l"/>
                <a:tab pos="355420" algn="l"/>
              </a:tabLst>
            </a:pPr>
            <a:r>
              <a:rPr sz="1596" dirty="0">
                <a:solidFill>
                  <a:prstClr val="black"/>
                </a:solidFill>
                <a:latin typeface="Arial"/>
                <a:cs typeface="Arial"/>
              </a:rPr>
              <a:t>Η </a:t>
            </a:r>
            <a:r>
              <a:rPr sz="1596" spc="-5" dirty="0">
                <a:solidFill>
                  <a:prstClr val="black"/>
                </a:solidFill>
                <a:latin typeface="Arial"/>
                <a:cs typeface="Arial"/>
              </a:rPr>
              <a:t>συγκεκριμένη διάκριση σχετίζεται με το πόσο  δυνατά πιέζει κάποιος αρθρωτής μέρος </a:t>
            </a:r>
            <a:r>
              <a:rPr sz="1596" dirty="0">
                <a:solidFill>
                  <a:prstClr val="black"/>
                </a:solidFill>
                <a:latin typeface="Arial"/>
                <a:cs typeface="Arial"/>
              </a:rPr>
              <a:t>της  </a:t>
            </a:r>
            <a:r>
              <a:rPr sz="1596" spc="-5" dirty="0">
                <a:solidFill>
                  <a:prstClr val="black"/>
                </a:solidFill>
                <a:latin typeface="Arial"/>
                <a:cs typeface="Arial"/>
              </a:rPr>
              <a:t>στοματικής κοιλότητα για </a:t>
            </a:r>
            <a:r>
              <a:rPr sz="1596" dirty="0">
                <a:solidFill>
                  <a:prstClr val="black"/>
                </a:solidFill>
                <a:latin typeface="Arial"/>
                <a:cs typeface="Arial"/>
              </a:rPr>
              <a:t>να </a:t>
            </a:r>
            <a:r>
              <a:rPr sz="1596" spc="-5" dirty="0">
                <a:solidFill>
                  <a:prstClr val="black"/>
                </a:solidFill>
                <a:latin typeface="Arial"/>
                <a:cs typeface="Arial"/>
              </a:rPr>
              <a:t>αρθρωθεί ένας </a:t>
            </a:r>
            <a:r>
              <a:rPr sz="1596" dirty="0">
                <a:solidFill>
                  <a:prstClr val="black"/>
                </a:solidFill>
                <a:latin typeface="Arial"/>
                <a:cs typeface="Arial"/>
              </a:rPr>
              <a:t>ήχος.  </a:t>
            </a:r>
            <a:r>
              <a:rPr sz="1596" spc="-5" dirty="0">
                <a:solidFill>
                  <a:prstClr val="black"/>
                </a:solidFill>
                <a:latin typeface="Arial"/>
                <a:cs typeface="Arial"/>
              </a:rPr>
              <a:t>Αν υπάρχει δυνατό κλείσιμο, </a:t>
            </a:r>
            <a:r>
              <a:rPr sz="1596" dirty="0">
                <a:solidFill>
                  <a:prstClr val="black"/>
                </a:solidFill>
                <a:latin typeface="Arial"/>
                <a:cs typeface="Arial"/>
              </a:rPr>
              <a:t>ο αέρας που εξέρχεται  </a:t>
            </a:r>
            <a:r>
              <a:rPr sz="1596" spc="-5" dirty="0">
                <a:solidFill>
                  <a:prstClr val="black"/>
                </a:solidFill>
                <a:latin typeface="Arial"/>
                <a:cs typeface="Arial"/>
              </a:rPr>
              <a:t>από τους πνεύμονες βρίσκει ανυπέρβλητο </a:t>
            </a:r>
            <a:r>
              <a:rPr sz="1596" spc="-10" dirty="0">
                <a:solidFill>
                  <a:prstClr val="black"/>
                </a:solidFill>
                <a:latin typeface="Arial"/>
                <a:cs typeface="Arial"/>
              </a:rPr>
              <a:t>εμπόδιο  </a:t>
            </a:r>
            <a:r>
              <a:rPr sz="1596" spc="-5" dirty="0">
                <a:solidFill>
                  <a:prstClr val="black"/>
                </a:solidFill>
                <a:latin typeface="Arial"/>
                <a:cs typeface="Arial"/>
              </a:rPr>
              <a:t>και παγιδεύεται μέσα στο στόμα. Στην περίπτωση  αυτή </a:t>
            </a:r>
            <a:r>
              <a:rPr sz="1596" dirty="0">
                <a:solidFill>
                  <a:prstClr val="black"/>
                </a:solidFill>
                <a:latin typeface="Arial"/>
                <a:cs typeface="Arial"/>
              </a:rPr>
              <a:t>ο </a:t>
            </a:r>
            <a:r>
              <a:rPr sz="1596" spc="-5" dirty="0">
                <a:solidFill>
                  <a:prstClr val="black"/>
                </a:solidFill>
                <a:latin typeface="Arial"/>
                <a:cs typeface="Arial"/>
              </a:rPr>
              <a:t>ήχος που αρθρώνεται ονομάζεται</a:t>
            </a:r>
            <a:r>
              <a:rPr sz="1596" spc="20" dirty="0">
                <a:solidFill>
                  <a:prstClr val="black"/>
                </a:solidFill>
                <a:latin typeface="Arial"/>
                <a:cs typeface="Arial"/>
              </a:rPr>
              <a:t> </a:t>
            </a:r>
            <a:r>
              <a:rPr sz="1596" spc="-5" dirty="0">
                <a:solidFill>
                  <a:prstClr val="black"/>
                </a:solidFill>
                <a:latin typeface="Arial"/>
                <a:cs typeface="Arial"/>
              </a:rPr>
              <a:t>κλειστός.</a:t>
            </a:r>
            <a:endParaRPr sz="1596">
              <a:solidFill>
                <a:prstClr val="black"/>
              </a:solidFill>
              <a:latin typeface="Arial"/>
              <a:cs typeface="Arial"/>
            </a:endParaRPr>
          </a:p>
          <a:p>
            <a:pPr marL="355420" marR="104722" indent="-342727" defTabSz="911840">
              <a:lnSpc>
                <a:spcPct val="79800"/>
              </a:lnSpc>
              <a:spcBef>
                <a:spcPts val="290"/>
              </a:spcBef>
              <a:buFontTx/>
              <a:buChar char="•"/>
              <a:tabLst>
                <a:tab pos="354785" algn="l"/>
                <a:tab pos="355420" algn="l"/>
              </a:tabLst>
            </a:pPr>
            <a:r>
              <a:rPr sz="1596" dirty="0">
                <a:solidFill>
                  <a:prstClr val="black"/>
                </a:solidFill>
                <a:latin typeface="Arial"/>
                <a:cs typeface="Arial"/>
              </a:rPr>
              <a:t>Σε αντίθετη </a:t>
            </a:r>
            <a:r>
              <a:rPr sz="1596" spc="-5" dirty="0">
                <a:solidFill>
                  <a:prstClr val="black"/>
                </a:solidFill>
                <a:latin typeface="Arial"/>
                <a:cs typeface="Arial"/>
              </a:rPr>
              <a:t>περίπτωση, </a:t>
            </a:r>
            <a:r>
              <a:rPr sz="1596" dirty="0">
                <a:solidFill>
                  <a:prstClr val="black"/>
                </a:solidFill>
                <a:latin typeface="Arial"/>
                <a:cs typeface="Arial"/>
              </a:rPr>
              <a:t>ο </a:t>
            </a:r>
            <a:r>
              <a:rPr sz="1596" spc="-5" dirty="0">
                <a:solidFill>
                  <a:prstClr val="black"/>
                </a:solidFill>
                <a:latin typeface="Arial"/>
                <a:cs typeface="Arial"/>
              </a:rPr>
              <a:t>αρθρωτής </a:t>
            </a:r>
            <a:r>
              <a:rPr sz="1596" dirty="0">
                <a:solidFill>
                  <a:prstClr val="black"/>
                </a:solidFill>
                <a:latin typeface="Arial"/>
                <a:cs typeface="Arial"/>
              </a:rPr>
              <a:t>ακουμπά  </a:t>
            </a:r>
            <a:r>
              <a:rPr sz="1596" spc="-5" dirty="0">
                <a:solidFill>
                  <a:prstClr val="black"/>
                </a:solidFill>
                <a:latin typeface="Arial"/>
                <a:cs typeface="Arial"/>
              </a:rPr>
              <a:t>χαλαρά στην στοματική κοιλότητα </a:t>
            </a:r>
            <a:r>
              <a:rPr sz="1596" dirty="0">
                <a:solidFill>
                  <a:prstClr val="black"/>
                </a:solidFill>
                <a:latin typeface="Arial"/>
                <a:cs typeface="Arial"/>
              </a:rPr>
              <a:t>και ο </a:t>
            </a:r>
            <a:r>
              <a:rPr sz="1596" spc="-5" dirty="0">
                <a:solidFill>
                  <a:prstClr val="black"/>
                </a:solidFill>
                <a:latin typeface="Arial"/>
                <a:cs typeface="Arial"/>
              </a:rPr>
              <a:t>αέρας </a:t>
            </a:r>
            <a:r>
              <a:rPr sz="1596" dirty="0">
                <a:solidFill>
                  <a:prstClr val="black"/>
                </a:solidFill>
                <a:latin typeface="Arial"/>
                <a:cs typeface="Arial"/>
              </a:rPr>
              <a:t>ο  </a:t>
            </a:r>
            <a:r>
              <a:rPr sz="1596" spc="-5" dirty="0">
                <a:solidFill>
                  <a:prstClr val="black"/>
                </a:solidFill>
                <a:latin typeface="Arial"/>
                <a:cs typeface="Arial"/>
              </a:rPr>
              <a:t>οποίος εξέρχεται βρίσκει </a:t>
            </a:r>
            <a:r>
              <a:rPr sz="1596" dirty="0">
                <a:solidFill>
                  <a:prstClr val="black"/>
                </a:solidFill>
                <a:latin typeface="Arial"/>
                <a:cs typeface="Arial"/>
              </a:rPr>
              <a:t>αρχικά </a:t>
            </a:r>
            <a:r>
              <a:rPr sz="1596" spc="-5" dirty="0">
                <a:solidFill>
                  <a:prstClr val="black"/>
                </a:solidFill>
                <a:latin typeface="Arial"/>
                <a:cs typeface="Arial"/>
              </a:rPr>
              <a:t>κάποιο εμπόδιο,  αλλά στη συνέχεια </a:t>
            </a:r>
            <a:r>
              <a:rPr sz="1596" dirty="0">
                <a:solidFill>
                  <a:prstClr val="black"/>
                </a:solidFill>
                <a:latin typeface="Arial"/>
                <a:cs typeface="Arial"/>
              </a:rPr>
              <a:t>λόγω της </a:t>
            </a:r>
            <a:r>
              <a:rPr sz="1596" spc="-5" dirty="0">
                <a:solidFill>
                  <a:prstClr val="black"/>
                </a:solidFill>
                <a:latin typeface="Arial"/>
                <a:cs typeface="Arial"/>
              </a:rPr>
              <a:t>χαλαρής επαφής </a:t>
            </a:r>
            <a:r>
              <a:rPr sz="1596" dirty="0">
                <a:solidFill>
                  <a:prstClr val="black"/>
                </a:solidFill>
                <a:latin typeface="Arial"/>
                <a:cs typeface="Arial"/>
              </a:rPr>
              <a:t>των  </a:t>
            </a:r>
            <a:r>
              <a:rPr sz="1596" spc="-5" dirty="0">
                <a:solidFill>
                  <a:prstClr val="black"/>
                </a:solidFill>
                <a:latin typeface="Arial"/>
                <a:cs typeface="Arial"/>
              </a:rPr>
              <a:t>αρθρωτών βρίσκει </a:t>
            </a:r>
            <a:r>
              <a:rPr sz="1596" spc="-10" dirty="0">
                <a:solidFill>
                  <a:prstClr val="black"/>
                </a:solidFill>
                <a:latin typeface="Arial"/>
                <a:cs typeface="Arial"/>
              </a:rPr>
              <a:t>δίοδο </a:t>
            </a:r>
            <a:r>
              <a:rPr sz="1596" spc="-5" dirty="0">
                <a:solidFill>
                  <a:prstClr val="black"/>
                </a:solidFill>
                <a:latin typeface="Arial"/>
                <a:cs typeface="Arial"/>
              </a:rPr>
              <a:t>διαφυγής και τελικά  βγαίνει από το στόμα. </a:t>
            </a:r>
            <a:r>
              <a:rPr sz="1596" dirty="0">
                <a:solidFill>
                  <a:prstClr val="black"/>
                </a:solidFill>
                <a:latin typeface="Arial"/>
                <a:cs typeface="Arial"/>
              </a:rPr>
              <a:t>Τα </a:t>
            </a:r>
            <a:r>
              <a:rPr sz="1596" spc="-5" dirty="0">
                <a:solidFill>
                  <a:prstClr val="black"/>
                </a:solidFill>
                <a:latin typeface="Arial"/>
                <a:cs typeface="Arial"/>
              </a:rPr>
              <a:t>σύμφωνα που  παράγονται με αυτόν </a:t>
            </a:r>
            <a:r>
              <a:rPr sz="1596" dirty="0">
                <a:solidFill>
                  <a:prstClr val="black"/>
                </a:solidFill>
                <a:latin typeface="Arial"/>
                <a:cs typeface="Arial"/>
              </a:rPr>
              <a:t>τον </a:t>
            </a:r>
            <a:r>
              <a:rPr sz="1596" spc="-5" dirty="0">
                <a:solidFill>
                  <a:prstClr val="black"/>
                </a:solidFill>
                <a:latin typeface="Arial"/>
                <a:cs typeface="Arial"/>
              </a:rPr>
              <a:t>τρόπο </a:t>
            </a:r>
            <a:r>
              <a:rPr sz="1596" spc="-10" dirty="0">
                <a:solidFill>
                  <a:prstClr val="black"/>
                </a:solidFill>
                <a:latin typeface="Arial"/>
                <a:cs typeface="Arial"/>
              </a:rPr>
              <a:t>ονομάζονται  </a:t>
            </a:r>
            <a:r>
              <a:rPr sz="1596" spc="-5" dirty="0">
                <a:solidFill>
                  <a:prstClr val="black"/>
                </a:solidFill>
                <a:latin typeface="Arial"/>
                <a:cs typeface="Arial"/>
              </a:rPr>
              <a:t>εξακολουθητικά </a:t>
            </a:r>
            <a:r>
              <a:rPr sz="1596" dirty="0">
                <a:solidFill>
                  <a:prstClr val="black"/>
                </a:solidFill>
                <a:latin typeface="Arial"/>
                <a:cs typeface="Arial"/>
              </a:rPr>
              <a:t>ή </a:t>
            </a:r>
            <a:r>
              <a:rPr sz="1596" spc="-5" dirty="0">
                <a:solidFill>
                  <a:prstClr val="black"/>
                </a:solidFill>
                <a:latin typeface="Arial"/>
                <a:cs typeface="Arial"/>
              </a:rPr>
              <a:t>τριβόμενα.</a:t>
            </a:r>
            <a:endParaRPr sz="1596">
              <a:solidFill>
                <a:prstClr val="black"/>
              </a:solidFill>
              <a:latin typeface="Arial"/>
              <a:cs typeface="Arial"/>
            </a:endParaRPr>
          </a:p>
          <a:p>
            <a:pPr marL="355420" marR="44427" indent="-342727" defTabSz="911840">
              <a:lnSpc>
                <a:spcPct val="79900"/>
              </a:lnSpc>
              <a:spcBef>
                <a:spcPts val="290"/>
              </a:spcBef>
              <a:buFontTx/>
              <a:buChar char="•"/>
              <a:tabLst>
                <a:tab pos="354785" algn="l"/>
                <a:tab pos="355420" algn="l"/>
              </a:tabLst>
            </a:pPr>
            <a:r>
              <a:rPr sz="1596" spc="-5" dirty="0">
                <a:solidFill>
                  <a:prstClr val="black"/>
                </a:solidFill>
                <a:latin typeface="Arial"/>
                <a:cs typeface="Arial"/>
              </a:rPr>
              <a:t>Για να το δείτε </a:t>
            </a:r>
            <a:r>
              <a:rPr sz="1596" dirty="0">
                <a:solidFill>
                  <a:prstClr val="black"/>
                </a:solidFill>
                <a:latin typeface="Arial"/>
                <a:cs typeface="Arial"/>
              </a:rPr>
              <a:t>αυτό </a:t>
            </a:r>
            <a:r>
              <a:rPr sz="1596" spc="-5" dirty="0">
                <a:solidFill>
                  <a:prstClr val="black"/>
                </a:solidFill>
                <a:latin typeface="Arial"/>
                <a:cs typeface="Arial"/>
              </a:rPr>
              <a:t>στην πράξη δοκιμάστε να  παράγεται το </a:t>
            </a:r>
            <a:r>
              <a:rPr sz="1596" dirty="0">
                <a:solidFill>
                  <a:prstClr val="black"/>
                </a:solidFill>
                <a:latin typeface="Arial"/>
                <a:cs typeface="Arial"/>
              </a:rPr>
              <a:t>[s]. Θα δείτε </a:t>
            </a:r>
            <a:r>
              <a:rPr sz="1596" spc="-5" dirty="0">
                <a:solidFill>
                  <a:prstClr val="black"/>
                </a:solidFill>
                <a:latin typeface="Arial"/>
                <a:cs typeface="Arial"/>
              </a:rPr>
              <a:t>ότι μπορείτε </a:t>
            </a:r>
            <a:r>
              <a:rPr sz="1596" dirty="0">
                <a:solidFill>
                  <a:prstClr val="black"/>
                </a:solidFill>
                <a:latin typeface="Arial"/>
                <a:cs typeface="Arial"/>
              </a:rPr>
              <a:t>να το  </a:t>
            </a:r>
            <a:r>
              <a:rPr sz="1596" spc="-5" dirty="0">
                <a:solidFill>
                  <a:prstClr val="black"/>
                </a:solidFill>
                <a:latin typeface="Arial"/>
                <a:cs typeface="Arial"/>
              </a:rPr>
              <a:t>προφέρετε </a:t>
            </a:r>
            <a:r>
              <a:rPr sz="1596" dirty="0">
                <a:solidFill>
                  <a:prstClr val="black"/>
                </a:solidFill>
                <a:latin typeface="Arial"/>
                <a:cs typeface="Arial"/>
              </a:rPr>
              <a:t>για αρκετή ώρα </a:t>
            </a:r>
            <a:r>
              <a:rPr sz="1596" spc="-5" dirty="0">
                <a:solidFill>
                  <a:prstClr val="black"/>
                </a:solidFill>
                <a:latin typeface="Arial"/>
                <a:cs typeface="Arial"/>
              </a:rPr>
              <a:t>δίχως </a:t>
            </a:r>
            <a:r>
              <a:rPr sz="1596" dirty="0">
                <a:solidFill>
                  <a:prstClr val="black"/>
                </a:solidFill>
                <a:latin typeface="Arial"/>
                <a:cs typeface="Arial"/>
              </a:rPr>
              <a:t>να σταματήσετε.  </a:t>
            </a:r>
            <a:r>
              <a:rPr sz="1596" spc="-5" dirty="0">
                <a:solidFill>
                  <a:prstClr val="black"/>
                </a:solidFill>
                <a:latin typeface="Arial"/>
                <a:cs typeface="Arial"/>
              </a:rPr>
              <a:t>Αντίθετα, </a:t>
            </a:r>
            <a:r>
              <a:rPr sz="1596" dirty="0">
                <a:solidFill>
                  <a:prstClr val="black"/>
                </a:solidFill>
                <a:latin typeface="Arial"/>
                <a:cs typeface="Arial"/>
              </a:rPr>
              <a:t>ο </a:t>
            </a:r>
            <a:r>
              <a:rPr sz="1596" spc="-5" dirty="0">
                <a:solidFill>
                  <a:prstClr val="black"/>
                </a:solidFill>
                <a:latin typeface="Arial"/>
                <a:cs typeface="Arial"/>
              </a:rPr>
              <a:t>ήχος </a:t>
            </a:r>
            <a:r>
              <a:rPr sz="1596" dirty="0">
                <a:solidFill>
                  <a:prstClr val="black"/>
                </a:solidFill>
                <a:latin typeface="Arial"/>
                <a:cs typeface="Arial"/>
              </a:rPr>
              <a:t>[k] </a:t>
            </a:r>
            <a:r>
              <a:rPr sz="1596" spc="-5" dirty="0">
                <a:solidFill>
                  <a:prstClr val="black"/>
                </a:solidFill>
                <a:latin typeface="Arial"/>
                <a:cs typeface="Arial"/>
              </a:rPr>
              <a:t>είναι διαφορετικός. </a:t>
            </a:r>
            <a:r>
              <a:rPr sz="1596" dirty="0">
                <a:solidFill>
                  <a:prstClr val="black"/>
                </a:solidFill>
                <a:latin typeface="Arial"/>
                <a:cs typeface="Arial"/>
              </a:rPr>
              <a:t>Η </a:t>
            </a:r>
            <a:r>
              <a:rPr sz="1596" spc="-10" dirty="0">
                <a:solidFill>
                  <a:prstClr val="black"/>
                </a:solidFill>
                <a:latin typeface="Arial"/>
                <a:cs typeface="Arial"/>
              </a:rPr>
              <a:t>προφορά  </a:t>
            </a:r>
            <a:r>
              <a:rPr sz="1596" spc="-5" dirty="0">
                <a:solidFill>
                  <a:prstClr val="black"/>
                </a:solidFill>
                <a:latin typeface="Arial"/>
                <a:cs typeface="Arial"/>
              </a:rPr>
              <a:t>του </a:t>
            </a:r>
            <a:r>
              <a:rPr sz="1596" dirty="0">
                <a:solidFill>
                  <a:prstClr val="black"/>
                </a:solidFill>
                <a:latin typeface="Arial"/>
                <a:cs typeface="Arial"/>
              </a:rPr>
              <a:t>[k] </a:t>
            </a:r>
            <a:r>
              <a:rPr sz="1596" spc="-5" dirty="0">
                <a:solidFill>
                  <a:prstClr val="black"/>
                </a:solidFill>
                <a:latin typeface="Arial"/>
                <a:cs typeface="Arial"/>
              </a:rPr>
              <a:t>είναι στιγμιαία </a:t>
            </a:r>
            <a:r>
              <a:rPr sz="1596" dirty="0">
                <a:solidFill>
                  <a:prstClr val="black"/>
                </a:solidFill>
                <a:latin typeface="Arial"/>
                <a:cs typeface="Arial"/>
              </a:rPr>
              <a:t>και αν </a:t>
            </a:r>
            <a:r>
              <a:rPr sz="1596" spc="-5" dirty="0">
                <a:solidFill>
                  <a:prstClr val="black"/>
                </a:solidFill>
                <a:latin typeface="Arial"/>
                <a:cs typeface="Arial"/>
              </a:rPr>
              <a:t>προσπαθήσετε </a:t>
            </a:r>
            <a:r>
              <a:rPr sz="1596" dirty="0">
                <a:solidFill>
                  <a:prstClr val="black"/>
                </a:solidFill>
                <a:latin typeface="Arial"/>
                <a:cs typeface="Arial"/>
              </a:rPr>
              <a:t>να  </a:t>
            </a:r>
            <a:r>
              <a:rPr sz="1596" spc="-5" dirty="0">
                <a:solidFill>
                  <a:prstClr val="black"/>
                </a:solidFill>
                <a:latin typeface="Arial"/>
                <a:cs typeface="Arial"/>
              </a:rPr>
              <a:t>παρατείνετε </a:t>
            </a:r>
            <a:r>
              <a:rPr sz="1596" dirty="0">
                <a:solidFill>
                  <a:prstClr val="black"/>
                </a:solidFill>
                <a:latin typeface="Arial"/>
                <a:cs typeface="Arial"/>
              </a:rPr>
              <a:t>την </a:t>
            </a:r>
            <a:r>
              <a:rPr sz="1596" spc="-5" dirty="0">
                <a:solidFill>
                  <a:prstClr val="black"/>
                </a:solidFill>
                <a:latin typeface="Arial"/>
                <a:cs typeface="Arial"/>
              </a:rPr>
              <a:t>προφορά </a:t>
            </a:r>
            <a:r>
              <a:rPr sz="1596" dirty="0">
                <a:solidFill>
                  <a:prstClr val="black"/>
                </a:solidFill>
                <a:latin typeface="Arial"/>
                <a:cs typeface="Arial"/>
              </a:rPr>
              <a:t>του θα ακουστεί ένας  </a:t>
            </a:r>
            <a:r>
              <a:rPr sz="1596" spc="-5" dirty="0">
                <a:solidFill>
                  <a:prstClr val="black"/>
                </a:solidFill>
                <a:latin typeface="Arial"/>
                <a:cs typeface="Arial"/>
              </a:rPr>
              <a:t>ήχος που θα μοιάζει περισσότερο στο </a:t>
            </a:r>
            <a:r>
              <a:rPr sz="1596" dirty="0">
                <a:solidFill>
                  <a:prstClr val="black"/>
                </a:solidFill>
                <a:latin typeface="Arial"/>
                <a:cs typeface="Arial"/>
              </a:rPr>
              <a:t>[x] και  </a:t>
            </a:r>
            <a:r>
              <a:rPr sz="1596" spc="-5" dirty="0">
                <a:solidFill>
                  <a:prstClr val="black"/>
                </a:solidFill>
                <a:latin typeface="Arial"/>
                <a:cs typeface="Arial"/>
              </a:rPr>
              <a:t>λιγότερο στο</a:t>
            </a:r>
            <a:r>
              <a:rPr sz="1596" dirty="0">
                <a:solidFill>
                  <a:prstClr val="black"/>
                </a:solidFill>
                <a:latin typeface="Arial"/>
                <a:cs typeface="Arial"/>
              </a:rPr>
              <a:t> [k].</a:t>
            </a:r>
            <a:endParaRPr sz="1596">
              <a:solidFill>
                <a:prstClr val="black"/>
              </a:solidFill>
              <a:latin typeface="Arial"/>
              <a:cs typeface="Arial"/>
            </a:endParaRPr>
          </a:p>
        </p:txBody>
      </p:sp>
      <p:sp>
        <p:nvSpPr>
          <p:cNvPr id="4" name="object 4"/>
          <p:cNvSpPr/>
          <p:nvPr/>
        </p:nvSpPr>
        <p:spPr>
          <a:xfrm>
            <a:off x="4737747" y="1595292"/>
            <a:ext cx="3550920" cy="4187113"/>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403" y="356922"/>
            <a:ext cx="7680959" cy="695314"/>
          </a:xfrm>
          <a:prstGeom prst="rect">
            <a:avLst/>
          </a:prstGeom>
        </p:spPr>
        <p:txBody>
          <a:bodyPr vert="horz" wrap="square" lIns="0" tIns="12059" rIns="0" bIns="0" rtlCol="0" anchor="ctr">
            <a:spAutoFit/>
          </a:bodyPr>
          <a:lstStyle/>
          <a:p>
            <a:pPr marL="12693">
              <a:spcBef>
                <a:spcPts val="95"/>
              </a:spcBef>
            </a:pPr>
            <a:r>
              <a:rPr spc="-5" dirty="0"/>
              <a:t>Τα κλειστά της Νέας</a:t>
            </a:r>
            <a:r>
              <a:rPr spc="5" dirty="0"/>
              <a:t> </a:t>
            </a:r>
            <a:r>
              <a:rPr spc="-10" dirty="0"/>
              <a:t>Ελληνικής</a:t>
            </a:r>
            <a:endParaRPr/>
          </a:p>
        </p:txBody>
      </p:sp>
      <p:sp>
        <p:nvSpPr>
          <p:cNvPr id="3" name="object 3"/>
          <p:cNvSpPr txBox="1"/>
          <p:nvPr/>
        </p:nvSpPr>
        <p:spPr>
          <a:xfrm>
            <a:off x="524117" y="1142984"/>
            <a:ext cx="8053705" cy="5317319"/>
          </a:xfrm>
          <a:prstGeom prst="rect">
            <a:avLst/>
          </a:prstGeom>
        </p:spPr>
        <p:txBody>
          <a:bodyPr vert="horz" wrap="square" lIns="0" tIns="12694" rIns="0" bIns="0" rtlCol="0">
            <a:spAutoFit/>
          </a:bodyPr>
          <a:lstStyle/>
          <a:p>
            <a:pPr marL="354785" indent="-342727" defTabSz="911840">
              <a:lnSpc>
                <a:spcPts val="1834"/>
              </a:lnSpc>
              <a:spcBef>
                <a:spcPts val="100"/>
              </a:spcBef>
              <a:buFontTx/>
              <a:buChar char="•"/>
              <a:tabLst>
                <a:tab pos="354785" algn="l"/>
                <a:tab pos="355420" algn="l"/>
              </a:tabLst>
            </a:pPr>
            <a:r>
              <a:rPr sz="1795" spc="-5" dirty="0">
                <a:solidFill>
                  <a:prstClr val="black"/>
                </a:solidFill>
                <a:latin typeface="Arial"/>
                <a:cs typeface="Arial"/>
              </a:rPr>
              <a:t>Τα κλειστά σύμφωνα της Νέας Ελληνικής είναι: </a:t>
            </a:r>
            <a:r>
              <a:rPr sz="1795" dirty="0">
                <a:solidFill>
                  <a:prstClr val="black"/>
                </a:solidFill>
                <a:latin typeface="Arial"/>
                <a:cs typeface="Arial"/>
              </a:rPr>
              <a:t>[p, b, t, d</a:t>
            </a:r>
            <a:r>
              <a:rPr sz="1795">
                <a:solidFill>
                  <a:prstClr val="black"/>
                </a:solidFill>
                <a:latin typeface="Arial"/>
                <a:cs typeface="Arial"/>
              </a:rPr>
              <a:t>, c,</a:t>
            </a:r>
            <a:r>
              <a:rPr lang="el-GR" sz="1795" dirty="0">
                <a:solidFill>
                  <a:prstClr val="black"/>
                </a:solidFill>
                <a:latin typeface="Arial"/>
                <a:cs typeface="Arial"/>
              </a:rPr>
              <a:t> </a:t>
            </a:r>
            <a:r>
              <a:rPr lang="en-US" sz="1795" dirty="0">
                <a:solidFill>
                  <a:prstClr val="black"/>
                </a:solidFill>
                <a:latin typeface="Arial"/>
                <a:cs typeface="Arial"/>
              </a:rPr>
              <a:t>ɉ</a:t>
            </a:r>
            <a:r>
              <a:rPr sz="1795" spc="-300">
                <a:solidFill>
                  <a:prstClr val="black"/>
                </a:solidFill>
                <a:latin typeface="Arial"/>
                <a:cs typeface="Arial"/>
              </a:rPr>
              <a:t>,</a:t>
            </a:r>
            <a:r>
              <a:rPr lang="el-GR" sz="1795" spc="-300" dirty="0">
                <a:solidFill>
                  <a:prstClr val="black"/>
                </a:solidFill>
                <a:latin typeface="Arial"/>
                <a:cs typeface="Arial"/>
              </a:rPr>
              <a:t>  </a:t>
            </a:r>
            <a:r>
              <a:rPr sz="1795">
                <a:solidFill>
                  <a:prstClr val="black"/>
                </a:solidFill>
                <a:latin typeface="Arial"/>
                <a:cs typeface="Arial"/>
              </a:rPr>
              <a:t>k</a:t>
            </a:r>
            <a:r>
              <a:rPr sz="1795" dirty="0">
                <a:solidFill>
                  <a:prstClr val="black"/>
                </a:solidFill>
                <a:latin typeface="Arial"/>
                <a:cs typeface="Arial"/>
              </a:rPr>
              <a:t>, g], </a:t>
            </a:r>
            <a:r>
              <a:rPr sz="1795" spc="-5" dirty="0">
                <a:solidFill>
                  <a:prstClr val="black"/>
                </a:solidFill>
                <a:latin typeface="Arial"/>
                <a:cs typeface="Arial"/>
              </a:rPr>
              <a:t>όπως στις</a:t>
            </a:r>
            <a:r>
              <a:rPr sz="1795" spc="95" dirty="0">
                <a:solidFill>
                  <a:prstClr val="black"/>
                </a:solidFill>
                <a:latin typeface="Arial"/>
                <a:cs typeface="Arial"/>
              </a:rPr>
              <a:t> </a:t>
            </a:r>
            <a:r>
              <a:rPr sz="1795" spc="-5" dirty="0">
                <a:solidFill>
                  <a:prstClr val="black"/>
                </a:solidFill>
                <a:latin typeface="Arial"/>
                <a:cs typeface="Arial"/>
              </a:rPr>
              <a:t>λέξεις</a:t>
            </a:r>
            <a:endParaRPr sz="1795" dirty="0">
              <a:solidFill>
                <a:prstClr val="black"/>
              </a:solidFill>
              <a:latin typeface="Arial"/>
              <a:cs typeface="Arial"/>
            </a:endParaRPr>
          </a:p>
          <a:p>
            <a:pPr marL="354785" defTabSz="911840">
              <a:lnSpc>
                <a:spcPts val="1834"/>
              </a:lnSpc>
            </a:pPr>
            <a:r>
              <a:rPr sz="1795" spc="-5" dirty="0">
                <a:solidFill>
                  <a:prstClr val="black"/>
                </a:solidFill>
                <a:latin typeface="Arial"/>
                <a:cs typeface="Arial"/>
              </a:rPr>
              <a:t>«</a:t>
            </a:r>
            <a:r>
              <a:rPr sz="1795" b="1" u="heavy" spc="-5" dirty="0">
                <a:solidFill>
                  <a:prstClr val="black"/>
                </a:solidFill>
                <a:uFill>
                  <a:solidFill>
                    <a:srgbClr val="000000"/>
                  </a:solidFill>
                </a:uFill>
                <a:latin typeface="Arial"/>
                <a:cs typeface="Arial"/>
              </a:rPr>
              <a:t>π</a:t>
            </a:r>
            <a:r>
              <a:rPr sz="1795" spc="-5" dirty="0">
                <a:solidFill>
                  <a:prstClr val="black"/>
                </a:solidFill>
                <a:latin typeface="Arial"/>
                <a:cs typeface="Arial"/>
              </a:rPr>
              <a:t>ήρα, </a:t>
            </a:r>
            <a:r>
              <a:rPr sz="1795" b="1" u="heavy" spc="-5" dirty="0">
                <a:solidFill>
                  <a:prstClr val="black"/>
                </a:solidFill>
                <a:uFill>
                  <a:solidFill>
                    <a:srgbClr val="000000"/>
                  </a:solidFill>
                </a:uFill>
                <a:latin typeface="Arial"/>
                <a:cs typeface="Arial"/>
              </a:rPr>
              <a:t>μπ</a:t>
            </a:r>
            <a:r>
              <a:rPr sz="1795" spc="-5" dirty="0">
                <a:solidFill>
                  <a:prstClr val="black"/>
                </a:solidFill>
                <a:latin typeface="Arial"/>
                <a:cs typeface="Arial"/>
              </a:rPr>
              <a:t>αίνω, </a:t>
            </a:r>
            <a:r>
              <a:rPr sz="1795" b="1" u="heavy" spc="-5" dirty="0">
                <a:solidFill>
                  <a:prstClr val="black"/>
                </a:solidFill>
                <a:uFill>
                  <a:solidFill>
                    <a:srgbClr val="000000"/>
                  </a:solidFill>
                </a:uFill>
                <a:latin typeface="Arial"/>
                <a:cs typeface="Arial"/>
              </a:rPr>
              <a:t>τ</a:t>
            </a:r>
            <a:r>
              <a:rPr sz="1795" spc="-5" dirty="0">
                <a:solidFill>
                  <a:prstClr val="black"/>
                </a:solidFill>
                <a:latin typeface="Arial"/>
                <a:cs typeface="Arial"/>
              </a:rPr>
              <a:t>ώρα, </a:t>
            </a:r>
            <a:r>
              <a:rPr sz="1795" b="1" u="heavy" dirty="0">
                <a:solidFill>
                  <a:prstClr val="black"/>
                </a:solidFill>
                <a:uFill>
                  <a:solidFill>
                    <a:srgbClr val="000000"/>
                  </a:solidFill>
                </a:uFill>
                <a:latin typeface="Arial"/>
                <a:cs typeface="Arial"/>
              </a:rPr>
              <a:t>ντ</a:t>
            </a:r>
            <a:r>
              <a:rPr sz="1795" dirty="0">
                <a:solidFill>
                  <a:prstClr val="black"/>
                </a:solidFill>
                <a:latin typeface="Arial"/>
                <a:cs typeface="Arial"/>
              </a:rPr>
              <a:t>ύνω, </a:t>
            </a:r>
            <a:r>
              <a:rPr sz="1795" b="1" u="heavy" spc="-5" dirty="0">
                <a:solidFill>
                  <a:prstClr val="black"/>
                </a:solidFill>
                <a:uFill>
                  <a:solidFill>
                    <a:srgbClr val="000000"/>
                  </a:solidFill>
                </a:uFill>
                <a:latin typeface="Arial"/>
                <a:cs typeface="Arial"/>
              </a:rPr>
              <a:t>κ</a:t>
            </a:r>
            <a:r>
              <a:rPr sz="1795" spc="-5" dirty="0">
                <a:solidFill>
                  <a:prstClr val="black"/>
                </a:solidFill>
                <a:latin typeface="Arial"/>
                <a:cs typeface="Arial"/>
              </a:rPr>
              <a:t>ερί, </a:t>
            </a:r>
            <a:r>
              <a:rPr sz="1795" b="1" u="heavy" spc="-5" dirty="0">
                <a:solidFill>
                  <a:prstClr val="black"/>
                </a:solidFill>
                <a:uFill>
                  <a:solidFill>
                    <a:srgbClr val="000000"/>
                  </a:solidFill>
                </a:uFill>
                <a:latin typeface="Arial"/>
                <a:cs typeface="Arial"/>
              </a:rPr>
              <a:t>γκ</a:t>
            </a:r>
            <a:r>
              <a:rPr sz="1795" spc="-5" dirty="0">
                <a:solidFill>
                  <a:prstClr val="black"/>
                </a:solidFill>
                <a:latin typeface="Arial"/>
                <a:cs typeface="Arial"/>
              </a:rPr>
              <a:t>έμι, </a:t>
            </a:r>
            <a:r>
              <a:rPr sz="1795" b="1" u="heavy" dirty="0">
                <a:solidFill>
                  <a:prstClr val="black"/>
                </a:solidFill>
                <a:uFill>
                  <a:solidFill>
                    <a:srgbClr val="000000"/>
                  </a:solidFill>
                </a:uFill>
                <a:latin typeface="Arial"/>
                <a:cs typeface="Arial"/>
              </a:rPr>
              <a:t>κ</a:t>
            </a:r>
            <a:r>
              <a:rPr sz="1795" dirty="0">
                <a:solidFill>
                  <a:prstClr val="black"/>
                </a:solidFill>
                <a:latin typeface="Arial"/>
                <a:cs typeface="Arial"/>
              </a:rPr>
              <a:t>άνω, </a:t>
            </a:r>
            <a:r>
              <a:rPr sz="1795" spc="-5" dirty="0">
                <a:solidFill>
                  <a:prstClr val="black"/>
                </a:solidFill>
                <a:latin typeface="Arial"/>
                <a:cs typeface="Arial"/>
              </a:rPr>
              <a:t>α</a:t>
            </a:r>
            <a:r>
              <a:rPr sz="1795" b="1" u="heavy" spc="-5" dirty="0">
                <a:solidFill>
                  <a:prstClr val="black"/>
                </a:solidFill>
                <a:uFill>
                  <a:solidFill>
                    <a:srgbClr val="000000"/>
                  </a:solidFill>
                </a:uFill>
                <a:latin typeface="Arial"/>
                <a:cs typeface="Arial"/>
              </a:rPr>
              <a:t>γκ</a:t>
            </a:r>
            <a:r>
              <a:rPr sz="1795" spc="-5" dirty="0">
                <a:solidFill>
                  <a:prstClr val="black"/>
                </a:solidFill>
                <a:latin typeface="Arial"/>
                <a:cs typeface="Arial"/>
              </a:rPr>
              <a:t>αλιά».</a:t>
            </a:r>
            <a:r>
              <a:rPr sz="1795" spc="35" dirty="0">
                <a:solidFill>
                  <a:prstClr val="black"/>
                </a:solidFill>
                <a:latin typeface="Arial"/>
                <a:cs typeface="Arial"/>
              </a:rPr>
              <a:t> </a:t>
            </a:r>
            <a:r>
              <a:rPr sz="1795" spc="-5" dirty="0">
                <a:solidFill>
                  <a:prstClr val="black"/>
                </a:solidFill>
                <a:latin typeface="Arial"/>
                <a:cs typeface="Arial"/>
              </a:rPr>
              <a:t>Ειδικότερα:</a:t>
            </a:r>
            <a:endParaRPr sz="1795" dirty="0">
              <a:solidFill>
                <a:prstClr val="black"/>
              </a:solidFill>
              <a:latin typeface="Arial"/>
              <a:cs typeface="Arial"/>
            </a:endParaRPr>
          </a:p>
          <a:p>
            <a:pPr marL="355420" marR="1372809" indent="-343361" defTabSz="911840">
              <a:lnSpc>
                <a:spcPts val="1540"/>
              </a:lnSpc>
              <a:spcBef>
                <a:spcPts val="375"/>
              </a:spcBef>
              <a:buFontTx/>
              <a:buChar char="•"/>
              <a:tabLst>
                <a:tab pos="354785" algn="l"/>
                <a:tab pos="355420" algn="l"/>
              </a:tabLst>
            </a:pPr>
            <a:r>
              <a:rPr sz="1795" spc="-5" dirty="0">
                <a:solidFill>
                  <a:prstClr val="black"/>
                </a:solidFill>
                <a:latin typeface="Arial"/>
                <a:cs typeface="Arial"/>
              </a:rPr>
              <a:t>[p]: Χειλικό σύμφωνο το οποίο παράγεται </a:t>
            </a:r>
            <a:r>
              <a:rPr sz="1795" dirty="0">
                <a:solidFill>
                  <a:prstClr val="black"/>
                </a:solidFill>
                <a:latin typeface="Arial"/>
                <a:cs typeface="Arial"/>
              </a:rPr>
              <a:t>με </a:t>
            </a:r>
            <a:r>
              <a:rPr sz="1795" spc="-5" dirty="0">
                <a:solidFill>
                  <a:prstClr val="black"/>
                </a:solidFill>
                <a:latin typeface="Arial"/>
                <a:cs typeface="Arial"/>
              </a:rPr>
              <a:t>κλείσιμο </a:t>
            </a:r>
            <a:r>
              <a:rPr sz="1795" dirty="0">
                <a:solidFill>
                  <a:prstClr val="black"/>
                </a:solidFill>
                <a:latin typeface="Arial"/>
                <a:cs typeface="Arial"/>
              </a:rPr>
              <a:t>των </a:t>
            </a:r>
            <a:r>
              <a:rPr sz="1795" spc="-5" dirty="0">
                <a:solidFill>
                  <a:prstClr val="black"/>
                </a:solidFill>
                <a:latin typeface="Arial"/>
                <a:cs typeface="Arial"/>
              </a:rPr>
              <a:t>δύο χειλιών.  Αντιπροσωπεύεται ορθογραφικά από το γράμμα</a:t>
            </a:r>
            <a:r>
              <a:rPr sz="1795" spc="30" dirty="0">
                <a:solidFill>
                  <a:prstClr val="black"/>
                </a:solidFill>
                <a:latin typeface="Arial"/>
                <a:cs typeface="Arial"/>
              </a:rPr>
              <a:t> </a:t>
            </a:r>
            <a:r>
              <a:rPr sz="1795" spc="-5" dirty="0">
                <a:solidFill>
                  <a:prstClr val="black"/>
                </a:solidFill>
                <a:latin typeface="Arial"/>
                <a:cs typeface="Arial"/>
              </a:rPr>
              <a:t>&lt;π&gt;.</a:t>
            </a:r>
            <a:endParaRPr sz="1795" dirty="0">
              <a:solidFill>
                <a:prstClr val="black"/>
              </a:solidFill>
              <a:latin typeface="Arial"/>
              <a:cs typeface="Arial"/>
            </a:endParaRPr>
          </a:p>
          <a:p>
            <a:pPr marL="354785" marR="142168" indent="-342727" defTabSz="911840">
              <a:lnSpc>
                <a:spcPct val="80100"/>
              </a:lnSpc>
              <a:spcBef>
                <a:spcPts val="395"/>
              </a:spcBef>
              <a:buFontTx/>
              <a:buChar char="•"/>
              <a:tabLst>
                <a:tab pos="354785" algn="l"/>
                <a:tab pos="355420" algn="l"/>
              </a:tabLst>
            </a:pPr>
            <a:r>
              <a:rPr sz="1795" spc="-5" dirty="0">
                <a:solidFill>
                  <a:prstClr val="black"/>
                </a:solidFill>
                <a:latin typeface="Arial"/>
                <a:cs typeface="Arial"/>
              </a:rPr>
              <a:t>[b]: Χειλικό σύμφωνο το οποίο παράγεται με τον ίδιο τρόπο που παράγεται το </a:t>
            </a:r>
            <a:r>
              <a:rPr sz="1795" dirty="0">
                <a:solidFill>
                  <a:prstClr val="black"/>
                </a:solidFill>
                <a:latin typeface="Arial"/>
                <a:cs typeface="Arial"/>
              </a:rPr>
              <a:t>[p] </a:t>
            </a:r>
            <a:r>
              <a:rPr sz="1795" spc="5" dirty="0">
                <a:solidFill>
                  <a:prstClr val="black"/>
                </a:solidFill>
                <a:latin typeface="Arial"/>
                <a:cs typeface="Arial"/>
              </a:rPr>
              <a:t>με  </a:t>
            </a:r>
            <a:r>
              <a:rPr sz="1795" spc="-5" dirty="0">
                <a:solidFill>
                  <a:prstClr val="black"/>
                </a:solidFill>
                <a:latin typeface="Arial"/>
                <a:cs typeface="Arial"/>
              </a:rPr>
              <a:t>τη διαφορά ότι στο </a:t>
            </a:r>
            <a:r>
              <a:rPr sz="1795" dirty="0">
                <a:solidFill>
                  <a:prstClr val="black"/>
                </a:solidFill>
                <a:latin typeface="Arial"/>
                <a:cs typeface="Arial"/>
              </a:rPr>
              <a:t>[b] </a:t>
            </a:r>
            <a:r>
              <a:rPr sz="1795" spc="-5" dirty="0">
                <a:solidFill>
                  <a:prstClr val="black"/>
                </a:solidFill>
                <a:latin typeface="Arial"/>
                <a:cs typeface="Arial"/>
              </a:rPr>
              <a:t>συμμετέχουν οι φωνητικές χορδές, είναι δηλαδή ηχηρό, όπως  θα δούμε και στην παρακάτω </a:t>
            </a:r>
            <a:r>
              <a:rPr sz="1795" dirty="0">
                <a:solidFill>
                  <a:prstClr val="black"/>
                </a:solidFill>
                <a:latin typeface="Arial"/>
                <a:cs typeface="Arial"/>
              </a:rPr>
              <a:t>ενότητα. </a:t>
            </a:r>
            <a:r>
              <a:rPr sz="1795" spc="-5" dirty="0">
                <a:solidFill>
                  <a:prstClr val="black"/>
                </a:solidFill>
                <a:latin typeface="Arial"/>
                <a:cs typeface="Arial"/>
              </a:rPr>
              <a:t>Αντιπροσωπεύεται ορθογραφικά από την  ακολουθία γραμμάτων</a:t>
            </a:r>
            <a:r>
              <a:rPr sz="1795" spc="10" dirty="0">
                <a:solidFill>
                  <a:prstClr val="black"/>
                </a:solidFill>
                <a:latin typeface="Arial"/>
                <a:cs typeface="Arial"/>
              </a:rPr>
              <a:t> </a:t>
            </a:r>
            <a:r>
              <a:rPr sz="1795" dirty="0">
                <a:solidFill>
                  <a:prstClr val="black"/>
                </a:solidFill>
                <a:latin typeface="Arial"/>
                <a:cs typeface="Arial"/>
              </a:rPr>
              <a:t>&lt;μπ&gt;.</a:t>
            </a:r>
          </a:p>
          <a:p>
            <a:pPr marL="354785" indent="-342727" defTabSz="911840">
              <a:buFontTx/>
              <a:buChar char="•"/>
              <a:tabLst>
                <a:tab pos="354785" algn="l"/>
                <a:tab pos="355420" algn="l"/>
              </a:tabLst>
            </a:pPr>
            <a:r>
              <a:rPr sz="1795" dirty="0">
                <a:solidFill>
                  <a:prstClr val="black"/>
                </a:solidFill>
                <a:latin typeface="Arial"/>
                <a:cs typeface="Arial"/>
              </a:rPr>
              <a:t>[t]: </a:t>
            </a:r>
            <a:r>
              <a:rPr sz="1795" spc="-5" dirty="0">
                <a:solidFill>
                  <a:prstClr val="black"/>
                </a:solidFill>
                <a:latin typeface="Arial"/>
                <a:cs typeface="Arial"/>
              </a:rPr>
              <a:t>Οδοντικό σύμφωνο το οποίο αντιπροσωπεύεται ορθογραφικά από το γράμμα</a:t>
            </a:r>
            <a:r>
              <a:rPr sz="1795" spc="100" dirty="0">
                <a:solidFill>
                  <a:prstClr val="black"/>
                </a:solidFill>
                <a:latin typeface="Arial"/>
                <a:cs typeface="Arial"/>
              </a:rPr>
              <a:t> </a:t>
            </a:r>
            <a:r>
              <a:rPr sz="1795" dirty="0">
                <a:solidFill>
                  <a:prstClr val="black"/>
                </a:solidFill>
                <a:latin typeface="Arial"/>
                <a:cs typeface="Arial"/>
              </a:rPr>
              <a:t>&lt;τ&gt;.</a:t>
            </a:r>
          </a:p>
          <a:p>
            <a:pPr marL="355420" marR="36812" indent="-343361" algn="just" defTabSz="911840">
              <a:lnSpc>
                <a:spcPct val="80100"/>
              </a:lnSpc>
              <a:spcBef>
                <a:spcPts val="390"/>
              </a:spcBef>
              <a:buFontTx/>
              <a:buChar char="•"/>
              <a:tabLst>
                <a:tab pos="355420" algn="l"/>
              </a:tabLst>
            </a:pPr>
            <a:r>
              <a:rPr sz="1795" spc="-5" dirty="0">
                <a:solidFill>
                  <a:prstClr val="black"/>
                </a:solidFill>
                <a:latin typeface="Arial"/>
                <a:cs typeface="Arial"/>
              </a:rPr>
              <a:t>[d]: Οδοντικό σύμφωνο </a:t>
            </a:r>
            <a:r>
              <a:rPr sz="1795" dirty="0">
                <a:solidFill>
                  <a:prstClr val="black"/>
                </a:solidFill>
                <a:latin typeface="Arial"/>
                <a:cs typeface="Arial"/>
              </a:rPr>
              <a:t>το </a:t>
            </a:r>
            <a:r>
              <a:rPr sz="1795" spc="-5" dirty="0">
                <a:solidFill>
                  <a:prstClr val="black"/>
                </a:solidFill>
                <a:latin typeface="Arial"/>
                <a:cs typeface="Arial"/>
              </a:rPr>
              <a:t>οποίο αντιπροσωπεύεται ορθογραφικά από την </a:t>
            </a:r>
            <a:r>
              <a:rPr sz="1795" dirty="0">
                <a:solidFill>
                  <a:prstClr val="black"/>
                </a:solidFill>
                <a:latin typeface="Arial"/>
                <a:cs typeface="Arial"/>
              </a:rPr>
              <a:t>ακολουθία  γραμμάτων &lt;ντ&gt;. Η </a:t>
            </a:r>
            <a:r>
              <a:rPr sz="1795" spc="-5" dirty="0">
                <a:solidFill>
                  <a:prstClr val="black"/>
                </a:solidFill>
                <a:latin typeface="Arial"/>
                <a:cs typeface="Arial"/>
              </a:rPr>
              <a:t>μόνη αρθρωτική διαφορά του από το </a:t>
            </a:r>
            <a:r>
              <a:rPr sz="1795" dirty="0">
                <a:solidFill>
                  <a:prstClr val="black"/>
                </a:solidFill>
                <a:latin typeface="Arial"/>
                <a:cs typeface="Arial"/>
              </a:rPr>
              <a:t>[t] </a:t>
            </a:r>
            <a:r>
              <a:rPr sz="1795" spc="-5" dirty="0">
                <a:solidFill>
                  <a:prstClr val="black"/>
                </a:solidFill>
                <a:latin typeface="Arial"/>
                <a:cs typeface="Arial"/>
              </a:rPr>
              <a:t>είναι </a:t>
            </a:r>
            <a:r>
              <a:rPr sz="1795" dirty="0">
                <a:solidFill>
                  <a:prstClr val="black"/>
                </a:solidFill>
                <a:latin typeface="Arial"/>
                <a:cs typeface="Arial"/>
              </a:rPr>
              <a:t>ότι κατά τη </a:t>
            </a:r>
            <a:r>
              <a:rPr sz="1795" spc="-5" dirty="0">
                <a:solidFill>
                  <a:prstClr val="black"/>
                </a:solidFill>
                <a:latin typeface="Arial"/>
                <a:cs typeface="Arial"/>
              </a:rPr>
              <a:t>διάρκεια  παραγωγής τους χρησιμοποιούνται οι φωνητικές </a:t>
            </a:r>
            <a:r>
              <a:rPr sz="1795" spc="5" dirty="0">
                <a:solidFill>
                  <a:prstClr val="black"/>
                </a:solidFill>
                <a:latin typeface="Arial"/>
                <a:cs typeface="Arial"/>
              </a:rPr>
              <a:t>χορδές, </a:t>
            </a:r>
            <a:r>
              <a:rPr sz="1795" spc="-5" dirty="0">
                <a:solidFill>
                  <a:prstClr val="black"/>
                </a:solidFill>
                <a:latin typeface="Arial"/>
                <a:cs typeface="Arial"/>
              </a:rPr>
              <a:t>είναι δηλαδή</a:t>
            </a:r>
            <a:r>
              <a:rPr sz="1795" spc="20" dirty="0">
                <a:solidFill>
                  <a:prstClr val="black"/>
                </a:solidFill>
                <a:latin typeface="Arial"/>
                <a:cs typeface="Arial"/>
              </a:rPr>
              <a:t> </a:t>
            </a:r>
            <a:r>
              <a:rPr sz="1795" spc="-5" dirty="0">
                <a:solidFill>
                  <a:prstClr val="black"/>
                </a:solidFill>
                <a:latin typeface="Arial"/>
                <a:cs typeface="Arial"/>
              </a:rPr>
              <a:t>ηχηρό.</a:t>
            </a:r>
            <a:endParaRPr sz="1795" dirty="0">
              <a:solidFill>
                <a:prstClr val="black"/>
              </a:solidFill>
              <a:latin typeface="Arial"/>
              <a:cs typeface="Arial"/>
            </a:endParaRPr>
          </a:p>
          <a:p>
            <a:pPr marL="354785" marR="59659" indent="-342727" defTabSz="911840">
              <a:lnSpc>
                <a:spcPts val="1540"/>
              </a:lnSpc>
              <a:spcBef>
                <a:spcPts val="375"/>
              </a:spcBef>
              <a:buFontTx/>
              <a:buChar char="•"/>
              <a:tabLst>
                <a:tab pos="354785" algn="l"/>
                <a:tab pos="355420" algn="l"/>
              </a:tabLst>
            </a:pPr>
            <a:r>
              <a:rPr sz="1795" spc="-5" dirty="0">
                <a:solidFill>
                  <a:prstClr val="black"/>
                </a:solidFill>
                <a:latin typeface="Arial"/>
                <a:cs typeface="Arial"/>
              </a:rPr>
              <a:t>[c]: Ουρανικό σύμφωνο που ορθογραφικά αντιπροσωπεύεται από την ακολουθία του  </a:t>
            </a:r>
            <a:r>
              <a:rPr sz="1795" dirty="0">
                <a:solidFill>
                  <a:prstClr val="black"/>
                </a:solidFill>
                <a:latin typeface="Arial"/>
                <a:cs typeface="Arial"/>
              </a:rPr>
              <a:t>γράμματος &lt;κ&gt; και </a:t>
            </a:r>
            <a:r>
              <a:rPr sz="1795" spc="-5" dirty="0">
                <a:solidFill>
                  <a:prstClr val="black"/>
                </a:solidFill>
                <a:latin typeface="Arial"/>
                <a:cs typeface="Arial"/>
              </a:rPr>
              <a:t>ενός </a:t>
            </a:r>
            <a:r>
              <a:rPr sz="1795" dirty="0">
                <a:solidFill>
                  <a:prstClr val="black"/>
                </a:solidFill>
                <a:latin typeface="Arial"/>
                <a:cs typeface="Arial"/>
              </a:rPr>
              <a:t>[i] ή [e] στη</a:t>
            </a:r>
            <a:r>
              <a:rPr sz="1795" spc="5" dirty="0">
                <a:solidFill>
                  <a:prstClr val="black"/>
                </a:solidFill>
                <a:latin typeface="Arial"/>
                <a:cs typeface="Arial"/>
              </a:rPr>
              <a:t> </a:t>
            </a:r>
            <a:r>
              <a:rPr sz="1795" dirty="0">
                <a:solidFill>
                  <a:prstClr val="black"/>
                </a:solidFill>
                <a:latin typeface="Arial"/>
                <a:cs typeface="Arial"/>
              </a:rPr>
              <a:t>συνέχεια.</a:t>
            </a:r>
          </a:p>
          <a:p>
            <a:pPr marL="354785" marR="26656" indent="-342727" defTabSz="911840">
              <a:lnSpc>
                <a:spcPts val="1540"/>
              </a:lnSpc>
              <a:spcBef>
                <a:spcPts val="380"/>
              </a:spcBef>
              <a:buFontTx/>
              <a:buChar char="•"/>
              <a:tabLst>
                <a:tab pos="354785" algn="l"/>
                <a:tab pos="355420" algn="l"/>
              </a:tabLst>
            </a:pPr>
            <a:r>
              <a:rPr sz="1795" spc="-5" dirty="0">
                <a:solidFill>
                  <a:prstClr val="black"/>
                </a:solidFill>
                <a:latin typeface="Arial"/>
                <a:cs typeface="Arial"/>
              </a:rPr>
              <a:t>[k]: Υπερωικό σύμφωνο που ορθογραφικά αντιπροσωπεύεται από την ακολουθία του  </a:t>
            </a:r>
            <a:r>
              <a:rPr sz="1795" dirty="0">
                <a:solidFill>
                  <a:prstClr val="black"/>
                </a:solidFill>
                <a:latin typeface="Arial"/>
                <a:cs typeface="Arial"/>
              </a:rPr>
              <a:t>γράμματος &lt;κ&gt; και </a:t>
            </a:r>
            <a:r>
              <a:rPr sz="1795" spc="-5" dirty="0">
                <a:solidFill>
                  <a:prstClr val="black"/>
                </a:solidFill>
                <a:latin typeface="Arial"/>
                <a:cs typeface="Arial"/>
              </a:rPr>
              <a:t>ενός </a:t>
            </a:r>
            <a:r>
              <a:rPr sz="1795" dirty="0">
                <a:solidFill>
                  <a:prstClr val="black"/>
                </a:solidFill>
                <a:latin typeface="Arial"/>
                <a:cs typeface="Arial"/>
              </a:rPr>
              <a:t>[a], [o], [u] </a:t>
            </a:r>
            <a:r>
              <a:rPr sz="1795" spc="-5" dirty="0">
                <a:solidFill>
                  <a:prstClr val="black"/>
                </a:solidFill>
                <a:latin typeface="Arial"/>
                <a:cs typeface="Arial"/>
              </a:rPr>
              <a:t>στη</a:t>
            </a:r>
            <a:r>
              <a:rPr sz="1795" spc="10" dirty="0">
                <a:solidFill>
                  <a:prstClr val="black"/>
                </a:solidFill>
                <a:latin typeface="Arial"/>
                <a:cs typeface="Arial"/>
              </a:rPr>
              <a:t> </a:t>
            </a:r>
            <a:r>
              <a:rPr sz="1795" spc="-5" dirty="0">
                <a:solidFill>
                  <a:prstClr val="black"/>
                </a:solidFill>
                <a:latin typeface="Arial"/>
                <a:cs typeface="Arial"/>
              </a:rPr>
              <a:t>συνέχεια.</a:t>
            </a:r>
            <a:endParaRPr sz="1795" dirty="0">
              <a:solidFill>
                <a:prstClr val="black"/>
              </a:solidFill>
              <a:latin typeface="Arial"/>
              <a:cs typeface="Arial"/>
            </a:endParaRPr>
          </a:p>
          <a:p>
            <a:pPr marL="355420" marR="55216" indent="-342727" defTabSz="911840">
              <a:lnSpc>
                <a:spcPts val="1749"/>
              </a:lnSpc>
              <a:spcBef>
                <a:spcPts val="5"/>
              </a:spcBef>
              <a:buFontTx/>
              <a:buChar char="•"/>
              <a:tabLst>
                <a:tab pos="355420" algn="l"/>
                <a:tab pos="356054" algn="l"/>
              </a:tabLst>
            </a:pPr>
            <a:r>
              <a:rPr sz="1795" spc="-150">
                <a:solidFill>
                  <a:prstClr val="black"/>
                </a:solidFill>
                <a:latin typeface="Arial"/>
                <a:cs typeface="Arial"/>
              </a:rPr>
              <a:t>[</a:t>
            </a:r>
            <a:r>
              <a:rPr lang="en-US" sz="1795" spc="-150" dirty="0">
                <a:solidFill>
                  <a:prstClr val="black"/>
                </a:solidFill>
                <a:latin typeface="Times New Roman"/>
                <a:cs typeface="Times New Roman"/>
              </a:rPr>
              <a:t>ɉ</a:t>
            </a:r>
            <a:r>
              <a:rPr lang="el-GR" sz="1795" spc="-150" dirty="0">
                <a:solidFill>
                  <a:prstClr val="black"/>
                </a:solidFill>
                <a:latin typeface="Times New Roman"/>
                <a:cs typeface="Times New Roman"/>
              </a:rPr>
              <a:t> </a:t>
            </a:r>
            <a:r>
              <a:rPr sz="1795" spc="-150">
                <a:solidFill>
                  <a:prstClr val="black"/>
                </a:solidFill>
                <a:latin typeface="Arial"/>
                <a:cs typeface="Arial"/>
              </a:rPr>
              <a:t>]: </a:t>
            </a:r>
            <a:r>
              <a:rPr sz="1795" spc="-5" dirty="0">
                <a:solidFill>
                  <a:prstClr val="black"/>
                </a:solidFill>
                <a:latin typeface="Arial"/>
                <a:cs typeface="Arial"/>
              </a:rPr>
              <a:t>Ουρανικό σύμφωνο που ορθογραφικά αντιπροσωπεύεται από την ακολουθία των  </a:t>
            </a:r>
            <a:r>
              <a:rPr sz="1795" dirty="0">
                <a:solidFill>
                  <a:prstClr val="black"/>
                </a:solidFill>
                <a:latin typeface="Arial"/>
                <a:cs typeface="Arial"/>
              </a:rPr>
              <a:t>γραμμάτων &lt;γκ&gt; και </a:t>
            </a:r>
            <a:r>
              <a:rPr sz="1795" spc="-5" dirty="0">
                <a:solidFill>
                  <a:prstClr val="black"/>
                </a:solidFill>
                <a:latin typeface="Arial"/>
                <a:cs typeface="Arial"/>
              </a:rPr>
              <a:t>ενός </a:t>
            </a:r>
            <a:r>
              <a:rPr sz="1795" dirty="0">
                <a:solidFill>
                  <a:prstClr val="black"/>
                </a:solidFill>
                <a:latin typeface="Arial"/>
                <a:cs typeface="Arial"/>
              </a:rPr>
              <a:t>[i] ή [e] </a:t>
            </a:r>
            <a:r>
              <a:rPr sz="1795" spc="-5" dirty="0">
                <a:solidFill>
                  <a:prstClr val="black"/>
                </a:solidFill>
                <a:latin typeface="Arial"/>
                <a:cs typeface="Arial"/>
              </a:rPr>
              <a:t>στη συνέχεια.</a:t>
            </a:r>
            <a:endParaRPr sz="1795" dirty="0">
              <a:solidFill>
                <a:prstClr val="black"/>
              </a:solidFill>
              <a:latin typeface="Arial"/>
              <a:cs typeface="Arial"/>
            </a:endParaRPr>
          </a:p>
          <a:p>
            <a:pPr marL="355420" marR="375730" indent="-343361" defTabSz="911840">
              <a:lnSpc>
                <a:spcPts val="1540"/>
              </a:lnSpc>
              <a:spcBef>
                <a:spcPts val="340"/>
              </a:spcBef>
              <a:buFontTx/>
              <a:buChar char="•"/>
              <a:tabLst>
                <a:tab pos="354785" algn="l"/>
                <a:tab pos="355420" algn="l"/>
              </a:tabLst>
            </a:pPr>
            <a:r>
              <a:rPr sz="1795" spc="-5" dirty="0">
                <a:solidFill>
                  <a:prstClr val="black"/>
                </a:solidFill>
                <a:latin typeface="Arial"/>
                <a:cs typeface="Arial"/>
              </a:rPr>
              <a:t>[g]: Υπερωικό σύμφωνο που ορθογραφικά αντιπροσωπεύεται από την ακολουθία  </a:t>
            </a:r>
            <a:r>
              <a:rPr sz="1795" dirty="0">
                <a:solidFill>
                  <a:prstClr val="black"/>
                </a:solidFill>
                <a:latin typeface="Arial"/>
                <a:cs typeface="Arial"/>
              </a:rPr>
              <a:t>των </a:t>
            </a:r>
            <a:r>
              <a:rPr sz="1795" spc="-5" dirty="0">
                <a:solidFill>
                  <a:prstClr val="black"/>
                </a:solidFill>
                <a:latin typeface="Arial"/>
                <a:cs typeface="Arial"/>
              </a:rPr>
              <a:t>γραμμάτων </a:t>
            </a:r>
            <a:r>
              <a:rPr sz="1795" dirty="0">
                <a:solidFill>
                  <a:prstClr val="black"/>
                </a:solidFill>
                <a:latin typeface="Arial"/>
                <a:cs typeface="Arial"/>
              </a:rPr>
              <a:t>&lt;γκ&gt; και </a:t>
            </a:r>
            <a:r>
              <a:rPr sz="1795" spc="-5" dirty="0">
                <a:solidFill>
                  <a:prstClr val="black"/>
                </a:solidFill>
                <a:latin typeface="Arial"/>
                <a:cs typeface="Arial"/>
              </a:rPr>
              <a:t>ενός </a:t>
            </a:r>
            <a:r>
              <a:rPr sz="1795" dirty="0">
                <a:solidFill>
                  <a:prstClr val="black"/>
                </a:solidFill>
                <a:latin typeface="Arial"/>
                <a:cs typeface="Arial"/>
              </a:rPr>
              <a:t>[a], [o], [u] </a:t>
            </a:r>
            <a:r>
              <a:rPr sz="1795" spc="-5" dirty="0">
                <a:solidFill>
                  <a:prstClr val="black"/>
                </a:solidFill>
                <a:latin typeface="Arial"/>
                <a:cs typeface="Arial"/>
              </a:rPr>
              <a:t>στη</a:t>
            </a:r>
            <a:r>
              <a:rPr sz="1795" spc="20" dirty="0">
                <a:solidFill>
                  <a:prstClr val="black"/>
                </a:solidFill>
                <a:latin typeface="Arial"/>
                <a:cs typeface="Arial"/>
              </a:rPr>
              <a:t> </a:t>
            </a:r>
            <a:r>
              <a:rPr sz="1795" spc="-5" dirty="0">
                <a:solidFill>
                  <a:prstClr val="black"/>
                </a:solidFill>
                <a:latin typeface="Arial"/>
                <a:cs typeface="Arial"/>
              </a:rPr>
              <a:t>συνέχεια.</a:t>
            </a:r>
            <a:endParaRPr sz="1795" dirty="0">
              <a:solidFill>
                <a:prstClr val="black"/>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385" y="3177"/>
            <a:ext cx="7966709" cy="565276"/>
          </a:xfrm>
          <a:prstGeom prst="rect">
            <a:avLst/>
          </a:prstGeom>
        </p:spPr>
        <p:txBody>
          <a:bodyPr vert="horz" wrap="square" lIns="0" tIns="12694" rIns="0" bIns="0" rtlCol="0" anchor="ctr">
            <a:spAutoFit/>
          </a:bodyPr>
          <a:lstStyle/>
          <a:p>
            <a:pPr marL="12693">
              <a:spcBef>
                <a:spcPts val="100"/>
              </a:spcBef>
            </a:pPr>
            <a:r>
              <a:rPr sz="3590" spc="-5" dirty="0"/>
              <a:t>Τα εξακολουθητικά </a:t>
            </a:r>
            <a:r>
              <a:rPr sz="3590" dirty="0"/>
              <a:t>της Νέας</a:t>
            </a:r>
            <a:r>
              <a:rPr sz="3590" spc="-90" dirty="0"/>
              <a:t> </a:t>
            </a:r>
            <a:r>
              <a:rPr sz="3590" spc="-5" dirty="0"/>
              <a:t>Ελληνικής</a:t>
            </a:r>
            <a:endParaRPr sz="3590"/>
          </a:p>
        </p:txBody>
      </p:sp>
      <p:sp>
        <p:nvSpPr>
          <p:cNvPr id="3" name="object 3"/>
          <p:cNvSpPr txBox="1"/>
          <p:nvPr/>
        </p:nvSpPr>
        <p:spPr>
          <a:xfrm>
            <a:off x="284926" y="644307"/>
            <a:ext cx="8619987" cy="5402744"/>
          </a:xfrm>
          <a:prstGeom prst="rect">
            <a:avLst/>
          </a:prstGeom>
        </p:spPr>
        <p:txBody>
          <a:bodyPr vert="horz" wrap="square" lIns="0" tIns="12059" rIns="0" bIns="0" rtlCol="0">
            <a:spAutoFit/>
          </a:bodyPr>
          <a:lstStyle/>
          <a:p>
            <a:pPr marL="354785" indent="-342727" defTabSz="911840">
              <a:lnSpc>
                <a:spcPts val="1595"/>
              </a:lnSpc>
              <a:spcBef>
                <a:spcPts val="95"/>
              </a:spcBef>
              <a:buFontTx/>
              <a:buChar char="•"/>
              <a:tabLst>
                <a:tab pos="354785" algn="l"/>
                <a:tab pos="355420" algn="l"/>
              </a:tabLst>
            </a:pPr>
            <a:r>
              <a:rPr sz="1695" spc="-5" dirty="0">
                <a:solidFill>
                  <a:prstClr val="black"/>
                </a:solidFill>
                <a:latin typeface="Arial"/>
                <a:cs typeface="Arial"/>
              </a:rPr>
              <a:t>Τα εξακολουθητικά σύμφωνα της Νέας Ελληνικής </a:t>
            </a:r>
            <a:r>
              <a:rPr sz="1695" dirty="0">
                <a:solidFill>
                  <a:prstClr val="black"/>
                </a:solidFill>
                <a:latin typeface="Arial"/>
                <a:cs typeface="Arial"/>
              </a:rPr>
              <a:t>είναι: </a:t>
            </a:r>
            <a:r>
              <a:rPr sz="1695" spc="-5" dirty="0">
                <a:solidFill>
                  <a:prstClr val="black"/>
                </a:solidFill>
                <a:latin typeface="Arial"/>
                <a:cs typeface="Arial"/>
              </a:rPr>
              <a:t>[f, v, θ</a:t>
            </a:r>
            <a:r>
              <a:rPr sz="1695" spc="-5">
                <a:solidFill>
                  <a:prstClr val="black"/>
                </a:solidFill>
                <a:latin typeface="Arial"/>
                <a:cs typeface="Arial"/>
              </a:rPr>
              <a:t>, </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s, z, ç</a:t>
            </a:r>
            <a:r>
              <a:rPr sz="1695" spc="-5">
                <a:solidFill>
                  <a:prstClr val="black"/>
                </a:solidFill>
                <a:latin typeface="Arial"/>
                <a:cs typeface="Arial"/>
              </a:rPr>
              <a:t>, </a:t>
            </a:r>
            <a:r>
              <a:rPr lang="en-US" sz="1695" spc="114" dirty="0">
                <a:solidFill>
                  <a:prstClr val="black"/>
                </a:solidFill>
                <a:latin typeface="Times New Roman"/>
                <a:cs typeface="Times New Roman"/>
              </a:rPr>
              <a:t>ʝ</a:t>
            </a:r>
            <a:r>
              <a:rPr sz="1695" spc="114">
                <a:solidFill>
                  <a:prstClr val="black"/>
                </a:solidFill>
                <a:latin typeface="Arial"/>
                <a:cs typeface="Arial"/>
              </a:rPr>
              <a:t>, </a:t>
            </a:r>
            <a:r>
              <a:rPr sz="1695" spc="-5" dirty="0">
                <a:solidFill>
                  <a:prstClr val="black"/>
                </a:solidFill>
                <a:latin typeface="Arial"/>
                <a:cs typeface="Arial"/>
              </a:rPr>
              <a:t>x, γ], όπως στις</a:t>
            </a:r>
            <a:r>
              <a:rPr sz="1695" spc="-15" dirty="0">
                <a:solidFill>
                  <a:prstClr val="black"/>
                </a:solidFill>
                <a:latin typeface="Arial"/>
                <a:cs typeface="Arial"/>
              </a:rPr>
              <a:t> </a:t>
            </a:r>
            <a:r>
              <a:rPr sz="1695" spc="-5" dirty="0">
                <a:solidFill>
                  <a:prstClr val="black"/>
                </a:solidFill>
                <a:latin typeface="Arial"/>
                <a:cs typeface="Arial"/>
              </a:rPr>
              <a:t>λέξεις</a:t>
            </a:r>
            <a:endParaRPr sz="1695">
              <a:solidFill>
                <a:prstClr val="black"/>
              </a:solidFill>
              <a:latin typeface="Arial"/>
              <a:cs typeface="Arial"/>
            </a:endParaRPr>
          </a:p>
          <a:p>
            <a:pPr marL="354785" defTabSz="911840">
              <a:lnSpc>
                <a:spcPts val="1595"/>
              </a:lnSpc>
            </a:pPr>
            <a:r>
              <a:rPr sz="1695" spc="-5" dirty="0">
                <a:solidFill>
                  <a:prstClr val="black"/>
                </a:solidFill>
                <a:latin typeface="Arial"/>
                <a:cs typeface="Arial"/>
              </a:rPr>
              <a:t>«</a:t>
            </a:r>
            <a:r>
              <a:rPr sz="1695" b="1" u="heavy" spc="-5" dirty="0">
                <a:solidFill>
                  <a:prstClr val="black"/>
                </a:solidFill>
                <a:uFill>
                  <a:solidFill>
                    <a:srgbClr val="000000"/>
                  </a:solidFill>
                </a:uFill>
                <a:latin typeface="Arial"/>
                <a:cs typeface="Arial"/>
              </a:rPr>
              <a:t>φ</a:t>
            </a:r>
            <a:r>
              <a:rPr sz="1695" spc="-5" dirty="0">
                <a:solidFill>
                  <a:prstClr val="black"/>
                </a:solidFill>
                <a:latin typeface="Arial"/>
                <a:cs typeface="Arial"/>
              </a:rPr>
              <a:t>όβος, </a:t>
            </a:r>
            <a:r>
              <a:rPr sz="1695" b="1" u="heavy" spc="-5" dirty="0">
                <a:solidFill>
                  <a:prstClr val="black"/>
                </a:solidFill>
                <a:uFill>
                  <a:solidFill>
                    <a:srgbClr val="000000"/>
                  </a:solidFill>
                </a:uFill>
                <a:latin typeface="Arial"/>
                <a:cs typeface="Arial"/>
              </a:rPr>
              <a:t>β</a:t>
            </a:r>
            <a:r>
              <a:rPr sz="1695" spc="-5" dirty="0">
                <a:solidFill>
                  <a:prstClr val="black"/>
                </a:solidFill>
                <a:latin typeface="Arial"/>
                <a:cs typeface="Arial"/>
              </a:rPr>
              <a:t>άρος, </a:t>
            </a:r>
            <a:r>
              <a:rPr sz="1695" b="1" u="heavy" spc="-5" dirty="0">
                <a:solidFill>
                  <a:prstClr val="black"/>
                </a:solidFill>
                <a:uFill>
                  <a:solidFill>
                    <a:srgbClr val="000000"/>
                  </a:solidFill>
                </a:uFill>
                <a:latin typeface="Arial"/>
                <a:cs typeface="Arial"/>
              </a:rPr>
              <a:t>θ</a:t>
            </a:r>
            <a:r>
              <a:rPr sz="1695" spc="-5" dirty="0">
                <a:solidFill>
                  <a:prstClr val="black"/>
                </a:solidFill>
                <a:latin typeface="Arial"/>
                <a:cs typeface="Arial"/>
              </a:rPr>
              <a:t>ύμα, </a:t>
            </a:r>
            <a:r>
              <a:rPr sz="1695" b="1" u="heavy" spc="-5" dirty="0">
                <a:solidFill>
                  <a:prstClr val="black"/>
                </a:solidFill>
                <a:uFill>
                  <a:solidFill>
                    <a:srgbClr val="000000"/>
                  </a:solidFill>
                </a:uFill>
                <a:latin typeface="Arial"/>
                <a:cs typeface="Arial"/>
              </a:rPr>
              <a:t>δ</a:t>
            </a:r>
            <a:r>
              <a:rPr sz="1695" spc="-5" dirty="0">
                <a:solidFill>
                  <a:prstClr val="black"/>
                </a:solidFill>
                <a:latin typeface="Arial"/>
                <a:cs typeface="Arial"/>
              </a:rPr>
              <a:t>ένω, </a:t>
            </a:r>
            <a:r>
              <a:rPr sz="1695" b="1" u="heavy" spc="-5" dirty="0">
                <a:solidFill>
                  <a:prstClr val="black"/>
                </a:solidFill>
                <a:uFill>
                  <a:solidFill>
                    <a:srgbClr val="000000"/>
                  </a:solidFill>
                </a:uFill>
                <a:latin typeface="Arial"/>
                <a:cs typeface="Arial"/>
              </a:rPr>
              <a:t>σ</a:t>
            </a:r>
            <a:r>
              <a:rPr sz="1695" spc="-5" dirty="0">
                <a:solidFill>
                  <a:prstClr val="black"/>
                </a:solidFill>
                <a:latin typeface="Arial"/>
                <a:cs typeface="Arial"/>
              </a:rPr>
              <a:t>ώνω, </a:t>
            </a:r>
            <a:r>
              <a:rPr sz="1695" b="1" u="heavy" dirty="0">
                <a:solidFill>
                  <a:prstClr val="black"/>
                </a:solidFill>
                <a:uFill>
                  <a:solidFill>
                    <a:srgbClr val="000000"/>
                  </a:solidFill>
                </a:uFill>
                <a:latin typeface="Arial"/>
                <a:cs typeface="Arial"/>
              </a:rPr>
              <a:t>ζ</a:t>
            </a:r>
            <a:r>
              <a:rPr sz="1695" dirty="0">
                <a:solidFill>
                  <a:prstClr val="black"/>
                </a:solidFill>
                <a:latin typeface="Arial"/>
                <a:cs typeface="Arial"/>
              </a:rPr>
              <a:t>άρι, </a:t>
            </a:r>
            <a:r>
              <a:rPr sz="1695" b="1" u="heavy" spc="-5" dirty="0">
                <a:solidFill>
                  <a:prstClr val="black"/>
                </a:solidFill>
                <a:uFill>
                  <a:solidFill>
                    <a:srgbClr val="000000"/>
                  </a:solidFill>
                </a:uFill>
                <a:latin typeface="Arial"/>
                <a:cs typeface="Arial"/>
              </a:rPr>
              <a:t>χ</a:t>
            </a:r>
            <a:r>
              <a:rPr sz="1695" spc="-5" dirty="0">
                <a:solidFill>
                  <a:prstClr val="black"/>
                </a:solidFill>
                <a:latin typeface="Arial"/>
                <a:cs typeface="Arial"/>
              </a:rPr>
              <a:t>έρι, </a:t>
            </a:r>
            <a:r>
              <a:rPr sz="1695" b="1" u="heavy" spc="-5" dirty="0">
                <a:solidFill>
                  <a:prstClr val="black"/>
                </a:solidFill>
                <a:uFill>
                  <a:solidFill>
                    <a:srgbClr val="000000"/>
                  </a:solidFill>
                </a:uFill>
                <a:latin typeface="Arial"/>
                <a:cs typeface="Arial"/>
              </a:rPr>
              <a:t>γ</a:t>
            </a:r>
            <a:r>
              <a:rPr sz="1695" spc="-5" dirty="0">
                <a:solidFill>
                  <a:prstClr val="black"/>
                </a:solidFill>
                <a:latin typeface="Arial"/>
                <a:cs typeface="Arial"/>
              </a:rPr>
              <a:t>έρος, </a:t>
            </a:r>
            <a:r>
              <a:rPr sz="1695" b="1" u="heavy" spc="-5" dirty="0">
                <a:solidFill>
                  <a:prstClr val="black"/>
                </a:solidFill>
                <a:uFill>
                  <a:solidFill>
                    <a:srgbClr val="000000"/>
                  </a:solidFill>
                </a:uFill>
                <a:latin typeface="Arial"/>
                <a:cs typeface="Arial"/>
              </a:rPr>
              <a:t>χ</a:t>
            </a:r>
            <a:r>
              <a:rPr sz="1695" spc="-5" dirty="0">
                <a:solidFill>
                  <a:prstClr val="black"/>
                </a:solidFill>
                <a:latin typeface="Arial"/>
                <a:cs typeface="Arial"/>
              </a:rPr>
              <a:t>αρά, </a:t>
            </a:r>
            <a:r>
              <a:rPr sz="1695" b="1" u="heavy" spc="-5" dirty="0">
                <a:solidFill>
                  <a:prstClr val="black"/>
                </a:solidFill>
                <a:uFill>
                  <a:solidFill>
                    <a:srgbClr val="000000"/>
                  </a:solidFill>
                </a:uFill>
                <a:latin typeface="Arial"/>
                <a:cs typeface="Arial"/>
              </a:rPr>
              <a:t>γ</a:t>
            </a:r>
            <a:r>
              <a:rPr sz="1695" spc="-5" dirty="0">
                <a:solidFill>
                  <a:prstClr val="black"/>
                </a:solidFill>
                <a:latin typeface="Arial"/>
                <a:cs typeface="Arial"/>
              </a:rPr>
              <a:t>όμα».</a:t>
            </a:r>
            <a:r>
              <a:rPr sz="1695" spc="15" dirty="0">
                <a:solidFill>
                  <a:prstClr val="black"/>
                </a:solidFill>
                <a:latin typeface="Arial"/>
                <a:cs typeface="Arial"/>
              </a:rPr>
              <a:t> </a:t>
            </a:r>
            <a:r>
              <a:rPr sz="1695" dirty="0">
                <a:solidFill>
                  <a:prstClr val="black"/>
                </a:solidFill>
                <a:latin typeface="Arial"/>
                <a:cs typeface="Arial"/>
              </a:rPr>
              <a:t>Ειδικότερα:</a:t>
            </a:r>
            <a:endParaRPr sz="1695">
              <a:solidFill>
                <a:prstClr val="black"/>
              </a:solidFill>
              <a:latin typeface="Arial"/>
              <a:cs typeface="Arial"/>
            </a:endParaRPr>
          </a:p>
          <a:p>
            <a:pPr marL="354785" marR="185961" indent="-342727" defTabSz="911840">
              <a:lnSpc>
                <a:spcPct val="79600"/>
              </a:lnSpc>
              <a:spcBef>
                <a:spcPts val="340"/>
              </a:spcBef>
              <a:buFontTx/>
              <a:buChar char="•"/>
              <a:tabLst>
                <a:tab pos="354785" algn="l"/>
                <a:tab pos="355420" algn="l"/>
              </a:tabLst>
            </a:pPr>
            <a:r>
              <a:rPr sz="1695" spc="-5" dirty="0">
                <a:solidFill>
                  <a:prstClr val="black"/>
                </a:solidFill>
                <a:latin typeface="Arial"/>
                <a:cs typeface="Arial"/>
              </a:rPr>
              <a:t>[f]: </a:t>
            </a:r>
            <a:r>
              <a:rPr sz="1695" spc="-10" dirty="0">
                <a:solidFill>
                  <a:prstClr val="black"/>
                </a:solidFill>
                <a:latin typeface="Arial"/>
                <a:cs typeface="Arial"/>
              </a:rPr>
              <a:t>Χειλικό </a:t>
            </a:r>
            <a:r>
              <a:rPr sz="1695" spc="-5" dirty="0">
                <a:solidFill>
                  <a:prstClr val="black"/>
                </a:solidFill>
                <a:latin typeface="Arial"/>
                <a:cs typeface="Arial"/>
              </a:rPr>
              <a:t>σύμφωνο που </a:t>
            </a:r>
            <a:r>
              <a:rPr sz="1695" spc="-10" dirty="0">
                <a:solidFill>
                  <a:prstClr val="black"/>
                </a:solidFill>
                <a:latin typeface="Arial"/>
                <a:cs typeface="Arial"/>
              </a:rPr>
              <a:t>ορθογραφικά </a:t>
            </a:r>
            <a:r>
              <a:rPr sz="1695" spc="-5" dirty="0">
                <a:solidFill>
                  <a:prstClr val="black"/>
                </a:solidFill>
                <a:latin typeface="Arial"/>
                <a:cs typeface="Arial"/>
              </a:rPr>
              <a:t>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&lt;φ&gt; ή </a:t>
            </a:r>
            <a:r>
              <a:rPr sz="1695" spc="-10" dirty="0">
                <a:solidFill>
                  <a:prstClr val="black"/>
                </a:solidFill>
                <a:latin typeface="Arial"/>
                <a:cs typeface="Arial"/>
              </a:rPr>
              <a:t>την ακολουθία  </a:t>
            </a:r>
            <a:r>
              <a:rPr sz="1695" spc="-5" dirty="0">
                <a:solidFill>
                  <a:prstClr val="black"/>
                </a:solidFill>
                <a:latin typeface="Arial"/>
                <a:cs typeface="Arial"/>
              </a:rPr>
              <a:t>γραμμάτων &lt;ευ&gt;, &lt;αυ&gt; όταν αυτή ακολουθείται από κάποιο άηχο</a:t>
            </a:r>
            <a:r>
              <a:rPr sz="1695" spc="15" dirty="0">
                <a:solidFill>
                  <a:prstClr val="black"/>
                </a:solidFill>
                <a:latin typeface="Arial"/>
                <a:cs typeface="Arial"/>
              </a:rPr>
              <a:t> </a:t>
            </a:r>
            <a:r>
              <a:rPr sz="1695" spc="-5" dirty="0">
                <a:solidFill>
                  <a:prstClr val="black"/>
                </a:solidFill>
                <a:latin typeface="Arial"/>
                <a:cs typeface="Arial"/>
              </a:rPr>
              <a:t>σύμφωνο.</a:t>
            </a:r>
            <a:endParaRPr sz="1695">
              <a:solidFill>
                <a:prstClr val="black"/>
              </a:solidFill>
              <a:latin typeface="Arial"/>
              <a:cs typeface="Arial"/>
            </a:endParaRPr>
          </a:p>
          <a:p>
            <a:pPr marL="354785" marR="71719" indent="-342727" defTabSz="911840">
              <a:lnSpc>
                <a:spcPct val="79500"/>
              </a:lnSpc>
              <a:spcBef>
                <a:spcPts val="345"/>
              </a:spcBef>
              <a:buFontTx/>
              <a:buChar char="•"/>
              <a:tabLst>
                <a:tab pos="354785" algn="l"/>
                <a:tab pos="356054" algn="l"/>
              </a:tabLst>
            </a:pPr>
            <a:r>
              <a:rPr sz="1695" spc="-5" dirty="0">
                <a:solidFill>
                  <a:prstClr val="black"/>
                </a:solidFill>
                <a:latin typeface="Arial"/>
                <a:cs typeface="Arial"/>
              </a:rPr>
              <a:t>[v]: </a:t>
            </a:r>
            <a:r>
              <a:rPr sz="1695" spc="-10" dirty="0">
                <a:solidFill>
                  <a:prstClr val="black"/>
                </a:solidFill>
                <a:latin typeface="Arial"/>
                <a:cs typeface="Arial"/>
              </a:rPr>
              <a:t>Χειλικό </a:t>
            </a:r>
            <a:r>
              <a:rPr sz="1695" spc="-5" dirty="0">
                <a:solidFill>
                  <a:prstClr val="black"/>
                </a:solidFill>
                <a:latin typeface="Arial"/>
                <a:cs typeface="Arial"/>
              </a:rPr>
              <a:t>σύμφωνο που </a:t>
            </a:r>
            <a:r>
              <a:rPr sz="1695" spc="-10" dirty="0">
                <a:solidFill>
                  <a:prstClr val="black"/>
                </a:solidFill>
                <a:latin typeface="Arial"/>
                <a:cs typeface="Arial"/>
              </a:rPr>
              <a:t>ορθογραφικά </a:t>
            </a:r>
            <a:r>
              <a:rPr sz="1695" spc="-5" dirty="0">
                <a:solidFill>
                  <a:prstClr val="black"/>
                </a:solidFill>
                <a:latin typeface="Arial"/>
                <a:cs typeface="Arial"/>
              </a:rPr>
              <a:t>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a:t>
            </a:r>
            <a:r>
              <a:rPr sz="1695" spc="-10" dirty="0">
                <a:solidFill>
                  <a:prstClr val="black"/>
                </a:solidFill>
                <a:latin typeface="Arial"/>
                <a:cs typeface="Arial"/>
              </a:rPr>
              <a:t>&lt;β&gt; </a:t>
            </a:r>
            <a:r>
              <a:rPr sz="1695" spc="-5" dirty="0">
                <a:solidFill>
                  <a:prstClr val="black"/>
                </a:solidFill>
                <a:latin typeface="Arial"/>
                <a:cs typeface="Arial"/>
              </a:rPr>
              <a:t>ή </a:t>
            </a:r>
            <a:r>
              <a:rPr sz="1695" spc="-10" dirty="0">
                <a:solidFill>
                  <a:prstClr val="black"/>
                </a:solidFill>
                <a:latin typeface="Arial"/>
                <a:cs typeface="Arial"/>
              </a:rPr>
              <a:t>την ακολουθία  </a:t>
            </a:r>
            <a:r>
              <a:rPr sz="1695" spc="-5" dirty="0">
                <a:solidFill>
                  <a:prstClr val="black"/>
                </a:solidFill>
                <a:latin typeface="Arial"/>
                <a:cs typeface="Arial"/>
              </a:rPr>
              <a:t>γραμμάτων &lt;ευ&gt;, &lt;αυ&gt; όταν αυτή ακολουθείται από κάποιο ηχηρό σύμφωνο ή φωνήεν. Διαφέρει  από </a:t>
            </a:r>
            <a:r>
              <a:rPr sz="1695" spc="-10" dirty="0">
                <a:solidFill>
                  <a:prstClr val="black"/>
                </a:solidFill>
                <a:latin typeface="Arial"/>
                <a:cs typeface="Arial"/>
              </a:rPr>
              <a:t>το </a:t>
            </a:r>
            <a:r>
              <a:rPr sz="1695" spc="-5" dirty="0">
                <a:solidFill>
                  <a:prstClr val="black"/>
                </a:solidFill>
                <a:latin typeface="Arial"/>
                <a:cs typeface="Arial"/>
              </a:rPr>
              <a:t>[f] μόνο ως προς την ηχηρότητα, αφού το [v] είναι</a:t>
            </a:r>
            <a:r>
              <a:rPr sz="1695" spc="25" dirty="0">
                <a:solidFill>
                  <a:prstClr val="black"/>
                </a:solidFill>
                <a:latin typeface="Arial"/>
                <a:cs typeface="Arial"/>
              </a:rPr>
              <a:t> </a:t>
            </a:r>
            <a:r>
              <a:rPr sz="1695" spc="-5" dirty="0">
                <a:solidFill>
                  <a:prstClr val="black"/>
                </a:solidFill>
                <a:latin typeface="Arial"/>
                <a:cs typeface="Arial"/>
              </a:rPr>
              <a:t>ηχηρό.</a:t>
            </a:r>
            <a:endParaRPr sz="1695">
              <a:solidFill>
                <a:prstClr val="black"/>
              </a:solidFill>
              <a:latin typeface="Arial"/>
              <a:cs typeface="Arial"/>
            </a:endParaRPr>
          </a:p>
          <a:p>
            <a:pPr marL="355420" indent="-343361" defTabSz="911840">
              <a:lnSpc>
                <a:spcPts val="1590"/>
              </a:lnSpc>
              <a:buFontTx/>
              <a:buChar char="•"/>
              <a:tabLst>
                <a:tab pos="354785" algn="l"/>
                <a:tab pos="356054" algn="l"/>
              </a:tabLst>
            </a:pPr>
            <a:r>
              <a:rPr sz="1695" spc="-5" dirty="0">
                <a:solidFill>
                  <a:prstClr val="black"/>
                </a:solidFill>
                <a:latin typeface="Arial"/>
                <a:cs typeface="Arial"/>
              </a:rPr>
              <a:t>[θ]: Οδοντικό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a:t>
            </a:r>
            <a:r>
              <a:rPr sz="1695" spc="55" dirty="0">
                <a:solidFill>
                  <a:prstClr val="black"/>
                </a:solidFill>
                <a:latin typeface="Arial"/>
                <a:cs typeface="Arial"/>
              </a:rPr>
              <a:t> </a:t>
            </a:r>
            <a:r>
              <a:rPr sz="1695" spc="-5" dirty="0">
                <a:solidFill>
                  <a:prstClr val="black"/>
                </a:solidFill>
                <a:latin typeface="Arial"/>
                <a:cs typeface="Arial"/>
              </a:rPr>
              <a:t>&lt;θ&gt;.</a:t>
            </a:r>
            <a:endParaRPr sz="1695">
              <a:solidFill>
                <a:prstClr val="black"/>
              </a:solidFill>
              <a:latin typeface="Arial"/>
              <a:cs typeface="Arial"/>
            </a:endParaRPr>
          </a:p>
          <a:p>
            <a:pPr marL="354785" marR="164381" indent="-342727" defTabSz="911840">
              <a:lnSpc>
                <a:spcPct val="79600"/>
              </a:lnSpc>
              <a:spcBef>
                <a:spcPts val="254"/>
              </a:spcBef>
              <a:buFontTx/>
              <a:buChar char="•"/>
              <a:tabLst>
                <a:tab pos="354785" algn="l"/>
                <a:tab pos="355420" algn="l"/>
              </a:tabLst>
            </a:pPr>
            <a:r>
              <a:rPr sz="1695">
                <a:solidFill>
                  <a:prstClr val="black"/>
                </a:solidFill>
                <a:latin typeface="Arial"/>
                <a:cs typeface="Arial"/>
              </a:rPr>
              <a:t>[</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Οδοντικό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&lt;δ&gt;. Διαφέρει από  το [θ] μόνο ως προς την ηχηρότητα, </a:t>
            </a:r>
            <a:r>
              <a:rPr sz="1695" dirty="0">
                <a:solidFill>
                  <a:prstClr val="black"/>
                </a:solidFill>
                <a:latin typeface="Arial"/>
                <a:cs typeface="Arial"/>
              </a:rPr>
              <a:t>αφού </a:t>
            </a:r>
            <a:r>
              <a:rPr sz="1695" spc="-10">
                <a:solidFill>
                  <a:prstClr val="black"/>
                </a:solidFill>
                <a:latin typeface="Arial"/>
                <a:cs typeface="Arial"/>
              </a:rPr>
              <a:t>το </a:t>
            </a:r>
            <a:r>
              <a:rPr sz="1695">
                <a:solidFill>
                  <a:prstClr val="black"/>
                </a:solidFill>
                <a:latin typeface="Arial"/>
                <a:cs typeface="Arial"/>
              </a:rPr>
              <a:t>[</a:t>
            </a:r>
            <a:r>
              <a:rPr lang="el-GR" sz="1695" dirty="0">
                <a:solidFill>
                  <a:prstClr val="black"/>
                </a:solidFill>
                <a:latin typeface="Times New Roman"/>
                <a:cs typeface="Times New Roman"/>
              </a:rPr>
              <a:t>δ</a:t>
            </a:r>
            <a:r>
              <a:rPr sz="1695">
                <a:solidFill>
                  <a:prstClr val="black"/>
                </a:solidFill>
                <a:latin typeface="Arial"/>
                <a:cs typeface="Arial"/>
              </a:rPr>
              <a:t>] </a:t>
            </a:r>
            <a:r>
              <a:rPr sz="1695" spc="-5" dirty="0">
                <a:solidFill>
                  <a:prstClr val="black"/>
                </a:solidFill>
                <a:latin typeface="Arial"/>
                <a:cs typeface="Arial"/>
              </a:rPr>
              <a:t>είναι</a:t>
            </a:r>
            <a:r>
              <a:rPr sz="1695" spc="-10" dirty="0">
                <a:solidFill>
                  <a:prstClr val="black"/>
                </a:solidFill>
                <a:latin typeface="Arial"/>
                <a:cs typeface="Arial"/>
              </a:rPr>
              <a:t> </a:t>
            </a:r>
            <a:r>
              <a:rPr sz="1695" spc="-5" dirty="0">
                <a:solidFill>
                  <a:prstClr val="black"/>
                </a:solidFill>
                <a:latin typeface="Arial"/>
                <a:cs typeface="Arial"/>
              </a:rPr>
              <a:t>ηχηρό.</a:t>
            </a:r>
            <a:endParaRPr sz="1695">
              <a:solidFill>
                <a:prstClr val="black"/>
              </a:solidFill>
              <a:latin typeface="Arial"/>
              <a:cs typeface="Arial"/>
            </a:endParaRPr>
          </a:p>
          <a:p>
            <a:pPr marL="354785" indent="-342727" defTabSz="911840">
              <a:lnSpc>
                <a:spcPts val="1674"/>
              </a:lnSpc>
              <a:spcBef>
                <a:spcPts val="165"/>
              </a:spcBef>
              <a:buFontTx/>
              <a:buChar char="•"/>
              <a:tabLst>
                <a:tab pos="354785" algn="l"/>
                <a:tab pos="355420" algn="l"/>
              </a:tabLst>
            </a:pPr>
            <a:r>
              <a:rPr sz="1695" spc="-5" dirty="0">
                <a:solidFill>
                  <a:prstClr val="black"/>
                </a:solidFill>
                <a:latin typeface="Arial"/>
                <a:cs typeface="Arial"/>
              </a:rPr>
              <a:t>[s]: Φατνιακό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a:t>
            </a:r>
            <a:r>
              <a:rPr sz="1695" spc="70" dirty="0">
                <a:solidFill>
                  <a:prstClr val="black"/>
                </a:solidFill>
                <a:latin typeface="Arial"/>
                <a:cs typeface="Arial"/>
              </a:rPr>
              <a:t> </a:t>
            </a:r>
            <a:r>
              <a:rPr sz="1695" spc="-10" dirty="0">
                <a:solidFill>
                  <a:prstClr val="black"/>
                </a:solidFill>
                <a:latin typeface="Arial"/>
                <a:cs typeface="Arial"/>
              </a:rPr>
              <a:t>&lt;σ&gt;.</a:t>
            </a:r>
            <a:endParaRPr sz="1695">
              <a:solidFill>
                <a:prstClr val="black"/>
              </a:solidFill>
              <a:latin typeface="Arial"/>
              <a:cs typeface="Arial"/>
            </a:endParaRPr>
          </a:p>
          <a:p>
            <a:pPr marL="355420" marR="174537" indent="-343361" defTabSz="911840">
              <a:lnSpc>
                <a:spcPct val="79600"/>
              </a:lnSpc>
              <a:spcBef>
                <a:spcPts val="340"/>
              </a:spcBef>
              <a:buFontTx/>
              <a:buChar char="•"/>
              <a:tabLst>
                <a:tab pos="354785" algn="l"/>
                <a:tab pos="355420" algn="l"/>
              </a:tabLst>
            </a:pPr>
            <a:r>
              <a:rPr sz="1695" spc="-5" dirty="0">
                <a:solidFill>
                  <a:prstClr val="black"/>
                </a:solidFill>
                <a:latin typeface="Arial"/>
                <a:cs typeface="Arial"/>
              </a:rPr>
              <a:t>[z]: Φατνιακό σύμφωνο που ορθογραφικά αντιπροσωπεύεται από </a:t>
            </a:r>
            <a:r>
              <a:rPr sz="1695" spc="-10" dirty="0">
                <a:solidFill>
                  <a:prstClr val="black"/>
                </a:solidFill>
                <a:latin typeface="Arial"/>
                <a:cs typeface="Arial"/>
              </a:rPr>
              <a:t>το </a:t>
            </a:r>
            <a:r>
              <a:rPr sz="1695" spc="-5" dirty="0">
                <a:solidFill>
                  <a:prstClr val="black"/>
                </a:solidFill>
                <a:latin typeface="Arial"/>
                <a:cs typeface="Arial"/>
              </a:rPr>
              <a:t>γράμμα &lt;ζ&gt;. Διαφέρει </a:t>
            </a:r>
            <a:r>
              <a:rPr sz="1695" dirty="0">
                <a:solidFill>
                  <a:prstClr val="black"/>
                </a:solidFill>
                <a:latin typeface="Arial"/>
                <a:cs typeface="Arial"/>
              </a:rPr>
              <a:t>από  </a:t>
            </a:r>
            <a:r>
              <a:rPr sz="1695" spc="-5">
                <a:solidFill>
                  <a:prstClr val="black"/>
                </a:solidFill>
                <a:latin typeface="Arial"/>
                <a:cs typeface="Arial"/>
              </a:rPr>
              <a:t>το [</a:t>
            </a:r>
            <a:r>
              <a:rPr lang="en-US" sz="1695" spc="-5">
                <a:solidFill>
                  <a:prstClr val="black"/>
                </a:solidFill>
                <a:latin typeface="Arial"/>
                <a:cs typeface="Arial"/>
              </a:rPr>
              <a:t>s</a:t>
            </a:r>
            <a:r>
              <a:rPr sz="1695" spc="-5">
                <a:solidFill>
                  <a:prstClr val="black"/>
                </a:solidFill>
                <a:latin typeface="Arial"/>
                <a:cs typeface="Arial"/>
              </a:rPr>
              <a:t>] </a:t>
            </a:r>
            <a:r>
              <a:rPr sz="1695" spc="-5" dirty="0">
                <a:solidFill>
                  <a:prstClr val="black"/>
                </a:solidFill>
                <a:latin typeface="Arial"/>
                <a:cs typeface="Arial"/>
              </a:rPr>
              <a:t>μόνο ως προς την ηχηρότητα, </a:t>
            </a:r>
            <a:r>
              <a:rPr sz="1695" dirty="0">
                <a:solidFill>
                  <a:prstClr val="black"/>
                </a:solidFill>
                <a:latin typeface="Arial"/>
                <a:cs typeface="Arial"/>
              </a:rPr>
              <a:t>αφού </a:t>
            </a:r>
            <a:r>
              <a:rPr sz="1695" spc="-10" dirty="0">
                <a:solidFill>
                  <a:prstClr val="black"/>
                </a:solidFill>
                <a:latin typeface="Arial"/>
                <a:cs typeface="Arial"/>
              </a:rPr>
              <a:t>το </a:t>
            </a:r>
            <a:r>
              <a:rPr sz="1695" spc="-5" dirty="0">
                <a:solidFill>
                  <a:prstClr val="black"/>
                </a:solidFill>
                <a:latin typeface="Arial"/>
                <a:cs typeface="Arial"/>
              </a:rPr>
              <a:t>[z] είναι ηχηρό.</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[ç]: </a:t>
            </a:r>
            <a:r>
              <a:rPr sz="1695" spc="-10" dirty="0">
                <a:solidFill>
                  <a:prstClr val="black"/>
                </a:solidFill>
                <a:latin typeface="Arial"/>
                <a:cs typeface="Arial"/>
              </a:rPr>
              <a:t>Ουρανικό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3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&lt;χ</a:t>
            </a:r>
            <a:r>
              <a:rPr sz="1695" spc="-5" dirty="0">
                <a:solidFill>
                  <a:prstClr val="black"/>
                </a:solidFill>
                <a:latin typeface="Arial"/>
                <a:cs typeface="Arial"/>
              </a:rPr>
              <a:t>&gt; και ενός [i] ή [e] στη συνέχεια.</a:t>
            </a:r>
            <a:endParaRPr sz="1695">
              <a:solidFill>
                <a:prstClr val="black"/>
              </a:solidFill>
              <a:latin typeface="Arial"/>
              <a:cs typeface="Arial"/>
            </a:endParaRPr>
          </a:p>
          <a:p>
            <a:pPr marL="355420" indent="-342727" defTabSz="911840">
              <a:lnSpc>
                <a:spcPts val="1419"/>
              </a:lnSpc>
              <a:buFontTx/>
              <a:buChar char="•"/>
              <a:tabLst>
                <a:tab pos="354785" algn="l"/>
                <a:tab pos="355420" algn="l"/>
              </a:tabLst>
            </a:pPr>
            <a:r>
              <a:rPr sz="1695" spc="55">
                <a:solidFill>
                  <a:prstClr val="black"/>
                </a:solidFill>
                <a:latin typeface="Arial"/>
                <a:cs typeface="Arial"/>
              </a:rPr>
              <a:t>[</a:t>
            </a:r>
            <a:r>
              <a:rPr lang="en-US" sz="1695" spc="55" dirty="0">
                <a:solidFill>
                  <a:prstClr val="black"/>
                </a:solidFill>
                <a:latin typeface="Times New Roman"/>
                <a:cs typeface="Times New Roman"/>
              </a:rPr>
              <a:t>ʝ</a:t>
            </a:r>
            <a:r>
              <a:rPr sz="1695" spc="55">
                <a:solidFill>
                  <a:prstClr val="black"/>
                </a:solidFill>
                <a:latin typeface="Arial"/>
                <a:cs typeface="Arial"/>
              </a:rPr>
              <a:t>]: </a:t>
            </a:r>
            <a:r>
              <a:rPr sz="1695" spc="-10" dirty="0">
                <a:solidFill>
                  <a:prstClr val="black"/>
                </a:solidFill>
                <a:latin typeface="Arial"/>
                <a:cs typeface="Arial"/>
              </a:rPr>
              <a:t>Ουρανικό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6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&lt;γ</a:t>
            </a:r>
            <a:r>
              <a:rPr sz="1695" spc="-5" dirty="0">
                <a:solidFill>
                  <a:prstClr val="black"/>
                </a:solidFill>
                <a:latin typeface="Arial"/>
                <a:cs typeface="Arial"/>
              </a:rPr>
              <a:t>&gt; και ενός [i] ή [e] στη συνέχεια. Διαφέρει από </a:t>
            </a:r>
            <a:r>
              <a:rPr sz="1695" spc="-10" dirty="0">
                <a:solidFill>
                  <a:prstClr val="black"/>
                </a:solidFill>
                <a:latin typeface="Arial"/>
                <a:cs typeface="Arial"/>
              </a:rPr>
              <a:t>το </a:t>
            </a:r>
            <a:r>
              <a:rPr sz="1695" spc="-5" dirty="0">
                <a:solidFill>
                  <a:prstClr val="black"/>
                </a:solidFill>
                <a:latin typeface="Arial"/>
                <a:cs typeface="Arial"/>
              </a:rPr>
              <a:t>[ç] μόνο ως προς την ηχηρότητα, αφού </a:t>
            </a:r>
            <a:r>
              <a:rPr sz="1695" spc="-5">
                <a:solidFill>
                  <a:prstClr val="black"/>
                </a:solidFill>
                <a:latin typeface="Arial"/>
                <a:cs typeface="Arial"/>
              </a:rPr>
              <a:t>το</a:t>
            </a:r>
            <a:r>
              <a:rPr sz="1695" spc="105">
                <a:solidFill>
                  <a:prstClr val="black"/>
                </a:solidFill>
                <a:latin typeface="Arial"/>
                <a:cs typeface="Arial"/>
              </a:rPr>
              <a:t> </a:t>
            </a:r>
            <a:r>
              <a:rPr sz="1695" spc="75">
                <a:solidFill>
                  <a:prstClr val="black"/>
                </a:solidFill>
                <a:latin typeface="Arial"/>
                <a:cs typeface="Arial"/>
              </a:rPr>
              <a:t>[</a:t>
            </a:r>
            <a:r>
              <a:rPr lang="en-US" sz="1695" spc="75" dirty="0">
                <a:solidFill>
                  <a:prstClr val="black"/>
                </a:solidFill>
                <a:latin typeface="Times New Roman"/>
                <a:cs typeface="Times New Roman"/>
              </a:rPr>
              <a:t>ʝ</a:t>
            </a:r>
            <a:r>
              <a:rPr sz="1695" spc="75">
                <a:solidFill>
                  <a:prstClr val="black"/>
                </a:solidFill>
                <a:latin typeface="Arial"/>
                <a:cs typeface="Arial"/>
              </a:rPr>
              <a:t>]</a:t>
            </a:r>
            <a:r>
              <a:rPr lang="el-GR" sz="1695" spc="75" dirty="0">
                <a:solidFill>
                  <a:prstClr val="black"/>
                </a:solidFill>
                <a:latin typeface="Arial"/>
                <a:cs typeface="Arial"/>
              </a:rPr>
              <a:t> </a:t>
            </a:r>
            <a:r>
              <a:rPr sz="1695" spc="-5">
                <a:solidFill>
                  <a:prstClr val="black"/>
                </a:solidFill>
                <a:latin typeface="Arial"/>
                <a:cs typeface="Arial"/>
              </a:rPr>
              <a:t>είναι </a:t>
            </a:r>
            <a:r>
              <a:rPr sz="1695" spc="-5" dirty="0">
                <a:solidFill>
                  <a:prstClr val="black"/>
                </a:solidFill>
                <a:latin typeface="Arial"/>
                <a:cs typeface="Arial"/>
              </a:rPr>
              <a:t>ηχηρό.</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[x]: </a:t>
            </a:r>
            <a:r>
              <a:rPr sz="1695" spc="-10" dirty="0">
                <a:solidFill>
                  <a:prstClr val="black"/>
                </a:solidFill>
                <a:latin typeface="Arial"/>
                <a:cs typeface="Arial"/>
              </a:rPr>
              <a:t>Υπερωικό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45">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&lt;χ</a:t>
            </a:r>
            <a:r>
              <a:rPr sz="1695" spc="-5" dirty="0">
                <a:solidFill>
                  <a:prstClr val="black"/>
                </a:solidFill>
                <a:latin typeface="Arial"/>
                <a:cs typeface="Arial"/>
              </a:rPr>
              <a:t>&gt; και ενός [a], [o], [u] στη</a:t>
            </a:r>
            <a:r>
              <a:rPr sz="1695" spc="-15" dirty="0">
                <a:solidFill>
                  <a:prstClr val="black"/>
                </a:solidFill>
                <a:latin typeface="Arial"/>
                <a:cs typeface="Arial"/>
              </a:rPr>
              <a:t> </a:t>
            </a:r>
            <a:r>
              <a:rPr sz="1695" spc="-5" dirty="0">
                <a:solidFill>
                  <a:prstClr val="black"/>
                </a:solidFill>
                <a:latin typeface="Arial"/>
                <a:cs typeface="Arial"/>
              </a:rPr>
              <a:t>συνέχεια.</a:t>
            </a:r>
            <a:endParaRPr sz="1695">
              <a:solidFill>
                <a:prstClr val="black"/>
              </a:solidFill>
              <a:latin typeface="Arial"/>
              <a:cs typeface="Arial"/>
            </a:endParaRPr>
          </a:p>
          <a:p>
            <a:pPr marL="354785" indent="-342727" defTabSz="911840">
              <a:lnSpc>
                <a:spcPts val="1504"/>
              </a:lnSpc>
              <a:buFontTx/>
              <a:buChar char="•"/>
              <a:tabLst>
                <a:tab pos="354785" algn="l"/>
                <a:tab pos="355420" algn="l"/>
              </a:tabLst>
            </a:pPr>
            <a:r>
              <a:rPr sz="1695" spc="-5" dirty="0">
                <a:solidFill>
                  <a:prstClr val="black"/>
                </a:solidFill>
                <a:latin typeface="Arial"/>
                <a:cs typeface="Arial"/>
              </a:rPr>
              <a:t>[γ]: </a:t>
            </a:r>
            <a:r>
              <a:rPr sz="1695" spc="-10" dirty="0">
                <a:solidFill>
                  <a:prstClr val="black"/>
                </a:solidFill>
                <a:latin typeface="Arial"/>
                <a:cs typeface="Arial"/>
              </a:rPr>
              <a:t>Υπερωικό </a:t>
            </a:r>
            <a:r>
              <a:rPr sz="1695" spc="-5" dirty="0">
                <a:solidFill>
                  <a:prstClr val="black"/>
                </a:solidFill>
                <a:latin typeface="Arial"/>
                <a:cs typeface="Arial"/>
              </a:rPr>
              <a:t>σύμφωνο που ορθογραφικά αντιπροσωπεύεται από την ακολουθία </a:t>
            </a:r>
            <a:r>
              <a:rPr sz="1695" spc="-10">
                <a:solidFill>
                  <a:prstClr val="black"/>
                </a:solidFill>
                <a:latin typeface="Arial"/>
                <a:cs typeface="Arial"/>
              </a:rPr>
              <a:t>των</a:t>
            </a:r>
            <a:r>
              <a:rPr sz="1695" spc="140">
                <a:solidFill>
                  <a:prstClr val="black"/>
                </a:solidFill>
                <a:latin typeface="Arial"/>
                <a:cs typeface="Arial"/>
              </a:rPr>
              <a:t> </a:t>
            </a:r>
            <a:r>
              <a:rPr sz="1695">
                <a:solidFill>
                  <a:prstClr val="black"/>
                </a:solidFill>
                <a:latin typeface="Arial"/>
                <a:cs typeface="Arial"/>
              </a:rPr>
              <a:t>γραμμάτων</a:t>
            </a:r>
            <a:r>
              <a:rPr lang="el-GR" sz="1695" dirty="0">
                <a:solidFill>
                  <a:prstClr val="black"/>
                </a:solidFill>
                <a:latin typeface="Arial"/>
                <a:cs typeface="Arial"/>
              </a:rPr>
              <a:t> </a:t>
            </a:r>
            <a:r>
              <a:rPr sz="1695" spc="-5">
                <a:solidFill>
                  <a:prstClr val="black"/>
                </a:solidFill>
                <a:latin typeface="Arial"/>
                <a:cs typeface="Arial"/>
              </a:rPr>
              <a:t>&lt;γ</a:t>
            </a:r>
            <a:r>
              <a:rPr sz="1695" spc="-5" dirty="0">
                <a:solidFill>
                  <a:prstClr val="black"/>
                </a:solidFill>
                <a:latin typeface="Arial"/>
                <a:cs typeface="Arial"/>
              </a:rPr>
              <a:t>&gt; και ενός [a], [o], [u] στη συνέχεια. Διαφέρει από </a:t>
            </a:r>
            <a:r>
              <a:rPr sz="1695" spc="-10" dirty="0">
                <a:solidFill>
                  <a:prstClr val="black"/>
                </a:solidFill>
                <a:latin typeface="Arial"/>
                <a:cs typeface="Arial"/>
              </a:rPr>
              <a:t>το </a:t>
            </a:r>
            <a:r>
              <a:rPr sz="1695" spc="-5" dirty="0">
                <a:solidFill>
                  <a:prstClr val="black"/>
                </a:solidFill>
                <a:latin typeface="Arial"/>
                <a:cs typeface="Arial"/>
              </a:rPr>
              <a:t>[x] μόνο ως προς την ηχηρότητα, </a:t>
            </a:r>
            <a:r>
              <a:rPr sz="1695" spc="-5">
                <a:solidFill>
                  <a:prstClr val="black"/>
                </a:solidFill>
                <a:latin typeface="Arial"/>
                <a:cs typeface="Arial"/>
              </a:rPr>
              <a:t>αφού</a:t>
            </a:r>
            <a:r>
              <a:rPr sz="1695" spc="145">
                <a:solidFill>
                  <a:prstClr val="black"/>
                </a:solidFill>
                <a:latin typeface="Arial"/>
                <a:cs typeface="Arial"/>
              </a:rPr>
              <a:t> </a:t>
            </a:r>
            <a:r>
              <a:rPr sz="1695" spc="-5">
                <a:solidFill>
                  <a:prstClr val="black"/>
                </a:solidFill>
                <a:latin typeface="Arial"/>
                <a:cs typeface="Arial"/>
              </a:rPr>
              <a:t>το</a:t>
            </a:r>
            <a:r>
              <a:rPr lang="el-GR" sz="1695" spc="-5" dirty="0">
                <a:solidFill>
                  <a:prstClr val="black"/>
                </a:solidFill>
                <a:latin typeface="Arial"/>
                <a:cs typeface="Arial"/>
              </a:rPr>
              <a:t> </a:t>
            </a:r>
            <a:r>
              <a:rPr sz="1695" spc="-5">
                <a:solidFill>
                  <a:prstClr val="black"/>
                </a:solidFill>
                <a:latin typeface="Arial"/>
                <a:cs typeface="Arial"/>
              </a:rPr>
              <a:t>[γ</a:t>
            </a:r>
            <a:r>
              <a:rPr sz="1695" spc="-5" dirty="0">
                <a:solidFill>
                  <a:prstClr val="black"/>
                </a:solidFill>
                <a:latin typeface="Arial"/>
                <a:cs typeface="Arial"/>
              </a:rPr>
              <a:t>] είναι ηχηρό.</a:t>
            </a:r>
            <a:endParaRPr sz="1695">
              <a:solidFill>
                <a:prstClr val="black"/>
              </a:solidFill>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277050"/>
            <a:ext cx="8206740" cy="1363273"/>
          </a:xfrm>
          <a:prstGeom prst="rect">
            <a:avLst/>
          </a:prstGeom>
        </p:spPr>
        <p:txBody>
          <a:bodyPr vert="horz" wrap="square" lIns="0" tIns="12694" rIns="0" bIns="0" rtlCol="0" anchor="ctr">
            <a:spAutoFit/>
          </a:bodyPr>
          <a:lstStyle/>
          <a:p>
            <a:pPr marL="1553692" marR="5078" indent="59659">
              <a:spcBef>
                <a:spcPts val="100"/>
              </a:spcBef>
            </a:pPr>
            <a:r>
              <a:rPr spc="-5" dirty="0"/>
              <a:t>Τρόπος Άρθρωσης  </a:t>
            </a:r>
            <a:r>
              <a:rPr spc="-5"/>
              <a:t>Έρρινα </a:t>
            </a:r>
            <a:r>
              <a:rPr lang="el-GR" dirty="0"/>
              <a:t>-</a:t>
            </a:r>
            <a:r>
              <a:rPr spc="-80"/>
              <a:t> </a:t>
            </a:r>
            <a:r>
              <a:rPr spc="-5" dirty="0"/>
              <a:t>Στοματικά</a:t>
            </a:r>
          </a:p>
        </p:txBody>
      </p:sp>
      <p:sp>
        <p:nvSpPr>
          <p:cNvPr id="3" name="object 3"/>
          <p:cNvSpPr txBox="1"/>
          <p:nvPr/>
        </p:nvSpPr>
        <p:spPr>
          <a:xfrm>
            <a:off x="524142" y="1578036"/>
            <a:ext cx="3827779" cy="4005671"/>
          </a:xfrm>
          <a:prstGeom prst="rect">
            <a:avLst/>
          </a:prstGeom>
        </p:spPr>
        <p:txBody>
          <a:bodyPr vert="horz" wrap="square" lIns="0" tIns="67912" rIns="0" bIns="0" rtlCol="0">
            <a:spAutoFit/>
          </a:bodyPr>
          <a:lstStyle/>
          <a:p>
            <a:pPr marL="355420" marR="72353" indent="-342727" defTabSz="911840">
              <a:lnSpc>
                <a:spcPct val="79900"/>
              </a:lnSpc>
              <a:spcBef>
                <a:spcPts val="534"/>
              </a:spcBef>
              <a:buFontTx/>
              <a:buChar char="•"/>
              <a:tabLst>
                <a:tab pos="354785" algn="l"/>
                <a:tab pos="355420" algn="l"/>
              </a:tabLst>
            </a:pPr>
            <a:r>
              <a:rPr sz="1795" spc="-5" dirty="0">
                <a:solidFill>
                  <a:prstClr val="black"/>
                </a:solidFill>
                <a:latin typeface="Arial"/>
                <a:cs typeface="Arial"/>
              </a:rPr>
              <a:t>Τα </a:t>
            </a:r>
            <a:r>
              <a:rPr sz="1795" dirty="0">
                <a:solidFill>
                  <a:prstClr val="black"/>
                </a:solidFill>
                <a:latin typeface="Arial"/>
                <a:cs typeface="Arial"/>
              </a:rPr>
              <a:t>βασικά αρθρωτικά  </a:t>
            </a:r>
            <a:r>
              <a:rPr sz="1795" spc="-5" dirty="0">
                <a:solidFill>
                  <a:prstClr val="black"/>
                </a:solidFill>
                <a:latin typeface="Arial"/>
                <a:cs typeface="Arial"/>
              </a:rPr>
              <a:t>χαρακτηριστικά </a:t>
            </a:r>
            <a:r>
              <a:rPr sz="1795" dirty="0">
                <a:solidFill>
                  <a:prstClr val="black"/>
                </a:solidFill>
                <a:latin typeface="Arial"/>
                <a:cs typeface="Arial"/>
              </a:rPr>
              <a:t>των </a:t>
            </a:r>
            <a:r>
              <a:rPr sz="1795" spc="-5" dirty="0">
                <a:solidFill>
                  <a:prstClr val="black"/>
                </a:solidFill>
                <a:latin typeface="Arial"/>
                <a:cs typeface="Arial"/>
              </a:rPr>
              <a:t>έρρινων</a:t>
            </a:r>
            <a:r>
              <a:rPr sz="1795" spc="-110" dirty="0">
                <a:solidFill>
                  <a:prstClr val="black"/>
                </a:solidFill>
                <a:latin typeface="Arial"/>
                <a:cs typeface="Arial"/>
              </a:rPr>
              <a:t> </a:t>
            </a:r>
            <a:r>
              <a:rPr sz="1795" spc="-5" dirty="0">
                <a:solidFill>
                  <a:prstClr val="black"/>
                </a:solidFill>
                <a:latin typeface="Arial"/>
                <a:cs typeface="Arial"/>
              </a:rPr>
              <a:t>είναι  </a:t>
            </a:r>
            <a:r>
              <a:rPr sz="1795" dirty="0">
                <a:solidFill>
                  <a:prstClr val="black"/>
                </a:solidFill>
                <a:latin typeface="Arial"/>
                <a:cs typeface="Arial"/>
              </a:rPr>
              <a:t>τα</a:t>
            </a:r>
            <a:r>
              <a:rPr sz="1795" spc="-10" dirty="0">
                <a:solidFill>
                  <a:prstClr val="black"/>
                </a:solidFill>
                <a:latin typeface="Arial"/>
                <a:cs typeface="Arial"/>
              </a:rPr>
              <a:t> </a:t>
            </a:r>
            <a:r>
              <a:rPr sz="1795" spc="-5" dirty="0">
                <a:solidFill>
                  <a:prstClr val="black"/>
                </a:solidFill>
                <a:latin typeface="Arial"/>
                <a:cs typeface="Arial"/>
              </a:rPr>
              <a:t>ακόλουθα:</a:t>
            </a:r>
            <a:endParaRPr sz="1795">
              <a:solidFill>
                <a:prstClr val="black"/>
              </a:solidFill>
              <a:latin typeface="Arial"/>
              <a:cs typeface="Arial"/>
            </a:endParaRPr>
          </a:p>
          <a:p>
            <a:pPr marL="755267" marR="385250" lvl="1" indent="-286240" defTabSz="911840">
              <a:lnSpc>
                <a:spcPct val="80100"/>
              </a:lnSpc>
              <a:spcBef>
                <a:spcPts val="380"/>
              </a:spcBef>
              <a:buFontTx/>
              <a:buChar char="–"/>
              <a:tabLst>
                <a:tab pos="755267" algn="l"/>
                <a:tab pos="755902" algn="l"/>
              </a:tabLst>
            </a:pPr>
            <a:r>
              <a:rPr sz="1596" dirty="0">
                <a:solidFill>
                  <a:prstClr val="black"/>
                </a:solidFill>
                <a:latin typeface="Arial"/>
                <a:cs typeface="Arial"/>
              </a:rPr>
              <a:t>Η </a:t>
            </a:r>
            <a:r>
              <a:rPr sz="1596" spc="-5" dirty="0">
                <a:solidFill>
                  <a:prstClr val="black"/>
                </a:solidFill>
                <a:latin typeface="Arial"/>
                <a:cs typeface="Arial"/>
              </a:rPr>
              <a:t>στοματική κοιλότητα είναι  απολύτως κλειστή όπως στην  περίπτωση άρθρωσης ενός  κλειστού συμφώνου.</a:t>
            </a:r>
            <a:endParaRPr sz="1596">
              <a:solidFill>
                <a:prstClr val="black"/>
              </a:solidFill>
              <a:latin typeface="Arial"/>
              <a:cs typeface="Arial"/>
            </a:endParaRPr>
          </a:p>
          <a:p>
            <a:pPr marL="755267" marR="31100" lvl="1" indent="-286240" defTabSz="911840">
              <a:lnSpc>
                <a:spcPct val="80100"/>
              </a:lnSpc>
              <a:spcBef>
                <a:spcPts val="384"/>
              </a:spcBef>
              <a:buFontTx/>
              <a:buChar char="–"/>
              <a:tabLst>
                <a:tab pos="755267" algn="l"/>
                <a:tab pos="755902" algn="l"/>
              </a:tabLst>
            </a:pPr>
            <a:r>
              <a:rPr sz="1596" dirty="0">
                <a:solidFill>
                  <a:prstClr val="black"/>
                </a:solidFill>
                <a:latin typeface="Arial"/>
                <a:cs typeface="Arial"/>
              </a:rPr>
              <a:t>Η </a:t>
            </a:r>
            <a:r>
              <a:rPr sz="1596" spc="-5" dirty="0">
                <a:solidFill>
                  <a:prstClr val="black"/>
                </a:solidFill>
                <a:latin typeface="Arial"/>
                <a:cs typeface="Arial"/>
              </a:rPr>
              <a:t>υπερώα </a:t>
            </a:r>
            <a:r>
              <a:rPr sz="1596" dirty="0">
                <a:solidFill>
                  <a:prstClr val="black"/>
                </a:solidFill>
                <a:latin typeface="Arial"/>
                <a:cs typeface="Arial"/>
              </a:rPr>
              <a:t>μένει κατεβασμένη  </a:t>
            </a:r>
            <a:r>
              <a:rPr sz="1596" spc="-5" dirty="0">
                <a:solidFill>
                  <a:prstClr val="black"/>
                </a:solidFill>
                <a:latin typeface="Arial"/>
                <a:cs typeface="Arial"/>
              </a:rPr>
              <a:t>επιτρέποντας </a:t>
            </a:r>
            <a:r>
              <a:rPr sz="1596" dirty="0">
                <a:solidFill>
                  <a:prstClr val="black"/>
                </a:solidFill>
                <a:latin typeface="Arial"/>
                <a:cs typeface="Arial"/>
              </a:rPr>
              <a:t>στον </a:t>
            </a:r>
            <a:r>
              <a:rPr sz="1596" spc="-5" dirty="0">
                <a:solidFill>
                  <a:prstClr val="black"/>
                </a:solidFill>
                <a:latin typeface="Arial"/>
                <a:cs typeface="Arial"/>
              </a:rPr>
              <a:t>αέρα </a:t>
            </a:r>
            <a:r>
              <a:rPr sz="1596" dirty="0">
                <a:solidFill>
                  <a:prstClr val="black"/>
                </a:solidFill>
                <a:latin typeface="Arial"/>
                <a:cs typeface="Arial"/>
              </a:rPr>
              <a:t>ο </a:t>
            </a:r>
            <a:r>
              <a:rPr sz="1596" spc="-5" dirty="0">
                <a:solidFill>
                  <a:prstClr val="black"/>
                </a:solidFill>
                <a:latin typeface="Arial"/>
                <a:cs typeface="Arial"/>
              </a:rPr>
              <a:t>οποίος  βγαίνει από τον λάρυγγα </a:t>
            </a:r>
            <a:r>
              <a:rPr sz="1596" dirty="0">
                <a:solidFill>
                  <a:prstClr val="black"/>
                </a:solidFill>
                <a:latin typeface="Arial"/>
                <a:cs typeface="Arial"/>
              </a:rPr>
              <a:t>να  </a:t>
            </a:r>
            <a:r>
              <a:rPr sz="1596" spc="-5" dirty="0">
                <a:solidFill>
                  <a:prstClr val="black"/>
                </a:solidFill>
                <a:latin typeface="Arial"/>
                <a:cs typeface="Arial"/>
              </a:rPr>
              <a:t>διοχετευτεί στην ρινική κοιλότητα  και </a:t>
            </a:r>
            <a:r>
              <a:rPr sz="1596" dirty="0">
                <a:solidFill>
                  <a:prstClr val="black"/>
                </a:solidFill>
                <a:latin typeface="Arial"/>
                <a:cs typeface="Arial"/>
              </a:rPr>
              <a:t>να </a:t>
            </a:r>
            <a:r>
              <a:rPr sz="1596" spc="-5" dirty="0">
                <a:solidFill>
                  <a:prstClr val="black"/>
                </a:solidFill>
                <a:latin typeface="Arial"/>
                <a:cs typeface="Arial"/>
              </a:rPr>
              <a:t>βγει από την μύτη.</a:t>
            </a:r>
            <a:endParaRPr sz="1596">
              <a:solidFill>
                <a:prstClr val="black"/>
              </a:solidFill>
              <a:latin typeface="Arial"/>
              <a:cs typeface="Arial"/>
            </a:endParaRPr>
          </a:p>
          <a:p>
            <a:pPr marL="755267" marR="5078" lvl="1" indent="-286240" defTabSz="911840">
              <a:lnSpc>
                <a:spcPct val="80100"/>
              </a:lnSpc>
              <a:spcBef>
                <a:spcPts val="385"/>
              </a:spcBef>
              <a:buFontTx/>
              <a:buChar char="–"/>
              <a:tabLst>
                <a:tab pos="755267" algn="l"/>
                <a:tab pos="755902" algn="l"/>
              </a:tabLst>
            </a:pPr>
            <a:r>
              <a:rPr sz="1596" spc="-5" dirty="0">
                <a:solidFill>
                  <a:prstClr val="black"/>
                </a:solidFill>
                <a:latin typeface="Arial"/>
                <a:cs typeface="Arial"/>
              </a:rPr>
              <a:t>Ακόμα και αν το κλείσιμο μέσα  στην στοματική κοιλότητα  χαλαρώσει και αρχίσει να περνά  αέρας </a:t>
            </a:r>
            <a:r>
              <a:rPr sz="1596" dirty="0">
                <a:solidFill>
                  <a:prstClr val="black"/>
                </a:solidFill>
                <a:latin typeface="Arial"/>
                <a:cs typeface="Arial"/>
              </a:rPr>
              <a:t>και </a:t>
            </a:r>
            <a:r>
              <a:rPr sz="1596" spc="-5" dirty="0">
                <a:solidFill>
                  <a:prstClr val="black"/>
                </a:solidFill>
                <a:latin typeface="Arial"/>
                <a:cs typeface="Arial"/>
              </a:rPr>
              <a:t>μέσα από το στόμα  αυτό δεν θα εμποδίσει την  διαφυγή αέρα παράλληλα και από  τη μύτη.</a:t>
            </a:r>
            <a:endParaRPr sz="1596">
              <a:solidFill>
                <a:prstClr val="black"/>
              </a:solidFill>
              <a:latin typeface="Arial"/>
              <a:cs typeface="Arial"/>
            </a:endParaRPr>
          </a:p>
        </p:txBody>
      </p:sp>
      <p:sp>
        <p:nvSpPr>
          <p:cNvPr id="4" name="object 4"/>
          <p:cNvSpPr/>
          <p:nvPr/>
        </p:nvSpPr>
        <p:spPr>
          <a:xfrm>
            <a:off x="6388228" y="1595293"/>
            <a:ext cx="2517609" cy="4522081"/>
          </a:xfrm>
          <a:prstGeom prst="rect">
            <a:avLst/>
          </a:prstGeom>
          <a:blipFill>
            <a:blip r:embed="rId2" cstate="print"/>
            <a:stretch>
              <a:fillRect/>
            </a:stretch>
          </a:blipFill>
        </p:spPr>
        <p:txBody>
          <a:bodyPr wrap="square" lIns="0" tIns="0" rIns="0" bIns="0" rtlCol="0"/>
          <a:lstStyle/>
          <a:p>
            <a:pPr defTabSz="911840"/>
            <a:endParaRPr sz="1795">
              <a:solidFill>
                <a:prstClr val="black"/>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785" y="478729"/>
            <a:ext cx="7468234" cy="695314"/>
          </a:xfrm>
          <a:prstGeom prst="rect">
            <a:avLst/>
          </a:prstGeom>
        </p:spPr>
        <p:txBody>
          <a:bodyPr vert="horz" wrap="square" lIns="0" tIns="12059" rIns="0" bIns="0" rtlCol="0" anchor="ctr">
            <a:spAutoFit/>
          </a:bodyPr>
          <a:lstStyle/>
          <a:p>
            <a:pPr marL="12693">
              <a:spcBef>
                <a:spcPts val="95"/>
              </a:spcBef>
            </a:pPr>
            <a:r>
              <a:rPr spc="-5" dirty="0"/>
              <a:t>Τα </a:t>
            </a:r>
            <a:r>
              <a:rPr spc="-10" dirty="0"/>
              <a:t>έρρινα </a:t>
            </a:r>
            <a:r>
              <a:rPr spc="-5" dirty="0"/>
              <a:t>της Νέας</a:t>
            </a:r>
            <a:r>
              <a:rPr dirty="0"/>
              <a:t> </a:t>
            </a:r>
            <a:r>
              <a:rPr spc="-10" dirty="0"/>
              <a:t>Ελληνικής</a:t>
            </a:r>
            <a:endParaRPr/>
          </a:p>
        </p:txBody>
      </p:sp>
      <p:sp>
        <p:nvSpPr>
          <p:cNvPr id="3" name="object 3"/>
          <p:cNvSpPr txBox="1"/>
          <p:nvPr/>
        </p:nvSpPr>
        <p:spPr>
          <a:xfrm>
            <a:off x="524142" y="1560527"/>
            <a:ext cx="7787640" cy="4111617"/>
          </a:xfrm>
          <a:prstGeom prst="rect">
            <a:avLst/>
          </a:prstGeom>
        </p:spPr>
        <p:txBody>
          <a:bodyPr vert="horz" wrap="square" lIns="0" tIns="86319" rIns="0" bIns="0" rtlCol="0">
            <a:spAutoFit/>
          </a:bodyPr>
          <a:lstStyle/>
          <a:p>
            <a:pPr marL="355420" marR="5078" indent="-342727" defTabSz="911840">
              <a:lnSpc>
                <a:spcPct val="79800"/>
              </a:lnSpc>
              <a:spcBef>
                <a:spcPts val="680"/>
              </a:spcBef>
              <a:buFontTx/>
              <a:buChar char="•"/>
              <a:tabLst>
                <a:tab pos="354785" algn="l"/>
                <a:tab pos="355420" algn="l"/>
              </a:tabLst>
            </a:pPr>
            <a:r>
              <a:rPr sz="2393" spc="-5" dirty="0">
                <a:solidFill>
                  <a:prstClr val="black"/>
                </a:solidFill>
                <a:latin typeface="Arial"/>
                <a:cs typeface="Arial"/>
              </a:rPr>
              <a:t>[m]: Είναι </a:t>
            </a:r>
            <a:r>
              <a:rPr sz="2393" dirty="0">
                <a:solidFill>
                  <a:prstClr val="black"/>
                </a:solidFill>
                <a:latin typeface="Arial"/>
                <a:cs typeface="Arial"/>
              </a:rPr>
              <a:t>το </a:t>
            </a:r>
            <a:r>
              <a:rPr sz="2393" spc="-5" dirty="0">
                <a:solidFill>
                  <a:prstClr val="black"/>
                </a:solidFill>
                <a:latin typeface="Arial"/>
                <a:cs typeface="Arial"/>
              </a:rPr>
              <a:t>χειλικό έρρινο </a:t>
            </a:r>
            <a:r>
              <a:rPr sz="2393" dirty="0">
                <a:solidFill>
                  <a:prstClr val="black"/>
                </a:solidFill>
                <a:latin typeface="Arial"/>
                <a:cs typeface="Arial"/>
              </a:rPr>
              <a:t>το οποίο </a:t>
            </a:r>
            <a:r>
              <a:rPr sz="2393" spc="-5" dirty="0">
                <a:solidFill>
                  <a:prstClr val="black"/>
                </a:solidFill>
                <a:latin typeface="Arial"/>
                <a:cs typeface="Arial"/>
              </a:rPr>
              <a:t>αντιπροσωπεύεται  πάντα από </a:t>
            </a:r>
            <a:r>
              <a:rPr sz="2393" dirty="0">
                <a:solidFill>
                  <a:prstClr val="black"/>
                </a:solidFill>
                <a:latin typeface="Arial"/>
                <a:cs typeface="Arial"/>
              </a:rPr>
              <a:t>το </a:t>
            </a:r>
            <a:r>
              <a:rPr sz="2393" spc="-5" dirty="0">
                <a:solidFill>
                  <a:prstClr val="black"/>
                </a:solidFill>
                <a:latin typeface="Arial"/>
                <a:cs typeface="Arial"/>
              </a:rPr>
              <a:t>γράμμα &lt;μ&gt;, </a:t>
            </a:r>
            <a:r>
              <a:rPr sz="2393" dirty="0">
                <a:solidFill>
                  <a:prstClr val="black"/>
                </a:solidFill>
                <a:latin typeface="Arial"/>
                <a:cs typeface="Arial"/>
              </a:rPr>
              <a:t>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μ</a:t>
            </a:r>
            <a:r>
              <a:rPr sz="2393" spc="-5" dirty="0">
                <a:solidFill>
                  <a:prstClr val="black"/>
                </a:solidFill>
                <a:latin typeface="Arial"/>
                <a:cs typeface="Arial"/>
              </a:rPr>
              <a:t>άνα,  έ</a:t>
            </a:r>
            <a:r>
              <a:rPr sz="2393" b="1" u="heavy" spc="-5" dirty="0">
                <a:solidFill>
                  <a:prstClr val="black"/>
                </a:solidFill>
                <a:uFill>
                  <a:solidFill>
                    <a:srgbClr val="000000"/>
                  </a:solidFill>
                </a:uFill>
                <a:latin typeface="Arial"/>
                <a:cs typeface="Arial"/>
              </a:rPr>
              <a:t>μμ</a:t>
            </a:r>
            <a:r>
              <a:rPr sz="2393" spc="-5" dirty="0">
                <a:solidFill>
                  <a:prstClr val="black"/>
                </a:solidFill>
                <a:latin typeface="Arial"/>
                <a:cs typeface="Arial"/>
              </a:rPr>
              <a:t>εσος,</a:t>
            </a:r>
            <a:r>
              <a:rPr sz="2393" spc="-15" dirty="0">
                <a:solidFill>
                  <a:prstClr val="black"/>
                </a:solidFill>
                <a:latin typeface="Arial"/>
                <a:cs typeface="Arial"/>
              </a:rPr>
              <a:t> </a:t>
            </a:r>
            <a:r>
              <a:rPr sz="2393" spc="-5" dirty="0">
                <a:solidFill>
                  <a:prstClr val="black"/>
                </a:solidFill>
                <a:latin typeface="Arial"/>
                <a:cs typeface="Arial"/>
              </a:rPr>
              <a:t>ώ</a:t>
            </a:r>
            <a:r>
              <a:rPr sz="2393" b="1" u="heavy" spc="-5" dirty="0">
                <a:solidFill>
                  <a:prstClr val="black"/>
                </a:solidFill>
                <a:uFill>
                  <a:solidFill>
                    <a:srgbClr val="000000"/>
                  </a:solidFill>
                </a:uFill>
                <a:latin typeface="Arial"/>
                <a:cs typeface="Arial"/>
              </a:rPr>
              <a:t>μ</a:t>
            </a:r>
            <a:r>
              <a:rPr sz="2393" spc="-5" dirty="0">
                <a:solidFill>
                  <a:prstClr val="black"/>
                </a:solidFill>
                <a:latin typeface="Arial"/>
                <a:cs typeface="Arial"/>
              </a:rPr>
              <a:t>ος».</a:t>
            </a:r>
            <a:endParaRPr sz="2393">
              <a:solidFill>
                <a:prstClr val="black"/>
              </a:solidFill>
              <a:latin typeface="Arial"/>
              <a:cs typeface="Arial"/>
            </a:endParaRPr>
          </a:p>
          <a:p>
            <a:pPr marL="354785" marR="156766" indent="-342727" defTabSz="911840">
              <a:lnSpc>
                <a:spcPct val="79800"/>
              </a:lnSpc>
              <a:spcBef>
                <a:spcPts val="579"/>
              </a:spcBef>
              <a:buFontTx/>
              <a:buChar char="•"/>
              <a:tabLst>
                <a:tab pos="354785" algn="l"/>
                <a:tab pos="355420" algn="l"/>
              </a:tabLst>
            </a:pPr>
            <a:r>
              <a:rPr sz="2393" spc="-5" dirty="0">
                <a:solidFill>
                  <a:prstClr val="black"/>
                </a:solidFill>
                <a:latin typeface="Arial"/>
                <a:cs typeface="Arial"/>
              </a:rPr>
              <a:t>[n]: Είναι </a:t>
            </a:r>
            <a:r>
              <a:rPr sz="2393" dirty="0">
                <a:solidFill>
                  <a:prstClr val="black"/>
                </a:solidFill>
                <a:latin typeface="Arial"/>
                <a:cs typeface="Arial"/>
              </a:rPr>
              <a:t>φατνιακό </a:t>
            </a:r>
            <a:r>
              <a:rPr sz="2393" spc="-5" dirty="0">
                <a:solidFill>
                  <a:prstClr val="black"/>
                </a:solidFill>
                <a:latin typeface="Arial"/>
                <a:cs typeface="Arial"/>
              </a:rPr>
              <a:t>έρρινο </a:t>
            </a:r>
            <a:r>
              <a:rPr sz="2393" dirty="0">
                <a:solidFill>
                  <a:prstClr val="black"/>
                </a:solidFill>
                <a:latin typeface="Arial"/>
                <a:cs typeface="Arial"/>
              </a:rPr>
              <a:t>το οποίο</a:t>
            </a:r>
            <a:r>
              <a:rPr sz="2393" spc="-95" dirty="0">
                <a:solidFill>
                  <a:prstClr val="black"/>
                </a:solidFill>
                <a:latin typeface="Arial"/>
                <a:cs typeface="Arial"/>
              </a:rPr>
              <a:t> </a:t>
            </a:r>
            <a:r>
              <a:rPr sz="2393" dirty="0">
                <a:solidFill>
                  <a:prstClr val="black"/>
                </a:solidFill>
                <a:latin typeface="Arial"/>
                <a:cs typeface="Arial"/>
              </a:rPr>
              <a:t>αντιπροσωπεύεται  </a:t>
            </a: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&lt;ν&gt;, </a:t>
            </a:r>
            <a:r>
              <a:rPr sz="2393" dirty="0">
                <a:solidFill>
                  <a:prstClr val="black"/>
                </a:solidFill>
                <a:latin typeface="Arial"/>
                <a:cs typeface="Arial"/>
              </a:rPr>
              <a:t>όπως στις λέξεις </a:t>
            </a:r>
            <a:r>
              <a:rPr sz="2393" spc="-5" dirty="0">
                <a:solidFill>
                  <a:prstClr val="black"/>
                </a:solidFill>
                <a:latin typeface="Arial"/>
                <a:cs typeface="Arial"/>
              </a:rPr>
              <a:t>«έ</a:t>
            </a:r>
            <a:r>
              <a:rPr sz="2393" b="1" u="heavy" spc="-5" dirty="0">
                <a:solidFill>
                  <a:prstClr val="black"/>
                </a:solidFill>
                <a:uFill>
                  <a:solidFill>
                    <a:srgbClr val="000000"/>
                  </a:solidFill>
                </a:uFill>
                <a:latin typeface="Arial"/>
                <a:cs typeface="Arial"/>
              </a:rPr>
              <a:t>ν</a:t>
            </a:r>
            <a:r>
              <a:rPr sz="2393" spc="-5" dirty="0">
                <a:solidFill>
                  <a:prstClr val="black"/>
                </a:solidFill>
                <a:latin typeface="Arial"/>
                <a:cs typeface="Arial"/>
              </a:rPr>
              <a:t>α, </a:t>
            </a:r>
            <a:r>
              <a:rPr sz="2393" b="1" u="heavy" spc="-5" dirty="0">
                <a:solidFill>
                  <a:prstClr val="black"/>
                </a:solidFill>
                <a:uFill>
                  <a:solidFill>
                    <a:srgbClr val="000000"/>
                  </a:solidFill>
                </a:uFill>
                <a:latin typeface="Arial"/>
                <a:cs typeface="Arial"/>
              </a:rPr>
              <a:t>ν</a:t>
            </a:r>
            <a:r>
              <a:rPr sz="2393" spc="-5" dirty="0">
                <a:solidFill>
                  <a:prstClr val="black"/>
                </a:solidFill>
                <a:latin typeface="Arial"/>
                <a:cs typeface="Arial"/>
              </a:rPr>
              <a:t>όμος,  </a:t>
            </a:r>
            <a:r>
              <a:rPr sz="2393" dirty="0">
                <a:solidFill>
                  <a:prstClr val="black"/>
                </a:solidFill>
                <a:latin typeface="Arial"/>
                <a:cs typeface="Arial"/>
              </a:rPr>
              <a:t>ε</a:t>
            </a:r>
            <a:r>
              <a:rPr sz="2393" b="1" u="heavy" dirty="0">
                <a:solidFill>
                  <a:prstClr val="black"/>
                </a:solidFill>
                <a:uFill>
                  <a:solidFill>
                    <a:srgbClr val="000000"/>
                  </a:solidFill>
                </a:uFill>
                <a:latin typeface="Arial"/>
                <a:cs typeface="Arial"/>
              </a:rPr>
              <a:t>νν</a:t>
            </a:r>
            <a:r>
              <a:rPr sz="2393" dirty="0">
                <a:solidFill>
                  <a:prstClr val="black"/>
                </a:solidFill>
                <a:latin typeface="Arial"/>
                <a:cs typeface="Arial"/>
              </a:rPr>
              <a:t>ιαίος».</a:t>
            </a:r>
            <a:endParaRPr sz="2393">
              <a:solidFill>
                <a:prstClr val="black"/>
              </a:solidFill>
              <a:latin typeface="Arial"/>
              <a:cs typeface="Arial"/>
            </a:endParaRPr>
          </a:p>
          <a:p>
            <a:pPr marL="354785" indent="-342727" defTabSz="911840">
              <a:lnSpc>
                <a:spcPts val="2429"/>
              </a:lnSpc>
              <a:buFontTx/>
              <a:buChar char="•"/>
              <a:tabLst>
                <a:tab pos="354785" algn="l"/>
                <a:tab pos="355420" algn="l"/>
              </a:tabLst>
            </a:pPr>
            <a:r>
              <a:rPr sz="2393" spc="65">
                <a:solidFill>
                  <a:prstClr val="black"/>
                </a:solidFill>
                <a:latin typeface="Arial"/>
                <a:cs typeface="Arial"/>
              </a:rPr>
              <a:t>[</a:t>
            </a:r>
            <a:r>
              <a:rPr lang="en-US" sz="2393" spc="65" dirty="0">
                <a:solidFill>
                  <a:prstClr val="black"/>
                </a:solidFill>
                <a:latin typeface="Times New Roman"/>
                <a:ea typeface="MS Gothic"/>
                <a:cs typeface="Times New Roman"/>
              </a:rPr>
              <a:t>ɲ</a:t>
            </a:r>
            <a:r>
              <a:rPr sz="2393" spc="65">
                <a:solidFill>
                  <a:prstClr val="black"/>
                </a:solidFill>
                <a:latin typeface="Arial"/>
                <a:cs typeface="Arial"/>
              </a:rPr>
              <a:t>]: </a:t>
            </a:r>
            <a:r>
              <a:rPr sz="2393" spc="-5" dirty="0">
                <a:solidFill>
                  <a:prstClr val="black"/>
                </a:solidFill>
                <a:latin typeface="Arial"/>
                <a:cs typeface="Arial"/>
              </a:rPr>
              <a:t>Είναι ουρανικό έρρινο </a:t>
            </a:r>
            <a:r>
              <a:rPr sz="2393" dirty="0">
                <a:solidFill>
                  <a:prstClr val="black"/>
                </a:solidFill>
                <a:latin typeface="Arial"/>
                <a:cs typeface="Arial"/>
              </a:rPr>
              <a:t>το </a:t>
            </a:r>
            <a:r>
              <a:rPr sz="2393" spc="-5" dirty="0">
                <a:solidFill>
                  <a:prstClr val="black"/>
                </a:solidFill>
                <a:latin typeface="Arial"/>
                <a:cs typeface="Arial"/>
              </a:rPr>
              <a:t>οποίο</a:t>
            </a:r>
            <a:r>
              <a:rPr sz="2393" spc="-140" dirty="0">
                <a:solidFill>
                  <a:prstClr val="black"/>
                </a:solidFill>
                <a:latin typeface="Arial"/>
                <a:cs typeface="Arial"/>
              </a:rPr>
              <a:t> </a:t>
            </a:r>
            <a:r>
              <a:rPr sz="2393" dirty="0">
                <a:solidFill>
                  <a:prstClr val="black"/>
                </a:solidFill>
                <a:latin typeface="Arial"/>
                <a:cs typeface="Arial"/>
              </a:rPr>
              <a:t>αντιπροσωπεύεται</a:t>
            </a:r>
            <a:endParaRPr sz="2393">
              <a:solidFill>
                <a:prstClr val="black"/>
              </a:solidFill>
              <a:latin typeface="Arial"/>
              <a:cs typeface="Arial"/>
            </a:endParaRPr>
          </a:p>
          <a:p>
            <a:pPr marL="354785" marR="33638" defTabSz="911840">
              <a:lnSpc>
                <a:spcPct val="79800"/>
              </a:lnSpc>
              <a:spcBef>
                <a:spcPts val="450"/>
              </a:spcBef>
            </a:pP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a:t>
            </a:r>
            <a:r>
              <a:rPr sz="2393" dirty="0">
                <a:solidFill>
                  <a:prstClr val="black"/>
                </a:solidFill>
                <a:latin typeface="Arial"/>
                <a:cs typeface="Arial"/>
              </a:rPr>
              <a:t>&lt;ν&gt; ακολουθούμενο </a:t>
            </a:r>
            <a:r>
              <a:rPr sz="2393" spc="-5" dirty="0">
                <a:solidFill>
                  <a:prstClr val="black"/>
                </a:solidFill>
                <a:latin typeface="Arial"/>
                <a:cs typeface="Arial"/>
              </a:rPr>
              <a:t>από ένα </a:t>
            </a:r>
            <a:r>
              <a:rPr sz="2393" dirty="0">
                <a:solidFill>
                  <a:prstClr val="black"/>
                </a:solidFill>
                <a:latin typeface="Arial"/>
                <a:cs typeface="Arial"/>
              </a:rPr>
              <a:t>[i] και </a:t>
            </a:r>
            <a:r>
              <a:rPr sz="2393" spc="-5" dirty="0">
                <a:solidFill>
                  <a:prstClr val="black"/>
                </a:solidFill>
                <a:latin typeface="Arial"/>
                <a:cs typeface="Arial"/>
              </a:rPr>
              <a:t>ένα  </a:t>
            </a:r>
            <a:r>
              <a:rPr sz="2393" dirty="0">
                <a:solidFill>
                  <a:prstClr val="black"/>
                </a:solidFill>
                <a:latin typeface="Arial"/>
                <a:cs typeface="Arial"/>
              </a:rPr>
              <a:t>τονισμένο φωνήεν, όπως στις λέξεις </a:t>
            </a:r>
            <a:r>
              <a:rPr sz="2393" spc="-5" dirty="0">
                <a:solidFill>
                  <a:prstClr val="black"/>
                </a:solidFill>
                <a:latin typeface="Arial"/>
                <a:cs typeface="Arial"/>
              </a:rPr>
              <a:t>«</a:t>
            </a:r>
            <a:r>
              <a:rPr sz="2393" b="1" u="heavy" spc="-5" dirty="0">
                <a:solidFill>
                  <a:prstClr val="black"/>
                </a:solidFill>
                <a:uFill>
                  <a:solidFill>
                    <a:srgbClr val="000000"/>
                  </a:solidFill>
                </a:uFill>
                <a:latin typeface="Arial"/>
                <a:cs typeface="Arial"/>
              </a:rPr>
              <a:t>νι</a:t>
            </a:r>
            <a:r>
              <a:rPr sz="2393" spc="-5" dirty="0">
                <a:solidFill>
                  <a:prstClr val="black"/>
                </a:solidFill>
                <a:latin typeface="Arial"/>
                <a:cs typeface="Arial"/>
              </a:rPr>
              <a:t>άτα, ε</a:t>
            </a:r>
            <a:r>
              <a:rPr sz="2393" b="1" u="heavy" spc="-5" dirty="0">
                <a:solidFill>
                  <a:prstClr val="black"/>
                </a:solidFill>
                <a:uFill>
                  <a:solidFill>
                    <a:srgbClr val="000000"/>
                  </a:solidFill>
                </a:uFill>
                <a:latin typeface="Arial"/>
                <a:cs typeface="Arial"/>
              </a:rPr>
              <a:t>ννι</a:t>
            </a:r>
            <a:r>
              <a:rPr sz="2393" spc="-5" dirty="0">
                <a:solidFill>
                  <a:prstClr val="black"/>
                </a:solidFill>
                <a:latin typeface="Arial"/>
                <a:cs typeface="Arial"/>
              </a:rPr>
              <a:t>ά,  γω</a:t>
            </a:r>
            <a:r>
              <a:rPr sz="2393" b="1" u="heavy" spc="-5" dirty="0">
                <a:solidFill>
                  <a:prstClr val="black"/>
                </a:solidFill>
                <a:uFill>
                  <a:solidFill>
                    <a:srgbClr val="000000"/>
                  </a:solidFill>
                </a:uFill>
                <a:latin typeface="Arial"/>
                <a:cs typeface="Arial"/>
              </a:rPr>
              <a:t>νι</a:t>
            </a:r>
            <a:r>
              <a:rPr sz="2393" spc="-5" dirty="0">
                <a:solidFill>
                  <a:prstClr val="black"/>
                </a:solidFill>
                <a:latin typeface="Arial"/>
                <a:cs typeface="Arial"/>
              </a:rPr>
              <a:t>ές».</a:t>
            </a:r>
            <a:endParaRPr sz="2393">
              <a:solidFill>
                <a:prstClr val="black"/>
              </a:solidFill>
              <a:latin typeface="Arial"/>
              <a:cs typeface="Arial"/>
            </a:endParaRPr>
          </a:p>
          <a:p>
            <a:pPr marL="354785" indent="-342727" defTabSz="911840">
              <a:lnSpc>
                <a:spcPts val="2429"/>
              </a:lnSpc>
              <a:buFontTx/>
              <a:buChar char="•"/>
              <a:tabLst>
                <a:tab pos="354785" algn="l"/>
                <a:tab pos="355420" algn="l"/>
              </a:tabLst>
            </a:pPr>
            <a:r>
              <a:rPr sz="2393" spc="110">
                <a:solidFill>
                  <a:prstClr val="black"/>
                </a:solidFill>
                <a:latin typeface="Arial"/>
                <a:cs typeface="Arial"/>
              </a:rPr>
              <a:t>[</a:t>
            </a:r>
            <a:r>
              <a:rPr lang="en-US" sz="2393" spc="110" dirty="0">
                <a:solidFill>
                  <a:prstClr val="black"/>
                </a:solidFill>
                <a:latin typeface="Times New Roman"/>
                <a:cs typeface="Times New Roman"/>
              </a:rPr>
              <a:t>ŋ</a:t>
            </a:r>
            <a:r>
              <a:rPr sz="2393" spc="110">
                <a:solidFill>
                  <a:prstClr val="black"/>
                </a:solidFill>
                <a:latin typeface="Arial"/>
                <a:cs typeface="Arial"/>
              </a:rPr>
              <a:t>]: </a:t>
            </a:r>
            <a:r>
              <a:rPr sz="2393" spc="-5" dirty="0">
                <a:solidFill>
                  <a:prstClr val="black"/>
                </a:solidFill>
                <a:latin typeface="Arial"/>
                <a:cs typeface="Arial"/>
              </a:rPr>
              <a:t>Είναι υπερωικό έρρινο </a:t>
            </a:r>
            <a:r>
              <a:rPr sz="2393" dirty="0">
                <a:solidFill>
                  <a:prstClr val="black"/>
                </a:solidFill>
                <a:latin typeface="Arial"/>
                <a:cs typeface="Arial"/>
              </a:rPr>
              <a:t>το </a:t>
            </a:r>
            <a:r>
              <a:rPr sz="2393" spc="-5" dirty="0">
                <a:solidFill>
                  <a:prstClr val="black"/>
                </a:solidFill>
                <a:latin typeface="Arial"/>
                <a:cs typeface="Arial"/>
              </a:rPr>
              <a:t>οποίο</a:t>
            </a:r>
            <a:r>
              <a:rPr sz="2393" spc="-184" dirty="0">
                <a:solidFill>
                  <a:prstClr val="black"/>
                </a:solidFill>
                <a:latin typeface="Arial"/>
                <a:cs typeface="Arial"/>
              </a:rPr>
              <a:t> </a:t>
            </a:r>
            <a:r>
              <a:rPr sz="2393" spc="-5" dirty="0">
                <a:solidFill>
                  <a:prstClr val="black"/>
                </a:solidFill>
                <a:latin typeface="Arial"/>
                <a:cs typeface="Arial"/>
              </a:rPr>
              <a:t>αντιπροσωπεύεται</a:t>
            </a:r>
            <a:endParaRPr sz="2393">
              <a:solidFill>
                <a:prstClr val="black"/>
              </a:solidFill>
              <a:latin typeface="Arial"/>
              <a:cs typeface="Arial"/>
            </a:endParaRPr>
          </a:p>
          <a:p>
            <a:pPr marL="355420" marR="27291" defTabSz="911840">
              <a:lnSpc>
                <a:spcPct val="79800"/>
              </a:lnSpc>
              <a:spcBef>
                <a:spcPts val="445"/>
              </a:spcBef>
            </a:pP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γράμμα </a:t>
            </a:r>
            <a:r>
              <a:rPr sz="2393" dirty="0">
                <a:solidFill>
                  <a:prstClr val="black"/>
                </a:solidFill>
                <a:latin typeface="Arial"/>
                <a:cs typeface="Arial"/>
              </a:rPr>
              <a:t>&lt;γ&gt; ακολουθούμενο </a:t>
            </a:r>
            <a:r>
              <a:rPr sz="2393" spc="-5" dirty="0">
                <a:solidFill>
                  <a:prstClr val="black"/>
                </a:solidFill>
                <a:latin typeface="Arial"/>
                <a:cs typeface="Arial"/>
              </a:rPr>
              <a:t>από </a:t>
            </a:r>
            <a:r>
              <a:rPr sz="2393" dirty="0">
                <a:solidFill>
                  <a:prstClr val="black"/>
                </a:solidFill>
                <a:latin typeface="Arial"/>
                <a:cs typeface="Arial"/>
              </a:rPr>
              <a:t>το </a:t>
            </a:r>
            <a:r>
              <a:rPr sz="2393" spc="-5" dirty="0">
                <a:solidFill>
                  <a:prstClr val="black"/>
                </a:solidFill>
                <a:latin typeface="Arial"/>
                <a:cs typeface="Arial"/>
              </a:rPr>
              <a:t>&lt;χ&gt;, όπως  </a:t>
            </a:r>
            <a:r>
              <a:rPr sz="2393" dirty="0">
                <a:solidFill>
                  <a:prstClr val="black"/>
                </a:solidFill>
                <a:latin typeface="Arial"/>
                <a:cs typeface="Arial"/>
              </a:rPr>
              <a:t>στις λέξεις </a:t>
            </a:r>
            <a:r>
              <a:rPr sz="2393" spc="-5" dirty="0">
                <a:solidFill>
                  <a:prstClr val="black"/>
                </a:solidFill>
                <a:latin typeface="Arial"/>
                <a:cs typeface="Arial"/>
              </a:rPr>
              <a:t>«ά</a:t>
            </a:r>
            <a:r>
              <a:rPr sz="2393" b="1" u="heavy" spc="-5" dirty="0">
                <a:solidFill>
                  <a:prstClr val="black"/>
                </a:solidFill>
                <a:uFill>
                  <a:solidFill>
                    <a:srgbClr val="000000"/>
                  </a:solidFill>
                </a:uFill>
                <a:latin typeface="Arial"/>
                <a:cs typeface="Arial"/>
              </a:rPr>
              <a:t>γ</a:t>
            </a:r>
            <a:r>
              <a:rPr sz="2393" spc="-5" dirty="0">
                <a:solidFill>
                  <a:prstClr val="black"/>
                </a:solidFill>
                <a:latin typeface="Arial"/>
                <a:cs typeface="Arial"/>
              </a:rPr>
              <a:t>χος, </a:t>
            </a:r>
            <a:r>
              <a:rPr sz="2393" dirty="0">
                <a:solidFill>
                  <a:prstClr val="black"/>
                </a:solidFill>
                <a:latin typeface="Arial"/>
                <a:cs typeface="Arial"/>
              </a:rPr>
              <a:t>ε</a:t>
            </a:r>
            <a:r>
              <a:rPr sz="2393" b="1" u="heavy" dirty="0">
                <a:solidFill>
                  <a:prstClr val="black"/>
                </a:solidFill>
                <a:uFill>
                  <a:solidFill>
                    <a:srgbClr val="000000"/>
                  </a:solidFill>
                </a:uFill>
                <a:latin typeface="Arial"/>
                <a:cs typeface="Arial"/>
              </a:rPr>
              <a:t>γ</a:t>
            </a:r>
            <a:r>
              <a:rPr sz="2393" dirty="0">
                <a:solidFill>
                  <a:prstClr val="black"/>
                </a:solidFill>
                <a:latin typeface="Arial"/>
                <a:cs typeface="Arial"/>
              </a:rPr>
              <a:t>χείριση,</a:t>
            </a:r>
            <a:r>
              <a:rPr sz="2393" spc="-20" dirty="0">
                <a:solidFill>
                  <a:prstClr val="black"/>
                </a:solidFill>
                <a:latin typeface="Arial"/>
                <a:cs typeface="Arial"/>
              </a:rPr>
              <a:t> </a:t>
            </a:r>
            <a:r>
              <a:rPr sz="2393" spc="-5" dirty="0">
                <a:solidFill>
                  <a:prstClr val="black"/>
                </a:solidFill>
                <a:latin typeface="Arial"/>
                <a:cs typeface="Arial"/>
              </a:rPr>
              <a:t>κα</a:t>
            </a:r>
            <a:r>
              <a:rPr sz="2393" b="1" u="heavy" spc="-5" dirty="0">
                <a:solidFill>
                  <a:prstClr val="black"/>
                </a:solidFill>
                <a:uFill>
                  <a:solidFill>
                    <a:srgbClr val="000000"/>
                  </a:solidFill>
                </a:uFill>
                <a:latin typeface="Arial"/>
                <a:cs typeface="Arial"/>
              </a:rPr>
              <a:t>γ</a:t>
            </a:r>
            <a:r>
              <a:rPr sz="2393" spc="-5" dirty="0">
                <a:solidFill>
                  <a:prstClr val="black"/>
                </a:solidFill>
                <a:latin typeface="Arial"/>
                <a:cs typeface="Arial"/>
              </a:rPr>
              <a:t>χάζω».</a:t>
            </a:r>
            <a:endParaRPr sz="2393">
              <a:solidFill>
                <a:prstClr val="black"/>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9885" y="3177"/>
            <a:ext cx="7765111" cy="565276"/>
          </a:xfrm>
          <a:prstGeom prst="rect">
            <a:avLst/>
          </a:prstGeom>
        </p:spPr>
        <p:txBody>
          <a:bodyPr vert="horz" wrap="square" lIns="0" tIns="12694" rIns="0" bIns="0" rtlCol="0" anchor="ctr">
            <a:spAutoFit/>
          </a:bodyPr>
          <a:lstStyle/>
          <a:p>
            <a:pPr marL="323051" marR="5078" indent="-310993">
              <a:spcBef>
                <a:spcPts val="100"/>
              </a:spcBef>
            </a:pPr>
            <a:r>
              <a:rPr sz="3590" spc="-5" dirty="0"/>
              <a:t>Τρόπος</a:t>
            </a:r>
            <a:r>
              <a:rPr sz="3590" spc="-90" dirty="0"/>
              <a:t> </a:t>
            </a:r>
            <a:r>
              <a:rPr sz="3590" spc="-5"/>
              <a:t>Άρθρωσης </a:t>
            </a:r>
            <a:r>
              <a:rPr sz="3590" spc="-10"/>
              <a:t>Υγρά </a:t>
            </a:r>
            <a:r>
              <a:rPr lang="el-GR" sz="3590" dirty="0"/>
              <a:t>-</a:t>
            </a:r>
            <a:r>
              <a:rPr sz="3590"/>
              <a:t> </a:t>
            </a:r>
            <a:r>
              <a:rPr sz="3590" spc="-5" dirty="0"/>
              <a:t>Μη</a:t>
            </a:r>
            <a:r>
              <a:rPr sz="3590" spc="-30" dirty="0"/>
              <a:t> </a:t>
            </a:r>
            <a:r>
              <a:rPr sz="3590" spc="-5" dirty="0"/>
              <a:t>υγρά</a:t>
            </a:r>
          </a:p>
        </p:txBody>
      </p:sp>
      <p:sp>
        <p:nvSpPr>
          <p:cNvPr id="3" name="object 3"/>
          <p:cNvSpPr txBox="1"/>
          <p:nvPr/>
        </p:nvSpPr>
        <p:spPr>
          <a:xfrm>
            <a:off x="0" y="501828"/>
            <a:ext cx="8904913" cy="5694960"/>
          </a:xfrm>
          <a:prstGeom prst="rect">
            <a:avLst/>
          </a:prstGeom>
        </p:spPr>
        <p:txBody>
          <a:bodyPr vert="horz" wrap="square" lIns="0" tIns="12694" rIns="0" bIns="0" rtlCol="0">
            <a:spAutoFit/>
          </a:bodyPr>
          <a:lstStyle/>
          <a:p>
            <a:pPr marL="355420" indent="-343361" defTabSz="911840">
              <a:spcBef>
                <a:spcPts val="100"/>
              </a:spcBef>
              <a:buFontTx/>
              <a:buChar char="•"/>
              <a:tabLst>
                <a:tab pos="355420" algn="l"/>
                <a:tab pos="356054" algn="l"/>
              </a:tabLst>
            </a:pPr>
            <a:r>
              <a:rPr sz="1795" spc="-5" dirty="0">
                <a:solidFill>
                  <a:prstClr val="black"/>
                </a:solidFill>
                <a:latin typeface="Arial"/>
                <a:cs typeface="Arial"/>
              </a:rPr>
              <a:t>Ξεχωρίζουμε δύο ειδών υγρά</a:t>
            </a:r>
            <a:r>
              <a:rPr sz="1795" spc="-15" dirty="0">
                <a:solidFill>
                  <a:prstClr val="black"/>
                </a:solidFill>
                <a:latin typeface="Arial"/>
                <a:cs typeface="Arial"/>
              </a:rPr>
              <a:t> </a:t>
            </a:r>
            <a:r>
              <a:rPr sz="1795" spc="-5" dirty="0">
                <a:solidFill>
                  <a:prstClr val="black"/>
                </a:solidFill>
                <a:latin typeface="Arial"/>
                <a:cs typeface="Arial"/>
              </a:rPr>
              <a:t>σύμφωνα:</a:t>
            </a:r>
            <a:endParaRPr sz="1795">
              <a:solidFill>
                <a:prstClr val="black"/>
              </a:solidFill>
              <a:latin typeface="Arial"/>
              <a:cs typeface="Arial"/>
            </a:endParaRPr>
          </a:p>
          <a:p>
            <a:pPr marL="754633" marR="85681" lvl="1" indent="-285605" defTabSz="911840">
              <a:lnSpc>
                <a:spcPct val="80200"/>
              </a:lnSpc>
              <a:spcBef>
                <a:spcPts val="240"/>
              </a:spcBef>
              <a:buFontTx/>
              <a:buChar char="–"/>
              <a:tabLst>
                <a:tab pos="754633" algn="l"/>
                <a:tab pos="755267" algn="l"/>
              </a:tabLst>
            </a:pPr>
            <a:r>
              <a:rPr sz="1795" spc="-5" dirty="0">
                <a:solidFill>
                  <a:prstClr val="black"/>
                </a:solidFill>
                <a:latin typeface="Arial"/>
                <a:cs typeface="Arial"/>
              </a:rPr>
              <a:t>Τα πλευρικά σύμφωνα: Στα Νέα Ελληνικά  αντιπροσωπεύονται από δύο ήχους: Τον [l] </a:t>
            </a:r>
            <a:r>
              <a:rPr sz="1795" spc="-5">
                <a:solidFill>
                  <a:prstClr val="black"/>
                </a:solidFill>
                <a:latin typeface="Arial"/>
                <a:cs typeface="Arial"/>
              </a:rPr>
              <a:t>που  αντιπροσωπεύεται </a:t>
            </a:r>
            <a:r>
              <a:rPr sz="1795" spc="-5" dirty="0">
                <a:solidFill>
                  <a:prstClr val="black"/>
                </a:solidFill>
                <a:latin typeface="Arial"/>
                <a:cs typeface="Arial"/>
              </a:rPr>
              <a:t>από </a:t>
            </a:r>
            <a:r>
              <a:rPr sz="1795" dirty="0">
                <a:solidFill>
                  <a:prstClr val="black"/>
                </a:solidFill>
                <a:latin typeface="Arial"/>
                <a:cs typeface="Arial"/>
              </a:rPr>
              <a:t>το </a:t>
            </a:r>
            <a:r>
              <a:rPr sz="1795" spc="-5" dirty="0">
                <a:solidFill>
                  <a:prstClr val="black"/>
                </a:solidFill>
                <a:latin typeface="Arial"/>
                <a:cs typeface="Arial"/>
              </a:rPr>
              <a:t>γράμμα &lt;λ&gt;, όπως στις  </a:t>
            </a:r>
            <a:r>
              <a:rPr sz="1795" dirty="0">
                <a:solidFill>
                  <a:prstClr val="black"/>
                </a:solidFill>
                <a:latin typeface="Arial"/>
                <a:cs typeface="Arial"/>
              </a:rPr>
              <a:t>λέξεις </a:t>
            </a:r>
            <a:r>
              <a:rPr sz="1795" spc="-5" dirty="0">
                <a:solidFill>
                  <a:prstClr val="black"/>
                </a:solidFill>
                <a:latin typeface="Arial"/>
                <a:cs typeface="Arial"/>
              </a:rPr>
              <a:t>«κόλα, αλλά, λύνω». </a:t>
            </a:r>
            <a:r>
              <a:rPr sz="1795" dirty="0">
                <a:solidFill>
                  <a:prstClr val="black"/>
                </a:solidFill>
                <a:latin typeface="Arial"/>
                <a:cs typeface="Arial"/>
              </a:rPr>
              <a:t>Ο </a:t>
            </a:r>
            <a:r>
              <a:rPr sz="1795" spc="-5" dirty="0">
                <a:solidFill>
                  <a:prstClr val="black"/>
                </a:solidFill>
                <a:latin typeface="Arial"/>
                <a:cs typeface="Arial"/>
              </a:rPr>
              <a:t>συγκεκριμένος </a:t>
            </a:r>
            <a:r>
              <a:rPr sz="1795" spc="-5">
                <a:solidFill>
                  <a:prstClr val="black"/>
                </a:solidFill>
                <a:latin typeface="Arial"/>
                <a:cs typeface="Arial"/>
              </a:rPr>
              <a:t>ήχος</a:t>
            </a:r>
            <a:r>
              <a:rPr sz="1795" spc="-30">
                <a:solidFill>
                  <a:prstClr val="black"/>
                </a:solidFill>
                <a:latin typeface="Arial"/>
                <a:cs typeface="Arial"/>
              </a:rPr>
              <a:t> </a:t>
            </a:r>
            <a:r>
              <a:rPr sz="1795" spc="-5">
                <a:solidFill>
                  <a:prstClr val="black"/>
                </a:solidFill>
                <a:latin typeface="Arial"/>
                <a:cs typeface="Arial"/>
              </a:rPr>
              <a:t>ως</a:t>
            </a:r>
            <a:r>
              <a:rPr lang="el-GR" sz="1795" spc="-5" dirty="0">
                <a:solidFill>
                  <a:prstClr val="black"/>
                </a:solidFill>
                <a:latin typeface="Arial"/>
                <a:cs typeface="Arial"/>
              </a:rPr>
              <a:t> </a:t>
            </a:r>
            <a:r>
              <a:rPr sz="1795" spc="-5">
                <a:solidFill>
                  <a:prstClr val="black"/>
                </a:solidFill>
                <a:latin typeface="Arial"/>
                <a:cs typeface="Arial"/>
              </a:rPr>
              <a:t>προς </a:t>
            </a:r>
            <a:r>
              <a:rPr sz="1795" spc="-5" dirty="0">
                <a:solidFill>
                  <a:prstClr val="black"/>
                </a:solidFill>
                <a:latin typeface="Arial"/>
                <a:cs typeface="Arial"/>
              </a:rPr>
              <a:t>την θέση άρθρωσης θεωρείται φατνιακός. </a:t>
            </a:r>
            <a:r>
              <a:rPr sz="1795" dirty="0">
                <a:solidFill>
                  <a:prstClr val="black"/>
                </a:solidFill>
                <a:latin typeface="Arial"/>
                <a:cs typeface="Arial"/>
              </a:rPr>
              <a:t>Ένας  </a:t>
            </a:r>
            <a:r>
              <a:rPr sz="1795" spc="-5" dirty="0">
                <a:solidFill>
                  <a:prstClr val="black"/>
                </a:solidFill>
                <a:latin typeface="Arial"/>
                <a:cs typeface="Arial"/>
              </a:rPr>
              <a:t>συγγενικός ήχος είναι </a:t>
            </a:r>
            <a:r>
              <a:rPr sz="1795">
                <a:solidFill>
                  <a:prstClr val="black"/>
                </a:solidFill>
                <a:latin typeface="Arial"/>
                <a:cs typeface="Arial"/>
              </a:rPr>
              <a:t>ο </a:t>
            </a:r>
            <a:r>
              <a:rPr sz="1795" spc="-50">
                <a:solidFill>
                  <a:prstClr val="black"/>
                </a:solidFill>
                <a:latin typeface="Arial"/>
                <a:cs typeface="Arial"/>
              </a:rPr>
              <a:t>[</a:t>
            </a:r>
            <a:r>
              <a:rPr lang="en-US" sz="1795" spc="-50" dirty="0">
                <a:solidFill>
                  <a:prstClr val="black"/>
                </a:solidFill>
                <a:latin typeface="MS Gothic"/>
                <a:ea typeface="MS Gothic"/>
                <a:cs typeface="Arial"/>
              </a:rPr>
              <a:t>ʎ</a:t>
            </a:r>
            <a:r>
              <a:rPr lang="el-GR" sz="1795" spc="-50" dirty="0">
                <a:solidFill>
                  <a:prstClr val="black"/>
                </a:solidFill>
                <a:latin typeface="Times New Roman"/>
                <a:cs typeface="Times New Roman"/>
              </a:rPr>
              <a:t>]</a:t>
            </a:r>
            <a:r>
              <a:rPr sz="1795" spc="-50">
                <a:solidFill>
                  <a:prstClr val="black"/>
                </a:solidFill>
                <a:latin typeface="Arial"/>
                <a:cs typeface="Arial"/>
              </a:rPr>
              <a:t>. </a:t>
            </a:r>
            <a:r>
              <a:rPr sz="1795" dirty="0">
                <a:solidFill>
                  <a:prstClr val="black"/>
                </a:solidFill>
                <a:latin typeface="Arial"/>
                <a:cs typeface="Arial"/>
              </a:rPr>
              <a:t>Ο </a:t>
            </a:r>
            <a:r>
              <a:rPr sz="1795" spc="-5">
                <a:solidFill>
                  <a:prstClr val="black"/>
                </a:solidFill>
                <a:latin typeface="Arial"/>
                <a:cs typeface="Arial"/>
              </a:rPr>
              <a:t>συγκεκριμένος</a:t>
            </a:r>
            <a:r>
              <a:rPr sz="1795" spc="5">
                <a:solidFill>
                  <a:prstClr val="black"/>
                </a:solidFill>
                <a:latin typeface="Arial"/>
                <a:cs typeface="Arial"/>
              </a:rPr>
              <a:t> </a:t>
            </a:r>
            <a:r>
              <a:rPr sz="1795" spc="-5">
                <a:solidFill>
                  <a:prstClr val="black"/>
                </a:solidFill>
                <a:latin typeface="Arial"/>
                <a:cs typeface="Arial"/>
              </a:rPr>
              <a:t>ήχος</a:t>
            </a:r>
            <a:r>
              <a:rPr lang="el-GR" sz="1795" spc="-5" dirty="0">
                <a:solidFill>
                  <a:prstClr val="black"/>
                </a:solidFill>
                <a:latin typeface="Arial"/>
                <a:cs typeface="Arial"/>
              </a:rPr>
              <a:t> </a:t>
            </a:r>
            <a:r>
              <a:rPr sz="1795" spc="-5">
                <a:solidFill>
                  <a:prstClr val="black"/>
                </a:solidFill>
                <a:latin typeface="Arial"/>
                <a:cs typeface="Arial"/>
              </a:rPr>
              <a:t>εμφανίζεται </a:t>
            </a:r>
            <a:r>
              <a:rPr sz="1795" spc="-10" dirty="0">
                <a:solidFill>
                  <a:prstClr val="black"/>
                </a:solidFill>
                <a:latin typeface="Arial"/>
                <a:cs typeface="Arial"/>
              </a:rPr>
              <a:t>όταν </a:t>
            </a:r>
            <a:r>
              <a:rPr sz="1795" spc="-5" dirty="0">
                <a:solidFill>
                  <a:prstClr val="black"/>
                </a:solidFill>
                <a:latin typeface="Arial"/>
                <a:cs typeface="Arial"/>
              </a:rPr>
              <a:t>το γράμμα &lt;λ&gt; ακολουθείται </a:t>
            </a:r>
            <a:r>
              <a:rPr sz="1795" spc="-5">
                <a:solidFill>
                  <a:prstClr val="black"/>
                </a:solidFill>
                <a:latin typeface="Arial"/>
                <a:cs typeface="Arial"/>
              </a:rPr>
              <a:t>από</a:t>
            </a:r>
            <a:r>
              <a:rPr sz="1795" spc="20">
                <a:solidFill>
                  <a:prstClr val="black"/>
                </a:solidFill>
                <a:latin typeface="Arial"/>
                <a:cs typeface="Arial"/>
              </a:rPr>
              <a:t> </a:t>
            </a:r>
            <a:r>
              <a:rPr sz="1795" spc="-5">
                <a:solidFill>
                  <a:prstClr val="black"/>
                </a:solidFill>
                <a:latin typeface="Arial"/>
                <a:cs typeface="Arial"/>
              </a:rPr>
              <a:t>ένα</a:t>
            </a:r>
            <a:r>
              <a:rPr lang="el-GR" sz="1795" spc="-5" dirty="0">
                <a:solidFill>
                  <a:prstClr val="black"/>
                </a:solidFill>
                <a:latin typeface="Arial"/>
                <a:cs typeface="Arial"/>
              </a:rPr>
              <a:t> </a:t>
            </a:r>
            <a:r>
              <a:rPr sz="1795" spc="-5">
                <a:solidFill>
                  <a:prstClr val="black"/>
                </a:solidFill>
                <a:latin typeface="Arial"/>
                <a:cs typeface="Arial"/>
              </a:rPr>
              <a:t>το </a:t>
            </a:r>
            <a:r>
              <a:rPr sz="1795" spc="-5" dirty="0">
                <a:solidFill>
                  <a:prstClr val="black"/>
                </a:solidFill>
                <a:latin typeface="Arial"/>
                <a:cs typeface="Arial"/>
              </a:rPr>
              <a:t>οποίο είναι άτονο και ένα </a:t>
            </a:r>
            <a:r>
              <a:rPr sz="1795" spc="-10" dirty="0">
                <a:solidFill>
                  <a:prstClr val="black"/>
                </a:solidFill>
                <a:latin typeface="Arial"/>
                <a:cs typeface="Arial"/>
              </a:rPr>
              <a:t>οποιοδήποτε </a:t>
            </a:r>
            <a:r>
              <a:rPr sz="1795" spc="-5" dirty="0">
                <a:solidFill>
                  <a:prstClr val="black"/>
                </a:solidFill>
                <a:latin typeface="Arial"/>
                <a:cs typeface="Arial"/>
              </a:rPr>
              <a:t>φωνήεν  στη συνέχεια. Παραδείγματα </a:t>
            </a:r>
            <a:r>
              <a:rPr sz="1795" dirty="0">
                <a:solidFill>
                  <a:prstClr val="black"/>
                </a:solidFill>
                <a:latin typeface="Arial"/>
                <a:cs typeface="Arial"/>
              </a:rPr>
              <a:t>αυτού </a:t>
            </a:r>
            <a:r>
              <a:rPr sz="1795" spc="-5">
                <a:solidFill>
                  <a:prstClr val="black"/>
                </a:solidFill>
                <a:latin typeface="Arial"/>
                <a:cs typeface="Arial"/>
              </a:rPr>
              <a:t>του</a:t>
            </a:r>
            <a:r>
              <a:rPr sz="1795" spc="-25">
                <a:solidFill>
                  <a:prstClr val="black"/>
                </a:solidFill>
                <a:latin typeface="Arial"/>
                <a:cs typeface="Arial"/>
              </a:rPr>
              <a:t> </a:t>
            </a:r>
            <a:r>
              <a:rPr sz="1795" spc="-5">
                <a:solidFill>
                  <a:prstClr val="black"/>
                </a:solidFill>
                <a:latin typeface="Arial"/>
                <a:cs typeface="Arial"/>
              </a:rPr>
              <a:t>ήχου</a:t>
            </a:r>
            <a:r>
              <a:rPr lang="el-GR" sz="1795" spc="-5" dirty="0">
                <a:solidFill>
                  <a:prstClr val="black"/>
                </a:solidFill>
                <a:latin typeface="Arial"/>
                <a:cs typeface="Arial"/>
              </a:rPr>
              <a:t> </a:t>
            </a:r>
            <a:r>
              <a:rPr sz="1795" spc="-5">
                <a:solidFill>
                  <a:prstClr val="black"/>
                </a:solidFill>
                <a:latin typeface="Arial"/>
                <a:cs typeface="Arial"/>
              </a:rPr>
              <a:t>βρίσκουμε </a:t>
            </a:r>
            <a:r>
              <a:rPr sz="1795" spc="-5" dirty="0">
                <a:solidFill>
                  <a:prstClr val="black"/>
                </a:solidFill>
                <a:latin typeface="Arial"/>
                <a:cs typeface="Arial"/>
              </a:rPr>
              <a:t>στις </a:t>
            </a:r>
            <a:r>
              <a:rPr sz="1795" dirty="0">
                <a:solidFill>
                  <a:prstClr val="black"/>
                </a:solidFill>
                <a:latin typeface="Arial"/>
                <a:cs typeface="Arial"/>
              </a:rPr>
              <a:t>λέξεις </a:t>
            </a:r>
            <a:r>
              <a:rPr sz="1795" spc="-10" dirty="0">
                <a:solidFill>
                  <a:prstClr val="black"/>
                </a:solidFill>
                <a:latin typeface="Arial"/>
                <a:cs typeface="Arial"/>
              </a:rPr>
              <a:t>«ή</a:t>
            </a:r>
            <a:r>
              <a:rPr sz="1795" b="1" u="heavy" spc="-10" dirty="0">
                <a:solidFill>
                  <a:prstClr val="black"/>
                </a:solidFill>
                <a:uFill>
                  <a:solidFill>
                    <a:srgbClr val="000000"/>
                  </a:solidFill>
                </a:uFill>
                <a:latin typeface="Arial"/>
                <a:cs typeface="Arial"/>
              </a:rPr>
              <a:t>λι</a:t>
            </a:r>
            <a:r>
              <a:rPr sz="1795" spc="-10" dirty="0">
                <a:solidFill>
                  <a:prstClr val="black"/>
                </a:solidFill>
                <a:latin typeface="Arial"/>
                <a:cs typeface="Arial"/>
              </a:rPr>
              <a:t>ος, </a:t>
            </a:r>
            <a:r>
              <a:rPr sz="1795" b="1" u="heavy" spc="-5" dirty="0">
                <a:solidFill>
                  <a:prstClr val="black"/>
                </a:solidFill>
                <a:uFill>
                  <a:solidFill>
                    <a:srgbClr val="000000"/>
                  </a:solidFill>
                </a:uFill>
                <a:latin typeface="Arial"/>
                <a:cs typeface="Arial"/>
              </a:rPr>
              <a:t>λι</a:t>
            </a:r>
            <a:r>
              <a:rPr sz="1795" spc="-5" dirty="0">
                <a:solidFill>
                  <a:prstClr val="black"/>
                </a:solidFill>
                <a:latin typeface="Arial"/>
                <a:cs typeface="Arial"/>
              </a:rPr>
              <a:t>αστός, ε</a:t>
            </a:r>
            <a:r>
              <a:rPr sz="1795" b="1" u="heavy" spc="-5" dirty="0">
                <a:solidFill>
                  <a:prstClr val="black"/>
                </a:solidFill>
                <a:uFill>
                  <a:solidFill>
                    <a:srgbClr val="000000"/>
                  </a:solidFill>
                </a:uFill>
                <a:latin typeface="Arial"/>
                <a:cs typeface="Arial"/>
              </a:rPr>
              <a:t>λι</a:t>
            </a:r>
            <a:r>
              <a:rPr sz="1795" spc="-5" dirty="0">
                <a:solidFill>
                  <a:prstClr val="black"/>
                </a:solidFill>
                <a:latin typeface="Arial"/>
                <a:cs typeface="Arial"/>
              </a:rPr>
              <a:t>ά». </a:t>
            </a:r>
            <a:r>
              <a:rPr sz="1795">
                <a:solidFill>
                  <a:prstClr val="black"/>
                </a:solidFill>
                <a:latin typeface="Arial"/>
                <a:cs typeface="Arial"/>
              </a:rPr>
              <a:t>Ο</a:t>
            </a:r>
            <a:r>
              <a:rPr sz="1795" spc="-15">
                <a:solidFill>
                  <a:prstClr val="black"/>
                </a:solidFill>
                <a:latin typeface="Arial"/>
                <a:cs typeface="Arial"/>
              </a:rPr>
              <a:t> </a:t>
            </a:r>
            <a:r>
              <a:rPr sz="1795" spc="-5">
                <a:solidFill>
                  <a:prstClr val="black"/>
                </a:solidFill>
                <a:latin typeface="Arial"/>
                <a:cs typeface="Arial"/>
              </a:rPr>
              <a:t>ήχος</a:t>
            </a:r>
            <a:r>
              <a:rPr lang="el-GR" sz="1795" spc="-5" dirty="0">
                <a:solidFill>
                  <a:prstClr val="black"/>
                </a:solidFill>
                <a:latin typeface="Arial"/>
                <a:cs typeface="Arial"/>
              </a:rPr>
              <a:t> </a:t>
            </a:r>
            <a:r>
              <a:rPr sz="1795" spc="-60">
                <a:solidFill>
                  <a:prstClr val="black"/>
                </a:solidFill>
                <a:latin typeface="Arial"/>
                <a:cs typeface="Arial"/>
              </a:rPr>
              <a:t>[</a:t>
            </a:r>
            <a:r>
              <a:rPr lang="en-US" sz="1795" spc="-60" dirty="0">
                <a:solidFill>
                  <a:prstClr val="black"/>
                </a:solidFill>
                <a:latin typeface="MS Gothic"/>
                <a:ea typeface="MS Gothic"/>
                <a:cs typeface="Arial"/>
              </a:rPr>
              <a:t>ʎ</a:t>
            </a:r>
            <a:r>
              <a:rPr sz="1795" spc="-60">
                <a:solidFill>
                  <a:prstClr val="black"/>
                </a:solidFill>
                <a:latin typeface="Arial"/>
                <a:cs typeface="Arial"/>
              </a:rPr>
              <a:t>] </a:t>
            </a:r>
            <a:r>
              <a:rPr sz="1795" spc="-5" dirty="0">
                <a:solidFill>
                  <a:prstClr val="black"/>
                </a:solidFill>
                <a:latin typeface="Arial"/>
                <a:cs typeface="Arial"/>
              </a:rPr>
              <a:t>ως προς </a:t>
            </a:r>
            <a:r>
              <a:rPr sz="1795" dirty="0">
                <a:solidFill>
                  <a:prstClr val="black"/>
                </a:solidFill>
                <a:latin typeface="Arial"/>
                <a:cs typeface="Arial"/>
              </a:rPr>
              <a:t>την </a:t>
            </a:r>
            <a:r>
              <a:rPr sz="1795" spc="-5" dirty="0">
                <a:solidFill>
                  <a:prstClr val="black"/>
                </a:solidFill>
                <a:latin typeface="Arial"/>
                <a:cs typeface="Arial"/>
              </a:rPr>
              <a:t>θέση άρθρωσης είναι ουρανικός</a:t>
            </a:r>
            <a:r>
              <a:rPr sz="1795" spc="-5">
                <a:solidFill>
                  <a:prstClr val="black"/>
                </a:solidFill>
                <a:latin typeface="Arial"/>
                <a:cs typeface="Arial"/>
              </a:rPr>
              <a:t>,</a:t>
            </a:r>
            <a:r>
              <a:rPr sz="1795" spc="-10">
                <a:solidFill>
                  <a:prstClr val="black"/>
                </a:solidFill>
                <a:latin typeface="Arial"/>
                <a:cs typeface="Arial"/>
              </a:rPr>
              <a:t> </a:t>
            </a:r>
            <a:r>
              <a:rPr sz="1795" spc="-5">
                <a:solidFill>
                  <a:prstClr val="black"/>
                </a:solidFill>
                <a:latin typeface="Arial"/>
                <a:cs typeface="Arial"/>
              </a:rPr>
              <a:t>αφού</a:t>
            </a:r>
            <a:r>
              <a:rPr lang="el-GR" sz="1795" spc="-5" dirty="0">
                <a:solidFill>
                  <a:prstClr val="black"/>
                </a:solidFill>
                <a:latin typeface="Arial"/>
                <a:cs typeface="Arial"/>
              </a:rPr>
              <a:t> </a:t>
            </a:r>
            <a:r>
              <a:rPr sz="1795">
                <a:solidFill>
                  <a:prstClr val="black"/>
                </a:solidFill>
                <a:latin typeface="Arial"/>
                <a:cs typeface="Arial"/>
              </a:rPr>
              <a:t>η </a:t>
            </a:r>
            <a:r>
              <a:rPr sz="1795" spc="-5" dirty="0">
                <a:solidFill>
                  <a:prstClr val="black"/>
                </a:solidFill>
                <a:latin typeface="Arial"/>
                <a:cs typeface="Arial"/>
              </a:rPr>
              <a:t>ράχη της γλώσσας θα πρέπει να ακουμπήσει τον  ουρανίσκο για να </a:t>
            </a:r>
            <a:r>
              <a:rPr sz="1795" spc="-10" dirty="0">
                <a:solidFill>
                  <a:prstClr val="black"/>
                </a:solidFill>
                <a:latin typeface="Arial"/>
                <a:cs typeface="Arial"/>
              </a:rPr>
              <a:t>αρθρωθεί </a:t>
            </a:r>
            <a:r>
              <a:rPr sz="1795" dirty="0">
                <a:solidFill>
                  <a:prstClr val="black"/>
                </a:solidFill>
                <a:latin typeface="Arial"/>
                <a:cs typeface="Arial"/>
              </a:rPr>
              <a:t>ο </a:t>
            </a:r>
            <a:r>
              <a:rPr sz="1795" spc="-5" dirty="0">
                <a:solidFill>
                  <a:prstClr val="black"/>
                </a:solidFill>
                <a:latin typeface="Arial"/>
                <a:cs typeface="Arial"/>
              </a:rPr>
              <a:t>συγκεκριμένος</a:t>
            </a:r>
            <a:r>
              <a:rPr sz="1795" spc="-15" dirty="0">
                <a:solidFill>
                  <a:prstClr val="black"/>
                </a:solidFill>
                <a:latin typeface="Arial"/>
                <a:cs typeface="Arial"/>
              </a:rPr>
              <a:t> </a:t>
            </a:r>
            <a:r>
              <a:rPr sz="1795" spc="-5" dirty="0">
                <a:solidFill>
                  <a:prstClr val="black"/>
                </a:solidFill>
                <a:latin typeface="Arial"/>
                <a:cs typeface="Arial"/>
              </a:rPr>
              <a:t>ήχος.</a:t>
            </a:r>
            <a:endParaRPr sz="1795">
              <a:solidFill>
                <a:prstClr val="black"/>
              </a:solidFill>
              <a:latin typeface="Arial"/>
              <a:cs typeface="Arial"/>
            </a:endParaRPr>
          </a:p>
          <a:p>
            <a:pPr marL="755267" marR="129473" indent="-286240" defTabSz="911840">
              <a:lnSpc>
                <a:spcPct val="80200"/>
              </a:lnSpc>
              <a:spcBef>
                <a:spcPts val="240"/>
              </a:spcBef>
              <a:tabLst>
                <a:tab pos="790174" algn="l"/>
              </a:tabLst>
            </a:pPr>
            <a:r>
              <a:rPr sz="1795" dirty="0">
                <a:solidFill>
                  <a:prstClr val="black"/>
                </a:solidFill>
                <a:latin typeface="Arial"/>
                <a:cs typeface="Arial"/>
              </a:rPr>
              <a:t>–		</a:t>
            </a:r>
            <a:r>
              <a:rPr sz="1795" spc="-5" dirty="0">
                <a:solidFill>
                  <a:prstClr val="black"/>
                </a:solidFill>
                <a:latin typeface="Arial"/>
                <a:cs typeface="Arial"/>
              </a:rPr>
              <a:t>Τα παλλόμενα σύμφωνα στα Νέα Ελληνικά έχουν  μόνο έναν αντιπρόσωπο, </a:t>
            </a:r>
            <a:r>
              <a:rPr sz="1795" dirty="0">
                <a:solidFill>
                  <a:prstClr val="black"/>
                </a:solidFill>
                <a:latin typeface="Arial"/>
                <a:cs typeface="Arial"/>
              </a:rPr>
              <a:t>το </a:t>
            </a:r>
            <a:r>
              <a:rPr sz="1795" spc="-5" dirty="0">
                <a:solidFill>
                  <a:prstClr val="black"/>
                </a:solidFill>
                <a:latin typeface="Arial"/>
                <a:cs typeface="Arial"/>
              </a:rPr>
              <a:t>ήχο [r] που  αντιπροσωπεύεται πάντα </a:t>
            </a:r>
            <a:r>
              <a:rPr sz="1795" spc="-10" dirty="0">
                <a:solidFill>
                  <a:prstClr val="black"/>
                </a:solidFill>
                <a:latin typeface="Arial"/>
                <a:cs typeface="Arial"/>
              </a:rPr>
              <a:t>από </a:t>
            </a:r>
            <a:r>
              <a:rPr sz="1795" spc="-5" dirty="0">
                <a:solidFill>
                  <a:prstClr val="black"/>
                </a:solidFill>
                <a:latin typeface="Arial"/>
                <a:cs typeface="Arial"/>
              </a:rPr>
              <a:t>το γράμμα </a:t>
            </a:r>
            <a:r>
              <a:rPr sz="1795" dirty="0">
                <a:solidFill>
                  <a:prstClr val="black"/>
                </a:solidFill>
                <a:latin typeface="Arial"/>
                <a:cs typeface="Arial"/>
              </a:rPr>
              <a:t>&lt;ρ&gt;, </a:t>
            </a:r>
            <a:r>
              <a:rPr sz="1795" spc="-5" dirty="0">
                <a:solidFill>
                  <a:prstClr val="black"/>
                </a:solidFill>
                <a:latin typeface="Arial"/>
                <a:cs typeface="Arial"/>
              </a:rPr>
              <a:t>όπως  </a:t>
            </a:r>
            <a:r>
              <a:rPr sz="1795" dirty="0">
                <a:solidFill>
                  <a:prstClr val="black"/>
                </a:solidFill>
                <a:latin typeface="Arial"/>
                <a:cs typeface="Arial"/>
              </a:rPr>
              <a:t>στις λέξεις </a:t>
            </a:r>
            <a:r>
              <a:rPr sz="1795" spc="-5" dirty="0">
                <a:solidFill>
                  <a:prstClr val="black"/>
                </a:solidFill>
                <a:latin typeface="Arial"/>
                <a:cs typeface="Arial"/>
              </a:rPr>
              <a:t>«</a:t>
            </a:r>
            <a:r>
              <a:rPr sz="1795" b="1" u="heavy" spc="-5" dirty="0">
                <a:solidFill>
                  <a:prstClr val="black"/>
                </a:solidFill>
                <a:uFill>
                  <a:solidFill>
                    <a:srgbClr val="000000"/>
                  </a:solidFill>
                </a:uFill>
                <a:latin typeface="Arial"/>
                <a:cs typeface="Arial"/>
              </a:rPr>
              <a:t>ρ</a:t>
            </a:r>
            <a:r>
              <a:rPr sz="1795" spc="-5" dirty="0">
                <a:solidFill>
                  <a:prstClr val="black"/>
                </a:solidFill>
                <a:latin typeface="Arial"/>
                <a:cs typeface="Arial"/>
              </a:rPr>
              <a:t>ώμη, </a:t>
            </a:r>
            <a:r>
              <a:rPr sz="1795" b="1" u="heavy" spc="-5" dirty="0">
                <a:solidFill>
                  <a:prstClr val="black"/>
                </a:solidFill>
                <a:uFill>
                  <a:solidFill>
                    <a:srgbClr val="000000"/>
                  </a:solidFill>
                </a:uFill>
                <a:latin typeface="Arial"/>
                <a:cs typeface="Arial"/>
              </a:rPr>
              <a:t>ρ</a:t>
            </a:r>
            <a:r>
              <a:rPr sz="1795" spc="-5" dirty="0">
                <a:solidFill>
                  <a:prstClr val="black"/>
                </a:solidFill>
                <a:latin typeface="Arial"/>
                <a:cs typeface="Arial"/>
              </a:rPr>
              <a:t>ήμα,</a:t>
            </a:r>
            <a:r>
              <a:rPr sz="1795" spc="-60" dirty="0">
                <a:solidFill>
                  <a:prstClr val="black"/>
                </a:solidFill>
                <a:latin typeface="Arial"/>
                <a:cs typeface="Arial"/>
              </a:rPr>
              <a:t> </a:t>
            </a:r>
            <a:r>
              <a:rPr sz="1795" spc="-5" dirty="0">
                <a:solidFill>
                  <a:prstClr val="black"/>
                </a:solidFill>
                <a:latin typeface="Arial"/>
                <a:cs typeface="Arial"/>
              </a:rPr>
              <a:t>ά</a:t>
            </a:r>
            <a:r>
              <a:rPr sz="1795" b="1" u="heavy" spc="-5" dirty="0">
                <a:solidFill>
                  <a:prstClr val="black"/>
                </a:solidFill>
                <a:uFill>
                  <a:solidFill>
                    <a:srgbClr val="000000"/>
                  </a:solidFill>
                </a:uFill>
                <a:latin typeface="Arial"/>
                <a:cs typeface="Arial"/>
              </a:rPr>
              <a:t>ρρ</a:t>
            </a:r>
            <a:r>
              <a:rPr sz="1795" spc="-5" dirty="0">
                <a:solidFill>
                  <a:prstClr val="black"/>
                </a:solidFill>
                <a:latin typeface="Arial"/>
                <a:cs typeface="Arial"/>
              </a:rPr>
              <a:t>ωστος».</a:t>
            </a:r>
            <a:endParaRPr sz="1795">
              <a:solidFill>
                <a:prstClr val="black"/>
              </a:solidFill>
              <a:latin typeface="Arial"/>
              <a:cs typeface="Arial"/>
            </a:endParaRPr>
          </a:p>
          <a:p>
            <a:pPr marL="355420" marR="33003" indent="-343361" defTabSz="911840">
              <a:lnSpc>
                <a:spcPct val="80200"/>
              </a:lnSpc>
              <a:spcBef>
                <a:spcPts val="240"/>
              </a:spcBef>
              <a:buFontTx/>
              <a:buChar char="•"/>
              <a:tabLst>
                <a:tab pos="355420" algn="l"/>
                <a:tab pos="356054" algn="l"/>
              </a:tabLst>
            </a:pPr>
            <a:r>
              <a:rPr sz="1795" spc="-5" dirty="0">
                <a:solidFill>
                  <a:prstClr val="black"/>
                </a:solidFill>
                <a:latin typeface="Arial"/>
                <a:cs typeface="Arial"/>
              </a:rPr>
              <a:t>Αν και </a:t>
            </a:r>
            <a:r>
              <a:rPr sz="1795" dirty="0">
                <a:solidFill>
                  <a:prstClr val="black"/>
                </a:solidFill>
                <a:latin typeface="Arial"/>
                <a:cs typeface="Arial"/>
              </a:rPr>
              <a:t>τα </a:t>
            </a:r>
            <a:r>
              <a:rPr sz="1795" spc="-5" dirty="0">
                <a:solidFill>
                  <a:prstClr val="black"/>
                </a:solidFill>
                <a:latin typeface="Arial"/>
                <a:cs typeface="Arial"/>
              </a:rPr>
              <a:t>πλευρικά σύμφωνα έχουν διαφορετικές θέσεις  άρθρωσης, (φατνιακή και ουρανική) μοιράζονται τον </a:t>
            </a:r>
            <a:r>
              <a:rPr sz="1795" dirty="0">
                <a:solidFill>
                  <a:prstClr val="black"/>
                </a:solidFill>
                <a:latin typeface="Arial"/>
                <a:cs typeface="Arial"/>
              </a:rPr>
              <a:t>ίδιο  </a:t>
            </a:r>
            <a:r>
              <a:rPr sz="1795" spc="-5" dirty="0">
                <a:solidFill>
                  <a:prstClr val="black"/>
                </a:solidFill>
                <a:latin typeface="Arial"/>
                <a:cs typeface="Arial"/>
              </a:rPr>
              <a:t>τρόπο παραγωγής. Στα πλευρικά σύμφωνα </a:t>
            </a:r>
            <a:r>
              <a:rPr sz="1795" dirty="0">
                <a:solidFill>
                  <a:prstClr val="black"/>
                </a:solidFill>
                <a:latin typeface="Arial"/>
                <a:cs typeface="Arial"/>
              </a:rPr>
              <a:t>η </a:t>
            </a:r>
            <a:r>
              <a:rPr sz="1795" spc="-5" dirty="0">
                <a:solidFill>
                  <a:prstClr val="black"/>
                </a:solidFill>
                <a:latin typeface="Arial"/>
                <a:cs typeface="Arial"/>
              </a:rPr>
              <a:t>γλώσσα  ακουμπά την φατνιακή </a:t>
            </a:r>
            <a:r>
              <a:rPr sz="1795" dirty="0">
                <a:solidFill>
                  <a:prstClr val="black"/>
                </a:solidFill>
                <a:latin typeface="Arial"/>
                <a:cs typeface="Arial"/>
              </a:rPr>
              <a:t>ή </a:t>
            </a:r>
            <a:r>
              <a:rPr sz="1795" spc="-10" dirty="0">
                <a:solidFill>
                  <a:prstClr val="black"/>
                </a:solidFill>
                <a:latin typeface="Arial"/>
                <a:cs typeface="Arial"/>
              </a:rPr>
              <a:t>την </a:t>
            </a:r>
            <a:r>
              <a:rPr sz="1795" spc="-5" dirty="0">
                <a:solidFill>
                  <a:prstClr val="black"/>
                </a:solidFill>
                <a:latin typeface="Arial"/>
                <a:cs typeface="Arial"/>
              </a:rPr>
              <a:t>ουρανική περιοχή και </a:t>
            </a:r>
            <a:r>
              <a:rPr sz="1795" spc="-10" dirty="0">
                <a:solidFill>
                  <a:prstClr val="black"/>
                </a:solidFill>
                <a:latin typeface="Arial"/>
                <a:cs typeface="Arial"/>
              </a:rPr>
              <a:t>την </a:t>
            </a:r>
            <a:r>
              <a:rPr sz="1795" spc="-5" dirty="0">
                <a:solidFill>
                  <a:prstClr val="black"/>
                </a:solidFill>
                <a:latin typeface="Arial"/>
                <a:cs typeface="Arial"/>
              </a:rPr>
              <a:t>κλείνει  </a:t>
            </a:r>
            <a:r>
              <a:rPr sz="1795" dirty="0">
                <a:solidFill>
                  <a:prstClr val="black"/>
                </a:solidFill>
                <a:latin typeface="Arial"/>
                <a:cs typeface="Arial"/>
              </a:rPr>
              <a:t>δυνατά. </a:t>
            </a:r>
            <a:r>
              <a:rPr sz="1795" spc="-5" dirty="0">
                <a:solidFill>
                  <a:prstClr val="black"/>
                </a:solidFill>
                <a:latin typeface="Arial"/>
                <a:cs typeface="Arial"/>
              </a:rPr>
              <a:t>Παράλληλα, το κυρίως σώμα της γλώσσας διπλώνει  και σχηματίζει ένα αυλάκι γύρω από τον κεντρικό άξονα του.  Έτσι </a:t>
            </a:r>
            <a:r>
              <a:rPr sz="1795" dirty="0">
                <a:solidFill>
                  <a:prstClr val="black"/>
                </a:solidFill>
                <a:latin typeface="Arial"/>
                <a:cs typeface="Arial"/>
              </a:rPr>
              <a:t>ο </a:t>
            </a:r>
            <a:r>
              <a:rPr sz="1795" spc="-5" dirty="0">
                <a:solidFill>
                  <a:prstClr val="black"/>
                </a:solidFill>
                <a:latin typeface="Arial"/>
                <a:cs typeface="Arial"/>
              </a:rPr>
              <a:t>αέρας που βγαίνει από τον λάρυγγα διοχετεύεται κάτω  από </a:t>
            </a:r>
            <a:r>
              <a:rPr sz="1795" dirty="0">
                <a:solidFill>
                  <a:prstClr val="black"/>
                </a:solidFill>
                <a:latin typeface="Arial"/>
                <a:cs typeface="Arial"/>
              </a:rPr>
              <a:t>τις </a:t>
            </a:r>
            <a:r>
              <a:rPr sz="1795" spc="-5" dirty="0">
                <a:solidFill>
                  <a:prstClr val="black"/>
                </a:solidFill>
                <a:latin typeface="Arial"/>
                <a:cs typeface="Arial"/>
              </a:rPr>
              <a:t>ανασηκωμένες </a:t>
            </a:r>
            <a:r>
              <a:rPr sz="1795" dirty="0">
                <a:solidFill>
                  <a:prstClr val="black"/>
                </a:solidFill>
                <a:latin typeface="Arial"/>
                <a:cs typeface="Arial"/>
              </a:rPr>
              <a:t>πλευρές </a:t>
            </a:r>
            <a:r>
              <a:rPr sz="1795" spc="-5" dirty="0">
                <a:solidFill>
                  <a:prstClr val="black"/>
                </a:solidFill>
                <a:latin typeface="Arial"/>
                <a:cs typeface="Arial"/>
              </a:rPr>
              <a:t>της</a:t>
            </a:r>
            <a:r>
              <a:rPr sz="1795" spc="-35" dirty="0">
                <a:solidFill>
                  <a:prstClr val="black"/>
                </a:solidFill>
                <a:latin typeface="Arial"/>
                <a:cs typeface="Arial"/>
              </a:rPr>
              <a:t> </a:t>
            </a:r>
            <a:r>
              <a:rPr sz="1795" spc="-5" dirty="0">
                <a:solidFill>
                  <a:prstClr val="black"/>
                </a:solidFill>
                <a:latin typeface="Arial"/>
                <a:cs typeface="Arial"/>
              </a:rPr>
              <a:t>γλώσσας.</a:t>
            </a:r>
            <a:endParaRPr sz="1795">
              <a:solidFill>
                <a:prstClr val="black"/>
              </a:solidFill>
              <a:latin typeface="Arial"/>
              <a:cs typeface="Arial"/>
            </a:endParaRPr>
          </a:p>
          <a:p>
            <a:pPr marL="355420" marR="52678" indent="-343361" defTabSz="911840">
              <a:lnSpc>
                <a:spcPct val="80200"/>
              </a:lnSpc>
              <a:spcBef>
                <a:spcPts val="235"/>
              </a:spcBef>
              <a:buFontTx/>
              <a:buChar char="•"/>
              <a:tabLst>
                <a:tab pos="354785" algn="l"/>
                <a:tab pos="356054" algn="l"/>
              </a:tabLst>
            </a:pPr>
            <a:r>
              <a:rPr sz="1795" spc="-5" dirty="0">
                <a:solidFill>
                  <a:prstClr val="black"/>
                </a:solidFill>
                <a:latin typeface="Arial"/>
                <a:cs typeface="Arial"/>
              </a:rPr>
              <a:t>Για να παραχθεί </a:t>
            </a:r>
            <a:r>
              <a:rPr sz="1795" dirty="0">
                <a:solidFill>
                  <a:prstClr val="black"/>
                </a:solidFill>
                <a:latin typeface="Arial"/>
                <a:cs typeface="Arial"/>
              </a:rPr>
              <a:t>ο </a:t>
            </a:r>
            <a:r>
              <a:rPr sz="1795" spc="-5" dirty="0">
                <a:solidFill>
                  <a:prstClr val="black"/>
                </a:solidFill>
                <a:latin typeface="Arial"/>
                <a:cs typeface="Arial"/>
              </a:rPr>
              <a:t>παλλόμενος ήχος θα πρέπει </a:t>
            </a:r>
            <a:r>
              <a:rPr sz="1795" dirty="0">
                <a:solidFill>
                  <a:prstClr val="black"/>
                </a:solidFill>
                <a:latin typeface="Arial"/>
                <a:cs typeface="Arial"/>
              </a:rPr>
              <a:t>η </a:t>
            </a:r>
            <a:r>
              <a:rPr sz="1795" spc="-5" dirty="0">
                <a:solidFill>
                  <a:prstClr val="black"/>
                </a:solidFill>
                <a:latin typeface="Arial"/>
                <a:cs typeface="Arial"/>
              </a:rPr>
              <a:t>άκρη </a:t>
            </a:r>
            <a:r>
              <a:rPr sz="1795" spc="-10" dirty="0">
                <a:solidFill>
                  <a:prstClr val="black"/>
                </a:solidFill>
                <a:latin typeface="Arial"/>
                <a:cs typeface="Arial"/>
              </a:rPr>
              <a:t>της  </a:t>
            </a:r>
            <a:r>
              <a:rPr sz="1795" spc="-5" dirty="0">
                <a:solidFill>
                  <a:prstClr val="black"/>
                </a:solidFill>
                <a:latin typeface="Arial"/>
                <a:cs typeface="Arial"/>
              </a:rPr>
              <a:t>γλώσσας να κάνει </a:t>
            </a:r>
            <a:r>
              <a:rPr sz="1795" dirty="0">
                <a:solidFill>
                  <a:prstClr val="black"/>
                </a:solidFill>
                <a:latin typeface="Arial"/>
                <a:cs typeface="Arial"/>
              </a:rPr>
              <a:t>μια </a:t>
            </a:r>
            <a:r>
              <a:rPr sz="1795" spc="-5" dirty="0">
                <a:solidFill>
                  <a:prstClr val="black"/>
                </a:solidFill>
                <a:latin typeface="Arial"/>
                <a:cs typeface="Arial"/>
              </a:rPr>
              <a:t>ελαφριά αναδίπλωση, να ακουμπήσει  ελαφρά στην περιοχή των φατνίων και να επιστρέψει σε  ουδέτερη θέση. Παράλληλα το κυρίως σώμα της γλώσσας  διπλώνει και δημιουργεί μια αυλάκωση στον κεντρικό άξονα  του, όπως στην περίπτωση των πλευρικών συμφώνων. Αυτό  έχει ως αποτέλεσμα την διαφυγή αέρα από </a:t>
            </a:r>
            <a:r>
              <a:rPr sz="1795" dirty="0">
                <a:solidFill>
                  <a:prstClr val="black"/>
                </a:solidFill>
                <a:latin typeface="Arial"/>
                <a:cs typeface="Arial"/>
              </a:rPr>
              <a:t>τις </a:t>
            </a:r>
            <a:r>
              <a:rPr sz="1795" spc="-5" dirty="0">
                <a:solidFill>
                  <a:prstClr val="black"/>
                </a:solidFill>
                <a:latin typeface="Arial"/>
                <a:cs typeface="Arial"/>
              </a:rPr>
              <a:t>κάτω </a:t>
            </a:r>
            <a:r>
              <a:rPr sz="1795" dirty="0">
                <a:solidFill>
                  <a:prstClr val="black"/>
                </a:solidFill>
                <a:latin typeface="Arial"/>
                <a:cs typeface="Arial"/>
              </a:rPr>
              <a:t>πλευρές  </a:t>
            </a:r>
            <a:r>
              <a:rPr sz="1795" spc="-5" dirty="0">
                <a:solidFill>
                  <a:prstClr val="black"/>
                </a:solidFill>
                <a:latin typeface="Arial"/>
                <a:cs typeface="Arial"/>
              </a:rPr>
              <a:t>της</a:t>
            </a:r>
            <a:r>
              <a:rPr sz="1795" spc="-15" dirty="0">
                <a:solidFill>
                  <a:prstClr val="black"/>
                </a:solidFill>
                <a:latin typeface="Arial"/>
                <a:cs typeface="Arial"/>
              </a:rPr>
              <a:t> </a:t>
            </a:r>
            <a:r>
              <a:rPr sz="1795" spc="-5" dirty="0">
                <a:solidFill>
                  <a:prstClr val="black"/>
                </a:solidFill>
                <a:latin typeface="Arial"/>
                <a:cs typeface="Arial"/>
              </a:rPr>
              <a:t>γλώσσας</a:t>
            </a:r>
            <a:endParaRPr sz="1795">
              <a:solidFill>
                <a:prstClr val="black"/>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a:spLocks noGrp="1"/>
          </p:cNvSpPr>
          <p:nvPr>
            <p:ph idx="1"/>
          </p:nvPr>
        </p:nvSpPr>
        <p:spPr>
          <a:xfrm>
            <a:off x="455930" y="573068"/>
            <a:ext cx="8206740" cy="6269057"/>
          </a:xfrm>
          <a:prstGeom prst="rect">
            <a:avLst/>
          </a:prstGeom>
          <a:blipFill>
            <a:blip r:embed="rId2" cstate="print"/>
            <a:stretch>
              <a:fillRect/>
            </a:stretch>
          </a:blipFill>
        </p:spPr>
        <p:txBody>
          <a:bodyPr vert="horz" wrap="square" lIns="0" tIns="0" rIns="0" bIns="0" rtlCol="0">
            <a:normAutofit/>
          </a:bodyPr>
          <a:lstStyle/>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7314" y="205424"/>
            <a:ext cx="4359910" cy="1363273"/>
          </a:xfrm>
          <a:prstGeom prst="rect">
            <a:avLst/>
          </a:prstGeom>
        </p:spPr>
        <p:txBody>
          <a:bodyPr vert="horz" wrap="square" lIns="0" tIns="12694" rIns="0" bIns="0" rtlCol="0" anchor="ctr">
            <a:spAutoFit/>
          </a:bodyPr>
          <a:lstStyle/>
          <a:p>
            <a:pPr marL="550901" marR="5078" indent="-538842">
              <a:spcBef>
                <a:spcPts val="100"/>
              </a:spcBef>
            </a:pPr>
            <a:r>
              <a:rPr spc="-5" dirty="0"/>
              <a:t>Τρόπος</a:t>
            </a:r>
            <a:r>
              <a:rPr spc="-90" dirty="0"/>
              <a:t> </a:t>
            </a:r>
            <a:r>
              <a:rPr spc="-5" dirty="0"/>
              <a:t>Άρθρωσης  </a:t>
            </a:r>
            <a:r>
              <a:rPr spc="-5"/>
              <a:t>Ηχηρά </a:t>
            </a:r>
            <a:r>
              <a:rPr lang="el-GR" dirty="0"/>
              <a:t>-</a:t>
            </a:r>
            <a:r>
              <a:rPr spc="-35"/>
              <a:t> </a:t>
            </a:r>
            <a:r>
              <a:rPr spc="-5" dirty="0"/>
              <a:t>Άηχα</a:t>
            </a:r>
          </a:p>
        </p:txBody>
      </p:sp>
      <p:sp>
        <p:nvSpPr>
          <p:cNvPr id="3" name="object 3"/>
          <p:cNvSpPr txBox="1"/>
          <p:nvPr/>
        </p:nvSpPr>
        <p:spPr>
          <a:xfrm>
            <a:off x="524141" y="1573468"/>
            <a:ext cx="7872730" cy="3260872"/>
          </a:xfrm>
          <a:prstGeom prst="rect">
            <a:avLst/>
          </a:prstGeom>
        </p:spPr>
        <p:txBody>
          <a:bodyPr vert="horz" wrap="square" lIns="0" tIns="72354" rIns="0" bIns="0" rtlCol="0">
            <a:spAutoFit/>
          </a:bodyPr>
          <a:lstStyle/>
          <a:p>
            <a:pPr marL="354785" marR="5078" indent="-342727" defTabSz="911840">
              <a:lnSpc>
                <a:spcPct val="80200"/>
              </a:lnSpc>
              <a:spcBef>
                <a:spcPts val="569"/>
              </a:spcBef>
              <a:buFontTx/>
              <a:buChar char="•"/>
              <a:tabLst>
                <a:tab pos="354785" algn="l"/>
                <a:tab pos="355420" algn="l"/>
              </a:tabLst>
            </a:pPr>
            <a:r>
              <a:rPr sz="1994" spc="-5" dirty="0">
                <a:solidFill>
                  <a:prstClr val="black"/>
                </a:solidFill>
                <a:latin typeface="Arial"/>
                <a:cs typeface="Arial"/>
              </a:rPr>
              <a:t>Τα σύμφωνα ανάλογα με το αν συμμετέχουν οι φωνητικές </a:t>
            </a:r>
            <a:r>
              <a:rPr sz="1994" spc="-10" dirty="0">
                <a:solidFill>
                  <a:prstClr val="black"/>
                </a:solidFill>
                <a:latin typeface="Arial"/>
                <a:cs typeface="Arial"/>
              </a:rPr>
              <a:t>χορδές  </a:t>
            </a:r>
            <a:r>
              <a:rPr sz="1994" spc="-5" dirty="0">
                <a:solidFill>
                  <a:prstClr val="black"/>
                </a:solidFill>
                <a:latin typeface="Arial"/>
                <a:cs typeface="Arial"/>
              </a:rPr>
              <a:t>στην άρθρωσή τους χωρίζονται σε ηχηρά και </a:t>
            </a:r>
            <a:r>
              <a:rPr sz="1994" dirty="0">
                <a:solidFill>
                  <a:prstClr val="black"/>
                </a:solidFill>
                <a:latin typeface="Arial"/>
                <a:cs typeface="Arial"/>
              </a:rPr>
              <a:t>άηχα. </a:t>
            </a:r>
            <a:r>
              <a:rPr sz="1994" spc="-5" dirty="0">
                <a:solidFill>
                  <a:prstClr val="black"/>
                </a:solidFill>
                <a:latin typeface="Arial"/>
                <a:cs typeface="Arial"/>
              </a:rPr>
              <a:t>Για να  ανακαλύψετε αν ένα σύμφωνο είναι ηχηρό </a:t>
            </a:r>
            <a:r>
              <a:rPr sz="1994" dirty="0">
                <a:solidFill>
                  <a:prstClr val="black"/>
                </a:solidFill>
                <a:latin typeface="Arial"/>
                <a:cs typeface="Arial"/>
              </a:rPr>
              <a:t>αρκεί </a:t>
            </a:r>
            <a:r>
              <a:rPr sz="1994" spc="-5" dirty="0">
                <a:solidFill>
                  <a:prstClr val="black"/>
                </a:solidFill>
                <a:latin typeface="Arial"/>
                <a:cs typeface="Arial"/>
              </a:rPr>
              <a:t>να βάλετε το  δάκτυλό σας στο «μήλο του Αδάμ» την ώρα που το προφέρετε. </a:t>
            </a:r>
            <a:r>
              <a:rPr sz="1994" spc="-10" dirty="0">
                <a:solidFill>
                  <a:prstClr val="black"/>
                </a:solidFill>
                <a:latin typeface="Arial"/>
                <a:cs typeface="Arial"/>
              </a:rPr>
              <a:t>Αν  </a:t>
            </a:r>
            <a:r>
              <a:rPr sz="1994" spc="-5" dirty="0">
                <a:solidFill>
                  <a:prstClr val="black"/>
                </a:solidFill>
                <a:latin typeface="Arial"/>
                <a:cs typeface="Arial"/>
              </a:rPr>
              <a:t>το σύμφωνο είναι ηχηρό τότε θα αισθανθείτε δονήσεις στην άκρη  του δαχτύλου σας. </a:t>
            </a:r>
            <a:r>
              <a:rPr sz="1994" dirty="0">
                <a:solidFill>
                  <a:prstClr val="black"/>
                </a:solidFill>
                <a:latin typeface="Arial"/>
                <a:cs typeface="Arial"/>
              </a:rPr>
              <a:t>Ενδεικτικά, </a:t>
            </a:r>
            <a:r>
              <a:rPr sz="1994" spc="-5" dirty="0">
                <a:solidFill>
                  <a:prstClr val="black"/>
                </a:solidFill>
                <a:latin typeface="Arial"/>
                <a:cs typeface="Arial"/>
              </a:rPr>
              <a:t>μπορείτε να δοκιμάσετε με την  </a:t>
            </a:r>
            <a:r>
              <a:rPr sz="1994" spc="-10" dirty="0">
                <a:solidFill>
                  <a:prstClr val="black"/>
                </a:solidFill>
                <a:latin typeface="Arial"/>
                <a:cs typeface="Arial"/>
              </a:rPr>
              <a:t>προφορά </a:t>
            </a:r>
            <a:r>
              <a:rPr sz="1994" spc="-5" dirty="0">
                <a:solidFill>
                  <a:prstClr val="black"/>
                </a:solidFill>
                <a:latin typeface="Arial"/>
                <a:cs typeface="Arial"/>
              </a:rPr>
              <a:t>των ήχων [s] και [z]. Ο πρώτος ήχος είναι άηχος και όσο  και να τον </a:t>
            </a:r>
            <a:r>
              <a:rPr sz="1994" spc="-10" dirty="0">
                <a:solidFill>
                  <a:prstClr val="black"/>
                </a:solidFill>
                <a:latin typeface="Arial"/>
                <a:cs typeface="Arial"/>
              </a:rPr>
              <a:t>προφέρετε </a:t>
            </a:r>
            <a:r>
              <a:rPr sz="1994" spc="-5" dirty="0">
                <a:solidFill>
                  <a:prstClr val="black"/>
                </a:solidFill>
                <a:latin typeface="Arial"/>
                <a:cs typeface="Arial"/>
              </a:rPr>
              <a:t>δεν </a:t>
            </a:r>
            <a:r>
              <a:rPr sz="1994" spc="-10" dirty="0">
                <a:solidFill>
                  <a:prstClr val="black"/>
                </a:solidFill>
                <a:latin typeface="Arial"/>
                <a:cs typeface="Arial"/>
              </a:rPr>
              <a:t>θα </a:t>
            </a:r>
            <a:r>
              <a:rPr sz="1994" spc="-5" dirty="0">
                <a:solidFill>
                  <a:prstClr val="black"/>
                </a:solidFill>
                <a:latin typeface="Arial"/>
                <a:cs typeface="Arial"/>
              </a:rPr>
              <a:t>νοιώσετε κάποια δόνηση στον  λάρυγγα. Αντίθετα, στην </a:t>
            </a:r>
            <a:r>
              <a:rPr sz="1994" spc="-10" dirty="0">
                <a:solidFill>
                  <a:prstClr val="black"/>
                </a:solidFill>
                <a:latin typeface="Arial"/>
                <a:cs typeface="Arial"/>
              </a:rPr>
              <a:t>περίπτωση </a:t>
            </a:r>
            <a:r>
              <a:rPr sz="1994" spc="-5" dirty="0">
                <a:solidFill>
                  <a:prstClr val="black"/>
                </a:solidFill>
                <a:latin typeface="Arial"/>
                <a:cs typeface="Arial"/>
              </a:rPr>
              <a:t>άρθρωσης του [z] </a:t>
            </a:r>
            <a:r>
              <a:rPr sz="1994" spc="-15" dirty="0">
                <a:solidFill>
                  <a:prstClr val="black"/>
                </a:solidFill>
                <a:latin typeface="Arial"/>
                <a:cs typeface="Arial"/>
              </a:rPr>
              <a:t>θα  </a:t>
            </a:r>
            <a:r>
              <a:rPr sz="1994" spc="-5" dirty="0">
                <a:solidFill>
                  <a:prstClr val="black"/>
                </a:solidFill>
                <a:latin typeface="Arial"/>
                <a:cs typeface="Arial"/>
              </a:rPr>
              <a:t>αισθανθείτε δονήσεις στο «μήλο του Αδάμ». Αν μάλιστα κατά την  διάρκεια της άρθρωσης κλείσετε τα αυτιά σας θα αισθανθείτε </a:t>
            </a:r>
            <a:r>
              <a:rPr sz="1994" spc="-10" dirty="0">
                <a:solidFill>
                  <a:prstClr val="black"/>
                </a:solidFill>
                <a:latin typeface="Arial"/>
                <a:cs typeface="Arial"/>
              </a:rPr>
              <a:t>ένα  </a:t>
            </a:r>
            <a:r>
              <a:rPr sz="1994" spc="-5" dirty="0">
                <a:solidFill>
                  <a:prstClr val="black"/>
                </a:solidFill>
                <a:latin typeface="Arial"/>
                <a:cs typeface="Arial"/>
              </a:rPr>
              <a:t>χαρακτηριστικό </a:t>
            </a:r>
            <a:r>
              <a:rPr sz="1994" dirty="0">
                <a:solidFill>
                  <a:prstClr val="black"/>
                </a:solidFill>
                <a:latin typeface="Arial"/>
                <a:cs typeface="Arial"/>
              </a:rPr>
              <a:t>βουητό. </a:t>
            </a:r>
            <a:r>
              <a:rPr sz="1994" spc="-5" dirty="0">
                <a:solidFill>
                  <a:prstClr val="black"/>
                </a:solidFill>
                <a:latin typeface="Arial"/>
                <a:cs typeface="Arial"/>
              </a:rPr>
              <a:t>Θα </a:t>
            </a:r>
            <a:r>
              <a:rPr sz="1994" spc="-10" dirty="0">
                <a:solidFill>
                  <a:prstClr val="black"/>
                </a:solidFill>
                <a:latin typeface="Arial"/>
                <a:cs typeface="Arial"/>
              </a:rPr>
              <a:t>πρέπει </a:t>
            </a:r>
            <a:r>
              <a:rPr sz="1994" spc="-5" dirty="0">
                <a:solidFill>
                  <a:prstClr val="black"/>
                </a:solidFill>
                <a:latin typeface="Arial"/>
                <a:cs typeface="Arial"/>
              </a:rPr>
              <a:t>να σημειωθεί ότι τα υγρά και τα  έρρινα σύμφωνα καθώς και τα φωνήεντα είναι </a:t>
            </a:r>
            <a:r>
              <a:rPr sz="1994" spc="-10" dirty="0">
                <a:solidFill>
                  <a:prstClr val="black"/>
                </a:solidFill>
                <a:latin typeface="Arial"/>
                <a:cs typeface="Arial"/>
              </a:rPr>
              <a:t>πάντα</a:t>
            </a:r>
            <a:r>
              <a:rPr sz="1994" spc="70" dirty="0">
                <a:solidFill>
                  <a:prstClr val="black"/>
                </a:solidFill>
                <a:latin typeface="Arial"/>
                <a:cs typeface="Arial"/>
              </a:rPr>
              <a:t> </a:t>
            </a:r>
            <a:r>
              <a:rPr sz="1994" dirty="0">
                <a:solidFill>
                  <a:prstClr val="black"/>
                </a:solidFill>
                <a:latin typeface="Arial"/>
                <a:cs typeface="Arial"/>
              </a:rPr>
              <a:t>ηχηρά.</a:t>
            </a:r>
          </a:p>
        </p:txBody>
      </p:sp>
      <p:sp>
        <p:nvSpPr>
          <p:cNvPr id="4" name="object 4"/>
          <p:cNvSpPr txBox="1"/>
          <p:nvPr/>
        </p:nvSpPr>
        <p:spPr>
          <a:xfrm>
            <a:off x="524192" y="4775582"/>
            <a:ext cx="8001000" cy="329894"/>
          </a:xfrm>
          <a:prstGeom prst="rect">
            <a:avLst/>
          </a:prstGeom>
        </p:spPr>
        <p:txBody>
          <a:bodyPr vert="horz" wrap="square" lIns="0" tIns="12059" rIns="0" bIns="0" rtlCol="0">
            <a:spAutoFit/>
          </a:bodyPr>
          <a:lstStyle/>
          <a:p>
            <a:pPr marL="354785" indent="-342727" defTabSz="911840">
              <a:spcBef>
                <a:spcPts val="95"/>
              </a:spcBef>
              <a:buFontTx/>
              <a:buChar char="•"/>
              <a:tabLst>
                <a:tab pos="354785" algn="l"/>
                <a:tab pos="355420" algn="l"/>
              </a:tabLst>
            </a:pPr>
            <a:r>
              <a:rPr sz="1994" spc="-5" dirty="0">
                <a:solidFill>
                  <a:prstClr val="black"/>
                </a:solidFill>
                <a:latin typeface="Arial"/>
                <a:cs typeface="Arial"/>
              </a:rPr>
              <a:t>Τα ηχηρά σύμφωνα της Νέας Ελληνικής είναι: [b, d</a:t>
            </a:r>
            <a:r>
              <a:rPr sz="1994" spc="-5">
                <a:solidFill>
                  <a:prstClr val="black"/>
                </a:solidFill>
                <a:latin typeface="Arial"/>
                <a:cs typeface="Arial"/>
              </a:rPr>
              <a:t>, </a:t>
            </a:r>
            <a:r>
              <a:rPr lang="en-US" sz="1994" spc="-385" dirty="0">
                <a:solidFill>
                  <a:prstClr val="black"/>
                </a:solidFill>
                <a:latin typeface="Times New Roman"/>
                <a:cs typeface="Times New Roman"/>
              </a:rPr>
              <a:t>ɉ</a:t>
            </a:r>
            <a:r>
              <a:rPr sz="1994" spc="-385">
                <a:solidFill>
                  <a:prstClr val="black"/>
                </a:solidFill>
                <a:latin typeface="Arial"/>
                <a:cs typeface="Arial"/>
              </a:rPr>
              <a:t>,</a:t>
            </a:r>
            <a:r>
              <a:rPr sz="1994" spc="-214">
                <a:solidFill>
                  <a:prstClr val="black"/>
                </a:solidFill>
                <a:latin typeface="Arial"/>
                <a:cs typeface="Arial"/>
              </a:rPr>
              <a:t> </a:t>
            </a:r>
            <a:r>
              <a:rPr lang="el-GR" sz="1994" spc="-214" dirty="0">
                <a:solidFill>
                  <a:prstClr val="black"/>
                </a:solidFill>
                <a:latin typeface="Arial"/>
                <a:cs typeface="Arial"/>
              </a:rPr>
              <a:t>, </a:t>
            </a:r>
            <a:r>
              <a:rPr sz="1994" spc="-5">
                <a:solidFill>
                  <a:prstClr val="black"/>
                </a:solidFill>
                <a:latin typeface="Arial"/>
                <a:cs typeface="Arial"/>
              </a:rPr>
              <a:t>g</a:t>
            </a:r>
            <a:r>
              <a:rPr sz="1994" spc="-5" dirty="0">
                <a:solidFill>
                  <a:prstClr val="black"/>
                </a:solidFill>
                <a:latin typeface="Arial"/>
                <a:cs typeface="Arial"/>
              </a:rPr>
              <a:t>, v</a:t>
            </a:r>
            <a:r>
              <a:rPr sz="1994" spc="-5">
                <a:solidFill>
                  <a:prstClr val="black"/>
                </a:solidFill>
                <a:latin typeface="Arial"/>
                <a:cs typeface="Arial"/>
              </a:rPr>
              <a:t>, </a:t>
            </a:r>
            <a:r>
              <a:rPr lang="el-GR" sz="1994" spc="-100" dirty="0">
                <a:solidFill>
                  <a:prstClr val="black"/>
                </a:solidFill>
                <a:latin typeface="Trebuchet MS"/>
                <a:cs typeface="Arial"/>
              </a:rPr>
              <a:t>δ</a:t>
            </a:r>
            <a:r>
              <a:rPr sz="1994" spc="-100">
                <a:solidFill>
                  <a:prstClr val="black"/>
                </a:solidFill>
                <a:latin typeface="Arial"/>
                <a:cs typeface="Arial"/>
              </a:rPr>
              <a:t>, </a:t>
            </a:r>
            <a:r>
              <a:rPr sz="1994" spc="-5" dirty="0">
                <a:solidFill>
                  <a:prstClr val="black"/>
                </a:solidFill>
                <a:latin typeface="Arial"/>
                <a:cs typeface="Arial"/>
              </a:rPr>
              <a:t>z</a:t>
            </a:r>
            <a:r>
              <a:rPr sz="1994" spc="-5">
                <a:solidFill>
                  <a:prstClr val="black"/>
                </a:solidFill>
                <a:latin typeface="Arial"/>
                <a:cs typeface="Arial"/>
              </a:rPr>
              <a:t>, </a:t>
            </a:r>
            <a:r>
              <a:rPr lang="en-US" sz="1994" spc="-5" dirty="0">
                <a:solidFill>
                  <a:prstClr val="black"/>
                </a:solidFill>
                <a:latin typeface="Arial"/>
                <a:cs typeface="Arial"/>
              </a:rPr>
              <a:t>ʝ</a:t>
            </a:r>
            <a:r>
              <a:rPr sz="1994" spc="160">
                <a:solidFill>
                  <a:prstClr val="black"/>
                </a:solidFill>
                <a:latin typeface="Arial"/>
                <a:cs typeface="Arial"/>
              </a:rPr>
              <a:t>,</a:t>
            </a:r>
            <a:r>
              <a:rPr sz="1994" spc="165">
                <a:solidFill>
                  <a:prstClr val="black"/>
                </a:solidFill>
                <a:latin typeface="Arial"/>
                <a:cs typeface="Arial"/>
              </a:rPr>
              <a:t> </a:t>
            </a:r>
            <a:r>
              <a:rPr sz="1994" spc="-5" dirty="0">
                <a:solidFill>
                  <a:prstClr val="black"/>
                </a:solidFill>
                <a:latin typeface="Arial"/>
                <a:cs typeface="Arial"/>
              </a:rPr>
              <a:t>γ,</a:t>
            </a:r>
            <a:endParaRPr sz="1994" dirty="0">
              <a:solidFill>
                <a:prstClr val="black"/>
              </a:solidFill>
              <a:latin typeface="Arial"/>
              <a:cs typeface="Arial"/>
            </a:endParaRPr>
          </a:p>
        </p:txBody>
      </p:sp>
      <p:sp>
        <p:nvSpPr>
          <p:cNvPr id="5" name="object 5"/>
          <p:cNvSpPr txBox="1"/>
          <p:nvPr/>
        </p:nvSpPr>
        <p:spPr>
          <a:xfrm>
            <a:off x="524154" y="4983131"/>
            <a:ext cx="7767320" cy="704831"/>
          </a:xfrm>
          <a:prstGeom prst="rect">
            <a:avLst/>
          </a:prstGeom>
        </p:spPr>
        <p:txBody>
          <a:bodyPr vert="horz" wrap="square" lIns="0" tIns="47602" rIns="0" bIns="0" rtlCol="0">
            <a:spAutoFit/>
          </a:bodyPr>
          <a:lstStyle/>
          <a:p>
            <a:pPr marL="354785" defTabSz="911840">
              <a:spcBef>
                <a:spcPts val="375"/>
              </a:spcBef>
            </a:pPr>
            <a:r>
              <a:rPr sz="1994" spc="-5" dirty="0">
                <a:solidFill>
                  <a:prstClr val="black"/>
                </a:solidFill>
                <a:latin typeface="Arial"/>
                <a:cs typeface="Arial"/>
              </a:rPr>
              <a:t>m, n</a:t>
            </a:r>
            <a:r>
              <a:rPr sz="1994" spc="-5">
                <a:solidFill>
                  <a:prstClr val="black"/>
                </a:solidFill>
                <a:latin typeface="Arial"/>
                <a:cs typeface="Arial"/>
              </a:rPr>
              <a:t>, </a:t>
            </a:r>
            <a:r>
              <a:rPr lang="en-US" sz="1994" spc="225" dirty="0">
                <a:solidFill>
                  <a:prstClr val="black"/>
                </a:solidFill>
                <a:latin typeface="Times New Roman"/>
                <a:ea typeface="MS Gothic"/>
                <a:cs typeface="Times New Roman"/>
              </a:rPr>
              <a:t>ɲ</a:t>
            </a:r>
            <a:r>
              <a:rPr sz="1994" spc="225">
                <a:solidFill>
                  <a:prstClr val="black"/>
                </a:solidFill>
                <a:latin typeface="Times New Roman"/>
                <a:cs typeface="Times New Roman"/>
              </a:rPr>
              <a:t> </a:t>
            </a:r>
            <a:r>
              <a:rPr sz="1994" spc="-5">
                <a:solidFill>
                  <a:prstClr val="black"/>
                </a:solidFill>
                <a:latin typeface="Arial"/>
                <a:cs typeface="Arial"/>
              </a:rPr>
              <a:t>, </a:t>
            </a:r>
            <a:r>
              <a:rPr lang="en-US" sz="1994" spc="-5" dirty="0">
                <a:solidFill>
                  <a:prstClr val="black"/>
                </a:solidFill>
                <a:latin typeface="Arial"/>
                <a:cs typeface="Arial"/>
              </a:rPr>
              <a:t>ŋ</a:t>
            </a:r>
            <a:r>
              <a:rPr sz="1994" spc="179">
                <a:solidFill>
                  <a:prstClr val="black"/>
                </a:solidFill>
                <a:latin typeface="Arial"/>
                <a:cs typeface="Arial"/>
              </a:rPr>
              <a:t>, </a:t>
            </a:r>
            <a:r>
              <a:rPr sz="1994" spc="-5" dirty="0">
                <a:solidFill>
                  <a:prstClr val="black"/>
                </a:solidFill>
                <a:latin typeface="Arial"/>
                <a:cs typeface="Arial"/>
              </a:rPr>
              <a:t>l</a:t>
            </a:r>
            <a:r>
              <a:rPr sz="1994" spc="-5">
                <a:solidFill>
                  <a:prstClr val="black"/>
                </a:solidFill>
                <a:latin typeface="Arial"/>
                <a:cs typeface="Arial"/>
              </a:rPr>
              <a:t>, </a:t>
            </a:r>
            <a:r>
              <a:rPr lang="en-US" sz="1994" spc="-175" dirty="0">
                <a:solidFill>
                  <a:prstClr val="black"/>
                </a:solidFill>
                <a:latin typeface="Times New Roman"/>
                <a:ea typeface="MS Gothic"/>
                <a:cs typeface="Times New Roman"/>
              </a:rPr>
              <a:t>ʎ</a:t>
            </a:r>
            <a:r>
              <a:rPr sz="1994" spc="-175">
                <a:solidFill>
                  <a:prstClr val="black"/>
                </a:solidFill>
                <a:latin typeface="Arial"/>
                <a:cs typeface="Arial"/>
              </a:rPr>
              <a:t>,</a:t>
            </a:r>
            <a:r>
              <a:rPr lang="el-GR" sz="1994" spc="-175" dirty="0">
                <a:solidFill>
                  <a:prstClr val="black"/>
                </a:solidFill>
                <a:latin typeface="Arial"/>
                <a:cs typeface="Arial"/>
              </a:rPr>
              <a:t> </a:t>
            </a:r>
            <a:r>
              <a:rPr sz="1994" spc="-385">
                <a:solidFill>
                  <a:prstClr val="black"/>
                </a:solidFill>
                <a:latin typeface="Arial"/>
                <a:cs typeface="Arial"/>
              </a:rPr>
              <a:t> </a:t>
            </a:r>
            <a:r>
              <a:rPr sz="1994" spc="-10" dirty="0">
                <a:solidFill>
                  <a:prstClr val="black"/>
                </a:solidFill>
                <a:latin typeface="Arial"/>
                <a:cs typeface="Arial"/>
              </a:rPr>
              <a:t>r].</a:t>
            </a:r>
            <a:endParaRPr sz="1994" dirty="0">
              <a:solidFill>
                <a:prstClr val="black"/>
              </a:solidFill>
              <a:latin typeface="Arial"/>
              <a:cs typeface="Arial"/>
            </a:endParaRPr>
          </a:p>
          <a:p>
            <a:pPr marL="354785" indent="-342727" defTabSz="911840">
              <a:spcBef>
                <a:spcPts val="275"/>
              </a:spcBef>
              <a:buFontTx/>
              <a:buChar char="•"/>
              <a:tabLst>
                <a:tab pos="354785" algn="l"/>
                <a:tab pos="355420" algn="l"/>
              </a:tabLst>
            </a:pPr>
            <a:r>
              <a:rPr sz="1994" spc="-5" dirty="0">
                <a:solidFill>
                  <a:prstClr val="black"/>
                </a:solidFill>
                <a:latin typeface="Arial"/>
                <a:cs typeface="Arial"/>
              </a:rPr>
              <a:t>Τα άηχα σύμφωνα της Νέας Ελληνικής </a:t>
            </a:r>
            <a:r>
              <a:rPr sz="1994" dirty="0">
                <a:solidFill>
                  <a:prstClr val="black"/>
                </a:solidFill>
                <a:latin typeface="Arial"/>
                <a:cs typeface="Arial"/>
              </a:rPr>
              <a:t>είναι: </a:t>
            </a:r>
            <a:r>
              <a:rPr sz="1994" spc="-5" dirty="0">
                <a:solidFill>
                  <a:prstClr val="black"/>
                </a:solidFill>
                <a:latin typeface="Arial"/>
                <a:cs typeface="Arial"/>
              </a:rPr>
              <a:t>[p, t, c, k, f, </a:t>
            </a:r>
            <a:r>
              <a:rPr sz="1994" spc="-10" dirty="0">
                <a:solidFill>
                  <a:prstClr val="black"/>
                </a:solidFill>
                <a:latin typeface="Arial"/>
                <a:cs typeface="Arial"/>
              </a:rPr>
              <a:t>θ, </a:t>
            </a:r>
            <a:r>
              <a:rPr sz="1994" spc="-5" dirty="0">
                <a:solidFill>
                  <a:prstClr val="black"/>
                </a:solidFill>
                <a:latin typeface="Arial"/>
                <a:cs typeface="Arial"/>
              </a:rPr>
              <a:t>s, ç,</a:t>
            </a:r>
            <a:r>
              <a:rPr sz="1994" spc="5" dirty="0">
                <a:solidFill>
                  <a:prstClr val="black"/>
                </a:solidFill>
                <a:latin typeface="Arial"/>
                <a:cs typeface="Arial"/>
              </a:rPr>
              <a:t> </a:t>
            </a:r>
            <a:r>
              <a:rPr sz="1994" spc="-10" dirty="0">
                <a:solidFill>
                  <a:prstClr val="black"/>
                </a:solidFill>
                <a:latin typeface="Arial"/>
                <a:cs typeface="Arial"/>
              </a:rPr>
              <a:t>x]</a:t>
            </a:r>
            <a:endParaRPr sz="1994" dirty="0">
              <a:solidFill>
                <a:prstClr val="black"/>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7501" y="475995"/>
            <a:ext cx="4398010" cy="695960"/>
          </a:xfrm>
          <a:prstGeom prst="rect">
            <a:avLst/>
          </a:prstGeom>
        </p:spPr>
        <p:txBody>
          <a:bodyPr vert="horz" wrap="square" lIns="0" tIns="12065" rIns="0" bIns="0" rtlCol="0">
            <a:spAutoFit/>
          </a:bodyPr>
          <a:lstStyle/>
          <a:p>
            <a:pPr marL="12700">
              <a:lnSpc>
                <a:spcPct val="100000"/>
              </a:lnSpc>
              <a:spcBef>
                <a:spcPts val="95"/>
              </a:spcBef>
            </a:pPr>
            <a:r>
              <a:rPr sz="4400" spc="-10" dirty="0"/>
              <a:t>Φωνηεντικό</a:t>
            </a:r>
            <a:r>
              <a:rPr sz="4400" spc="-45" dirty="0"/>
              <a:t> </a:t>
            </a:r>
            <a:r>
              <a:rPr sz="4400" spc="-10" dirty="0"/>
              <a:t>ύψος</a:t>
            </a:r>
            <a:endParaRPr sz="4400"/>
          </a:p>
        </p:txBody>
      </p:sp>
      <p:sp>
        <p:nvSpPr>
          <p:cNvPr id="3" name="object 3"/>
          <p:cNvSpPr txBox="1"/>
          <p:nvPr/>
        </p:nvSpPr>
        <p:spPr>
          <a:xfrm>
            <a:off x="523938" y="1582419"/>
            <a:ext cx="3824604" cy="4321810"/>
          </a:xfrm>
          <a:prstGeom prst="rect">
            <a:avLst/>
          </a:prstGeom>
        </p:spPr>
        <p:txBody>
          <a:bodyPr vert="horz" wrap="square" lIns="0" tIns="61594" rIns="0" bIns="0" rtlCol="0">
            <a:spAutoFit/>
          </a:bodyPr>
          <a:lstStyle/>
          <a:p>
            <a:pPr marL="355600" marR="401955" indent="-342900">
              <a:lnSpc>
                <a:spcPct val="80100"/>
              </a:lnSpc>
              <a:spcBef>
                <a:spcPts val="484"/>
              </a:spcBef>
              <a:buChar char="•"/>
              <a:tabLst>
                <a:tab pos="355600" algn="l"/>
                <a:tab pos="356235" algn="l"/>
              </a:tabLst>
            </a:pPr>
            <a:r>
              <a:rPr sz="1600" dirty="0">
                <a:latin typeface="Arial"/>
                <a:cs typeface="Arial"/>
              </a:rPr>
              <a:t>Ο </a:t>
            </a:r>
            <a:r>
              <a:rPr sz="1600" spc="-5" dirty="0">
                <a:latin typeface="Arial"/>
                <a:cs typeface="Arial"/>
              </a:rPr>
              <a:t>όρος ύψος της γλώσσας  χρησιμοποιείται για να δηλώσει </a:t>
            </a:r>
            <a:r>
              <a:rPr sz="1600" dirty="0">
                <a:latin typeface="Arial"/>
                <a:cs typeface="Arial"/>
              </a:rPr>
              <a:t>τη  </a:t>
            </a:r>
            <a:r>
              <a:rPr sz="1600" spc="-5" dirty="0">
                <a:latin typeface="Arial"/>
                <a:cs typeface="Arial"/>
              </a:rPr>
              <a:t>θέση που παίρνει </a:t>
            </a:r>
            <a:r>
              <a:rPr sz="1600" dirty="0">
                <a:latin typeface="Arial"/>
                <a:cs typeface="Arial"/>
              </a:rPr>
              <a:t>η </a:t>
            </a:r>
            <a:r>
              <a:rPr sz="1600" spc="-5" dirty="0">
                <a:latin typeface="Arial"/>
                <a:cs typeface="Arial"/>
              </a:rPr>
              <a:t>γλώσσα  αναφορικά </a:t>
            </a:r>
            <a:r>
              <a:rPr sz="1600" dirty="0">
                <a:latin typeface="Arial"/>
                <a:cs typeface="Arial"/>
              </a:rPr>
              <a:t>με </a:t>
            </a:r>
            <a:r>
              <a:rPr sz="1600" spc="-5" dirty="0">
                <a:latin typeface="Arial"/>
                <a:cs typeface="Arial"/>
              </a:rPr>
              <a:t>τον κάθετο άξονα  κίνησής</a:t>
            </a:r>
            <a:r>
              <a:rPr sz="1600" dirty="0">
                <a:latin typeface="Arial"/>
                <a:cs typeface="Arial"/>
              </a:rPr>
              <a:t> </a:t>
            </a:r>
            <a:r>
              <a:rPr sz="1600" spc="-5" dirty="0">
                <a:latin typeface="Arial"/>
                <a:cs typeface="Arial"/>
              </a:rPr>
              <a:t>της.</a:t>
            </a:r>
            <a:endParaRPr sz="1600">
              <a:latin typeface="Arial"/>
              <a:cs typeface="Arial"/>
            </a:endParaRPr>
          </a:p>
          <a:p>
            <a:pPr marL="354965" marR="10160" indent="-342900">
              <a:lnSpc>
                <a:spcPct val="80100"/>
              </a:lnSpc>
              <a:spcBef>
                <a:spcPts val="385"/>
              </a:spcBef>
              <a:buChar char="•"/>
              <a:tabLst>
                <a:tab pos="354965" algn="l"/>
                <a:tab pos="355600" algn="l"/>
              </a:tabLst>
            </a:pPr>
            <a:r>
              <a:rPr sz="1600" spc="-5" dirty="0">
                <a:latin typeface="Arial"/>
                <a:cs typeface="Arial"/>
              </a:rPr>
              <a:t>Τα φωνήεντα που παράγονται στο  ψηλότερο σημείο που μπορεί </a:t>
            </a:r>
            <a:r>
              <a:rPr sz="1600" dirty="0">
                <a:latin typeface="Arial"/>
                <a:cs typeface="Arial"/>
              </a:rPr>
              <a:t>να  </a:t>
            </a:r>
            <a:r>
              <a:rPr sz="1600" spc="-5" dirty="0">
                <a:latin typeface="Arial"/>
                <a:cs typeface="Arial"/>
              </a:rPr>
              <a:t>φτάσει </a:t>
            </a:r>
            <a:r>
              <a:rPr sz="1600" dirty="0">
                <a:latin typeface="Arial"/>
                <a:cs typeface="Arial"/>
              </a:rPr>
              <a:t>η </a:t>
            </a:r>
            <a:r>
              <a:rPr sz="1600" spc="-5" dirty="0">
                <a:latin typeface="Arial"/>
                <a:cs typeface="Arial"/>
              </a:rPr>
              <a:t>γλώσσα στον κάθετο άξονά  της (κοντά στην οροφή της στοματικής  κοιλότητας) ονομάζονται ψηλά  φωνήεντα.</a:t>
            </a:r>
            <a:endParaRPr sz="1600">
              <a:latin typeface="Arial"/>
              <a:cs typeface="Arial"/>
            </a:endParaRPr>
          </a:p>
          <a:p>
            <a:pPr marL="354965" marR="5080" indent="-342900">
              <a:lnSpc>
                <a:spcPct val="80100"/>
              </a:lnSpc>
              <a:spcBef>
                <a:spcPts val="390"/>
              </a:spcBef>
              <a:buChar char="•"/>
              <a:tabLst>
                <a:tab pos="354965" algn="l"/>
                <a:tab pos="355600" algn="l"/>
              </a:tabLst>
            </a:pPr>
            <a:r>
              <a:rPr sz="1600" spc="-5" dirty="0">
                <a:latin typeface="Arial"/>
                <a:cs typeface="Arial"/>
              </a:rPr>
              <a:t>Αντίθετα, τα φωνήεντα που  παράγονται </a:t>
            </a:r>
            <a:r>
              <a:rPr sz="1600" dirty="0">
                <a:latin typeface="Arial"/>
                <a:cs typeface="Arial"/>
              </a:rPr>
              <a:t>στο </a:t>
            </a:r>
            <a:r>
              <a:rPr sz="1600" spc="-5" dirty="0">
                <a:latin typeface="Arial"/>
                <a:cs typeface="Arial"/>
              </a:rPr>
              <a:t>χαμηλότερο σημείο  που μπορεί </a:t>
            </a:r>
            <a:r>
              <a:rPr sz="1600" dirty="0">
                <a:latin typeface="Arial"/>
                <a:cs typeface="Arial"/>
              </a:rPr>
              <a:t>να </a:t>
            </a:r>
            <a:r>
              <a:rPr sz="1600" spc="-5" dirty="0">
                <a:latin typeface="Arial"/>
                <a:cs typeface="Arial"/>
              </a:rPr>
              <a:t>φτάσει </a:t>
            </a:r>
            <a:r>
              <a:rPr sz="1600" dirty="0">
                <a:latin typeface="Arial"/>
                <a:cs typeface="Arial"/>
              </a:rPr>
              <a:t>η </a:t>
            </a:r>
            <a:r>
              <a:rPr sz="1600" spc="-5" dirty="0">
                <a:latin typeface="Arial"/>
                <a:cs typeface="Arial"/>
              </a:rPr>
              <a:t>γλώσσα στον  κάθετο άξονα της ονομάζονται χαμηλά  φωνήεντα.</a:t>
            </a:r>
            <a:endParaRPr sz="1600">
              <a:latin typeface="Arial"/>
              <a:cs typeface="Arial"/>
            </a:endParaRPr>
          </a:p>
          <a:p>
            <a:pPr marL="354965" marR="138430" indent="-342900">
              <a:lnSpc>
                <a:spcPct val="80100"/>
              </a:lnSpc>
              <a:spcBef>
                <a:spcPts val="380"/>
              </a:spcBef>
              <a:buChar char="•"/>
              <a:tabLst>
                <a:tab pos="354965" algn="l"/>
                <a:tab pos="355600" algn="l"/>
              </a:tabLst>
            </a:pPr>
            <a:r>
              <a:rPr sz="1600" spc="-5" dirty="0">
                <a:latin typeface="Arial"/>
                <a:cs typeface="Arial"/>
              </a:rPr>
              <a:t>Οι ενδιάμεσες θέσεις που παίρνει </a:t>
            </a:r>
            <a:r>
              <a:rPr sz="1600" dirty="0">
                <a:latin typeface="Arial"/>
                <a:cs typeface="Arial"/>
              </a:rPr>
              <a:t>η  </a:t>
            </a:r>
            <a:r>
              <a:rPr sz="1600" spc="-5" dirty="0">
                <a:latin typeface="Arial"/>
                <a:cs typeface="Arial"/>
              </a:rPr>
              <a:t>γλώσσα παράγουν φωνήεντα που  ονομάζονται ανάλογα με το ύψος της  γλώσσας μέσο-χαμηλά (mid-low),  </a:t>
            </a:r>
            <a:r>
              <a:rPr sz="1600" dirty="0">
                <a:latin typeface="Arial"/>
                <a:cs typeface="Arial"/>
              </a:rPr>
              <a:t>μέσα </a:t>
            </a:r>
            <a:r>
              <a:rPr sz="1600" spc="-5" dirty="0">
                <a:latin typeface="Arial"/>
                <a:cs typeface="Arial"/>
              </a:rPr>
              <a:t>(mid), μέσο-υψηλά</a:t>
            </a:r>
            <a:r>
              <a:rPr sz="1600" spc="-10" dirty="0">
                <a:latin typeface="Arial"/>
                <a:cs typeface="Arial"/>
              </a:rPr>
              <a:t> </a:t>
            </a:r>
            <a:r>
              <a:rPr sz="1600" spc="-5" dirty="0">
                <a:latin typeface="Arial"/>
                <a:cs typeface="Arial"/>
              </a:rPr>
              <a:t>(mid-high).</a:t>
            </a:r>
            <a:endParaRPr sz="1600">
              <a:latin typeface="Arial"/>
              <a:cs typeface="Arial"/>
            </a:endParaRPr>
          </a:p>
        </p:txBody>
      </p:sp>
      <p:grpSp>
        <p:nvGrpSpPr>
          <p:cNvPr id="4" name="object 4"/>
          <p:cNvGrpSpPr/>
          <p:nvPr/>
        </p:nvGrpSpPr>
        <p:grpSpPr>
          <a:xfrm>
            <a:off x="4330839" y="298195"/>
            <a:ext cx="4572000" cy="5619750"/>
            <a:chOff x="4330839" y="298195"/>
            <a:chExt cx="4572000" cy="5619750"/>
          </a:xfrm>
        </p:grpSpPr>
        <p:sp>
          <p:nvSpPr>
            <p:cNvPr id="5" name="object 5"/>
            <p:cNvSpPr/>
            <p:nvPr/>
          </p:nvSpPr>
          <p:spPr>
            <a:xfrm>
              <a:off x="6878064" y="298195"/>
              <a:ext cx="2007235" cy="22859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30839" y="2431795"/>
              <a:ext cx="4572000" cy="348615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532" y="83617"/>
            <a:ext cx="7920355" cy="1670195"/>
          </a:xfrm>
          <a:prstGeom prst="rect">
            <a:avLst/>
          </a:prstGeom>
        </p:spPr>
        <p:txBody>
          <a:bodyPr vert="horz" wrap="square" lIns="0" tIns="12694" rIns="0" bIns="0" rtlCol="0" anchor="ctr">
            <a:spAutoFit/>
          </a:bodyPr>
          <a:lstStyle/>
          <a:p>
            <a:pPr marL="12693" marR="5078">
              <a:spcBef>
                <a:spcPts val="100"/>
              </a:spcBef>
            </a:pPr>
            <a:r>
              <a:rPr sz="3590" spc="-5" dirty="0"/>
              <a:t>Πίνακας κατάταξης των</a:t>
            </a:r>
            <a:r>
              <a:rPr sz="3590" spc="-45" dirty="0"/>
              <a:t> </a:t>
            </a:r>
            <a:r>
              <a:rPr sz="3590" spc="-10" dirty="0"/>
              <a:t>συμφώνων  </a:t>
            </a:r>
            <a:r>
              <a:rPr sz="3590" spc="-5" dirty="0"/>
              <a:t>της Νέας Ελληνικής </a:t>
            </a:r>
            <a:r>
              <a:rPr sz="3590" dirty="0"/>
              <a:t>(βασισμένος  </a:t>
            </a:r>
            <a:r>
              <a:rPr sz="3590" spc="-5" dirty="0"/>
              <a:t>στα </a:t>
            </a:r>
            <a:r>
              <a:rPr sz="3590" spc="-10"/>
              <a:t>σύμβολα </a:t>
            </a:r>
            <a:r>
              <a:rPr lang="el-GR" sz="3590" spc="-10" dirty="0"/>
              <a:t> </a:t>
            </a:r>
            <a:r>
              <a:rPr sz="3590" spc="-5" dirty="0" err="1"/>
              <a:t>του</a:t>
            </a:r>
            <a:r>
              <a:rPr sz="3590" spc="-15" dirty="0"/>
              <a:t> </a:t>
            </a:r>
            <a:r>
              <a:rPr sz="3590" dirty="0"/>
              <a:t>ΔΦΑ)</a:t>
            </a:r>
          </a:p>
        </p:txBody>
      </p:sp>
      <p:graphicFrame>
        <p:nvGraphicFramePr>
          <p:cNvPr id="3" name="object 3"/>
          <p:cNvGraphicFramePr>
            <a:graphicFrameLocks noGrp="1"/>
          </p:cNvGraphicFramePr>
          <p:nvPr/>
        </p:nvGraphicFramePr>
        <p:xfrm>
          <a:off x="648855" y="2139618"/>
          <a:ext cx="7750172" cy="3191507"/>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125220">
                  <a:extLst>
                    <a:ext uri="{9D8B030D-6E8A-4147-A177-3AD203B41FA5}">
                      <a16:colId xmlns:a16="http://schemas.microsoft.com/office/drawing/2014/main" val="20001"/>
                    </a:ext>
                  </a:extLst>
                </a:gridCol>
                <a:gridCol w="1094105">
                  <a:extLst>
                    <a:ext uri="{9D8B030D-6E8A-4147-A177-3AD203B41FA5}">
                      <a16:colId xmlns:a16="http://schemas.microsoft.com/office/drawing/2014/main" val="20002"/>
                    </a:ext>
                  </a:extLst>
                </a:gridCol>
                <a:gridCol w="1094739">
                  <a:extLst>
                    <a:ext uri="{9D8B030D-6E8A-4147-A177-3AD203B41FA5}">
                      <a16:colId xmlns:a16="http://schemas.microsoft.com/office/drawing/2014/main" val="20003"/>
                    </a:ext>
                  </a:extLst>
                </a:gridCol>
                <a:gridCol w="1240790">
                  <a:extLst>
                    <a:ext uri="{9D8B030D-6E8A-4147-A177-3AD203B41FA5}">
                      <a16:colId xmlns:a16="http://schemas.microsoft.com/office/drawing/2014/main" val="20004"/>
                    </a:ext>
                  </a:extLst>
                </a:gridCol>
                <a:gridCol w="1176654">
                  <a:extLst>
                    <a:ext uri="{9D8B030D-6E8A-4147-A177-3AD203B41FA5}">
                      <a16:colId xmlns:a16="http://schemas.microsoft.com/office/drawing/2014/main" val="20005"/>
                    </a:ext>
                  </a:extLst>
                </a:gridCol>
              </a:tblGrid>
              <a:tr h="262264">
                <a:tc>
                  <a:txBody>
                    <a:bodyPr/>
                    <a:lstStyle/>
                    <a:p>
                      <a:pPr algn="ct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41605" algn="ctr">
                        <a:lnSpc>
                          <a:spcPts val="1950"/>
                        </a:lnSpc>
                      </a:pPr>
                      <a:r>
                        <a:rPr sz="1700" b="1" spc="-10" dirty="0">
                          <a:latin typeface="Times New Roman"/>
                          <a:cs typeface="Times New Roman"/>
                        </a:rPr>
                        <a:t>Χε</a:t>
                      </a:r>
                      <a:r>
                        <a:rPr sz="1700" b="1" dirty="0">
                          <a:latin typeface="Times New Roman"/>
                          <a:cs typeface="Times New Roman"/>
                        </a:rPr>
                        <a:t>ι</a:t>
                      </a:r>
                      <a:r>
                        <a:rPr sz="1700" b="1" spc="-10" dirty="0">
                          <a:latin typeface="Times New Roman"/>
                          <a:cs typeface="Times New Roman"/>
                        </a:rPr>
                        <a:t>λ</a:t>
                      </a:r>
                      <a:r>
                        <a:rPr sz="1700" b="1" dirty="0">
                          <a:latin typeface="Times New Roman"/>
                          <a:cs typeface="Times New Roman"/>
                        </a:rPr>
                        <a:t>ι</a:t>
                      </a:r>
                      <a:r>
                        <a:rPr sz="1700" b="1" spc="-10" dirty="0">
                          <a:latin typeface="Times New Roman"/>
                          <a:cs typeface="Times New Roman"/>
                        </a:rPr>
                        <a:t>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235" algn="ctr">
                        <a:lnSpc>
                          <a:spcPts val="1950"/>
                        </a:lnSpc>
                      </a:pPr>
                      <a:r>
                        <a:rPr sz="1700" b="1" spc="15" dirty="0">
                          <a:latin typeface="Times New Roman"/>
                          <a:cs typeface="Times New Roman"/>
                        </a:rPr>
                        <a:t>Οδοντικά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6355" algn="ctr">
                        <a:lnSpc>
                          <a:spcPts val="1950"/>
                        </a:lnSpc>
                      </a:pPr>
                      <a:r>
                        <a:rPr sz="1700" b="1" spc="10" dirty="0">
                          <a:latin typeface="Times New Roman"/>
                          <a:cs typeface="Times New Roman"/>
                        </a:rPr>
                        <a:t>Φατνιακά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15265">
                        <a:lnSpc>
                          <a:spcPts val="1950"/>
                        </a:lnSpc>
                      </a:pPr>
                      <a:r>
                        <a:rPr sz="1700" b="1" spc="15" dirty="0">
                          <a:latin typeface="Times New Roman"/>
                          <a:cs typeface="Times New Roman"/>
                        </a:rPr>
                        <a:t>Ουρανικά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74625">
                        <a:lnSpc>
                          <a:spcPts val="1950"/>
                        </a:lnSpc>
                      </a:pPr>
                      <a:r>
                        <a:rPr sz="1700" b="1" spc="15" dirty="0">
                          <a:latin typeface="Times New Roman"/>
                          <a:cs typeface="Times New Roman"/>
                        </a:rPr>
                        <a:t>Υπερωικά</a:t>
                      </a: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29488">
                <a:tc>
                  <a:txBody>
                    <a:bodyPr/>
                    <a:lstStyle/>
                    <a:p>
                      <a:pPr marL="107950" algn="ctr">
                        <a:lnSpc>
                          <a:spcPct val="100000"/>
                        </a:lnSpc>
                        <a:spcBef>
                          <a:spcPts val="840"/>
                        </a:spcBef>
                      </a:pPr>
                      <a:r>
                        <a:rPr sz="1700" b="1" spc="10" dirty="0">
                          <a:latin typeface="Times New Roman"/>
                          <a:cs typeface="Times New Roman"/>
                        </a:rPr>
                        <a:t>Κλειστά</a:t>
                      </a:r>
                      <a:endParaRPr sz="1700">
                        <a:latin typeface="Times New Roman"/>
                        <a:cs typeface="Times New Roman"/>
                      </a:endParaRPr>
                    </a:p>
                  </a:txBody>
                  <a:tcPr marL="0" marR="0" marT="106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3220" algn="ctr">
                        <a:lnSpc>
                          <a:spcPct val="100000"/>
                        </a:lnSpc>
                        <a:tabLst>
                          <a:tab pos="698500" algn="l"/>
                        </a:tabLst>
                      </a:pPr>
                      <a:r>
                        <a:rPr sz="2400" spc="295" dirty="0">
                          <a:latin typeface="+mj-lt"/>
                          <a:cs typeface="Times New Roman"/>
                        </a:rPr>
                        <a:t>p	</a:t>
                      </a:r>
                      <a:r>
                        <a:rPr sz="2400" spc="140" dirty="0">
                          <a:latin typeface="+mj-lt"/>
                          <a:cs typeface="Times New Roman"/>
                        </a:rPr>
                        <a:t>b</a:t>
                      </a: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91160" algn="ctr">
                        <a:lnSpc>
                          <a:spcPct val="100000"/>
                        </a:lnSpc>
                        <a:tabLst>
                          <a:tab pos="637540" algn="l"/>
                        </a:tabLst>
                      </a:pPr>
                      <a:endParaRPr sz="2400" dirty="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spc="275" dirty="0">
                          <a:latin typeface="+mj-lt"/>
                          <a:cs typeface="Times New Roman"/>
                        </a:rPr>
                        <a:t> </a:t>
                      </a:r>
                      <a:r>
                        <a:rPr lang="en-US" sz="2400" spc="275" dirty="0">
                          <a:latin typeface="+mj-lt"/>
                          <a:cs typeface="Times New Roman"/>
                        </a:rPr>
                        <a:t>t  </a:t>
                      </a:r>
                      <a:r>
                        <a:rPr lang="sl-SI" sz="2400" spc="275" dirty="0">
                          <a:latin typeface="+mj-lt"/>
                          <a:cs typeface="Times New Roman"/>
                        </a:rPr>
                        <a:t>d</a:t>
                      </a:r>
                      <a:endParaRPr lang="sl-SI" sz="2400" dirty="0">
                        <a:latin typeface="+mj-lt"/>
                        <a:cs typeface="Times New Roman"/>
                      </a:endParaRPr>
                    </a:p>
                    <a:p>
                      <a:pPr algn="ctr">
                        <a:lnSpc>
                          <a:spcPct val="100000"/>
                        </a:lnSpc>
                      </a:pPr>
                      <a:endParaRPr sz="2400" dirty="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gn="ctr">
                        <a:lnSpc>
                          <a:spcPct val="100000"/>
                        </a:lnSpc>
                        <a:tabLst>
                          <a:tab pos="308610" algn="l"/>
                        </a:tabLst>
                      </a:pPr>
                      <a:r>
                        <a:rPr lang="en-US" sz="2400" spc="10" dirty="0">
                          <a:latin typeface="+mj-lt"/>
                          <a:cs typeface="Times New Roman"/>
                        </a:rPr>
                        <a:t>c  </a:t>
                      </a:r>
                      <a:r>
                        <a:rPr lang="en-US" sz="2400" spc="10" baseline="0" dirty="0">
                          <a:latin typeface="+mj-lt"/>
                          <a:cs typeface="Times New Roman"/>
                        </a:rPr>
                        <a:t> ɉ</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95605">
                        <a:lnSpc>
                          <a:spcPct val="100000"/>
                        </a:lnSpc>
                        <a:tabLst>
                          <a:tab pos="712470" algn="l"/>
                        </a:tabLst>
                      </a:pPr>
                      <a:r>
                        <a:rPr sz="2400" spc="145" dirty="0">
                          <a:latin typeface="+mj-lt"/>
                          <a:cs typeface="Times New Roman"/>
                        </a:rPr>
                        <a:t>k</a:t>
                      </a:r>
                      <a:r>
                        <a:rPr sz="2400" spc="145">
                          <a:latin typeface="+mj-lt"/>
                          <a:cs typeface="Times New Roman"/>
                        </a:rPr>
                        <a:t>	</a:t>
                      </a:r>
                      <a:r>
                        <a:rPr lang="en-US" sz="2400" spc="550" dirty="0">
                          <a:latin typeface="+mj-lt"/>
                          <a:cs typeface="Times New Roman"/>
                        </a:rPr>
                        <a:t>g</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598757">
                <a:tc>
                  <a:txBody>
                    <a:bodyPr/>
                    <a:lstStyle/>
                    <a:p>
                      <a:pPr marL="108585" algn="ctr">
                        <a:lnSpc>
                          <a:spcPct val="100000"/>
                        </a:lnSpc>
                        <a:spcBef>
                          <a:spcPts val="1305"/>
                        </a:spcBef>
                      </a:pPr>
                      <a:r>
                        <a:rPr sz="1700" b="1" spc="15" dirty="0">
                          <a:latin typeface="Times New Roman"/>
                          <a:cs typeface="Times New Roman"/>
                        </a:rPr>
                        <a:t>Εξακολουθητικά</a:t>
                      </a:r>
                      <a:endParaRPr sz="1700">
                        <a:latin typeface="Times New Roman"/>
                        <a:cs typeface="Times New Roman"/>
                      </a:endParaRPr>
                    </a:p>
                  </a:txBody>
                  <a:tcPr marL="0" marR="0" marT="165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04495">
                        <a:lnSpc>
                          <a:spcPct val="100000"/>
                        </a:lnSpc>
                        <a:spcBef>
                          <a:spcPts val="459"/>
                        </a:spcBef>
                        <a:tabLst>
                          <a:tab pos="652780" algn="l"/>
                        </a:tabLst>
                      </a:pPr>
                      <a:r>
                        <a:rPr sz="2400" spc="10" dirty="0">
                          <a:latin typeface="+mj-lt"/>
                          <a:cs typeface="Times New Roman"/>
                        </a:rPr>
                        <a:t>f	</a:t>
                      </a:r>
                      <a:r>
                        <a:rPr sz="2400" spc="165" dirty="0">
                          <a:latin typeface="+mj-lt"/>
                          <a:cs typeface="Times New Roman"/>
                        </a:rPr>
                        <a:t>v</a:t>
                      </a:r>
                      <a:endParaRPr sz="2400">
                        <a:latin typeface="+mj-lt"/>
                        <a:cs typeface="Times New Roman"/>
                      </a:endParaRPr>
                    </a:p>
                  </a:txBody>
                  <a:tcPr marL="0" marR="0" marT="5836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8300">
                        <a:lnSpc>
                          <a:spcPct val="100000"/>
                        </a:lnSpc>
                        <a:spcBef>
                          <a:spcPts val="459"/>
                        </a:spcBef>
                        <a:tabLst>
                          <a:tab pos="674370" algn="l"/>
                        </a:tabLst>
                      </a:pPr>
                      <a:r>
                        <a:rPr lang="el-GR" sz="2400" spc="60" dirty="0">
                          <a:latin typeface="+mj-lt"/>
                          <a:cs typeface="Times New Roman"/>
                        </a:rPr>
                        <a:t> </a:t>
                      </a:r>
                      <a:endParaRPr lang="el-GR" sz="2400" dirty="0">
                        <a:latin typeface="+mj-lt"/>
                        <a:cs typeface="Times New Roman"/>
                      </a:endParaRPr>
                    </a:p>
                  </a:txBody>
                  <a:tcPr marL="0" marR="0" marT="5836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345440">
                        <a:lnSpc>
                          <a:spcPct val="100000"/>
                        </a:lnSpc>
                        <a:spcBef>
                          <a:spcPts val="459"/>
                        </a:spcBef>
                        <a:tabLst>
                          <a:tab pos="697230" algn="l"/>
                        </a:tabLst>
                      </a:pPr>
                      <a:r>
                        <a:rPr sz="2400" spc="90" dirty="0">
                          <a:latin typeface="+mj-lt"/>
                          <a:cs typeface="Times New Roman"/>
                        </a:rPr>
                        <a:t>s	</a:t>
                      </a:r>
                      <a:r>
                        <a:rPr sz="2400" spc="145" dirty="0">
                          <a:latin typeface="+mj-lt"/>
                          <a:cs typeface="Times New Roman"/>
                        </a:rPr>
                        <a:t>z</a:t>
                      </a:r>
                      <a:endParaRPr sz="2400" dirty="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32434">
                        <a:lnSpc>
                          <a:spcPct val="100000"/>
                        </a:lnSpc>
                        <a:spcBef>
                          <a:spcPts val="459"/>
                        </a:spcBef>
                        <a:tabLst>
                          <a:tab pos="717550" algn="l"/>
                        </a:tabLst>
                      </a:pPr>
                      <a:r>
                        <a:rPr sz="2400" spc="10" dirty="0">
                          <a:latin typeface="+mj-lt"/>
                          <a:cs typeface="Times New Roman"/>
                        </a:rPr>
                        <a:t>ç</a:t>
                      </a:r>
                      <a:r>
                        <a:rPr sz="2400" spc="10">
                          <a:latin typeface="+mj-lt"/>
                          <a:cs typeface="Times New Roman"/>
                        </a:rPr>
                        <a:t>	</a:t>
                      </a:r>
                      <a:r>
                        <a:rPr lang="en-US" sz="2000" b="1" spc="229" baseline="0" dirty="0">
                          <a:latin typeface="+mj-lt"/>
                          <a:cs typeface="Arial"/>
                        </a:rPr>
                        <a:t> </a:t>
                      </a:r>
                      <a:r>
                        <a:rPr lang="en-US" sz="2000" b="0" spc="229" dirty="0">
                          <a:latin typeface="+mj-lt"/>
                          <a:cs typeface="Times New Roman"/>
                        </a:rPr>
                        <a:t>ʝ</a:t>
                      </a:r>
                      <a:endParaRPr sz="200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01320">
                        <a:lnSpc>
                          <a:spcPct val="100000"/>
                        </a:lnSpc>
                        <a:spcBef>
                          <a:spcPts val="459"/>
                        </a:spcBef>
                        <a:tabLst>
                          <a:tab pos="704850" algn="l"/>
                        </a:tabLst>
                      </a:pPr>
                      <a:r>
                        <a:rPr sz="2400" spc="50" dirty="0">
                          <a:latin typeface="+mj-lt"/>
                          <a:cs typeface="Times New Roman"/>
                        </a:rPr>
                        <a:t>x</a:t>
                      </a:r>
                      <a:r>
                        <a:rPr sz="2400" spc="50">
                          <a:latin typeface="+mj-lt"/>
                          <a:cs typeface="Times New Roman"/>
                        </a:rPr>
                        <a:t>	</a:t>
                      </a:r>
                      <a:r>
                        <a:rPr lang="el-GR" sz="2400" spc="-400" dirty="0">
                          <a:latin typeface="+mj-lt"/>
                          <a:cs typeface="Times New Roman"/>
                        </a:rPr>
                        <a:t>γ</a:t>
                      </a:r>
                      <a:endParaRPr sz="2400">
                        <a:latin typeface="+mj-lt"/>
                        <a:cs typeface="Times New Roman"/>
                      </a:endParaRPr>
                    </a:p>
                  </a:txBody>
                  <a:tcPr marL="0" marR="0" marT="583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483039">
                <a:tc>
                  <a:txBody>
                    <a:bodyPr/>
                    <a:lstStyle/>
                    <a:p>
                      <a:pPr marL="107314" algn="ctr">
                        <a:lnSpc>
                          <a:spcPct val="100000"/>
                        </a:lnSpc>
                        <a:spcBef>
                          <a:spcPts val="840"/>
                        </a:spcBef>
                      </a:pPr>
                      <a:r>
                        <a:rPr sz="1700" b="1" spc="10" dirty="0">
                          <a:latin typeface="Times New Roman"/>
                          <a:cs typeface="Times New Roman"/>
                        </a:rPr>
                        <a:t>Έρρινα</a:t>
                      </a:r>
                      <a:endParaRPr sz="1700">
                        <a:latin typeface="Times New Roman"/>
                        <a:cs typeface="Times New Roman"/>
                      </a:endParaRPr>
                    </a:p>
                  </a:txBody>
                  <a:tcPr marL="0" marR="0" marT="10658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46685" algn="r">
                        <a:lnSpc>
                          <a:spcPts val="2820"/>
                        </a:lnSpc>
                      </a:pPr>
                      <a:r>
                        <a:rPr sz="2400" dirty="0">
                          <a:latin typeface="+mj-lt"/>
                          <a:cs typeface="Times New Roman"/>
                        </a:rPr>
                        <a:t>m</a:t>
                      </a: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96595">
                        <a:lnSpc>
                          <a:spcPts val="2820"/>
                        </a:lnSpc>
                      </a:pPr>
                      <a:r>
                        <a:rPr sz="2400" dirty="0">
                          <a:latin typeface="+mj-lt"/>
                          <a:cs typeface="Times New Roman"/>
                        </a:rPr>
                        <a:t>n</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84530">
                        <a:lnSpc>
                          <a:spcPts val="2820"/>
                        </a:lnSpc>
                      </a:pPr>
                      <a:r>
                        <a:rPr lang="en-US" sz="2400" dirty="0">
                          <a:latin typeface="+mj-lt"/>
                          <a:ea typeface="MS Gothic"/>
                          <a:cs typeface="Times New Roman"/>
                        </a:rPr>
                        <a:t>ɲ</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46125">
                        <a:lnSpc>
                          <a:spcPts val="2820"/>
                        </a:lnSpc>
                      </a:pPr>
                      <a:r>
                        <a:rPr lang="en-US" sz="2400" dirty="0">
                          <a:latin typeface="+mj-lt"/>
                          <a:cs typeface="Times New Roman"/>
                        </a:rPr>
                        <a:t>ŋ</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637202">
                <a:tc>
                  <a:txBody>
                    <a:bodyPr/>
                    <a:lstStyle/>
                    <a:p>
                      <a:pPr marL="548005" marR="431800" indent="270510">
                        <a:lnSpc>
                          <a:spcPct val="114500"/>
                        </a:lnSpc>
                        <a:spcBef>
                          <a:spcPts val="30"/>
                        </a:spcBef>
                      </a:pPr>
                      <a:r>
                        <a:rPr sz="1700" b="1" spc="15" dirty="0">
                          <a:latin typeface="Times New Roman"/>
                          <a:cs typeface="Times New Roman"/>
                        </a:rPr>
                        <a:t>Υγρά  </a:t>
                      </a:r>
                      <a:r>
                        <a:rPr sz="1700" b="1" dirty="0">
                          <a:latin typeface="Times New Roman"/>
                          <a:cs typeface="Times New Roman"/>
                        </a:rPr>
                        <a:t>Π</a:t>
                      </a:r>
                      <a:r>
                        <a:rPr sz="1700" b="1" spc="-10" dirty="0">
                          <a:latin typeface="Times New Roman"/>
                          <a:cs typeface="Times New Roman"/>
                        </a:rPr>
                        <a:t>α</a:t>
                      </a:r>
                      <a:r>
                        <a:rPr sz="1700" b="1" spc="5" dirty="0">
                          <a:latin typeface="Times New Roman"/>
                          <a:cs typeface="Times New Roman"/>
                        </a:rPr>
                        <a:t>λλό</a:t>
                      </a:r>
                      <a:r>
                        <a:rPr sz="1700" b="1" spc="-15" dirty="0">
                          <a:latin typeface="Times New Roman"/>
                          <a:cs typeface="Times New Roman"/>
                        </a:rPr>
                        <a:t>μ</a:t>
                      </a:r>
                      <a:r>
                        <a:rPr sz="1700" b="1" spc="-10" dirty="0">
                          <a:latin typeface="Times New Roman"/>
                          <a:cs typeface="Times New Roman"/>
                        </a:rPr>
                        <a:t>εν</a:t>
                      </a:r>
                      <a:r>
                        <a:rPr sz="1700" b="1" dirty="0">
                          <a:latin typeface="Times New Roman"/>
                          <a:cs typeface="Times New Roman"/>
                        </a:rPr>
                        <a:t>α</a:t>
                      </a:r>
                      <a:endParaRPr sz="1700">
                        <a:latin typeface="Times New Roman"/>
                        <a:cs typeface="Times New Roman"/>
                      </a:endParaRPr>
                    </a:p>
                  </a:txBody>
                  <a:tcPr marL="0" marR="0" marT="380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25170">
                        <a:lnSpc>
                          <a:spcPct val="100000"/>
                        </a:lnSpc>
                        <a:spcBef>
                          <a:spcPts val="605"/>
                        </a:spcBef>
                      </a:pPr>
                      <a:r>
                        <a:rPr sz="2400" dirty="0">
                          <a:latin typeface="+mj-lt"/>
                          <a:cs typeface="Times New Roman"/>
                        </a:rPr>
                        <a:t>r</a:t>
                      </a:r>
                      <a:endParaRPr sz="2400">
                        <a:latin typeface="+mj-lt"/>
                        <a:cs typeface="Times New Roman"/>
                      </a:endParaRPr>
                    </a:p>
                  </a:txBody>
                  <a:tcPr marL="0" marR="0" marT="7676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480756">
                <a:tc>
                  <a:txBody>
                    <a:bodyPr/>
                    <a:lstStyle/>
                    <a:p>
                      <a:pPr marL="108585" algn="ctr">
                        <a:lnSpc>
                          <a:spcPct val="100000"/>
                        </a:lnSpc>
                        <a:spcBef>
                          <a:spcPts val="844"/>
                        </a:spcBef>
                      </a:pPr>
                      <a:r>
                        <a:rPr sz="1700" b="1" spc="15" dirty="0">
                          <a:latin typeface="Times New Roman"/>
                          <a:cs typeface="Times New Roman"/>
                        </a:rPr>
                        <a:t>Υγρά</a:t>
                      </a:r>
                      <a:r>
                        <a:rPr sz="1700" b="1" spc="-10" dirty="0">
                          <a:latin typeface="Times New Roman"/>
                          <a:cs typeface="Times New Roman"/>
                        </a:rPr>
                        <a:t> </a:t>
                      </a:r>
                      <a:r>
                        <a:rPr sz="1700" b="1" spc="20" dirty="0">
                          <a:latin typeface="Times New Roman"/>
                          <a:cs typeface="Times New Roman"/>
                        </a:rPr>
                        <a:t>Πλευρικά</a:t>
                      </a:r>
                      <a:endParaRPr sz="1700">
                        <a:latin typeface="Times New Roman"/>
                        <a:cs typeface="Times New Roman"/>
                      </a:endParaRPr>
                    </a:p>
                  </a:txBody>
                  <a:tcPr marL="0" marR="0" marT="10721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a:latin typeface="+mj-lt"/>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257175" algn="r">
                        <a:lnSpc>
                          <a:spcPct val="100000"/>
                        </a:lnSpc>
                      </a:pPr>
                      <a:r>
                        <a:rPr sz="2400" dirty="0">
                          <a:latin typeface="+mj-lt"/>
                          <a:cs typeface="Times New Roman"/>
                        </a:rPr>
                        <a:t>l</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38505">
                        <a:lnSpc>
                          <a:spcPct val="100000"/>
                        </a:lnSpc>
                      </a:pPr>
                      <a:r>
                        <a:rPr lang="en-US" sz="2400" dirty="0">
                          <a:latin typeface="+mj-lt"/>
                          <a:ea typeface="MS Gothic"/>
                          <a:cs typeface="Times New Roman"/>
                        </a:rPr>
                        <a:t>ʎ</a:t>
                      </a:r>
                      <a:endParaRPr sz="240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400" dirty="0">
                        <a:latin typeface="+mj-lt"/>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812940" y="5312941"/>
            <a:ext cx="7637780" cy="573507"/>
          </a:xfrm>
          <a:prstGeom prst="rect">
            <a:avLst/>
          </a:prstGeom>
        </p:spPr>
        <p:txBody>
          <a:bodyPr vert="horz" wrap="square" lIns="0" tIns="12694" rIns="0" bIns="0" rtlCol="0">
            <a:spAutoFit/>
          </a:bodyPr>
          <a:lstStyle/>
          <a:p>
            <a:pPr marL="12693" marR="5078" defTabSz="911840">
              <a:spcBef>
                <a:spcPts val="100"/>
              </a:spcBef>
            </a:pPr>
            <a:r>
              <a:rPr sz="1795" spc="-5" dirty="0">
                <a:solidFill>
                  <a:prstClr val="black"/>
                </a:solidFill>
                <a:latin typeface="Arial"/>
                <a:cs typeface="Arial"/>
              </a:rPr>
              <a:t>Σε </a:t>
            </a:r>
            <a:r>
              <a:rPr sz="1795" dirty="0">
                <a:solidFill>
                  <a:prstClr val="black"/>
                </a:solidFill>
                <a:latin typeface="Arial"/>
                <a:cs typeface="Arial"/>
              </a:rPr>
              <a:t>κάθε </a:t>
            </a:r>
            <a:r>
              <a:rPr sz="1795" spc="-5" dirty="0">
                <a:solidFill>
                  <a:prstClr val="black"/>
                </a:solidFill>
                <a:latin typeface="Arial"/>
                <a:cs typeface="Arial"/>
              </a:rPr>
              <a:t>στήλη </a:t>
            </a:r>
            <a:r>
              <a:rPr sz="1795" dirty="0">
                <a:solidFill>
                  <a:prstClr val="black"/>
                </a:solidFill>
                <a:latin typeface="Arial"/>
                <a:cs typeface="Arial"/>
              </a:rPr>
              <a:t>το </a:t>
            </a:r>
            <a:r>
              <a:rPr sz="1795" spc="-5" dirty="0">
                <a:solidFill>
                  <a:prstClr val="black"/>
                </a:solidFill>
                <a:latin typeface="Arial"/>
                <a:cs typeface="Arial"/>
              </a:rPr>
              <a:t>αριστερό σύμβολο αντιπροσωπεύει </a:t>
            </a:r>
            <a:r>
              <a:rPr sz="1795" dirty="0">
                <a:solidFill>
                  <a:prstClr val="black"/>
                </a:solidFill>
                <a:latin typeface="Arial"/>
                <a:cs typeface="Arial"/>
              </a:rPr>
              <a:t>το </a:t>
            </a:r>
            <a:r>
              <a:rPr sz="1795" spc="-5" dirty="0">
                <a:solidFill>
                  <a:prstClr val="black"/>
                </a:solidFill>
                <a:latin typeface="Arial"/>
                <a:cs typeface="Arial"/>
              </a:rPr>
              <a:t>άηχο σύμφωνο </a:t>
            </a:r>
            <a:r>
              <a:rPr sz="1795" dirty="0">
                <a:solidFill>
                  <a:prstClr val="black"/>
                </a:solidFill>
                <a:latin typeface="Arial"/>
                <a:cs typeface="Arial"/>
              </a:rPr>
              <a:t>και  το </a:t>
            </a:r>
            <a:r>
              <a:rPr sz="1795" spc="-5" dirty="0">
                <a:solidFill>
                  <a:prstClr val="black"/>
                </a:solidFill>
                <a:latin typeface="Arial"/>
                <a:cs typeface="Arial"/>
              </a:rPr>
              <a:t>δεξί </a:t>
            </a:r>
            <a:r>
              <a:rPr sz="1795" dirty="0">
                <a:solidFill>
                  <a:prstClr val="black"/>
                </a:solidFill>
                <a:latin typeface="Arial"/>
                <a:cs typeface="Arial"/>
              </a:rPr>
              <a:t>το</a:t>
            </a:r>
            <a:r>
              <a:rPr sz="1795" spc="-20" dirty="0">
                <a:solidFill>
                  <a:prstClr val="black"/>
                </a:solidFill>
                <a:latin typeface="Arial"/>
                <a:cs typeface="Arial"/>
              </a:rPr>
              <a:t> </a:t>
            </a:r>
            <a:r>
              <a:rPr sz="1795" dirty="0">
                <a:solidFill>
                  <a:prstClr val="black"/>
                </a:solidFill>
                <a:latin typeface="Arial"/>
                <a:cs typeface="Arial"/>
              </a:rPr>
              <a:t>ηχηρό.</a:t>
            </a:r>
            <a:endParaRPr sz="1795">
              <a:solidFill>
                <a:prstClr val="black"/>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729" y="507237"/>
            <a:ext cx="7602220" cy="635635"/>
          </a:xfrm>
          <a:prstGeom prst="rect">
            <a:avLst/>
          </a:prstGeom>
        </p:spPr>
        <p:txBody>
          <a:bodyPr vert="horz" wrap="square" lIns="0" tIns="12700" rIns="0" bIns="0" rtlCol="0">
            <a:spAutoFit/>
          </a:bodyPr>
          <a:lstStyle/>
          <a:p>
            <a:pPr marL="12700">
              <a:lnSpc>
                <a:spcPct val="100000"/>
              </a:lnSpc>
              <a:spcBef>
                <a:spcPts val="100"/>
              </a:spcBef>
            </a:pPr>
            <a:r>
              <a:rPr spc="-10" dirty="0"/>
              <a:t>Αντίληψη </a:t>
            </a:r>
            <a:r>
              <a:rPr spc="-5" dirty="0"/>
              <a:t>του φωνηεντικού</a:t>
            </a:r>
            <a:r>
              <a:rPr spc="-45" dirty="0"/>
              <a:t> </a:t>
            </a:r>
            <a:r>
              <a:rPr spc="-10" dirty="0"/>
              <a:t>ύψους</a:t>
            </a:r>
          </a:p>
        </p:txBody>
      </p:sp>
      <p:sp>
        <p:nvSpPr>
          <p:cNvPr id="3" name="object 3"/>
          <p:cNvSpPr txBox="1"/>
          <p:nvPr/>
        </p:nvSpPr>
        <p:spPr>
          <a:xfrm>
            <a:off x="524141" y="1576323"/>
            <a:ext cx="7892415" cy="4093845"/>
          </a:xfrm>
          <a:prstGeom prst="rect">
            <a:avLst/>
          </a:prstGeom>
        </p:spPr>
        <p:txBody>
          <a:bodyPr vert="horz" wrap="square" lIns="0" tIns="67945" rIns="0" bIns="0" rtlCol="0">
            <a:spAutoFit/>
          </a:bodyPr>
          <a:lstStyle/>
          <a:p>
            <a:pPr marL="355600" marR="513080" indent="-342900">
              <a:lnSpc>
                <a:spcPct val="79900"/>
              </a:lnSpc>
              <a:spcBef>
                <a:spcPts val="535"/>
              </a:spcBef>
              <a:buChar char="•"/>
              <a:tabLst>
                <a:tab pos="354965" algn="l"/>
                <a:tab pos="355600"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το </a:t>
            </a:r>
            <a:r>
              <a:rPr sz="1800" spc="-5" dirty="0">
                <a:latin typeface="Arial"/>
                <a:cs typeface="Arial"/>
              </a:rPr>
              <a:t>ύψος των φωνηέντων που είναι σημειωμένα με έντονο  χρώμα (σε αγκύλες βρίσκεται </a:t>
            </a:r>
            <a:r>
              <a:rPr sz="1800" dirty="0">
                <a:latin typeface="Arial"/>
                <a:cs typeface="Arial"/>
              </a:rPr>
              <a:t>η </a:t>
            </a:r>
            <a:r>
              <a:rPr sz="1800" spc="-5" dirty="0">
                <a:latin typeface="Arial"/>
                <a:cs typeface="Arial"/>
              </a:rPr>
              <a:t>φωνητική μεταγραφή της κάθε </a:t>
            </a:r>
            <a:r>
              <a:rPr sz="1800" dirty="0">
                <a:latin typeface="Arial"/>
                <a:cs typeface="Arial"/>
              </a:rPr>
              <a:t>λέξης):</a:t>
            </a:r>
            <a:endParaRPr sz="1800">
              <a:latin typeface="Arial"/>
              <a:cs typeface="Arial"/>
            </a:endParaRPr>
          </a:p>
          <a:p>
            <a:pPr marL="755650" lvl="1" indent="-287020">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οι</a:t>
            </a:r>
            <a:r>
              <a:rPr sz="1600" spc="-5" dirty="0">
                <a:latin typeface="Arial"/>
                <a:cs typeface="Arial"/>
              </a:rPr>
              <a:t>νή [p</a:t>
            </a:r>
            <a:r>
              <a:rPr sz="1600" b="1" u="heavy" spc="-5" dirty="0">
                <a:uFill>
                  <a:solidFill>
                    <a:srgbClr val="000000"/>
                  </a:solidFill>
                </a:uFill>
                <a:latin typeface="Arial"/>
                <a:cs typeface="Arial"/>
              </a:rPr>
              <a:t>i</a:t>
            </a:r>
            <a:r>
              <a:rPr sz="1600" spc="-5" dirty="0">
                <a:latin typeface="Arial"/>
                <a:cs typeface="Arial"/>
              </a:rPr>
              <a:t>ní] </a:t>
            </a:r>
            <a:r>
              <a:rPr sz="1600" dirty="0">
                <a:latin typeface="Arial"/>
                <a:cs typeface="Arial"/>
              </a:rPr>
              <a:t>~ </a:t>
            </a:r>
            <a:r>
              <a:rPr sz="1600" spc="-5" dirty="0">
                <a:latin typeface="Arial"/>
                <a:cs typeface="Arial"/>
              </a:rPr>
              <a:t>π</a:t>
            </a:r>
            <a:r>
              <a:rPr sz="1600" b="1" u="heavy" spc="-5" dirty="0">
                <a:uFill>
                  <a:solidFill>
                    <a:srgbClr val="000000"/>
                  </a:solidFill>
                </a:uFill>
                <a:latin typeface="Arial"/>
                <a:cs typeface="Arial"/>
              </a:rPr>
              <a:t>α</a:t>
            </a:r>
            <a:r>
              <a:rPr sz="1600" spc="-5" dirty="0">
                <a:latin typeface="Arial"/>
                <a:cs typeface="Arial"/>
              </a:rPr>
              <a:t>νί</a:t>
            </a:r>
            <a:r>
              <a:rPr sz="1600" spc="-2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a</a:t>
            </a:r>
            <a:r>
              <a:rPr sz="1600" spc="-5" dirty="0">
                <a:latin typeface="Arial"/>
                <a:cs typeface="Arial"/>
              </a:rPr>
              <a:t>ní]</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λ</a:t>
            </a:r>
            <a:r>
              <a:rPr sz="1600" b="1" u="heavy" spc="-5" dirty="0">
                <a:uFill>
                  <a:solidFill>
                    <a:srgbClr val="000000"/>
                  </a:solidFill>
                </a:uFill>
                <a:latin typeface="Arial"/>
                <a:cs typeface="Arial"/>
              </a:rPr>
              <a:t>ί</a:t>
            </a:r>
            <a:r>
              <a:rPr sz="1600" spc="-5" dirty="0">
                <a:latin typeface="Arial"/>
                <a:cs typeface="Arial"/>
              </a:rPr>
              <a:t>μα </a:t>
            </a:r>
            <a:r>
              <a:rPr sz="1600" dirty="0">
                <a:latin typeface="Arial"/>
                <a:cs typeface="Arial"/>
              </a:rPr>
              <a:t>[l</a:t>
            </a:r>
            <a:r>
              <a:rPr sz="1600" b="1" u="heavy" dirty="0">
                <a:uFill>
                  <a:solidFill>
                    <a:srgbClr val="000000"/>
                  </a:solidFill>
                </a:uFill>
                <a:latin typeface="Arial"/>
                <a:cs typeface="Arial"/>
              </a:rPr>
              <a:t>í</a:t>
            </a:r>
            <a:r>
              <a:rPr sz="1600" dirty="0">
                <a:latin typeface="Arial"/>
                <a:cs typeface="Arial"/>
              </a:rPr>
              <a:t>ma] ~ λ</a:t>
            </a:r>
            <a:r>
              <a:rPr sz="1600" b="1" u="heavy" dirty="0">
                <a:uFill>
                  <a:solidFill>
                    <a:srgbClr val="000000"/>
                  </a:solidFill>
                </a:uFill>
                <a:latin typeface="Arial"/>
                <a:cs typeface="Arial"/>
              </a:rPr>
              <a:t>ά</a:t>
            </a:r>
            <a:r>
              <a:rPr sz="1600" dirty="0">
                <a:latin typeface="Arial"/>
                <a:cs typeface="Arial"/>
              </a:rPr>
              <a:t>μα</a:t>
            </a:r>
            <a:r>
              <a:rPr sz="1600" spc="-50" dirty="0">
                <a:latin typeface="Arial"/>
                <a:cs typeface="Arial"/>
              </a:rPr>
              <a:t> </a:t>
            </a:r>
            <a:r>
              <a:rPr sz="1600" spc="-5" dirty="0">
                <a:latin typeface="Arial"/>
                <a:cs typeface="Arial"/>
              </a:rPr>
              <a:t>[l</a:t>
            </a:r>
            <a:r>
              <a:rPr sz="1600" b="1" u="heavy" spc="-5" dirty="0">
                <a:uFill>
                  <a:solidFill>
                    <a:srgbClr val="000000"/>
                  </a:solidFill>
                </a:uFill>
                <a:latin typeface="Arial"/>
                <a:cs typeface="Arial"/>
              </a:rPr>
              <a:t>á</a:t>
            </a:r>
            <a:r>
              <a:rPr sz="1600" spc="-5" dirty="0">
                <a:latin typeface="Arial"/>
                <a:cs typeface="Arial"/>
              </a:rPr>
              <a:t>ma]</a:t>
            </a:r>
            <a:endParaRPr sz="1600">
              <a:latin typeface="Arial"/>
              <a:cs typeface="Arial"/>
            </a:endParaRPr>
          </a:p>
          <a:p>
            <a:pPr marL="755650" lvl="1" indent="-286385">
              <a:lnSpc>
                <a:spcPct val="100000"/>
              </a:lnSpc>
              <a:buChar char="–"/>
              <a:tabLst>
                <a:tab pos="755650" algn="l"/>
                <a:tab pos="756285" algn="l"/>
              </a:tabLst>
            </a:pPr>
            <a:r>
              <a:rPr sz="1600" spc="-5" dirty="0">
                <a:latin typeface="Arial"/>
                <a:cs typeface="Arial"/>
              </a:rPr>
              <a:t>κ</a:t>
            </a:r>
            <a:r>
              <a:rPr sz="1600" b="1" u="heavy" spc="-5" dirty="0">
                <a:uFill>
                  <a:solidFill>
                    <a:srgbClr val="000000"/>
                  </a:solidFill>
                </a:uFill>
                <a:latin typeface="Arial"/>
                <a:cs typeface="Arial"/>
              </a:rPr>
              <a:t>ού</a:t>
            </a:r>
            <a:r>
              <a:rPr sz="1600" spc="-5" dirty="0">
                <a:latin typeface="Arial"/>
                <a:cs typeface="Arial"/>
              </a:rPr>
              <a:t>πα [k</a:t>
            </a:r>
            <a:r>
              <a:rPr sz="1600" b="1" u="heavy" spc="-5" dirty="0">
                <a:uFill>
                  <a:solidFill>
                    <a:srgbClr val="000000"/>
                  </a:solidFill>
                </a:uFill>
                <a:latin typeface="Arial"/>
                <a:cs typeface="Arial"/>
              </a:rPr>
              <a:t>ú</a:t>
            </a:r>
            <a:r>
              <a:rPr sz="1600" spc="-5" dirty="0">
                <a:latin typeface="Arial"/>
                <a:cs typeface="Arial"/>
              </a:rPr>
              <a:t>pa] </a:t>
            </a:r>
            <a:r>
              <a:rPr sz="1600" dirty="0">
                <a:latin typeface="Arial"/>
                <a:cs typeface="Arial"/>
              </a:rPr>
              <a:t>~ </a:t>
            </a:r>
            <a:r>
              <a:rPr sz="1600" spc="-5" dirty="0">
                <a:latin typeface="Arial"/>
                <a:cs typeface="Arial"/>
              </a:rPr>
              <a:t>κ</a:t>
            </a:r>
            <a:r>
              <a:rPr sz="1600" b="1" u="heavy" spc="-5" dirty="0">
                <a:uFill>
                  <a:solidFill>
                    <a:srgbClr val="000000"/>
                  </a:solidFill>
                </a:uFill>
                <a:latin typeface="Arial"/>
                <a:cs typeface="Arial"/>
              </a:rPr>
              <a:t>ά</a:t>
            </a:r>
            <a:r>
              <a:rPr sz="1600" spc="-5" dirty="0">
                <a:latin typeface="Arial"/>
                <a:cs typeface="Arial"/>
              </a:rPr>
              <a:t>πα</a:t>
            </a:r>
            <a:r>
              <a:rPr sz="1600" spc="10" dirty="0">
                <a:latin typeface="Arial"/>
                <a:cs typeface="Arial"/>
              </a:rPr>
              <a:t> </a:t>
            </a:r>
            <a:r>
              <a:rPr sz="1600" spc="-5" dirty="0">
                <a:latin typeface="Arial"/>
                <a:cs typeface="Arial"/>
              </a:rPr>
              <a:t>[k</a:t>
            </a:r>
            <a:r>
              <a:rPr sz="1600" b="1" u="heavy" spc="-5" dirty="0">
                <a:uFill>
                  <a:solidFill>
                    <a:srgbClr val="000000"/>
                  </a:solidFill>
                </a:uFill>
                <a:latin typeface="Arial"/>
                <a:cs typeface="Arial"/>
              </a:rPr>
              <a:t>á</a:t>
            </a:r>
            <a:r>
              <a:rPr sz="1600" spc="-5" dirty="0">
                <a:latin typeface="Arial"/>
                <a:cs typeface="Arial"/>
              </a:rPr>
              <a:t>pa]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κ</a:t>
            </a:r>
            <a:r>
              <a:rPr sz="1600" b="1" u="heavy" spc="-5" dirty="0">
                <a:uFill>
                  <a:solidFill>
                    <a:srgbClr val="000000"/>
                  </a:solidFill>
                </a:uFill>
                <a:latin typeface="Arial"/>
                <a:cs typeface="Arial"/>
              </a:rPr>
              <a:t>ου</a:t>
            </a:r>
            <a:r>
              <a:rPr sz="1600" spc="-5" dirty="0">
                <a:latin typeface="Arial"/>
                <a:cs typeface="Arial"/>
              </a:rPr>
              <a:t>νώ [k</a:t>
            </a:r>
            <a:r>
              <a:rPr sz="1600" b="1" u="heavy" spc="-5" dirty="0">
                <a:uFill>
                  <a:solidFill>
                    <a:srgbClr val="000000"/>
                  </a:solidFill>
                </a:uFill>
                <a:latin typeface="Arial"/>
                <a:cs typeface="Arial"/>
              </a:rPr>
              <a:t>u</a:t>
            </a:r>
            <a:r>
              <a:rPr sz="1600" spc="-5" dirty="0">
                <a:latin typeface="Arial"/>
                <a:cs typeface="Arial"/>
              </a:rPr>
              <a:t>nό] </a:t>
            </a:r>
            <a:r>
              <a:rPr sz="1600" dirty="0">
                <a:latin typeface="Arial"/>
                <a:cs typeface="Arial"/>
              </a:rPr>
              <a:t>~ κ</a:t>
            </a:r>
            <a:r>
              <a:rPr sz="1600" b="1" u="heavy" dirty="0">
                <a:uFill>
                  <a:solidFill>
                    <a:srgbClr val="000000"/>
                  </a:solidFill>
                </a:uFill>
                <a:latin typeface="Arial"/>
                <a:cs typeface="Arial"/>
              </a:rPr>
              <a:t>α</a:t>
            </a:r>
            <a:r>
              <a:rPr sz="1600" dirty="0">
                <a:latin typeface="Arial"/>
                <a:cs typeface="Arial"/>
              </a:rPr>
              <a:t>νό</a:t>
            </a:r>
            <a:r>
              <a:rPr sz="1600" spc="5" dirty="0">
                <a:latin typeface="Arial"/>
                <a:cs typeface="Arial"/>
              </a:rPr>
              <a:t> </a:t>
            </a:r>
            <a:r>
              <a:rPr sz="1600" spc="-5" dirty="0">
                <a:latin typeface="Arial"/>
                <a:cs typeface="Arial"/>
              </a:rPr>
              <a:t>[k</a:t>
            </a:r>
            <a:r>
              <a:rPr sz="1600" b="1" u="heavy" spc="-5" dirty="0">
                <a:uFill>
                  <a:solidFill>
                    <a:srgbClr val="000000"/>
                  </a:solidFill>
                </a:uFill>
                <a:latin typeface="Arial"/>
                <a:cs typeface="Arial"/>
              </a:rPr>
              <a:t>a</a:t>
            </a:r>
            <a:r>
              <a:rPr sz="1600" spc="-5" dirty="0">
                <a:latin typeface="Arial"/>
                <a:cs typeface="Arial"/>
              </a:rPr>
              <a:t>nό]</a:t>
            </a:r>
            <a:endParaRPr sz="1600">
              <a:latin typeface="Arial"/>
              <a:cs typeface="Arial"/>
            </a:endParaRPr>
          </a:p>
          <a:p>
            <a:pPr marL="355600" marR="5080" indent="-342900">
              <a:lnSpc>
                <a:spcPct val="79800"/>
              </a:lnSpc>
              <a:spcBef>
                <a:spcPts val="445"/>
              </a:spcBef>
              <a:buChar char="•"/>
              <a:tabLst>
                <a:tab pos="354965" algn="l"/>
                <a:tab pos="355600" algn="l"/>
              </a:tabLst>
            </a:pPr>
            <a:r>
              <a:rPr sz="1800" spc="-5" dirty="0">
                <a:latin typeface="Arial"/>
                <a:cs typeface="Arial"/>
              </a:rPr>
              <a:t>Σε κάθε ζευγάρι λέξεων </a:t>
            </a:r>
            <a:r>
              <a:rPr sz="1800" dirty="0">
                <a:latin typeface="Arial"/>
                <a:cs typeface="Arial"/>
              </a:rPr>
              <a:t>η </a:t>
            </a:r>
            <a:r>
              <a:rPr sz="1800" spc="-5" dirty="0">
                <a:latin typeface="Arial"/>
                <a:cs typeface="Arial"/>
              </a:rPr>
              <a:t>πρώτη λέξη περιέχει ένα ψηλό φωνήεν και </a:t>
            </a:r>
            <a:r>
              <a:rPr sz="1800" dirty="0">
                <a:latin typeface="Arial"/>
                <a:cs typeface="Arial"/>
              </a:rPr>
              <a:t>η  </a:t>
            </a:r>
            <a:r>
              <a:rPr sz="1800" spc="-5" dirty="0">
                <a:latin typeface="Arial"/>
                <a:cs typeface="Arial"/>
              </a:rPr>
              <a:t>δεύτερη </a:t>
            </a:r>
            <a:r>
              <a:rPr sz="1800" dirty="0">
                <a:latin typeface="Arial"/>
                <a:cs typeface="Arial"/>
              </a:rPr>
              <a:t>ένα </a:t>
            </a:r>
            <a:r>
              <a:rPr sz="1800" spc="-5" dirty="0">
                <a:latin typeface="Arial"/>
                <a:cs typeface="Arial"/>
              </a:rPr>
              <a:t>χαμηλό. Μπορείτε να το διαπιστώσετε και εσείς ακουμπώντας  με το δάχτυλό σας την άκρη της γλώσσας σας κατά τη διάρκεια της  διαδοχικής άρθρωσης των συλλαβών </a:t>
            </a:r>
            <a:r>
              <a:rPr sz="1800" dirty="0">
                <a:latin typeface="Arial"/>
                <a:cs typeface="Arial"/>
              </a:rPr>
              <a:t>«κ</a:t>
            </a:r>
            <a:r>
              <a:rPr sz="1800" b="1" u="heavy" dirty="0">
                <a:uFill>
                  <a:solidFill>
                    <a:srgbClr val="000000"/>
                  </a:solidFill>
                </a:uFill>
                <a:latin typeface="Arial"/>
                <a:cs typeface="Arial"/>
              </a:rPr>
              <a:t>ι</a:t>
            </a:r>
            <a:r>
              <a:rPr sz="1800" b="1" dirty="0">
                <a:latin typeface="Arial"/>
                <a:cs typeface="Arial"/>
              </a:rPr>
              <a:t> </a:t>
            </a:r>
            <a:r>
              <a:rPr sz="1800" dirty="0">
                <a:latin typeface="Arial"/>
                <a:cs typeface="Arial"/>
              </a:rPr>
              <a:t>~ κ</a:t>
            </a:r>
            <a:r>
              <a:rPr sz="1800" b="1" u="heavy" dirty="0">
                <a:uFill>
                  <a:solidFill>
                    <a:srgbClr val="000000"/>
                  </a:solidFill>
                </a:uFill>
                <a:latin typeface="Arial"/>
                <a:cs typeface="Arial"/>
              </a:rPr>
              <a:t>α</a:t>
            </a:r>
            <a:r>
              <a:rPr sz="1800" dirty="0">
                <a:latin typeface="Arial"/>
                <a:cs typeface="Arial"/>
              </a:rPr>
              <a:t>, κ</a:t>
            </a:r>
            <a:r>
              <a:rPr sz="1800" b="1" u="heavy" dirty="0">
                <a:uFill>
                  <a:solidFill>
                    <a:srgbClr val="000000"/>
                  </a:solidFill>
                </a:uFill>
                <a:latin typeface="Arial"/>
                <a:cs typeface="Arial"/>
              </a:rPr>
              <a:t>ου</a:t>
            </a:r>
            <a:r>
              <a:rPr sz="1800" b="1" dirty="0">
                <a:latin typeface="Arial"/>
                <a:cs typeface="Arial"/>
              </a:rPr>
              <a:t> </a:t>
            </a:r>
            <a:r>
              <a:rPr sz="1800" dirty="0">
                <a:latin typeface="Arial"/>
                <a:cs typeface="Arial"/>
              </a:rPr>
              <a:t>~ κ</a:t>
            </a:r>
            <a:r>
              <a:rPr sz="1800" b="1" u="heavy" dirty="0">
                <a:uFill>
                  <a:solidFill>
                    <a:srgbClr val="000000"/>
                  </a:solidFill>
                </a:uFill>
                <a:latin typeface="Arial"/>
                <a:cs typeface="Arial"/>
              </a:rPr>
              <a:t>α</a:t>
            </a:r>
            <a:r>
              <a:rPr sz="1800" dirty="0">
                <a:latin typeface="Arial"/>
                <a:cs typeface="Arial"/>
              </a:rPr>
              <a:t>». </a:t>
            </a:r>
            <a:r>
              <a:rPr sz="1800" spc="-5" dirty="0">
                <a:latin typeface="Arial"/>
                <a:cs typeface="Arial"/>
              </a:rPr>
              <a:t>Οι</a:t>
            </a:r>
            <a:r>
              <a:rPr sz="1800" spc="-50" dirty="0">
                <a:latin typeface="Arial"/>
                <a:cs typeface="Arial"/>
              </a:rPr>
              <a:t> </a:t>
            </a:r>
            <a:r>
              <a:rPr sz="1800" spc="-5" dirty="0">
                <a:latin typeface="Arial"/>
                <a:cs typeface="Arial"/>
              </a:rPr>
              <a:t>συλλαβές</a:t>
            </a:r>
            <a:endParaRPr sz="1800">
              <a:latin typeface="Arial"/>
              <a:cs typeface="Arial"/>
            </a:endParaRPr>
          </a:p>
          <a:p>
            <a:pPr marL="354965">
              <a:lnSpc>
                <a:spcPts val="1510"/>
              </a:lnSpc>
            </a:pPr>
            <a:r>
              <a:rPr sz="1800" spc="-5" dirty="0">
                <a:latin typeface="Arial"/>
                <a:cs typeface="Arial"/>
              </a:rPr>
              <a:t>«κ</a:t>
            </a:r>
            <a:r>
              <a:rPr sz="1800" b="1" u="heavy" spc="-5" dirty="0">
                <a:uFill>
                  <a:solidFill>
                    <a:srgbClr val="000000"/>
                  </a:solidFill>
                </a:uFill>
                <a:latin typeface="Arial"/>
                <a:cs typeface="Arial"/>
              </a:rPr>
              <a:t>ι</a:t>
            </a:r>
            <a:r>
              <a:rPr sz="1800" spc="-5" dirty="0">
                <a:latin typeface="Arial"/>
                <a:cs typeface="Arial"/>
              </a:rPr>
              <a:t>» και «κ</a:t>
            </a:r>
            <a:r>
              <a:rPr sz="1800" b="1" u="heavy" spc="-5" dirty="0">
                <a:uFill>
                  <a:solidFill>
                    <a:srgbClr val="000000"/>
                  </a:solidFill>
                </a:uFill>
                <a:latin typeface="Arial"/>
                <a:cs typeface="Arial"/>
              </a:rPr>
              <a:t>ου</a:t>
            </a:r>
            <a:r>
              <a:rPr sz="1800" spc="-5" dirty="0">
                <a:latin typeface="Arial"/>
                <a:cs typeface="Arial"/>
              </a:rPr>
              <a:t>» περιέχουν </a:t>
            </a:r>
            <a:r>
              <a:rPr sz="1800" dirty="0">
                <a:latin typeface="Arial"/>
                <a:cs typeface="Arial"/>
              </a:rPr>
              <a:t>τα </a:t>
            </a:r>
            <a:r>
              <a:rPr sz="1800" spc="-5" dirty="0">
                <a:latin typeface="Arial"/>
                <a:cs typeface="Arial"/>
              </a:rPr>
              <a:t>ψηλά φωνήεντα, ενώ </a:t>
            </a:r>
            <a:r>
              <a:rPr sz="1800" dirty="0">
                <a:latin typeface="Arial"/>
                <a:cs typeface="Arial"/>
              </a:rPr>
              <a:t>οι </a:t>
            </a:r>
            <a:r>
              <a:rPr sz="1800" spc="-5" dirty="0">
                <a:latin typeface="Arial"/>
                <a:cs typeface="Arial"/>
              </a:rPr>
              <a:t>συλλαβή</a:t>
            </a:r>
            <a:r>
              <a:rPr sz="1800" dirty="0">
                <a:latin typeface="Arial"/>
                <a:cs typeface="Arial"/>
              </a:rPr>
              <a:t> </a:t>
            </a:r>
            <a:r>
              <a:rPr sz="1800" spc="-5" dirty="0">
                <a:latin typeface="Arial"/>
                <a:cs typeface="Arial"/>
              </a:rPr>
              <a:t>«κ</a:t>
            </a:r>
            <a:r>
              <a:rPr sz="1800" b="1" u="heavy" spc="-5" dirty="0">
                <a:uFill>
                  <a:solidFill>
                    <a:srgbClr val="000000"/>
                  </a:solidFill>
                </a:uFill>
                <a:latin typeface="Arial"/>
                <a:cs typeface="Arial"/>
              </a:rPr>
              <a:t>α</a:t>
            </a:r>
            <a:r>
              <a:rPr sz="1800" spc="-5" dirty="0">
                <a:latin typeface="Arial"/>
                <a:cs typeface="Arial"/>
              </a:rPr>
              <a:t>»</a:t>
            </a:r>
            <a:endParaRPr sz="1800">
              <a:latin typeface="Arial"/>
              <a:cs typeface="Arial"/>
            </a:endParaRPr>
          </a:p>
          <a:p>
            <a:pPr marL="355600">
              <a:lnSpc>
                <a:spcPts val="1939"/>
              </a:lnSpc>
            </a:pPr>
            <a:r>
              <a:rPr sz="1800" spc="-5" dirty="0">
                <a:latin typeface="Arial"/>
                <a:cs typeface="Arial"/>
              </a:rPr>
              <a:t>περιέχει τα χαμηλά</a:t>
            </a:r>
            <a:r>
              <a:rPr sz="1800" spc="-20" dirty="0">
                <a:latin typeface="Arial"/>
                <a:cs typeface="Arial"/>
              </a:rPr>
              <a:t> </a:t>
            </a:r>
            <a:r>
              <a:rPr sz="1800" spc="-5" dirty="0">
                <a:latin typeface="Arial"/>
                <a:cs typeface="Arial"/>
              </a:rPr>
              <a:t>φωνήεντα.</a:t>
            </a:r>
            <a:endParaRPr sz="1800">
              <a:latin typeface="Arial"/>
              <a:cs typeface="Arial"/>
            </a:endParaRPr>
          </a:p>
          <a:p>
            <a:pPr marL="355600" indent="-342900">
              <a:lnSpc>
                <a:spcPts val="2160"/>
              </a:lnSpc>
              <a:spcBef>
                <a:spcPts val="10"/>
              </a:spcBef>
              <a:buChar char="•"/>
              <a:tabLst>
                <a:tab pos="354965" algn="l"/>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το ύψος τους χωρίζονται ως</a:t>
            </a:r>
            <a:r>
              <a:rPr sz="1800" spc="-35" dirty="0">
                <a:latin typeface="Arial"/>
                <a:cs typeface="Arial"/>
              </a:rPr>
              <a:t> </a:t>
            </a:r>
            <a:r>
              <a:rPr sz="1800" spc="5" dirty="0">
                <a:latin typeface="Arial"/>
                <a:cs typeface="Arial"/>
              </a:rPr>
              <a:t>εξής:</a:t>
            </a:r>
            <a:endParaRPr sz="1800">
              <a:latin typeface="Arial"/>
              <a:cs typeface="Arial"/>
            </a:endParaRPr>
          </a:p>
          <a:p>
            <a:pPr marL="755015" lvl="1" indent="-286385">
              <a:lnSpc>
                <a:spcPts val="1920"/>
              </a:lnSpc>
              <a:buChar char="–"/>
              <a:tabLst>
                <a:tab pos="755015" algn="l"/>
                <a:tab pos="755650" algn="l"/>
              </a:tabLst>
            </a:pPr>
            <a:r>
              <a:rPr sz="1600" spc="-5" dirty="0">
                <a:latin typeface="Arial"/>
                <a:cs typeface="Arial"/>
              </a:rPr>
              <a:t>[i, </a:t>
            </a:r>
            <a:r>
              <a:rPr sz="1600" dirty="0">
                <a:latin typeface="Arial"/>
                <a:cs typeface="Arial"/>
              </a:rPr>
              <a:t>u]: </a:t>
            </a:r>
            <a:r>
              <a:rPr sz="1600" spc="-5" dirty="0">
                <a:latin typeface="Arial"/>
                <a:cs typeface="Arial"/>
              </a:rPr>
              <a:t>Ψηλά φωνήεντα</a:t>
            </a:r>
            <a:endParaRPr sz="1600">
              <a:latin typeface="Arial"/>
              <a:cs typeface="Arial"/>
            </a:endParaRPr>
          </a:p>
          <a:p>
            <a:pPr marL="755015" lvl="1" indent="-286385">
              <a:lnSpc>
                <a:spcPct val="100000"/>
              </a:lnSpc>
              <a:spcBef>
                <a:spcPts val="5"/>
              </a:spcBef>
              <a:buChar char="–"/>
              <a:tabLst>
                <a:tab pos="755015" algn="l"/>
                <a:tab pos="755650" algn="l"/>
              </a:tabLst>
            </a:pPr>
            <a:r>
              <a:rPr sz="1600" spc="-5" dirty="0">
                <a:latin typeface="Arial"/>
                <a:cs typeface="Arial"/>
              </a:rPr>
              <a:t>[e, </a:t>
            </a:r>
            <a:r>
              <a:rPr sz="1600" dirty="0">
                <a:latin typeface="Arial"/>
                <a:cs typeface="Arial"/>
              </a:rPr>
              <a:t>o]: </a:t>
            </a:r>
            <a:r>
              <a:rPr sz="1600" spc="-5" dirty="0">
                <a:latin typeface="Arial"/>
                <a:cs typeface="Arial"/>
              </a:rPr>
              <a:t>Μεσαία</a:t>
            </a:r>
            <a:r>
              <a:rPr sz="1600" spc="5" dirty="0">
                <a:latin typeface="Arial"/>
                <a:cs typeface="Arial"/>
              </a:rPr>
              <a:t> </a:t>
            </a:r>
            <a:r>
              <a:rPr sz="1600" spc="-5" dirty="0">
                <a:latin typeface="Arial"/>
                <a:cs typeface="Arial"/>
              </a:rPr>
              <a:t>φωνήεντα</a:t>
            </a:r>
            <a:endParaRPr sz="1600">
              <a:latin typeface="Arial"/>
              <a:cs typeface="Arial"/>
            </a:endParaRPr>
          </a:p>
          <a:p>
            <a:pPr marL="755015" lvl="1" indent="-286385">
              <a:lnSpc>
                <a:spcPct val="100000"/>
              </a:lnSpc>
              <a:spcBef>
                <a:spcPts val="5"/>
              </a:spcBef>
              <a:buChar char="–"/>
              <a:tabLst>
                <a:tab pos="755015" algn="l"/>
                <a:tab pos="755650" algn="l"/>
              </a:tabLst>
            </a:pPr>
            <a:r>
              <a:rPr sz="1600" spc="-5" dirty="0">
                <a:latin typeface="Arial"/>
                <a:cs typeface="Arial"/>
              </a:rPr>
              <a:t>[a]: Χαμηλό</a:t>
            </a:r>
            <a:r>
              <a:rPr sz="1600" spc="5" dirty="0">
                <a:latin typeface="Arial"/>
                <a:cs typeface="Arial"/>
              </a:rPr>
              <a:t> </a:t>
            </a:r>
            <a:r>
              <a:rPr sz="1600" spc="-5" dirty="0">
                <a:latin typeface="Arial"/>
                <a:cs typeface="Arial"/>
              </a:rPr>
              <a:t>φωνήεν.</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427" y="202437"/>
            <a:ext cx="8061959" cy="1245235"/>
          </a:xfrm>
          <a:prstGeom prst="rect">
            <a:avLst/>
          </a:prstGeom>
        </p:spPr>
        <p:txBody>
          <a:bodyPr vert="horz" wrap="square" lIns="0" tIns="12700" rIns="0" bIns="0" rtlCol="0">
            <a:spAutoFit/>
          </a:bodyPr>
          <a:lstStyle/>
          <a:p>
            <a:pPr marL="3356610" marR="5080" indent="-3344545">
              <a:lnSpc>
                <a:spcPct val="100000"/>
              </a:lnSpc>
              <a:spcBef>
                <a:spcPts val="100"/>
              </a:spcBef>
            </a:pPr>
            <a:r>
              <a:rPr spc="-5" dirty="0"/>
              <a:t>Κίνηση της γλώσσας στον οριζόντιο  άξονα</a:t>
            </a:r>
          </a:p>
        </p:txBody>
      </p:sp>
      <p:sp>
        <p:nvSpPr>
          <p:cNvPr id="3" name="object 3"/>
          <p:cNvSpPr txBox="1"/>
          <p:nvPr/>
        </p:nvSpPr>
        <p:spPr>
          <a:xfrm>
            <a:off x="524141" y="1571751"/>
            <a:ext cx="3874135" cy="4392930"/>
          </a:xfrm>
          <a:prstGeom prst="rect">
            <a:avLst/>
          </a:prstGeom>
        </p:spPr>
        <p:txBody>
          <a:bodyPr vert="horz" wrap="square" lIns="0" tIns="72390" rIns="0" bIns="0" rtlCol="0">
            <a:spAutoFit/>
          </a:bodyPr>
          <a:lstStyle/>
          <a:p>
            <a:pPr marL="354965" marR="5080" indent="-342900">
              <a:lnSpc>
                <a:spcPct val="80200"/>
              </a:lnSpc>
              <a:spcBef>
                <a:spcPts val="570"/>
              </a:spcBef>
              <a:buChar char="•"/>
              <a:tabLst>
                <a:tab pos="354965" algn="l"/>
                <a:tab pos="355600" algn="l"/>
              </a:tabLst>
            </a:pPr>
            <a:r>
              <a:rPr sz="2000" spc="-5" dirty="0">
                <a:latin typeface="Arial"/>
                <a:cs typeface="Arial"/>
              </a:rPr>
              <a:t>Η γλώσσα όπως </a:t>
            </a:r>
            <a:r>
              <a:rPr sz="2000" spc="-10" dirty="0">
                <a:latin typeface="Arial"/>
                <a:cs typeface="Arial"/>
              </a:rPr>
              <a:t>είδαμε μπορεί  </a:t>
            </a:r>
            <a:r>
              <a:rPr sz="2000" spc="-5" dirty="0">
                <a:latin typeface="Arial"/>
                <a:cs typeface="Arial"/>
              </a:rPr>
              <a:t>να κινηθεί σε </a:t>
            </a:r>
            <a:r>
              <a:rPr sz="2000" spc="-10" dirty="0">
                <a:latin typeface="Arial"/>
                <a:cs typeface="Arial"/>
              </a:rPr>
              <a:t>πολλές  </a:t>
            </a:r>
            <a:r>
              <a:rPr sz="2000" spc="-5" dirty="0">
                <a:latin typeface="Arial"/>
                <a:cs typeface="Arial"/>
              </a:rPr>
              <a:t>κατευθύνσεις μέσα στο στόμα.  Προηγουμένως εξετάσαμε την  κίνηση της γλώσσας στον  κάθετο άξονα καθώς και τα  φωνήεντα που παράγονται  από τις συγκεκριμένες θέσεις  της</a:t>
            </a:r>
            <a:r>
              <a:rPr sz="2000" spc="-15" dirty="0">
                <a:latin typeface="Arial"/>
                <a:cs typeface="Arial"/>
              </a:rPr>
              <a:t> </a:t>
            </a:r>
            <a:r>
              <a:rPr sz="2000" spc="-5" dirty="0">
                <a:latin typeface="Arial"/>
                <a:cs typeface="Arial"/>
              </a:rPr>
              <a:t>γλώσσας.</a:t>
            </a:r>
            <a:endParaRPr sz="2000">
              <a:latin typeface="Arial"/>
              <a:cs typeface="Arial"/>
            </a:endParaRPr>
          </a:p>
          <a:p>
            <a:pPr marL="354965" marR="116839" indent="-342900">
              <a:lnSpc>
                <a:spcPct val="80200"/>
              </a:lnSpc>
              <a:spcBef>
                <a:spcPts val="475"/>
              </a:spcBef>
              <a:buChar char="•"/>
              <a:tabLst>
                <a:tab pos="354965" algn="l"/>
                <a:tab pos="355600" algn="l"/>
              </a:tabLst>
            </a:pPr>
            <a:r>
              <a:rPr sz="2000" spc="-5" dirty="0">
                <a:latin typeface="Arial"/>
                <a:cs typeface="Arial"/>
              </a:rPr>
              <a:t>Για την </a:t>
            </a:r>
            <a:r>
              <a:rPr sz="2000" spc="-10" dirty="0">
                <a:latin typeface="Arial"/>
                <a:cs typeface="Arial"/>
              </a:rPr>
              <a:t>Ελληνική </a:t>
            </a:r>
            <a:r>
              <a:rPr sz="2000" spc="-5" dirty="0">
                <a:latin typeface="Arial"/>
                <a:cs typeface="Arial"/>
              </a:rPr>
              <a:t>και την  Ισπανική γλώσσα διακρίνουμε  3 βασικές περιοχές στον  οριζόντιο άξονα μετακίνησης  της</a:t>
            </a:r>
            <a:r>
              <a:rPr sz="2000" spc="-15" dirty="0">
                <a:latin typeface="Arial"/>
                <a:cs typeface="Arial"/>
              </a:rPr>
              <a:t> </a:t>
            </a:r>
            <a:r>
              <a:rPr sz="2000" spc="-5" dirty="0">
                <a:latin typeface="Arial"/>
                <a:cs typeface="Arial"/>
              </a:rPr>
              <a:t>γλώσσας:</a:t>
            </a:r>
            <a:endParaRPr sz="2000">
              <a:latin typeface="Arial"/>
              <a:cs typeface="Arial"/>
            </a:endParaRPr>
          </a:p>
          <a:p>
            <a:pPr marL="755015" lvl="1" indent="-286385">
              <a:lnSpc>
                <a:spcPct val="100000"/>
              </a:lnSpc>
              <a:spcBef>
                <a:spcPts val="5"/>
              </a:spcBef>
              <a:buChar char="–"/>
              <a:tabLst>
                <a:tab pos="755015" algn="l"/>
                <a:tab pos="755650" algn="l"/>
              </a:tabLst>
            </a:pPr>
            <a:r>
              <a:rPr sz="1800" spc="-5" dirty="0">
                <a:latin typeface="Arial"/>
                <a:cs typeface="Arial"/>
              </a:rPr>
              <a:t>Πρόσθια</a:t>
            </a:r>
            <a:r>
              <a:rPr sz="1800" spc="-100" dirty="0">
                <a:latin typeface="Arial"/>
                <a:cs typeface="Arial"/>
              </a:rPr>
              <a:t> </a:t>
            </a:r>
            <a:r>
              <a:rPr sz="1800" spc="-5" dirty="0">
                <a:latin typeface="Arial"/>
                <a:cs typeface="Arial"/>
              </a:rPr>
              <a:t>περιοχή</a:t>
            </a:r>
            <a:endParaRPr sz="1800">
              <a:latin typeface="Arial"/>
              <a:cs typeface="Arial"/>
            </a:endParaRPr>
          </a:p>
          <a:p>
            <a:pPr marL="755015" lvl="1" indent="-286385">
              <a:lnSpc>
                <a:spcPct val="100000"/>
              </a:lnSpc>
              <a:buChar char="–"/>
              <a:tabLst>
                <a:tab pos="755015" algn="l"/>
                <a:tab pos="755650" algn="l"/>
              </a:tabLst>
            </a:pPr>
            <a:r>
              <a:rPr sz="1800" spc="-5" dirty="0">
                <a:latin typeface="Arial"/>
                <a:cs typeface="Arial"/>
              </a:rPr>
              <a:t>Κεντρική</a:t>
            </a:r>
            <a:r>
              <a:rPr sz="1800" spc="-100" dirty="0">
                <a:latin typeface="Arial"/>
                <a:cs typeface="Arial"/>
              </a:rPr>
              <a:t> </a:t>
            </a:r>
            <a:r>
              <a:rPr sz="1800" spc="-5" dirty="0">
                <a:latin typeface="Arial"/>
                <a:cs typeface="Arial"/>
              </a:rPr>
              <a:t>περιοχή</a:t>
            </a:r>
            <a:endParaRPr sz="1800">
              <a:latin typeface="Arial"/>
              <a:cs typeface="Arial"/>
            </a:endParaRPr>
          </a:p>
          <a:p>
            <a:pPr marL="755015" lvl="1" indent="-286385">
              <a:lnSpc>
                <a:spcPct val="100000"/>
              </a:lnSpc>
              <a:spcBef>
                <a:spcPts val="5"/>
              </a:spcBef>
              <a:buChar char="–"/>
              <a:tabLst>
                <a:tab pos="755015" algn="l"/>
                <a:tab pos="755650" algn="l"/>
              </a:tabLst>
            </a:pPr>
            <a:r>
              <a:rPr sz="1800" dirty="0">
                <a:latin typeface="Arial"/>
                <a:cs typeface="Arial"/>
              </a:rPr>
              <a:t>Πίσω</a:t>
            </a:r>
            <a:r>
              <a:rPr sz="1800" spc="-10" dirty="0">
                <a:latin typeface="Arial"/>
                <a:cs typeface="Arial"/>
              </a:rPr>
              <a:t> </a:t>
            </a:r>
            <a:r>
              <a:rPr sz="1800" spc="-5" dirty="0">
                <a:latin typeface="Arial"/>
                <a:cs typeface="Arial"/>
              </a:rPr>
              <a:t>περιοχή.</a:t>
            </a:r>
            <a:endParaRPr sz="1800">
              <a:latin typeface="Arial"/>
              <a:cs typeface="Arial"/>
            </a:endParaRPr>
          </a:p>
        </p:txBody>
      </p:sp>
      <p:sp>
        <p:nvSpPr>
          <p:cNvPr id="4" name="object 4"/>
          <p:cNvSpPr/>
          <p:nvPr/>
        </p:nvSpPr>
        <p:spPr>
          <a:xfrm>
            <a:off x="4912572" y="1593596"/>
            <a:ext cx="3761667" cy="45262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13940" marR="5080" indent="-2169795">
              <a:lnSpc>
                <a:spcPct val="100000"/>
              </a:lnSpc>
              <a:spcBef>
                <a:spcPts val="100"/>
              </a:spcBef>
            </a:pPr>
            <a:r>
              <a:rPr spc="-10" dirty="0"/>
              <a:t>Αντίληψη </a:t>
            </a:r>
            <a:r>
              <a:rPr spc="-5" dirty="0"/>
              <a:t>της οριζόντιας κίνησης  </a:t>
            </a:r>
            <a:r>
              <a:rPr dirty="0"/>
              <a:t>της</a:t>
            </a:r>
            <a:r>
              <a:rPr spc="-25" dirty="0"/>
              <a:t> </a:t>
            </a:r>
            <a:r>
              <a:rPr dirty="0"/>
              <a:t>γλώσσας</a:t>
            </a:r>
          </a:p>
        </p:txBody>
      </p:sp>
      <p:sp>
        <p:nvSpPr>
          <p:cNvPr id="3" name="object 3"/>
          <p:cNvSpPr txBox="1"/>
          <p:nvPr/>
        </p:nvSpPr>
        <p:spPr>
          <a:xfrm>
            <a:off x="524116" y="1576323"/>
            <a:ext cx="8047355" cy="3848735"/>
          </a:xfrm>
          <a:prstGeom prst="rect">
            <a:avLst/>
          </a:prstGeom>
        </p:spPr>
        <p:txBody>
          <a:bodyPr vert="horz" wrap="square" lIns="0" tIns="67945" rIns="0" bIns="0" rtlCol="0">
            <a:spAutoFit/>
          </a:bodyPr>
          <a:lstStyle/>
          <a:p>
            <a:pPr marL="355600" marR="5080" indent="-342900">
              <a:lnSpc>
                <a:spcPct val="79800"/>
              </a:lnSpc>
              <a:spcBef>
                <a:spcPts val="535"/>
              </a:spcBef>
              <a:buChar char="•"/>
              <a:tabLst>
                <a:tab pos="354965" algn="l"/>
                <a:tab pos="356235"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τη </a:t>
            </a:r>
            <a:r>
              <a:rPr sz="1800" spc="-5" dirty="0">
                <a:latin typeface="Arial"/>
                <a:cs typeface="Arial"/>
              </a:rPr>
              <a:t>θέση των φωνηέντων που είναι σημειωμένα με έντονο χρώμα  σε σχέση </a:t>
            </a:r>
            <a:r>
              <a:rPr sz="1800" dirty="0">
                <a:latin typeface="Arial"/>
                <a:cs typeface="Arial"/>
              </a:rPr>
              <a:t>με </a:t>
            </a:r>
            <a:r>
              <a:rPr sz="1800" spc="-5" dirty="0">
                <a:latin typeface="Arial"/>
                <a:cs typeface="Arial"/>
              </a:rPr>
              <a:t>τον οριζόντιο άξονα μετακίνησης της γλώσσας (σε αγκύλες  βρίσκεται </a:t>
            </a:r>
            <a:r>
              <a:rPr sz="1800" dirty="0">
                <a:latin typeface="Arial"/>
                <a:cs typeface="Arial"/>
              </a:rPr>
              <a:t>η </a:t>
            </a:r>
            <a:r>
              <a:rPr sz="1800" spc="-5" dirty="0">
                <a:latin typeface="Arial"/>
                <a:cs typeface="Arial"/>
              </a:rPr>
              <a:t>φωνητική μεταγραφή της κάθε</a:t>
            </a:r>
            <a:r>
              <a:rPr sz="1800" spc="-25" dirty="0">
                <a:latin typeface="Arial"/>
                <a:cs typeface="Arial"/>
              </a:rPr>
              <a:t> </a:t>
            </a:r>
            <a:r>
              <a:rPr sz="1800" dirty="0">
                <a:latin typeface="Arial"/>
                <a:cs typeface="Arial"/>
              </a:rPr>
              <a:t>λέξης):</a:t>
            </a:r>
            <a:endParaRPr sz="1800">
              <a:latin typeface="Arial"/>
              <a:cs typeface="Arial"/>
            </a:endParaRPr>
          </a:p>
          <a:p>
            <a:pPr marL="755650" lvl="1" indent="-286385">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ή</a:t>
            </a:r>
            <a:r>
              <a:rPr sz="1600" spc="-5" dirty="0">
                <a:latin typeface="Arial"/>
                <a:cs typeface="Arial"/>
              </a:rPr>
              <a:t>ρα </a:t>
            </a:r>
            <a:r>
              <a:rPr sz="1600" dirty="0">
                <a:latin typeface="Arial"/>
                <a:cs typeface="Arial"/>
              </a:rPr>
              <a:t>[p</a:t>
            </a:r>
            <a:r>
              <a:rPr sz="1600" b="1" u="heavy" dirty="0">
                <a:uFill>
                  <a:solidFill>
                    <a:srgbClr val="000000"/>
                  </a:solidFill>
                </a:uFill>
                <a:latin typeface="Arial"/>
                <a:cs typeface="Arial"/>
              </a:rPr>
              <a:t>í</a:t>
            </a:r>
            <a:r>
              <a:rPr sz="1600" dirty="0">
                <a:latin typeface="Arial"/>
                <a:cs typeface="Arial"/>
              </a:rPr>
              <a:t>ra] ~ </a:t>
            </a:r>
            <a:r>
              <a:rPr sz="1600" spc="-5" dirty="0">
                <a:latin typeface="Arial"/>
                <a:cs typeface="Arial"/>
              </a:rPr>
              <a:t>π</a:t>
            </a:r>
            <a:r>
              <a:rPr sz="1600" b="1" u="heavy" spc="-5" dirty="0">
                <a:uFill>
                  <a:solidFill>
                    <a:srgbClr val="000000"/>
                  </a:solidFill>
                </a:uFill>
                <a:latin typeface="Arial"/>
                <a:cs typeface="Arial"/>
              </a:rPr>
              <a:t>ού</a:t>
            </a:r>
            <a:r>
              <a:rPr sz="1600" spc="-5" dirty="0">
                <a:latin typeface="Arial"/>
                <a:cs typeface="Arial"/>
              </a:rPr>
              <a:t>ρα</a:t>
            </a:r>
            <a:r>
              <a:rPr sz="1600" spc="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ú</a:t>
            </a:r>
            <a:r>
              <a:rPr sz="1600" spc="-5" dirty="0">
                <a:latin typeface="Arial"/>
                <a:cs typeface="Arial"/>
              </a:rPr>
              <a:t>ra]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σ</a:t>
            </a:r>
            <a:r>
              <a:rPr sz="1600" b="1" u="heavy" spc="-5" dirty="0">
                <a:uFill>
                  <a:solidFill>
                    <a:srgbClr val="000000"/>
                  </a:solidFill>
                </a:uFill>
                <a:latin typeface="Arial"/>
                <a:cs typeface="Arial"/>
              </a:rPr>
              <a:t>ή</a:t>
            </a:r>
            <a:r>
              <a:rPr sz="1600" spc="-5" dirty="0">
                <a:latin typeface="Arial"/>
                <a:cs typeface="Arial"/>
              </a:rPr>
              <a:t>μα </a:t>
            </a:r>
            <a:r>
              <a:rPr sz="1600" dirty="0">
                <a:latin typeface="Arial"/>
                <a:cs typeface="Arial"/>
              </a:rPr>
              <a:t>[s</a:t>
            </a:r>
            <a:r>
              <a:rPr sz="1600" b="1" u="heavy" dirty="0">
                <a:uFill>
                  <a:solidFill>
                    <a:srgbClr val="000000"/>
                  </a:solidFill>
                </a:uFill>
                <a:latin typeface="Arial"/>
                <a:cs typeface="Arial"/>
              </a:rPr>
              <a:t>í</a:t>
            </a:r>
            <a:r>
              <a:rPr sz="1600" dirty="0">
                <a:latin typeface="Arial"/>
                <a:cs typeface="Arial"/>
              </a:rPr>
              <a:t>ma] ~ σ</a:t>
            </a:r>
            <a:r>
              <a:rPr sz="1600" b="1" u="heavy" dirty="0">
                <a:uFill>
                  <a:solidFill>
                    <a:srgbClr val="000000"/>
                  </a:solidFill>
                </a:uFill>
                <a:latin typeface="Arial"/>
                <a:cs typeface="Arial"/>
              </a:rPr>
              <a:t>ώ</a:t>
            </a:r>
            <a:r>
              <a:rPr sz="1600" dirty="0">
                <a:latin typeface="Arial"/>
                <a:cs typeface="Arial"/>
              </a:rPr>
              <a:t>μα</a:t>
            </a:r>
            <a:r>
              <a:rPr sz="1600" spc="-45" dirty="0">
                <a:latin typeface="Arial"/>
                <a:cs typeface="Arial"/>
              </a:rPr>
              <a:t> </a:t>
            </a:r>
            <a:r>
              <a:rPr sz="1600" spc="-5" dirty="0">
                <a:latin typeface="Arial"/>
                <a:cs typeface="Arial"/>
              </a:rPr>
              <a:t>[s</a:t>
            </a:r>
            <a:r>
              <a:rPr sz="1600" b="1" u="heavy" spc="-5" dirty="0">
                <a:uFill>
                  <a:solidFill>
                    <a:srgbClr val="000000"/>
                  </a:solidFill>
                </a:uFill>
                <a:latin typeface="Arial"/>
                <a:cs typeface="Arial"/>
              </a:rPr>
              <a:t>ό</a:t>
            </a:r>
            <a:r>
              <a:rPr sz="1600" spc="-5" dirty="0">
                <a:latin typeface="Arial"/>
                <a:cs typeface="Arial"/>
              </a:rPr>
              <a:t>ma]</a:t>
            </a:r>
            <a:endParaRPr sz="1600">
              <a:latin typeface="Arial"/>
              <a:cs typeface="Arial"/>
            </a:endParaRPr>
          </a:p>
          <a:p>
            <a:pPr marL="755650" lvl="1" indent="-286385">
              <a:lnSpc>
                <a:spcPct val="100000"/>
              </a:lnSpc>
              <a:spcBef>
                <a:spcPts val="10"/>
              </a:spcBef>
              <a:buChar char="–"/>
              <a:tabLst>
                <a:tab pos="755650" algn="l"/>
                <a:tab pos="756285" algn="l"/>
              </a:tabLst>
            </a:pPr>
            <a:r>
              <a:rPr sz="1600" spc="-10" dirty="0">
                <a:latin typeface="Arial"/>
                <a:cs typeface="Arial"/>
              </a:rPr>
              <a:t>δ</a:t>
            </a:r>
            <a:r>
              <a:rPr sz="1600" b="1" u="heavy" spc="-10" dirty="0">
                <a:uFill>
                  <a:solidFill>
                    <a:srgbClr val="000000"/>
                  </a:solidFill>
                </a:uFill>
                <a:latin typeface="Arial"/>
                <a:cs typeface="Arial"/>
              </a:rPr>
              <a:t>έ</a:t>
            </a:r>
            <a:r>
              <a:rPr sz="1600" spc="-10" dirty="0">
                <a:latin typeface="Arial"/>
                <a:cs typeface="Arial"/>
              </a:rPr>
              <a:t>μα </a:t>
            </a:r>
            <a:r>
              <a:rPr sz="1600" spc="-5" dirty="0">
                <a:latin typeface="Arial"/>
                <a:cs typeface="Arial"/>
              </a:rPr>
              <a:t>[δ</a:t>
            </a:r>
            <a:r>
              <a:rPr sz="1600" b="1" u="heavy" spc="-5" dirty="0">
                <a:uFill>
                  <a:solidFill>
                    <a:srgbClr val="000000"/>
                  </a:solidFill>
                </a:uFill>
                <a:latin typeface="Arial"/>
                <a:cs typeface="Arial"/>
              </a:rPr>
              <a:t>é</a:t>
            </a:r>
            <a:r>
              <a:rPr sz="1600" spc="-5" dirty="0">
                <a:latin typeface="Arial"/>
                <a:cs typeface="Arial"/>
              </a:rPr>
              <a:t>ma] </a:t>
            </a:r>
            <a:r>
              <a:rPr sz="1600" dirty="0">
                <a:latin typeface="Arial"/>
                <a:cs typeface="Arial"/>
              </a:rPr>
              <a:t>~ δ</a:t>
            </a:r>
            <a:r>
              <a:rPr sz="1600" b="1" u="heavy" dirty="0">
                <a:uFill>
                  <a:solidFill>
                    <a:srgbClr val="000000"/>
                  </a:solidFill>
                </a:uFill>
                <a:latin typeface="Arial"/>
                <a:cs typeface="Arial"/>
              </a:rPr>
              <a:t>ώ</a:t>
            </a:r>
            <a:r>
              <a:rPr sz="1600" dirty="0">
                <a:latin typeface="Arial"/>
                <a:cs typeface="Arial"/>
              </a:rPr>
              <a:t>μα</a:t>
            </a:r>
            <a:r>
              <a:rPr sz="1600" spc="-30" dirty="0">
                <a:latin typeface="Arial"/>
                <a:cs typeface="Arial"/>
              </a:rPr>
              <a:t> </a:t>
            </a:r>
            <a:r>
              <a:rPr sz="1600" spc="-5" dirty="0">
                <a:latin typeface="Arial"/>
                <a:cs typeface="Arial"/>
              </a:rPr>
              <a:t>[δ</a:t>
            </a:r>
            <a:r>
              <a:rPr sz="1600" b="1" u="heavy" spc="-5" dirty="0">
                <a:uFill>
                  <a:solidFill>
                    <a:srgbClr val="000000"/>
                  </a:solidFill>
                </a:uFill>
                <a:latin typeface="Arial"/>
                <a:cs typeface="Arial"/>
              </a:rPr>
              <a:t>ό</a:t>
            </a:r>
            <a:r>
              <a:rPr sz="1600" spc="-5" dirty="0">
                <a:latin typeface="Arial"/>
                <a:cs typeface="Arial"/>
              </a:rPr>
              <a:t>ma]</a:t>
            </a:r>
            <a:endParaRPr sz="1600">
              <a:latin typeface="Arial"/>
              <a:cs typeface="Arial"/>
            </a:endParaRPr>
          </a:p>
          <a:p>
            <a:pPr marL="355600" marR="146685" indent="-342900">
              <a:lnSpc>
                <a:spcPct val="79900"/>
              </a:lnSpc>
              <a:spcBef>
                <a:spcPts val="434"/>
              </a:spcBef>
              <a:buChar char="•"/>
              <a:tabLst>
                <a:tab pos="354965" algn="l"/>
                <a:tab pos="356235" algn="l"/>
              </a:tabLst>
            </a:pPr>
            <a:r>
              <a:rPr sz="1800" spc="-5" dirty="0">
                <a:latin typeface="Arial"/>
                <a:cs typeface="Arial"/>
              </a:rPr>
              <a:t>Σε κάθε </a:t>
            </a:r>
            <a:r>
              <a:rPr sz="1800" spc="-5">
                <a:latin typeface="Arial"/>
                <a:cs typeface="Arial"/>
              </a:rPr>
              <a:t>ζευγάρι </a:t>
            </a:r>
            <a:r>
              <a:rPr sz="1800" spc="65">
                <a:latin typeface="Arial"/>
                <a:cs typeface="Arial"/>
              </a:rPr>
              <a:t>λέξεων</a:t>
            </a:r>
            <a:r>
              <a:rPr lang="el-GR" sz="1800" spc="65" dirty="0">
                <a:latin typeface="Arial"/>
                <a:cs typeface="Arial"/>
              </a:rPr>
              <a:t> </a:t>
            </a:r>
            <a:r>
              <a:rPr sz="1800" spc="65">
                <a:latin typeface="Arial"/>
                <a:cs typeface="Arial"/>
              </a:rPr>
              <a:t>η </a:t>
            </a:r>
            <a:r>
              <a:rPr sz="1800" spc="-5" dirty="0">
                <a:latin typeface="Arial"/>
                <a:cs typeface="Arial"/>
              </a:rPr>
              <a:t>πρώτη λέξη περιέχει ένα πρόσθιο φωνήεν </a:t>
            </a:r>
            <a:r>
              <a:rPr sz="1800" spc="120" dirty="0">
                <a:latin typeface="Arial"/>
                <a:cs typeface="Arial"/>
              </a:rPr>
              <a:t>καιη  </a:t>
            </a:r>
            <a:r>
              <a:rPr sz="1800" spc="-5" dirty="0">
                <a:latin typeface="Arial"/>
                <a:cs typeface="Arial"/>
              </a:rPr>
              <a:t>δεύτερη ένα πίσω φωνήεν. Αν προφέρετε τις λέξεις με τη σειρά θα  παρατηρήσετε ότι </a:t>
            </a:r>
            <a:r>
              <a:rPr sz="1800" dirty="0">
                <a:latin typeface="Arial"/>
                <a:cs typeface="Arial"/>
              </a:rPr>
              <a:t>η </a:t>
            </a:r>
            <a:r>
              <a:rPr sz="1800" spc="-5" dirty="0">
                <a:latin typeface="Arial"/>
                <a:cs typeface="Arial"/>
              </a:rPr>
              <a:t>γλώσσα σας κατά την άρθρωση του φωνήεντος </a:t>
            </a:r>
            <a:r>
              <a:rPr sz="1800" dirty="0">
                <a:latin typeface="Arial"/>
                <a:cs typeface="Arial"/>
              </a:rPr>
              <a:t>με </a:t>
            </a:r>
            <a:r>
              <a:rPr sz="1800" spc="-5" dirty="0">
                <a:latin typeface="Arial"/>
                <a:cs typeface="Arial"/>
              </a:rPr>
              <a:t>την  έντονη γραφή μετακινείται από εμπρός προς τα</a:t>
            </a:r>
            <a:r>
              <a:rPr sz="1800" spc="-25" dirty="0">
                <a:latin typeface="Arial"/>
                <a:cs typeface="Arial"/>
              </a:rPr>
              <a:t> </a:t>
            </a:r>
            <a:r>
              <a:rPr sz="1800" spc="5" dirty="0">
                <a:latin typeface="Arial"/>
                <a:cs typeface="Arial"/>
              </a:rPr>
              <a:t>πίσω.</a:t>
            </a:r>
            <a:endParaRPr sz="1800">
              <a:latin typeface="Arial"/>
              <a:cs typeface="Arial"/>
            </a:endParaRPr>
          </a:p>
          <a:p>
            <a:pPr marL="355600" marR="568960" indent="-342900">
              <a:lnSpc>
                <a:spcPct val="80000"/>
              </a:lnSpc>
              <a:spcBef>
                <a:spcPts val="430"/>
              </a:spcBef>
              <a:buChar char="•"/>
              <a:tabLst>
                <a:tab pos="354965" algn="l"/>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την θέση της γλώσσας στον οριζόντιο  άξονά της χωρίζονται ως </a:t>
            </a:r>
            <a:r>
              <a:rPr sz="1800" dirty="0">
                <a:latin typeface="Arial"/>
                <a:cs typeface="Arial"/>
              </a:rPr>
              <a:t>εξής:</a:t>
            </a:r>
            <a:endParaRPr sz="1800">
              <a:latin typeface="Arial"/>
              <a:cs typeface="Arial"/>
            </a:endParaRPr>
          </a:p>
          <a:p>
            <a:pPr marL="755015" lvl="1" indent="-285750">
              <a:lnSpc>
                <a:spcPct val="100000"/>
              </a:lnSpc>
              <a:spcBef>
                <a:spcPts val="5"/>
              </a:spcBef>
              <a:buChar char="–"/>
              <a:tabLst>
                <a:tab pos="755015" algn="l"/>
                <a:tab pos="755650" algn="l"/>
              </a:tabLst>
            </a:pPr>
            <a:r>
              <a:rPr sz="1600" spc="-5" dirty="0">
                <a:latin typeface="Arial"/>
                <a:cs typeface="Arial"/>
              </a:rPr>
              <a:t>[i, </a:t>
            </a:r>
            <a:r>
              <a:rPr sz="1600" dirty="0">
                <a:latin typeface="Arial"/>
                <a:cs typeface="Arial"/>
              </a:rPr>
              <a:t>e]: </a:t>
            </a:r>
            <a:r>
              <a:rPr sz="1600" spc="-5" dirty="0">
                <a:latin typeface="Arial"/>
                <a:cs typeface="Arial"/>
              </a:rPr>
              <a:t>Πρόσθια φωνήεντα</a:t>
            </a:r>
            <a:endParaRPr sz="1600">
              <a:latin typeface="Arial"/>
              <a:cs typeface="Arial"/>
            </a:endParaRPr>
          </a:p>
          <a:p>
            <a:pPr marL="755015" lvl="1" indent="-285750">
              <a:lnSpc>
                <a:spcPct val="100000"/>
              </a:lnSpc>
              <a:buChar char="–"/>
              <a:tabLst>
                <a:tab pos="755015" algn="l"/>
                <a:tab pos="755650" algn="l"/>
              </a:tabLst>
            </a:pPr>
            <a:r>
              <a:rPr sz="1600" spc="-5" dirty="0">
                <a:latin typeface="Arial"/>
                <a:cs typeface="Arial"/>
              </a:rPr>
              <a:t>[u, </a:t>
            </a:r>
            <a:r>
              <a:rPr sz="1600" dirty="0">
                <a:latin typeface="Arial"/>
                <a:cs typeface="Arial"/>
              </a:rPr>
              <a:t>o]: </a:t>
            </a:r>
            <a:r>
              <a:rPr sz="1600" spc="-5" dirty="0">
                <a:latin typeface="Arial"/>
                <a:cs typeface="Arial"/>
              </a:rPr>
              <a:t>Πίσω</a:t>
            </a:r>
            <a:r>
              <a:rPr sz="1600" spc="-60" dirty="0">
                <a:latin typeface="Arial"/>
                <a:cs typeface="Arial"/>
              </a:rPr>
              <a:t> </a:t>
            </a:r>
            <a:r>
              <a:rPr sz="1600" spc="-5" dirty="0">
                <a:latin typeface="Arial"/>
                <a:cs typeface="Arial"/>
              </a:rPr>
              <a:t>φωνήεντα</a:t>
            </a:r>
            <a:endParaRPr sz="1600">
              <a:latin typeface="Arial"/>
              <a:cs typeface="Arial"/>
            </a:endParaRPr>
          </a:p>
          <a:p>
            <a:pPr marL="755015" lvl="1" indent="-285750">
              <a:lnSpc>
                <a:spcPct val="100000"/>
              </a:lnSpc>
              <a:spcBef>
                <a:spcPts val="5"/>
              </a:spcBef>
              <a:buChar char="–"/>
              <a:tabLst>
                <a:tab pos="755015" algn="l"/>
                <a:tab pos="755650" algn="l"/>
              </a:tabLst>
            </a:pPr>
            <a:r>
              <a:rPr sz="1600" spc="-5" dirty="0">
                <a:latin typeface="Arial"/>
                <a:cs typeface="Arial"/>
              </a:rPr>
              <a:t>[a]:  Κεντρικό</a:t>
            </a:r>
            <a:r>
              <a:rPr sz="1600" spc="-30" dirty="0">
                <a:latin typeface="Arial"/>
                <a:cs typeface="Arial"/>
              </a:rPr>
              <a:t> </a:t>
            </a:r>
            <a:r>
              <a:rPr sz="1600" spc="-5" dirty="0">
                <a:latin typeface="Arial"/>
                <a:cs typeface="Arial"/>
              </a:rPr>
              <a:t>φωνήεν.</a:t>
            </a:r>
            <a:endParaRPr sz="1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451" y="475995"/>
            <a:ext cx="5197475" cy="695960"/>
          </a:xfrm>
          <a:prstGeom prst="rect">
            <a:avLst/>
          </a:prstGeom>
        </p:spPr>
        <p:txBody>
          <a:bodyPr vert="horz" wrap="square" lIns="0" tIns="12065" rIns="0" bIns="0" rtlCol="0">
            <a:spAutoFit/>
          </a:bodyPr>
          <a:lstStyle/>
          <a:p>
            <a:pPr marL="12700">
              <a:lnSpc>
                <a:spcPct val="100000"/>
              </a:lnSpc>
              <a:spcBef>
                <a:spcPts val="95"/>
              </a:spcBef>
            </a:pPr>
            <a:r>
              <a:rPr sz="4400" spc="-5" dirty="0"/>
              <a:t>Στρογγύλεμα</a:t>
            </a:r>
            <a:r>
              <a:rPr sz="4400" spc="-20" dirty="0"/>
              <a:t> </a:t>
            </a:r>
            <a:r>
              <a:rPr sz="4400" spc="-10" dirty="0"/>
              <a:t>χειλιών</a:t>
            </a:r>
            <a:endParaRPr sz="4400"/>
          </a:p>
        </p:txBody>
      </p:sp>
      <p:sp>
        <p:nvSpPr>
          <p:cNvPr id="3" name="object 3"/>
          <p:cNvSpPr txBox="1"/>
          <p:nvPr/>
        </p:nvSpPr>
        <p:spPr>
          <a:xfrm>
            <a:off x="524141" y="1576323"/>
            <a:ext cx="3817620" cy="4011295"/>
          </a:xfrm>
          <a:prstGeom prst="rect">
            <a:avLst/>
          </a:prstGeom>
        </p:spPr>
        <p:txBody>
          <a:bodyPr vert="horz" wrap="square" lIns="0" tIns="67945" rIns="0" bIns="0" rtlCol="0">
            <a:spAutoFit/>
          </a:bodyPr>
          <a:lstStyle/>
          <a:p>
            <a:pPr marL="355600" marR="82550" indent="-342900">
              <a:lnSpc>
                <a:spcPct val="79800"/>
              </a:lnSpc>
              <a:spcBef>
                <a:spcPts val="535"/>
              </a:spcBef>
              <a:buChar char="•"/>
              <a:tabLst>
                <a:tab pos="354965" algn="l"/>
                <a:tab pos="355600" algn="l"/>
              </a:tabLst>
            </a:pPr>
            <a:r>
              <a:rPr sz="1800" dirty="0">
                <a:latin typeface="Arial"/>
                <a:cs typeface="Arial"/>
              </a:rPr>
              <a:t>Η </a:t>
            </a:r>
            <a:r>
              <a:rPr sz="1800" spc="-5" dirty="0">
                <a:latin typeface="Arial"/>
                <a:cs typeface="Arial"/>
              </a:rPr>
              <a:t>μορφή που παίρνουν </a:t>
            </a:r>
            <a:r>
              <a:rPr sz="1800" dirty="0">
                <a:latin typeface="Arial"/>
                <a:cs typeface="Arial"/>
              </a:rPr>
              <a:t>τα </a:t>
            </a:r>
            <a:r>
              <a:rPr sz="1800" spc="-5" dirty="0">
                <a:latin typeface="Arial"/>
                <a:cs typeface="Arial"/>
              </a:rPr>
              <a:t>χείλη  κατά τη διάρκεια της άρθρωσης  ενός φωνήεντος παίζει</a:t>
            </a:r>
            <a:r>
              <a:rPr sz="1800" spc="-85" dirty="0">
                <a:latin typeface="Arial"/>
                <a:cs typeface="Arial"/>
              </a:rPr>
              <a:t> </a:t>
            </a:r>
            <a:r>
              <a:rPr sz="1800" spc="-5" dirty="0">
                <a:latin typeface="Arial"/>
                <a:cs typeface="Arial"/>
              </a:rPr>
              <a:t>σημαντικό  ρόλο </a:t>
            </a:r>
            <a:r>
              <a:rPr sz="1800" dirty="0">
                <a:latin typeface="Arial"/>
                <a:cs typeface="Arial"/>
              </a:rPr>
              <a:t>στην άρθρωση</a:t>
            </a:r>
            <a:r>
              <a:rPr sz="1800" spc="-35" dirty="0">
                <a:latin typeface="Arial"/>
                <a:cs typeface="Arial"/>
              </a:rPr>
              <a:t> </a:t>
            </a:r>
            <a:r>
              <a:rPr sz="1800" dirty="0">
                <a:latin typeface="Arial"/>
                <a:cs typeface="Arial"/>
              </a:rPr>
              <a:t>του.</a:t>
            </a:r>
            <a:endParaRPr sz="1800">
              <a:latin typeface="Arial"/>
              <a:cs typeface="Arial"/>
            </a:endParaRPr>
          </a:p>
          <a:p>
            <a:pPr marL="355600" marR="36195" indent="-342900">
              <a:lnSpc>
                <a:spcPct val="79900"/>
              </a:lnSpc>
              <a:spcBef>
                <a:spcPts val="440"/>
              </a:spcBef>
              <a:buChar char="•"/>
              <a:tabLst>
                <a:tab pos="354965" algn="l"/>
                <a:tab pos="355600" algn="l"/>
              </a:tabLst>
            </a:pPr>
            <a:r>
              <a:rPr sz="1800" spc="-5" dirty="0">
                <a:latin typeface="Arial"/>
                <a:cs typeface="Arial"/>
              </a:rPr>
              <a:t>Εδώ </a:t>
            </a:r>
            <a:r>
              <a:rPr sz="1800" dirty="0">
                <a:latin typeface="Arial"/>
                <a:cs typeface="Arial"/>
              </a:rPr>
              <a:t>θα </a:t>
            </a:r>
            <a:r>
              <a:rPr sz="1800" spc="-5" dirty="0">
                <a:latin typeface="Arial"/>
                <a:cs typeface="Arial"/>
              </a:rPr>
              <a:t>μας απασχολήσει </a:t>
            </a:r>
            <a:r>
              <a:rPr sz="1800" spc="-10" dirty="0">
                <a:latin typeface="Arial"/>
                <a:cs typeface="Arial"/>
              </a:rPr>
              <a:t>μόνο  </a:t>
            </a:r>
            <a:r>
              <a:rPr sz="1800" spc="-5" dirty="0">
                <a:latin typeface="Arial"/>
                <a:cs typeface="Arial"/>
              </a:rPr>
              <a:t>ένα είδος κίνησης των χειλιών και  αυτό ονομάζεται στρογγύλεμα  (rounding). </a:t>
            </a:r>
            <a:r>
              <a:rPr sz="1800" dirty="0">
                <a:latin typeface="Arial"/>
                <a:cs typeface="Arial"/>
              </a:rPr>
              <a:t>Με </a:t>
            </a:r>
            <a:r>
              <a:rPr sz="1800" spc="-5" dirty="0">
                <a:latin typeface="Arial"/>
                <a:cs typeface="Arial"/>
              </a:rPr>
              <a:t>την κίνηση αυτή </a:t>
            </a:r>
            <a:r>
              <a:rPr sz="1800" dirty="0">
                <a:latin typeface="Arial"/>
                <a:cs typeface="Arial"/>
              </a:rPr>
              <a:t>τα  </a:t>
            </a:r>
            <a:r>
              <a:rPr sz="1800" spc="-5" dirty="0">
                <a:latin typeface="Arial"/>
                <a:cs typeface="Arial"/>
              </a:rPr>
              <a:t>φωνήεντα που παράγονται  μπορούν να διακριθούν σε δύο  μεγάλες κατηγορίες:</a:t>
            </a:r>
            <a:endParaRPr sz="1800">
              <a:latin typeface="Arial"/>
              <a:cs typeface="Arial"/>
            </a:endParaRPr>
          </a:p>
          <a:p>
            <a:pPr marL="755650" marR="81915" lvl="1" indent="-286385">
              <a:lnSpc>
                <a:spcPts val="1540"/>
              </a:lnSpc>
              <a:spcBef>
                <a:spcPts val="365"/>
              </a:spcBef>
              <a:buChar char="–"/>
              <a:tabLst>
                <a:tab pos="755650" algn="l"/>
                <a:tab pos="756285" algn="l"/>
              </a:tabLst>
            </a:pPr>
            <a:r>
              <a:rPr sz="1600" spc="-5" dirty="0">
                <a:latin typeface="Arial"/>
                <a:cs typeface="Arial"/>
              </a:rPr>
              <a:t>Στρογγυλά φωνήεντα: Φωνήεντα  που παράγονται </a:t>
            </a:r>
            <a:r>
              <a:rPr sz="1600" dirty="0">
                <a:latin typeface="Arial"/>
                <a:cs typeface="Arial"/>
              </a:rPr>
              <a:t>με </a:t>
            </a:r>
            <a:r>
              <a:rPr sz="1600" spc="-5" dirty="0">
                <a:latin typeface="Arial"/>
                <a:cs typeface="Arial"/>
              </a:rPr>
              <a:t>σουφρωμένα  τα χείλη έτσι </a:t>
            </a:r>
            <a:r>
              <a:rPr sz="1600" dirty="0">
                <a:latin typeface="Arial"/>
                <a:cs typeface="Arial"/>
              </a:rPr>
              <a:t>ώστε η </a:t>
            </a:r>
            <a:r>
              <a:rPr sz="1600" spc="-5" dirty="0">
                <a:latin typeface="Arial"/>
                <a:cs typeface="Arial"/>
              </a:rPr>
              <a:t>στοματική  έξοδος </a:t>
            </a:r>
            <a:r>
              <a:rPr sz="1600" dirty="0">
                <a:latin typeface="Arial"/>
                <a:cs typeface="Arial"/>
              </a:rPr>
              <a:t>να </a:t>
            </a:r>
            <a:r>
              <a:rPr sz="1600" spc="-5" dirty="0">
                <a:latin typeface="Arial"/>
                <a:cs typeface="Arial"/>
              </a:rPr>
              <a:t>μοιάζει με</a:t>
            </a:r>
            <a:r>
              <a:rPr sz="1600" spc="-25" dirty="0">
                <a:latin typeface="Arial"/>
                <a:cs typeface="Arial"/>
              </a:rPr>
              <a:t> </a:t>
            </a:r>
            <a:r>
              <a:rPr sz="1600" spc="-5" dirty="0">
                <a:latin typeface="Arial"/>
                <a:cs typeface="Arial"/>
              </a:rPr>
              <a:t>κύκλο</a:t>
            </a:r>
            <a:endParaRPr sz="1600">
              <a:latin typeface="Arial"/>
              <a:cs typeface="Arial"/>
            </a:endParaRPr>
          </a:p>
          <a:p>
            <a:pPr marL="755650" marR="5080" lvl="1" indent="-286385">
              <a:lnSpc>
                <a:spcPct val="80100"/>
              </a:lnSpc>
              <a:spcBef>
                <a:spcPts val="390"/>
              </a:spcBef>
              <a:buChar char="–"/>
              <a:tabLst>
                <a:tab pos="755650" algn="l"/>
                <a:tab pos="756285" algn="l"/>
              </a:tabLst>
            </a:pPr>
            <a:r>
              <a:rPr sz="1600" dirty="0">
                <a:latin typeface="Arial"/>
                <a:cs typeface="Arial"/>
              </a:rPr>
              <a:t>Μη </a:t>
            </a:r>
            <a:r>
              <a:rPr sz="1600" spc="-5" dirty="0">
                <a:latin typeface="Arial"/>
                <a:cs typeface="Arial"/>
              </a:rPr>
              <a:t>στρογγυλά φωνήεντα </a:t>
            </a:r>
            <a:r>
              <a:rPr sz="1600" dirty="0">
                <a:latin typeface="Arial"/>
                <a:cs typeface="Arial"/>
              </a:rPr>
              <a:t>όπου τα  </a:t>
            </a:r>
            <a:r>
              <a:rPr sz="1600" spc="-5" dirty="0">
                <a:latin typeface="Arial"/>
                <a:cs typeface="Arial"/>
              </a:rPr>
              <a:t>χείλη μένουν χαλαρά </a:t>
            </a:r>
            <a:r>
              <a:rPr sz="1600" dirty="0">
                <a:latin typeface="Arial"/>
                <a:cs typeface="Arial"/>
              </a:rPr>
              <a:t>καθ’ </a:t>
            </a:r>
            <a:r>
              <a:rPr sz="1600" spc="-5" dirty="0">
                <a:latin typeface="Arial"/>
                <a:cs typeface="Arial"/>
              </a:rPr>
              <a:t>όλη </a:t>
            </a:r>
            <a:r>
              <a:rPr sz="1600" dirty="0">
                <a:latin typeface="Arial"/>
                <a:cs typeface="Arial"/>
              </a:rPr>
              <a:t>τη  </a:t>
            </a:r>
            <a:r>
              <a:rPr sz="1600" spc="-5" dirty="0">
                <a:latin typeface="Arial"/>
                <a:cs typeface="Arial"/>
              </a:rPr>
              <a:t>διάρκεια της άρθρωσης</a:t>
            </a:r>
            <a:r>
              <a:rPr sz="1600" dirty="0">
                <a:latin typeface="Arial"/>
                <a:cs typeface="Arial"/>
              </a:rPr>
              <a:t> τους.</a:t>
            </a:r>
            <a:endParaRPr sz="1600">
              <a:latin typeface="Arial"/>
              <a:cs typeface="Arial"/>
            </a:endParaRPr>
          </a:p>
        </p:txBody>
      </p:sp>
      <p:sp>
        <p:nvSpPr>
          <p:cNvPr id="4" name="object 4"/>
          <p:cNvSpPr/>
          <p:nvPr/>
        </p:nvSpPr>
        <p:spPr>
          <a:xfrm>
            <a:off x="5854827" y="1288796"/>
            <a:ext cx="1353883" cy="45262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78827" y="112267"/>
            <a:ext cx="1413255" cy="67330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2157" y="202437"/>
            <a:ext cx="7809865" cy="1245235"/>
          </a:xfrm>
          <a:prstGeom prst="rect">
            <a:avLst/>
          </a:prstGeom>
        </p:spPr>
        <p:txBody>
          <a:bodyPr vert="horz" wrap="square" lIns="0" tIns="12700" rIns="0" bIns="0" rtlCol="0">
            <a:spAutoFit/>
          </a:bodyPr>
          <a:lstStyle/>
          <a:p>
            <a:pPr marL="3094355" marR="5080" indent="-3082290">
              <a:lnSpc>
                <a:spcPct val="100000"/>
              </a:lnSpc>
              <a:spcBef>
                <a:spcPts val="100"/>
              </a:spcBef>
              <a:tabLst>
                <a:tab pos="3139440" algn="l"/>
              </a:tabLst>
            </a:pPr>
            <a:r>
              <a:rPr spc="-10" dirty="0"/>
              <a:t>Αντίληψη</a:t>
            </a:r>
            <a:r>
              <a:rPr spc="10" dirty="0"/>
              <a:t> </a:t>
            </a:r>
            <a:r>
              <a:rPr spc="-5" dirty="0"/>
              <a:t>του		στρογγυλέματος</a:t>
            </a:r>
            <a:r>
              <a:rPr spc="-85" dirty="0"/>
              <a:t> </a:t>
            </a:r>
            <a:r>
              <a:rPr spc="-5" dirty="0"/>
              <a:t>των  χειλιών</a:t>
            </a:r>
          </a:p>
        </p:txBody>
      </p:sp>
      <p:sp>
        <p:nvSpPr>
          <p:cNvPr id="3" name="object 3"/>
          <p:cNvSpPr txBox="1"/>
          <p:nvPr/>
        </p:nvSpPr>
        <p:spPr>
          <a:xfrm>
            <a:off x="524116" y="1576323"/>
            <a:ext cx="8047355" cy="3848735"/>
          </a:xfrm>
          <a:prstGeom prst="rect">
            <a:avLst/>
          </a:prstGeom>
        </p:spPr>
        <p:txBody>
          <a:bodyPr vert="horz" wrap="square" lIns="0" tIns="67945" rIns="0" bIns="0" rtlCol="0">
            <a:spAutoFit/>
          </a:bodyPr>
          <a:lstStyle/>
          <a:p>
            <a:pPr marL="355600" marR="5080" indent="-342900">
              <a:lnSpc>
                <a:spcPct val="79800"/>
              </a:lnSpc>
              <a:spcBef>
                <a:spcPts val="535"/>
              </a:spcBef>
              <a:buChar char="•"/>
              <a:tabLst>
                <a:tab pos="354965" algn="l"/>
                <a:tab pos="356235" algn="l"/>
              </a:tabLst>
            </a:pPr>
            <a:r>
              <a:rPr sz="1800" spc="-5" dirty="0">
                <a:latin typeface="Arial"/>
                <a:cs typeface="Arial"/>
              </a:rPr>
              <a:t>Προσπαθήστε να προφέρετε </a:t>
            </a:r>
            <a:r>
              <a:rPr sz="1800" dirty="0">
                <a:latin typeface="Arial"/>
                <a:cs typeface="Arial"/>
              </a:rPr>
              <a:t>τα </a:t>
            </a:r>
            <a:r>
              <a:rPr sz="1800" spc="-10" dirty="0">
                <a:latin typeface="Arial"/>
                <a:cs typeface="Arial"/>
              </a:rPr>
              <a:t>παρακάτω </a:t>
            </a:r>
            <a:r>
              <a:rPr sz="1800" spc="-5" dirty="0">
                <a:latin typeface="Arial"/>
                <a:cs typeface="Arial"/>
              </a:rPr>
              <a:t>ζευγάρια λέξεων και να  καθορίσετε </a:t>
            </a:r>
            <a:r>
              <a:rPr sz="1800" dirty="0">
                <a:latin typeface="Arial"/>
                <a:cs typeface="Arial"/>
              </a:rPr>
              <a:t>τη </a:t>
            </a:r>
            <a:r>
              <a:rPr sz="1800" spc="-5" dirty="0">
                <a:latin typeface="Arial"/>
                <a:cs typeface="Arial"/>
              </a:rPr>
              <a:t>θέση των φωνηέντων που είναι σημειωμένα με έντονο χρώμα  </a:t>
            </a:r>
            <a:r>
              <a:rPr sz="1800" dirty="0">
                <a:latin typeface="Arial"/>
                <a:cs typeface="Arial"/>
              </a:rPr>
              <a:t>σε σχέση με το </a:t>
            </a:r>
            <a:r>
              <a:rPr sz="1800" spc="-5" dirty="0">
                <a:latin typeface="Arial"/>
                <a:cs typeface="Arial"/>
              </a:rPr>
              <a:t>αν </a:t>
            </a:r>
            <a:r>
              <a:rPr sz="1800" dirty="0">
                <a:latin typeface="Arial"/>
                <a:cs typeface="Arial"/>
              </a:rPr>
              <a:t>τα </a:t>
            </a:r>
            <a:r>
              <a:rPr sz="1800" spc="-5" dirty="0">
                <a:latin typeface="Arial"/>
                <a:cs typeface="Arial"/>
              </a:rPr>
              <a:t>χείλη </a:t>
            </a:r>
            <a:r>
              <a:rPr sz="1800" dirty="0">
                <a:latin typeface="Arial"/>
                <a:cs typeface="Arial"/>
              </a:rPr>
              <a:t>στρογγυλεύουν κατά την </a:t>
            </a:r>
            <a:r>
              <a:rPr sz="1800" spc="-5" dirty="0">
                <a:latin typeface="Arial"/>
                <a:cs typeface="Arial"/>
              </a:rPr>
              <a:t>άρθρωσή </a:t>
            </a:r>
            <a:r>
              <a:rPr sz="1800" dirty="0">
                <a:latin typeface="Arial"/>
                <a:cs typeface="Arial"/>
              </a:rPr>
              <a:t>τους </a:t>
            </a:r>
            <a:r>
              <a:rPr sz="1800" spc="-5" dirty="0">
                <a:latin typeface="Arial"/>
                <a:cs typeface="Arial"/>
              </a:rPr>
              <a:t>(σε  αγκύλες βρίσκεται </a:t>
            </a:r>
            <a:r>
              <a:rPr sz="1800" dirty="0">
                <a:latin typeface="Arial"/>
                <a:cs typeface="Arial"/>
              </a:rPr>
              <a:t>η </a:t>
            </a:r>
            <a:r>
              <a:rPr sz="1800" spc="-5" dirty="0">
                <a:latin typeface="Arial"/>
                <a:cs typeface="Arial"/>
              </a:rPr>
              <a:t>φωνητική μεταγραφή της κάθε</a:t>
            </a:r>
            <a:r>
              <a:rPr sz="1800" spc="-25" dirty="0">
                <a:latin typeface="Arial"/>
                <a:cs typeface="Arial"/>
              </a:rPr>
              <a:t> </a:t>
            </a:r>
            <a:r>
              <a:rPr sz="1800" dirty="0">
                <a:latin typeface="Arial"/>
                <a:cs typeface="Arial"/>
              </a:rPr>
              <a:t>λέξης):</a:t>
            </a:r>
            <a:endParaRPr sz="1800">
              <a:latin typeface="Arial"/>
              <a:cs typeface="Arial"/>
            </a:endParaRPr>
          </a:p>
          <a:p>
            <a:pPr marL="755650" lvl="1" indent="-286385">
              <a:lnSpc>
                <a:spcPct val="100000"/>
              </a:lnSpc>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ή</a:t>
            </a:r>
            <a:r>
              <a:rPr sz="1600" spc="-5" dirty="0">
                <a:latin typeface="Arial"/>
                <a:cs typeface="Arial"/>
              </a:rPr>
              <a:t>ρα </a:t>
            </a:r>
            <a:r>
              <a:rPr sz="1600" dirty="0">
                <a:latin typeface="Arial"/>
                <a:cs typeface="Arial"/>
              </a:rPr>
              <a:t>[p</a:t>
            </a:r>
            <a:r>
              <a:rPr sz="1600" b="1" u="heavy" dirty="0">
                <a:uFill>
                  <a:solidFill>
                    <a:srgbClr val="000000"/>
                  </a:solidFill>
                </a:uFill>
                <a:latin typeface="Arial"/>
                <a:cs typeface="Arial"/>
              </a:rPr>
              <a:t>í</a:t>
            </a:r>
            <a:r>
              <a:rPr sz="1600" dirty="0">
                <a:latin typeface="Arial"/>
                <a:cs typeface="Arial"/>
              </a:rPr>
              <a:t>ra] ~ </a:t>
            </a:r>
            <a:r>
              <a:rPr sz="1600" spc="-5" dirty="0">
                <a:latin typeface="Arial"/>
                <a:cs typeface="Arial"/>
              </a:rPr>
              <a:t>π</a:t>
            </a:r>
            <a:r>
              <a:rPr sz="1600" b="1" u="heavy" spc="-5" dirty="0">
                <a:uFill>
                  <a:solidFill>
                    <a:srgbClr val="000000"/>
                  </a:solidFill>
                </a:uFill>
                <a:latin typeface="Arial"/>
                <a:cs typeface="Arial"/>
              </a:rPr>
              <a:t>ού</a:t>
            </a:r>
            <a:r>
              <a:rPr sz="1600" spc="-5" dirty="0">
                <a:latin typeface="Arial"/>
                <a:cs typeface="Arial"/>
              </a:rPr>
              <a:t>ρα</a:t>
            </a:r>
            <a:r>
              <a:rPr sz="1600" spc="5" dirty="0">
                <a:latin typeface="Arial"/>
                <a:cs typeface="Arial"/>
              </a:rPr>
              <a:t> </a:t>
            </a:r>
            <a:r>
              <a:rPr sz="1600" spc="-5" dirty="0">
                <a:latin typeface="Arial"/>
                <a:cs typeface="Arial"/>
              </a:rPr>
              <a:t>[p</a:t>
            </a:r>
            <a:r>
              <a:rPr sz="1600" b="1" u="heavy" spc="-5" dirty="0">
                <a:uFill>
                  <a:solidFill>
                    <a:srgbClr val="000000"/>
                  </a:solidFill>
                </a:uFill>
                <a:latin typeface="Arial"/>
                <a:cs typeface="Arial"/>
              </a:rPr>
              <a:t>ú</a:t>
            </a:r>
            <a:r>
              <a:rPr sz="1600" spc="-5" dirty="0">
                <a:latin typeface="Arial"/>
                <a:cs typeface="Arial"/>
              </a:rPr>
              <a:t>ra]</a:t>
            </a:r>
            <a:endParaRPr sz="1600">
              <a:latin typeface="Arial"/>
              <a:cs typeface="Arial"/>
            </a:endParaRPr>
          </a:p>
          <a:p>
            <a:pPr marL="755650" lvl="1" indent="-286385">
              <a:lnSpc>
                <a:spcPct val="100000"/>
              </a:lnSpc>
              <a:spcBef>
                <a:spcPts val="5"/>
              </a:spcBef>
              <a:buChar char="–"/>
              <a:tabLst>
                <a:tab pos="755650" algn="l"/>
                <a:tab pos="756285" algn="l"/>
              </a:tabLst>
            </a:pPr>
            <a:r>
              <a:rPr sz="1600" spc="-5" dirty="0">
                <a:latin typeface="Arial"/>
                <a:cs typeface="Arial"/>
              </a:rPr>
              <a:t>π</a:t>
            </a:r>
            <a:r>
              <a:rPr sz="1600" b="1" u="heavy" spc="-5" dirty="0">
                <a:uFill>
                  <a:solidFill>
                    <a:srgbClr val="000000"/>
                  </a:solidFill>
                </a:uFill>
                <a:latin typeface="Arial"/>
                <a:cs typeface="Arial"/>
              </a:rPr>
              <a:t>ί</a:t>
            </a:r>
            <a:r>
              <a:rPr sz="1600" spc="-5" dirty="0">
                <a:latin typeface="Arial"/>
                <a:cs typeface="Arial"/>
              </a:rPr>
              <a:t>νω [p</a:t>
            </a:r>
            <a:r>
              <a:rPr sz="1600" b="1" u="heavy" spc="-5" dirty="0">
                <a:uFill>
                  <a:solidFill>
                    <a:srgbClr val="000000"/>
                  </a:solidFill>
                </a:uFill>
                <a:latin typeface="Arial"/>
                <a:cs typeface="Arial"/>
              </a:rPr>
              <a:t>í</a:t>
            </a:r>
            <a:r>
              <a:rPr sz="1600" spc="-5" dirty="0">
                <a:latin typeface="Arial"/>
                <a:cs typeface="Arial"/>
              </a:rPr>
              <a:t>no] </a:t>
            </a:r>
            <a:r>
              <a:rPr sz="1600" dirty="0">
                <a:latin typeface="Arial"/>
                <a:cs typeface="Arial"/>
              </a:rPr>
              <a:t>~ </a:t>
            </a:r>
            <a:r>
              <a:rPr sz="1600" spc="-5" dirty="0">
                <a:latin typeface="Arial"/>
                <a:cs typeface="Arial"/>
              </a:rPr>
              <a:t>π</a:t>
            </a:r>
            <a:r>
              <a:rPr sz="1600" b="1" u="heavy" spc="-5" dirty="0">
                <a:uFill>
                  <a:solidFill>
                    <a:srgbClr val="000000"/>
                  </a:solidFill>
                </a:uFill>
                <a:latin typeface="Arial"/>
                <a:cs typeface="Arial"/>
              </a:rPr>
              <a:t>ό</a:t>
            </a:r>
            <a:r>
              <a:rPr sz="1600" spc="-5" dirty="0">
                <a:latin typeface="Arial"/>
                <a:cs typeface="Arial"/>
              </a:rPr>
              <a:t>νο</a:t>
            </a:r>
            <a:r>
              <a:rPr sz="1600" dirty="0">
                <a:latin typeface="Arial"/>
                <a:cs typeface="Arial"/>
              </a:rPr>
              <a:t> </a:t>
            </a:r>
            <a:r>
              <a:rPr sz="1600" spc="-5" dirty="0">
                <a:latin typeface="Arial"/>
                <a:cs typeface="Arial"/>
              </a:rPr>
              <a:t>[p</a:t>
            </a:r>
            <a:r>
              <a:rPr sz="1600" b="1" u="heavy" spc="-5" dirty="0">
                <a:uFill>
                  <a:solidFill>
                    <a:srgbClr val="000000"/>
                  </a:solidFill>
                </a:uFill>
                <a:latin typeface="Arial"/>
                <a:cs typeface="Arial"/>
              </a:rPr>
              <a:t>ό</a:t>
            </a:r>
            <a:r>
              <a:rPr sz="1600" spc="-5" dirty="0">
                <a:latin typeface="Arial"/>
                <a:cs typeface="Arial"/>
              </a:rPr>
              <a:t>no]</a:t>
            </a:r>
            <a:endParaRPr sz="1600">
              <a:latin typeface="Arial"/>
              <a:cs typeface="Arial"/>
            </a:endParaRPr>
          </a:p>
          <a:p>
            <a:pPr marL="755650" lvl="1" indent="-286385">
              <a:lnSpc>
                <a:spcPct val="100000"/>
              </a:lnSpc>
              <a:spcBef>
                <a:spcPts val="10"/>
              </a:spcBef>
              <a:buFont typeface="Arial"/>
              <a:buChar char="–"/>
              <a:tabLst>
                <a:tab pos="755650" algn="l"/>
                <a:tab pos="756285" algn="l"/>
              </a:tabLst>
            </a:pPr>
            <a:r>
              <a:rPr sz="1600" b="1" u="heavy" spc="-15" dirty="0">
                <a:uFill>
                  <a:solidFill>
                    <a:srgbClr val="000000"/>
                  </a:solidFill>
                </a:uFill>
                <a:latin typeface="Arial"/>
                <a:cs typeface="Arial"/>
              </a:rPr>
              <a:t>έ</a:t>
            </a:r>
            <a:r>
              <a:rPr sz="1600" spc="-15" dirty="0">
                <a:latin typeface="Arial"/>
                <a:cs typeface="Arial"/>
              </a:rPr>
              <a:t>λα </a:t>
            </a:r>
            <a:r>
              <a:rPr sz="1600" spc="-5" dirty="0">
                <a:latin typeface="Arial"/>
                <a:cs typeface="Arial"/>
              </a:rPr>
              <a:t>[</a:t>
            </a:r>
            <a:r>
              <a:rPr sz="1600" b="1" u="heavy" spc="-5" dirty="0">
                <a:uFill>
                  <a:solidFill>
                    <a:srgbClr val="000000"/>
                  </a:solidFill>
                </a:uFill>
                <a:latin typeface="Arial"/>
                <a:cs typeface="Arial"/>
              </a:rPr>
              <a:t>é</a:t>
            </a:r>
            <a:r>
              <a:rPr sz="1600" spc="-5" dirty="0">
                <a:latin typeface="Arial"/>
                <a:cs typeface="Arial"/>
              </a:rPr>
              <a:t>la] </a:t>
            </a:r>
            <a:r>
              <a:rPr sz="1600" dirty="0">
                <a:latin typeface="Arial"/>
                <a:cs typeface="Arial"/>
              </a:rPr>
              <a:t>~ </a:t>
            </a:r>
            <a:r>
              <a:rPr sz="1600" b="1" u="heavy" spc="-5" dirty="0">
                <a:uFill>
                  <a:solidFill>
                    <a:srgbClr val="000000"/>
                  </a:solidFill>
                </a:uFill>
                <a:latin typeface="Arial"/>
                <a:cs typeface="Arial"/>
              </a:rPr>
              <a:t>ό</a:t>
            </a:r>
            <a:r>
              <a:rPr sz="1600" spc="-5" dirty="0">
                <a:latin typeface="Arial"/>
                <a:cs typeface="Arial"/>
              </a:rPr>
              <a:t>λα</a:t>
            </a:r>
            <a:r>
              <a:rPr sz="1600" spc="15" dirty="0">
                <a:latin typeface="Arial"/>
                <a:cs typeface="Arial"/>
              </a:rPr>
              <a:t> </a:t>
            </a:r>
            <a:r>
              <a:rPr sz="1600" spc="-5" dirty="0">
                <a:latin typeface="Arial"/>
                <a:cs typeface="Arial"/>
              </a:rPr>
              <a:t>[</a:t>
            </a:r>
            <a:r>
              <a:rPr sz="1600" b="1" u="heavy" spc="-5" dirty="0">
                <a:uFill>
                  <a:solidFill>
                    <a:srgbClr val="000000"/>
                  </a:solidFill>
                </a:uFill>
                <a:latin typeface="Arial"/>
                <a:cs typeface="Arial"/>
              </a:rPr>
              <a:t>ό</a:t>
            </a:r>
            <a:r>
              <a:rPr sz="1600" spc="-5" dirty="0">
                <a:latin typeface="Arial"/>
                <a:cs typeface="Arial"/>
              </a:rPr>
              <a:t>la]</a:t>
            </a:r>
            <a:endParaRPr sz="1600">
              <a:latin typeface="Arial"/>
              <a:cs typeface="Arial"/>
            </a:endParaRPr>
          </a:p>
          <a:p>
            <a:pPr marL="755650" lvl="1" indent="-286385">
              <a:lnSpc>
                <a:spcPct val="100000"/>
              </a:lnSpc>
              <a:spcBef>
                <a:spcPts val="5"/>
              </a:spcBef>
              <a:buChar char="–"/>
              <a:tabLst>
                <a:tab pos="755650" algn="l"/>
                <a:tab pos="756285" algn="l"/>
              </a:tabLst>
            </a:pPr>
            <a:r>
              <a:rPr sz="1600" spc="-10" dirty="0">
                <a:latin typeface="Arial"/>
                <a:cs typeface="Arial"/>
              </a:rPr>
              <a:t>μ</a:t>
            </a:r>
            <a:r>
              <a:rPr sz="1600" b="1" u="heavy" spc="-10" dirty="0">
                <a:uFill>
                  <a:solidFill>
                    <a:srgbClr val="000000"/>
                  </a:solidFill>
                </a:uFill>
                <a:latin typeface="Arial"/>
                <a:cs typeface="Arial"/>
              </a:rPr>
              <a:t>έ</a:t>
            </a:r>
            <a:r>
              <a:rPr sz="1600" spc="-10" dirty="0">
                <a:latin typeface="Arial"/>
                <a:cs typeface="Arial"/>
              </a:rPr>
              <a:t>νω </a:t>
            </a:r>
            <a:r>
              <a:rPr sz="1600" spc="-5" dirty="0">
                <a:latin typeface="Arial"/>
                <a:cs typeface="Arial"/>
              </a:rPr>
              <a:t>[m</a:t>
            </a:r>
            <a:r>
              <a:rPr sz="1600" b="1" u="heavy" spc="-5" dirty="0">
                <a:uFill>
                  <a:solidFill>
                    <a:srgbClr val="000000"/>
                  </a:solidFill>
                </a:uFill>
                <a:latin typeface="Arial"/>
                <a:cs typeface="Arial"/>
              </a:rPr>
              <a:t>é</a:t>
            </a:r>
            <a:r>
              <a:rPr sz="1600" spc="-5" dirty="0">
                <a:latin typeface="Arial"/>
                <a:cs typeface="Arial"/>
              </a:rPr>
              <a:t>no] </a:t>
            </a:r>
            <a:r>
              <a:rPr sz="1600" dirty="0">
                <a:latin typeface="Arial"/>
                <a:cs typeface="Arial"/>
              </a:rPr>
              <a:t>~ μ</a:t>
            </a:r>
            <a:r>
              <a:rPr sz="1600" b="1" u="heavy" dirty="0">
                <a:uFill>
                  <a:solidFill>
                    <a:srgbClr val="000000"/>
                  </a:solidFill>
                </a:uFill>
                <a:latin typeface="Arial"/>
                <a:cs typeface="Arial"/>
              </a:rPr>
              <a:t>ό</a:t>
            </a:r>
            <a:r>
              <a:rPr sz="1600" dirty="0">
                <a:latin typeface="Arial"/>
                <a:cs typeface="Arial"/>
              </a:rPr>
              <a:t>νο</a:t>
            </a:r>
            <a:r>
              <a:rPr sz="1600" spc="10" dirty="0">
                <a:latin typeface="Arial"/>
                <a:cs typeface="Arial"/>
              </a:rPr>
              <a:t> </a:t>
            </a:r>
            <a:r>
              <a:rPr sz="1600" spc="-5" dirty="0">
                <a:latin typeface="Arial"/>
                <a:cs typeface="Arial"/>
              </a:rPr>
              <a:t>[m</a:t>
            </a:r>
            <a:r>
              <a:rPr sz="1600" b="1" u="heavy" spc="-5" dirty="0">
                <a:uFill>
                  <a:solidFill>
                    <a:srgbClr val="000000"/>
                  </a:solidFill>
                </a:uFill>
                <a:latin typeface="Arial"/>
                <a:cs typeface="Arial"/>
              </a:rPr>
              <a:t>ό</a:t>
            </a:r>
            <a:r>
              <a:rPr sz="1600" spc="-5" dirty="0">
                <a:latin typeface="Arial"/>
                <a:cs typeface="Arial"/>
              </a:rPr>
              <a:t>no]</a:t>
            </a:r>
            <a:endParaRPr sz="1600">
              <a:latin typeface="Arial"/>
              <a:cs typeface="Arial"/>
            </a:endParaRPr>
          </a:p>
          <a:p>
            <a:pPr marL="355600" marR="229235" indent="-342900" algn="just">
              <a:lnSpc>
                <a:spcPct val="79900"/>
              </a:lnSpc>
              <a:spcBef>
                <a:spcPts val="434"/>
              </a:spcBef>
              <a:buChar char="•"/>
              <a:tabLst>
                <a:tab pos="356235" algn="l"/>
              </a:tabLst>
            </a:pPr>
            <a:r>
              <a:rPr sz="1800" spc="-5" dirty="0">
                <a:latin typeface="Arial"/>
                <a:cs typeface="Arial"/>
              </a:rPr>
              <a:t>Σε κάθε ζευγάρι λέξεων </a:t>
            </a:r>
            <a:r>
              <a:rPr sz="1800" dirty="0">
                <a:latin typeface="Arial"/>
                <a:cs typeface="Arial"/>
              </a:rPr>
              <a:t>η </a:t>
            </a:r>
            <a:r>
              <a:rPr sz="1800" spc="-5" dirty="0">
                <a:latin typeface="Arial"/>
                <a:cs typeface="Arial"/>
              </a:rPr>
              <a:t>πρώτη λέξη περιέχει ένα μη στρογγυλό φωνήεν  και </a:t>
            </a:r>
            <a:r>
              <a:rPr sz="1800" dirty="0">
                <a:latin typeface="Arial"/>
                <a:cs typeface="Arial"/>
              </a:rPr>
              <a:t>η </a:t>
            </a:r>
            <a:r>
              <a:rPr sz="1800" spc="-5" dirty="0">
                <a:latin typeface="Arial"/>
                <a:cs typeface="Arial"/>
              </a:rPr>
              <a:t>δεύτερη ένα στρογγυλό φωνήεν. Αν προφέρετε τις λέξεις με τη σειρά  θα παρατηρήσετε ότι τα χείλια σας κατά την άρθρωση του φωνήεντος της  δεύτερης λέξης κάθε ζεύγους σουφρώνουν και</a:t>
            </a:r>
            <a:r>
              <a:rPr sz="1800" spc="-15" dirty="0">
                <a:latin typeface="Arial"/>
                <a:cs typeface="Arial"/>
              </a:rPr>
              <a:t> </a:t>
            </a:r>
            <a:r>
              <a:rPr sz="1800" spc="-5" dirty="0">
                <a:latin typeface="Arial"/>
                <a:cs typeface="Arial"/>
              </a:rPr>
              <a:t>στρογγυλεύουν.</a:t>
            </a:r>
            <a:endParaRPr sz="1800">
              <a:latin typeface="Arial"/>
              <a:cs typeface="Arial"/>
            </a:endParaRPr>
          </a:p>
          <a:p>
            <a:pPr marL="355600" marR="13970" indent="-342900" algn="just">
              <a:lnSpc>
                <a:spcPts val="1730"/>
              </a:lnSpc>
              <a:spcBef>
                <a:spcPts val="415"/>
              </a:spcBef>
              <a:buChar char="•"/>
              <a:tabLst>
                <a:tab pos="355600" algn="l"/>
              </a:tabLst>
            </a:pPr>
            <a:r>
              <a:rPr sz="1800" spc="-5" dirty="0">
                <a:latin typeface="Arial"/>
                <a:cs typeface="Arial"/>
              </a:rPr>
              <a:t>Για </a:t>
            </a:r>
            <a:r>
              <a:rPr sz="1800" dirty="0">
                <a:latin typeface="Arial"/>
                <a:cs typeface="Arial"/>
              </a:rPr>
              <a:t>τη ΝΕ τα </a:t>
            </a:r>
            <a:r>
              <a:rPr sz="1800" spc="-5" dirty="0">
                <a:latin typeface="Arial"/>
                <a:cs typeface="Arial"/>
              </a:rPr>
              <a:t>φωνήεντα ως προς το στρογγύλεμα των χειλιών χωρίζονται ως  εξής:</a:t>
            </a:r>
            <a:endParaRPr sz="1800">
              <a:latin typeface="Arial"/>
              <a:cs typeface="Arial"/>
            </a:endParaRPr>
          </a:p>
          <a:p>
            <a:pPr marL="755650" lvl="1" indent="-286385" algn="just">
              <a:lnSpc>
                <a:spcPct val="100000"/>
              </a:lnSpc>
              <a:spcBef>
                <a:spcPts val="10"/>
              </a:spcBef>
              <a:buChar char="–"/>
              <a:tabLst>
                <a:tab pos="756285" algn="l"/>
              </a:tabLst>
            </a:pPr>
            <a:r>
              <a:rPr sz="1600" spc="-5" dirty="0">
                <a:latin typeface="Arial"/>
                <a:cs typeface="Arial"/>
              </a:rPr>
              <a:t>[i, </a:t>
            </a:r>
            <a:r>
              <a:rPr sz="1600" dirty="0">
                <a:latin typeface="Arial"/>
                <a:cs typeface="Arial"/>
              </a:rPr>
              <a:t>e, a]: Μη </a:t>
            </a:r>
            <a:r>
              <a:rPr sz="1600" spc="-5" dirty="0">
                <a:latin typeface="Arial"/>
                <a:cs typeface="Arial"/>
              </a:rPr>
              <a:t>στρογγυλά</a:t>
            </a:r>
            <a:r>
              <a:rPr sz="1600" spc="5" dirty="0">
                <a:latin typeface="Arial"/>
                <a:cs typeface="Arial"/>
              </a:rPr>
              <a:t> </a:t>
            </a:r>
            <a:r>
              <a:rPr sz="1600" spc="-5" dirty="0">
                <a:latin typeface="Arial"/>
                <a:cs typeface="Arial"/>
              </a:rPr>
              <a:t>φωνήεντα</a:t>
            </a:r>
            <a:endParaRPr sz="1600">
              <a:latin typeface="Arial"/>
              <a:cs typeface="Arial"/>
            </a:endParaRPr>
          </a:p>
          <a:p>
            <a:pPr marL="755015" lvl="1" indent="-285750" algn="just">
              <a:lnSpc>
                <a:spcPct val="100000"/>
              </a:lnSpc>
              <a:spcBef>
                <a:spcPts val="5"/>
              </a:spcBef>
              <a:buChar char="–"/>
              <a:tabLst>
                <a:tab pos="755650" algn="l"/>
              </a:tabLst>
            </a:pPr>
            <a:r>
              <a:rPr sz="1600" spc="-5" dirty="0">
                <a:latin typeface="Arial"/>
                <a:cs typeface="Arial"/>
              </a:rPr>
              <a:t>[u, </a:t>
            </a:r>
            <a:r>
              <a:rPr sz="1600" dirty="0">
                <a:latin typeface="Arial"/>
                <a:cs typeface="Arial"/>
              </a:rPr>
              <a:t>o]: </a:t>
            </a:r>
            <a:r>
              <a:rPr sz="1600" spc="-5" dirty="0">
                <a:latin typeface="Arial"/>
                <a:cs typeface="Arial"/>
              </a:rPr>
              <a:t>Στρογγυλά </a:t>
            </a:r>
            <a:r>
              <a:rPr sz="1600" dirty="0">
                <a:latin typeface="Arial"/>
                <a:cs typeface="Arial"/>
              </a:rPr>
              <a:t>φωνήεντα</a:t>
            </a:r>
            <a:endParaRPr sz="1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3739</Words>
  <Application>Microsoft Office PowerPoint</Application>
  <PresentationFormat>Προσαρμογή</PresentationFormat>
  <Paragraphs>278</Paragraphs>
  <Slides>40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40</vt:i4>
      </vt:variant>
    </vt:vector>
  </HeadingPairs>
  <TitlesOfParts>
    <vt:vector size="47" baseType="lpstr">
      <vt:lpstr>MS Gothic</vt:lpstr>
      <vt:lpstr>Arial</vt:lpstr>
      <vt:lpstr>Calibri</vt:lpstr>
      <vt:lpstr>Times New Roman</vt:lpstr>
      <vt:lpstr>Trebuchet MS</vt:lpstr>
      <vt:lpstr>Office Theme</vt:lpstr>
      <vt:lpstr>Θέμα του Office</vt:lpstr>
      <vt:lpstr>Παρουσίαση του PowerPoint</vt:lpstr>
      <vt:lpstr>Φωνήεντα</vt:lpstr>
      <vt:lpstr>Δίφθογγοι</vt:lpstr>
      <vt:lpstr>Φωνηεντικό ύψος</vt:lpstr>
      <vt:lpstr>Αντίληψη του φωνηεντικού ύψους</vt:lpstr>
      <vt:lpstr>Κίνηση της γλώσσας στον οριζόντιο  άξονα</vt:lpstr>
      <vt:lpstr>Αντίληψη της οριζόντιας κίνησης  της γλώσσας</vt:lpstr>
      <vt:lpstr>Στρογγύλεμα χειλιών</vt:lpstr>
      <vt:lpstr>Αντίληψη του  στρογγυλέματος των  χειλιών</vt:lpstr>
      <vt:lpstr>Κατάταξη των φωνηέντων της Νέας  Ελληνικής</vt:lpstr>
      <vt:lpstr>Πρωτεύοντα φωνήεντα</vt:lpstr>
      <vt:lpstr>Αντίληψη θέσης φωνηέντων</vt:lpstr>
      <vt:lpstr>Τα φωνήεντα της Νέας Ελληνικής [i]</vt:lpstr>
      <vt:lpstr>Τα φωνήεντα της Νέας Ελληνικής [e]</vt:lpstr>
      <vt:lpstr>Τα φωνήεντα της Νέας Ελληνικής [a]</vt:lpstr>
      <vt:lpstr>Τα φωνήεντα της Νέας Ελληνικής [ο]</vt:lpstr>
      <vt:lpstr>Τα φωνήεντα της Νέας Ελληνικής [u]</vt:lpstr>
      <vt:lpstr>Θέση των φωνηέντων (κλειστά και ανοικτά)</vt:lpstr>
      <vt:lpstr>Θέση των φωνηέντων (σε σχέση με την γλώσσα και τα σαγόνια)</vt:lpstr>
      <vt:lpstr>ESERCIZI</vt:lpstr>
      <vt:lpstr>ΠΙΝΑΚΑΣ ΦΩΝΗΕΝΤΩΝ (ΝΕ)</vt:lpstr>
      <vt:lpstr>Παρουσίαση του PowerPoint</vt:lpstr>
      <vt:lpstr>ΠΙΝΑΚΑΣ ΦΩΝΗΕΝΤΩΝ (ΙΤ)</vt:lpstr>
      <vt:lpstr>ΧΑΡΑΚΤΗΡΙΣΜΟΣ/ΣΥΜΒΟΛΙΣΜΟΣ ΦΩΝΗΕΝΤΩΝ</vt:lpstr>
      <vt:lpstr>Σύμφωνα</vt:lpstr>
      <vt:lpstr>Τόπος άρθρωσης</vt:lpstr>
      <vt:lpstr>Υπερωικά Σύμφωνα</vt:lpstr>
      <vt:lpstr>Ουρανικά</vt:lpstr>
      <vt:lpstr>Φατνιακά</vt:lpstr>
      <vt:lpstr>Οδοντικά</vt:lpstr>
      <vt:lpstr>Χειλικά</vt:lpstr>
      <vt:lpstr>Τρόπος άρθρωσης  Κλειστά -Εξακολουθητικά</vt:lpstr>
      <vt:lpstr>Τα κλειστά της Νέας Ελληνικής</vt:lpstr>
      <vt:lpstr>Τα εξακολουθητικά της Νέας Ελληνικής</vt:lpstr>
      <vt:lpstr>Τρόπος Άρθρωσης  Έρρινα - Στοματικά</vt:lpstr>
      <vt:lpstr>Τα έρρινα της Νέας Ελληνικής</vt:lpstr>
      <vt:lpstr>Τρόπος Άρθρωσης Υγρά - Μη υγρά</vt:lpstr>
      <vt:lpstr>Παρουσίαση του PowerPoint</vt:lpstr>
      <vt:lpstr>Τρόπος Άρθρωσης  Ηχηρά - Άηχα</vt:lpstr>
      <vt:lpstr>Πίνακας κατάταξης των συμφώνων  της Νέας Ελληνικής (βασισμένος  στα σύμβολα  του ΔΦΑ)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Florou</dc:creator>
  <cp:lastModifiedBy>Florou Katerina</cp:lastModifiedBy>
  <cp:revision>12</cp:revision>
  <dcterms:created xsi:type="dcterms:W3CDTF">2020-03-03T06:13:23Z</dcterms:created>
  <dcterms:modified xsi:type="dcterms:W3CDTF">2025-03-21T21:21:30Z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2006-05-15T00:00:00Z</vt:filetime>
  </property>
  <property fmtid="{D5CDD505-2E9C-101B-9397-08002B2CF9AE}" pid="3" name="Creator">
    <vt:lpwstr>Acrobat PDFMaker 7.0.5 for PowerPoint</vt:lpwstr>
  </property>
  <property fmtid="{D5CDD505-2E9C-101B-9397-08002B2CF9AE}" pid="4" name="LastSaved">
    <vt:filetime>2020-03-03T00:00:00Z</vt:filetime>
  </property>
</Properties>
</file>