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70" r:id="rId3"/>
    <p:sldId id="258" r:id="rId4"/>
    <p:sldId id="259" r:id="rId5"/>
    <p:sldId id="260" r:id="rId6"/>
    <p:sldId id="261" r:id="rId7"/>
    <p:sldId id="262" r:id="rId8"/>
    <p:sldId id="271" r:id="rId9"/>
    <p:sldId id="272" r:id="rId10"/>
    <p:sldId id="273" r:id="rId11"/>
    <p:sldId id="263" r:id="rId12"/>
    <p:sldId id="264" r:id="rId13"/>
    <p:sldId id="265" r:id="rId14"/>
    <p:sldId id="266" r:id="rId15"/>
    <p:sldId id="267" r:id="rId16"/>
    <p:sldId id="275" r:id="rId17"/>
    <p:sldId id="276" r:id="rId18"/>
    <p:sldId id="277" r:id="rId19"/>
    <p:sldId id="278" r:id="rId20"/>
    <p:sldId id="280" r:id="rId21"/>
    <p:sldId id="281" r:id="rId22"/>
    <p:sldId id="279" r:id="rId23"/>
    <p:sldId id="268" r:id="rId24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424BF4A-7ED0-4F1C-AB6D-FCF8ABD79C73}" type="doc">
      <dgm:prSet loTypeId="urn:microsoft.com/office/officeart/2008/layout/LinedList" loCatId="list" qsTypeId="urn:microsoft.com/office/officeart/2005/8/quickstyle/simple4" qsCatId="simple" csTypeId="urn:microsoft.com/office/officeart/2005/8/colors/accent6_2" csCatId="accent6"/>
      <dgm:spPr/>
      <dgm:t>
        <a:bodyPr/>
        <a:lstStyle/>
        <a:p>
          <a:endParaRPr lang="en-US"/>
        </a:p>
      </dgm:t>
    </dgm:pt>
    <dgm:pt modelId="{981BF879-C60B-4742-B959-23358B652CE8}">
      <dgm:prSet/>
      <dgm:spPr/>
      <dgm:t>
        <a:bodyPr/>
        <a:lstStyle/>
        <a:p>
          <a:r>
            <a:rPr lang="en-US"/>
            <a:t>Έκθλιψη (elisione)</a:t>
          </a:r>
        </a:p>
      </dgm:t>
    </dgm:pt>
    <dgm:pt modelId="{3E0176D3-0010-4319-8C38-C92853966116}" type="parTrans" cxnId="{E7293AFE-5328-4909-B127-B3C7C266C4C5}">
      <dgm:prSet/>
      <dgm:spPr/>
      <dgm:t>
        <a:bodyPr/>
        <a:lstStyle/>
        <a:p>
          <a:endParaRPr lang="en-US"/>
        </a:p>
      </dgm:t>
    </dgm:pt>
    <dgm:pt modelId="{0512CE29-5118-444A-A0B5-8913911FA5C7}" type="sibTrans" cxnId="{E7293AFE-5328-4909-B127-B3C7C266C4C5}">
      <dgm:prSet/>
      <dgm:spPr/>
      <dgm:t>
        <a:bodyPr/>
        <a:lstStyle/>
        <a:p>
          <a:endParaRPr lang="en-US"/>
        </a:p>
      </dgm:t>
    </dgm:pt>
    <dgm:pt modelId="{5447E5A3-748B-4AD8-A50E-A77C74676B31}">
      <dgm:prSet/>
      <dgm:spPr/>
      <dgm:t>
        <a:bodyPr/>
        <a:lstStyle/>
        <a:p>
          <a:r>
            <a:rPr lang="en-US"/>
            <a:t>Αποκοπή (troncamento)</a:t>
          </a:r>
        </a:p>
      </dgm:t>
    </dgm:pt>
    <dgm:pt modelId="{8A2B46F2-3DAD-4F76-825A-EE7CF35ED8C9}" type="parTrans" cxnId="{FA680143-9E3F-4474-AC48-E1728CFE0426}">
      <dgm:prSet/>
      <dgm:spPr/>
      <dgm:t>
        <a:bodyPr/>
        <a:lstStyle/>
        <a:p>
          <a:endParaRPr lang="en-US"/>
        </a:p>
      </dgm:t>
    </dgm:pt>
    <dgm:pt modelId="{CEC61286-DC4C-4A3D-A0BF-8F933E19D5CC}" type="sibTrans" cxnId="{FA680143-9E3F-4474-AC48-E1728CFE0426}">
      <dgm:prSet/>
      <dgm:spPr/>
      <dgm:t>
        <a:bodyPr/>
        <a:lstStyle/>
        <a:p>
          <a:endParaRPr lang="en-US"/>
        </a:p>
      </dgm:t>
    </dgm:pt>
    <dgm:pt modelId="{72D5E20E-5C2B-479C-BF54-DC3D63C0EF19}">
      <dgm:prSet/>
      <dgm:spPr/>
      <dgm:t>
        <a:bodyPr/>
        <a:lstStyle/>
        <a:p>
          <a:r>
            <a:rPr lang="en-US"/>
            <a:t>Προκλιτικές και εγκλιτικές λέξεις  (proclitiche, enclitiche)</a:t>
          </a:r>
        </a:p>
      </dgm:t>
    </dgm:pt>
    <dgm:pt modelId="{D1E16554-FA23-4421-A18E-971033C85FAE}" type="parTrans" cxnId="{84C015E1-029A-4A29-989B-C8B602A1F2D0}">
      <dgm:prSet/>
      <dgm:spPr/>
      <dgm:t>
        <a:bodyPr/>
        <a:lstStyle/>
        <a:p>
          <a:endParaRPr lang="en-US"/>
        </a:p>
      </dgm:t>
    </dgm:pt>
    <dgm:pt modelId="{704678E1-61FE-4654-94DF-38ECBD44CF42}" type="sibTrans" cxnId="{84C015E1-029A-4A29-989B-C8B602A1F2D0}">
      <dgm:prSet/>
      <dgm:spPr/>
      <dgm:t>
        <a:bodyPr/>
        <a:lstStyle/>
        <a:p>
          <a:endParaRPr lang="en-US"/>
        </a:p>
      </dgm:t>
    </dgm:pt>
    <dgm:pt modelId="{7342F561-68AD-4B88-AA59-8D7ED351E906}">
      <dgm:prSet/>
      <dgm:spPr/>
      <dgm:t>
        <a:bodyPr/>
        <a:lstStyle/>
        <a:p>
          <a:r>
            <a:rPr lang="en-US"/>
            <a:t>Φωνοσυντακτικός αναδιπλασιασμός</a:t>
          </a:r>
          <a:r>
            <a:rPr lang="el-GR"/>
            <a:t>  </a:t>
          </a:r>
          <a:r>
            <a:rPr lang="en-US"/>
            <a:t>(raddoppiamento fonosintattico)</a:t>
          </a:r>
        </a:p>
      </dgm:t>
    </dgm:pt>
    <dgm:pt modelId="{88EB2DA1-65E8-4E63-B6F6-67CEBEB4751F}" type="parTrans" cxnId="{19216C56-CC2F-4D22-BDB1-AAEBCA1C9154}">
      <dgm:prSet/>
      <dgm:spPr/>
      <dgm:t>
        <a:bodyPr/>
        <a:lstStyle/>
        <a:p>
          <a:endParaRPr lang="en-US"/>
        </a:p>
      </dgm:t>
    </dgm:pt>
    <dgm:pt modelId="{623A4A29-075E-4404-B03E-A9C64942DBF2}" type="sibTrans" cxnId="{19216C56-CC2F-4D22-BDB1-AAEBCA1C9154}">
      <dgm:prSet/>
      <dgm:spPr/>
      <dgm:t>
        <a:bodyPr/>
        <a:lstStyle/>
        <a:p>
          <a:endParaRPr lang="en-US"/>
        </a:p>
      </dgm:t>
    </dgm:pt>
    <dgm:pt modelId="{64D93AE6-88B2-49C4-851D-6F6F0235737D}" type="pres">
      <dgm:prSet presAssocID="{7424BF4A-7ED0-4F1C-AB6D-FCF8ABD79C73}" presName="vert0" presStyleCnt="0">
        <dgm:presLayoutVars>
          <dgm:dir/>
          <dgm:animOne val="branch"/>
          <dgm:animLvl val="lvl"/>
        </dgm:presLayoutVars>
      </dgm:prSet>
      <dgm:spPr/>
    </dgm:pt>
    <dgm:pt modelId="{28952CD6-3579-4D2A-A968-68386A75F9E7}" type="pres">
      <dgm:prSet presAssocID="{981BF879-C60B-4742-B959-23358B652CE8}" presName="thickLine" presStyleLbl="alignNode1" presStyleIdx="0" presStyleCnt="4"/>
      <dgm:spPr/>
    </dgm:pt>
    <dgm:pt modelId="{0A5FBAA7-103F-467D-BEC4-969FA4B0A5CF}" type="pres">
      <dgm:prSet presAssocID="{981BF879-C60B-4742-B959-23358B652CE8}" presName="horz1" presStyleCnt="0"/>
      <dgm:spPr/>
    </dgm:pt>
    <dgm:pt modelId="{97F4DE4E-5DD0-4F59-B036-495AE2A7F14B}" type="pres">
      <dgm:prSet presAssocID="{981BF879-C60B-4742-B959-23358B652CE8}" presName="tx1" presStyleLbl="revTx" presStyleIdx="0" presStyleCnt="4"/>
      <dgm:spPr/>
    </dgm:pt>
    <dgm:pt modelId="{279A2CA3-A967-4607-B405-8B9AD70D47F7}" type="pres">
      <dgm:prSet presAssocID="{981BF879-C60B-4742-B959-23358B652CE8}" presName="vert1" presStyleCnt="0"/>
      <dgm:spPr/>
    </dgm:pt>
    <dgm:pt modelId="{80A6A32B-69D5-4302-A4DB-53E56E036730}" type="pres">
      <dgm:prSet presAssocID="{5447E5A3-748B-4AD8-A50E-A77C74676B31}" presName="thickLine" presStyleLbl="alignNode1" presStyleIdx="1" presStyleCnt="4"/>
      <dgm:spPr/>
    </dgm:pt>
    <dgm:pt modelId="{65D82F4F-908A-4BA9-BDE2-F92C24D634D4}" type="pres">
      <dgm:prSet presAssocID="{5447E5A3-748B-4AD8-A50E-A77C74676B31}" presName="horz1" presStyleCnt="0"/>
      <dgm:spPr/>
    </dgm:pt>
    <dgm:pt modelId="{28E01231-063D-4898-B9E9-D9EE6B314A0E}" type="pres">
      <dgm:prSet presAssocID="{5447E5A3-748B-4AD8-A50E-A77C74676B31}" presName="tx1" presStyleLbl="revTx" presStyleIdx="1" presStyleCnt="4"/>
      <dgm:spPr/>
    </dgm:pt>
    <dgm:pt modelId="{8A9A7726-942C-4104-B597-935A9DEBB107}" type="pres">
      <dgm:prSet presAssocID="{5447E5A3-748B-4AD8-A50E-A77C74676B31}" presName="vert1" presStyleCnt="0"/>
      <dgm:spPr/>
    </dgm:pt>
    <dgm:pt modelId="{945D0A1A-3325-43A1-BCDF-C123616287A9}" type="pres">
      <dgm:prSet presAssocID="{72D5E20E-5C2B-479C-BF54-DC3D63C0EF19}" presName="thickLine" presStyleLbl="alignNode1" presStyleIdx="2" presStyleCnt="4"/>
      <dgm:spPr/>
    </dgm:pt>
    <dgm:pt modelId="{42F9C744-D716-46B1-95EB-6CF776CC624C}" type="pres">
      <dgm:prSet presAssocID="{72D5E20E-5C2B-479C-BF54-DC3D63C0EF19}" presName="horz1" presStyleCnt="0"/>
      <dgm:spPr/>
    </dgm:pt>
    <dgm:pt modelId="{C297117B-BB07-4868-92D5-EECDFE7871AD}" type="pres">
      <dgm:prSet presAssocID="{72D5E20E-5C2B-479C-BF54-DC3D63C0EF19}" presName="tx1" presStyleLbl="revTx" presStyleIdx="2" presStyleCnt="4"/>
      <dgm:spPr/>
    </dgm:pt>
    <dgm:pt modelId="{F5E0BA0F-8603-46AF-8464-A3B365E96F8A}" type="pres">
      <dgm:prSet presAssocID="{72D5E20E-5C2B-479C-BF54-DC3D63C0EF19}" presName="vert1" presStyleCnt="0"/>
      <dgm:spPr/>
    </dgm:pt>
    <dgm:pt modelId="{E15D4344-996A-4DBA-A1AE-983DCFCD7859}" type="pres">
      <dgm:prSet presAssocID="{7342F561-68AD-4B88-AA59-8D7ED351E906}" presName="thickLine" presStyleLbl="alignNode1" presStyleIdx="3" presStyleCnt="4"/>
      <dgm:spPr/>
    </dgm:pt>
    <dgm:pt modelId="{F529AA73-B125-4A84-8E0E-A1545350973A}" type="pres">
      <dgm:prSet presAssocID="{7342F561-68AD-4B88-AA59-8D7ED351E906}" presName="horz1" presStyleCnt="0"/>
      <dgm:spPr/>
    </dgm:pt>
    <dgm:pt modelId="{11F3792D-5893-41B3-876E-5AAE953A7A9A}" type="pres">
      <dgm:prSet presAssocID="{7342F561-68AD-4B88-AA59-8D7ED351E906}" presName="tx1" presStyleLbl="revTx" presStyleIdx="3" presStyleCnt="4"/>
      <dgm:spPr/>
    </dgm:pt>
    <dgm:pt modelId="{724B2513-F031-4AD2-A581-87C1528E31CB}" type="pres">
      <dgm:prSet presAssocID="{7342F561-68AD-4B88-AA59-8D7ED351E906}" presName="vert1" presStyleCnt="0"/>
      <dgm:spPr/>
    </dgm:pt>
  </dgm:ptLst>
  <dgm:cxnLst>
    <dgm:cxn modelId="{C69C5B04-69DF-4B69-BA43-9EC1917FFF97}" type="presOf" srcId="{7424BF4A-7ED0-4F1C-AB6D-FCF8ABD79C73}" destId="{64D93AE6-88B2-49C4-851D-6F6F0235737D}" srcOrd="0" destOrd="0" presId="urn:microsoft.com/office/officeart/2008/layout/LinedList"/>
    <dgm:cxn modelId="{4EB6730A-8696-4D90-8942-B6CE6BD0EE51}" type="presOf" srcId="{7342F561-68AD-4B88-AA59-8D7ED351E906}" destId="{11F3792D-5893-41B3-876E-5AAE953A7A9A}" srcOrd="0" destOrd="0" presId="urn:microsoft.com/office/officeart/2008/layout/LinedList"/>
    <dgm:cxn modelId="{A18BF014-D40A-4B6A-A304-85310641242E}" type="presOf" srcId="{72D5E20E-5C2B-479C-BF54-DC3D63C0EF19}" destId="{C297117B-BB07-4868-92D5-EECDFE7871AD}" srcOrd="0" destOrd="0" presId="urn:microsoft.com/office/officeart/2008/layout/LinedList"/>
    <dgm:cxn modelId="{9DD9D532-3013-4C7B-AE5E-E3C16DA8790C}" type="presOf" srcId="{981BF879-C60B-4742-B959-23358B652CE8}" destId="{97F4DE4E-5DD0-4F59-B036-495AE2A7F14B}" srcOrd="0" destOrd="0" presId="urn:microsoft.com/office/officeart/2008/layout/LinedList"/>
    <dgm:cxn modelId="{5D436139-07D1-45B4-81B6-051778336E3E}" type="presOf" srcId="{5447E5A3-748B-4AD8-A50E-A77C74676B31}" destId="{28E01231-063D-4898-B9E9-D9EE6B314A0E}" srcOrd="0" destOrd="0" presId="urn:microsoft.com/office/officeart/2008/layout/LinedList"/>
    <dgm:cxn modelId="{FA680143-9E3F-4474-AC48-E1728CFE0426}" srcId="{7424BF4A-7ED0-4F1C-AB6D-FCF8ABD79C73}" destId="{5447E5A3-748B-4AD8-A50E-A77C74676B31}" srcOrd="1" destOrd="0" parTransId="{8A2B46F2-3DAD-4F76-825A-EE7CF35ED8C9}" sibTransId="{CEC61286-DC4C-4A3D-A0BF-8F933E19D5CC}"/>
    <dgm:cxn modelId="{19216C56-CC2F-4D22-BDB1-AAEBCA1C9154}" srcId="{7424BF4A-7ED0-4F1C-AB6D-FCF8ABD79C73}" destId="{7342F561-68AD-4B88-AA59-8D7ED351E906}" srcOrd="3" destOrd="0" parTransId="{88EB2DA1-65E8-4E63-B6F6-67CEBEB4751F}" sibTransId="{623A4A29-075E-4404-B03E-A9C64942DBF2}"/>
    <dgm:cxn modelId="{84C015E1-029A-4A29-989B-C8B602A1F2D0}" srcId="{7424BF4A-7ED0-4F1C-AB6D-FCF8ABD79C73}" destId="{72D5E20E-5C2B-479C-BF54-DC3D63C0EF19}" srcOrd="2" destOrd="0" parTransId="{D1E16554-FA23-4421-A18E-971033C85FAE}" sibTransId="{704678E1-61FE-4654-94DF-38ECBD44CF42}"/>
    <dgm:cxn modelId="{E7293AFE-5328-4909-B127-B3C7C266C4C5}" srcId="{7424BF4A-7ED0-4F1C-AB6D-FCF8ABD79C73}" destId="{981BF879-C60B-4742-B959-23358B652CE8}" srcOrd="0" destOrd="0" parTransId="{3E0176D3-0010-4319-8C38-C92853966116}" sibTransId="{0512CE29-5118-444A-A0B5-8913911FA5C7}"/>
    <dgm:cxn modelId="{DF6A561B-160E-4695-B1AF-84DE7177809E}" type="presParOf" srcId="{64D93AE6-88B2-49C4-851D-6F6F0235737D}" destId="{28952CD6-3579-4D2A-A968-68386A75F9E7}" srcOrd="0" destOrd="0" presId="urn:microsoft.com/office/officeart/2008/layout/LinedList"/>
    <dgm:cxn modelId="{6970230C-A72A-471E-86DA-0F769DE22B88}" type="presParOf" srcId="{64D93AE6-88B2-49C4-851D-6F6F0235737D}" destId="{0A5FBAA7-103F-467D-BEC4-969FA4B0A5CF}" srcOrd="1" destOrd="0" presId="urn:microsoft.com/office/officeart/2008/layout/LinedList"/>
    <dgm:cxn modelId="{91490815-C1B1-4DE8-BCC6-3EA37DC2A91A}" type="presParOf" srcId="{0A5FBAA7-103F-467D-BEC4-969FA4B0A5CF}" destId="{97F4DE4E-5DD0-4F59-B036-495AE2A7F14B}" srcOrd="0" destOrd="0" presId="urn:microsoft.com/office/officeart/2008/layout/LinedList"/>
    <dgm:cxn modelId="{921BED70-A2C9-4F73-BBDE-8E93EBA174F2}" type="presParOf" srcId="{0A5FBAA7-103F-467D-BEC4-969FA4B0A5CF}" destId="{279A2CA3-A967-4607-B405-8B9AD70D47F7}" srcOrd="1" destOrd="0" presId="urn:microsoft.com/office/officeart/2008/layout/LinedList"/>
    <dgm:cxn modelId="{EF61CF90-FCD7-4380-A69D-7DB5AA711750}" type="presParOf" srcId="{64D93AE6-88B2-49C4-851D-6F6F0235737D}" destId="{80A6A32B-69D5-4302-A4DB-53E56E036730}" srcOrd="2" destOrd="0" presId="urn:microsoft.com/office/officeart/2008/layout/LinedList"/>
    <dgm:cxn modelId="{8BCBA47C-1BA1-4190-84D5-F7B92AE32255}" type="presParOf" srcId="{64D93AE6-88B2-49C4-851D-6F6F0235737D}" destId="{65D82F4F-908A-4BA9-BDE2-F92C24D634D4}" srcOrd="3" destOrd="0" presId="urn:microsoft.com/office/officeart/2008/layout/LinedList"/>
    <dgm:cxn modelId="{142E519E-F4A4-4C66-BDEA-AADF120D6B64}" type="presParOf" srcId="{65D82F4F-908A-4BA9-BDE2-F92C24D634D4}" destId="{28E01231-063D-4898-B9E9-D9EE6B314A0E}" srcOrd="0" destOrd="0" presId="urn:microsoft.com/office/officeart/2008/layout/LinedList"/>
    <dgm:cxn modelId="{99EE391A-A867-4F07-AC58-68A3AAFBC431}" type="presParOf" srcId="{65D82F4F-908A-4BA9-BDE2-F92C24D634D4}" destId="{8A9A7726-942C-4104-B597-935A9DEBB107}" srcOrd="1" destOrd="0" presId="urn:microsoft.com/office/officeart/2008/layout/LinedList"/>
    <dgm:cxn modelId="{9E07AF94-E08E-4EAA-8F29-A38F462A7075}" type="presParOf" srcId="{64D93AE6-88B2-49C4-851D-6F6F0235737D}" destId="{945D0A1A-3325-43A1-BCDF-C123616287A9}" srcOrd="4" destOrd="0" presId="urn:microsoft.com/office/officeart/2008/layout/LinedList"/>
    <dgm:cxn modelId="{5010ABEC-6BB3-4ABA-AB4D-DD63AF8137D2}" type="presParOf" srcId="{64D93AE6-88B2-49C4-851D-6F6F0235737D}" destId="{42F9C744-D716-46B1-95EB-6CF776CC624C}" srcOrd="5" destOrd="0" presId="urn:microsoft.com/office/officeart/2008/layout/LinedList"/>
    <dgm:cxn modelId="{049D7160-2DC2-4307-AA5C-DDAA420AF7C0}" type="presParOf" srcId="{42F9C744-D716-46B1-95EB-6CF776CC624C}" destId="{C297117B-BB07-4868-92D5-EECDFE7871AD}" srcOrd="0" destOrd="0" presId="urn:microsoft.com/office/officeart/2008/layout/LinedList"/>
    <dgm:cxn modelId="{AE8855E1-4151-4A0F-A253-C6558039CDF6}" type="presParOf" srcId="{42F9C744-D716-46B1-95EB-6CF776CC624C}" destId="{F5E0BA0F-8603-46AF-8464-A3B365E96F8A}" srcOrd="1" destOrd="0" presId="urn:microsoft.com/office/officeart/2008/layout/LinedList"/>
    <dgm:cxn modelId="{4415DDFF-BE22-48F2-B61C-B7EA51361FA9}" type="presParOf" srcId="{64D93AE6-88B2-49C4-851D-6F6F0235737D}" destId="{E15D4344-996A-4DBA-A1AE-983DCFCD7859}" srcOrd="6" destOrd="0" presId="urn:microsoft.com/office/officeart/2008/layout/LinedList"/>
    <dgm:cxn modelId="{4E8FB7D7-55B3-4C23-80D2-881DC186516C}" type="presParOf" srcId="{64D93AE6-88B2-49C4-851D-6F6F0235737D}" destId="{F529AA73-B125-4A84-8E0E-A1545350973A}" srcOrd="7" destOrd="0" presId="urn:microsoft.com/office/officeart/2008/layout/LinedList"/>
    <dgm:cxn modelId="{FF44E0FE-46A9-4280-A5B9-D2FADC8F121C}" type="presParOf" srcId="{F529AA73-B125-4A84-8E0E-A1545350973A}" destId="{11F3792D-5893-41B3-876E-5AAE953A7A9A}" srcOrd="0" destOrd="0" presId="urn:microsoft.com/office/officeart/2008/layout/LinedList"/>
    <dgm:cxn modelId="{24D14ABF-0AA2-4A0F-86FD-CD94CC82C78B}" type="presParOf" srcId="{F529AA73-B125-4A84-8E0E-A1545350973A}" destId="{724B2513-F031-4AD2-A581-87C1528E31CB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A201344-CD7A-4521-8645-0EE346AAFD7F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891BA627-D3E9-4711-91CD-5FB6E1261061}">
      <dgm:prSet/>
      <dgm:spPr/>
      <dgm:t>
        <a:bodyPr/>
        <a:lstStyle/>
        <a:p>
          <a:r>
            <a:rPr lang="en-US"/>
            <a:t>Απώλεια του τελικού άτονου φωνήεντος μιας  λέξης πριν από το αρχικό φωνήεν της επόμενης</a:t>
          </a:r>
        </a:p>
      </dgm:t>
    </dgm:pt>
    <dgm:pt modelId="{A7E6887C-D174-4DFA-8809-CEBE2883712F}" type="parTrans" cxnId="{E7F5CB47-BD60-4159-949E-0B312127A478}">
      <dgm:prSet/>
      <dgm:spPr/>
      <dgm:t>
        <a:bodyPr/>
        <a:lstStyle/>
        <a:p>
          <a:endParaRPr lang="en-US"/>
        </a:p>
      </dgm:t>
    </dgm:pt>
    <dgm:pt modelId="{20F3663D-A974-4429-975C-831A35103C91}" type="sibTrans" cxnId="{E7F5CB47-BD60-4159-949E-0B312127A478}">
      <dgm:prSet/>
      <dgm:spPr/>
      <dgm:t>
        <a:bodyPr/>
        <a:lstStyle/>
        <a:p>
          <a:endParaRPr lang="en-US"/>
        </a:p>
      </dgm:t>
    </dgm:pt>
    <dgm:pt modelId="{C39811DE-9B97-479C-94F6-29777385A0CF}">
      <dgm:prSet/>
      <dgm:spPr/>
      <dgm:t>
        <a:bodyPr/>
        <a:lstStyle/>
        <a:p>
          <a:r>
            <a:rPr lang="en-US"/>
            <a:t>Η έκθλιψη συμβαίνει στα:</a:t>
          </a:r>
        </a:p>
      </dgm:t>
    </dgm:pt>
    <dgm:pt modelId="{940D1273-69BE-4067-A571-9802AC10EDA8}" type="parTrans" cxnId="{5F069F36-1BBD-4FC7-8C3F-4A81F12AF1A6}">
      <dgm:prSet/>
      <dgm:spPr/>
      <dgm:t>
        <a:bodyPr/>
        <a:lstStyle/>
        <a:p>
          <a:endParaRPr lang="en-US"/>
        </a:p>
      </dgm:t>
    </dgm:pt>
    <dgm:pt modelId="{C21E0F30-2195-42B7-A710-6335C247D2BF}" type="sibTrans" cxnId="{5F069F36-1BBD-4FC7-8C3F-4A81F12AF1A6}">
      <dgm:prSet/>
      <dgm:spPr/>
      <dgm:t>
        <a:bodyPr/>
        <a:lstStyle/>
        <a:p>
          <a:endParaRPr lang="en-US"/>
        </a:p>
      </dgm:t>
    </dgm:pt>
    <dgm:pt modelId="{2289A125-6A95-46E6-9B60-FBFE3B4F5180}">
      <dgm:prSet/>
      <dgm:spPr/>
      <dgm:t>
        <a:bodyPr/>
        <a:lstStyle/>
        <a:p>
          <a:r>
            <a:rPr lang="en-US"/>
            <a:t>Άρθρα una, lo, la</a:t>
          </a:r>
        </a:p>
      </dgm:t>
    </dgm:pt>
    <dgm:pt modelId="{038B1624-6A98-4A14-8887-1AC77B196894}" type="parTrans" cxnId="{CC929BE9-B208-469E-9BBF-44B7DDFE698F}">
      <dgm:prSet/>
      <dgm:spPr/>
      <dgm:t>
        <a:bodyPr/>
        <a:lstStyle/>
        <a:p>
          <a:endParaRPr lang="en-US"/>
        </a:p>
      </dgm:t>
    </dgm:pt>
    <dgm:pt modelId="{54F4CFB9-1D91-419D-A341-29001F73E906}" type="sibTrans" cxnId="{CC929BE9-B208-469E-9BBF-44B7DDFE698F}">
      <dgm:prSet/>
      <dgm:spPr/>
      <dgm:t>
        <a:bodyPr/>
        <a:lstStyle/>
        <a:p>
          <a:endParaRPr lang="en-US"/>
        </a:p>
      </dgm:t>
    </dgm:pt>
    <dgm:pt modelId="{D2547FBC-BACA-4D58-9063-9C5E6F23F559}">
      <dgm:prSet/>
      <dgm:spPr/>
      <dgm:t>
        <a:bodyPr/>
        <a:lstStyle/>
        <a:p>
          <a:r>
            <a:rPr lang="en-US"/>
            <a:t>Συνθέτες προθέσεις με τα </a:t>
          </a:r>
          <a:r>
            <a:rPr lang="el-GR"/>
            <a:t> </a:t>
          </a:r>
          <a:r>
            <a:rPr lang="en-US"/>
            <a:t>lo, la</a:t>
          </a:r>
        </a:p>
      </dgm:t>
    </dgm:pt>
    <dgm:pt modelId="{EBFE5957-26B1-4586-A8CD-7419D5EEEB4B}" type="parTrans" cxnId="{FAB952E8-D3F1-4232-AB17-5EF5CD975998}">
      <dgm:prSet/>
      <dgm:spPr/>
      <dgm:t>
        <a:bodyPr/>
        <a:lstStyle/>
        <a:p>
          <a:endParaRPr lang="en-US"/>
        </a:p>
      </dgm:t>
    </dgm:pt>
    <dgm:pt modelId="{2CFC91D0-063F-4272-A761-9E323F45924E}" type="sibTrans" cxnId="{FAB952E8-D3F1-4232-AB17-5EF5CD975998}">
      <dgm:prSet/>
      <dgm:spPr/>
      <dgm:t>
        <a:bodyPr/>
        <a:lstStyle/>
        <a:p>
          <a:endParaRPr lang="en-US"/>
        </a:p>
      </dgm:t>
    </dgm:pt>
    <dgm:pt modelId="{5B771AEA-2D19-4DDD-8320-92342014981A}">
      <dgm:prSet/>
      <dgm:spPr/>
      <dgm:t>
        <a:bodyPr/>
        <a:lstStyle/>
        <a:p>
          <a:r>
            <a:rPr lang="en-US"/>
            <a:t>Επίθετα στο ενικό quello, bello</a:t>
          </a:r>
        </a:p>
      </dgm:t>
    </dgm:pt>
    <dgm:pt modelId="{682D3F6E-6ECF-4F86-A3E1-D8F05653B5CC}" type="parTrans" cxnId="{8400799E-8F30-4BC8-BD5D-5190DC94D1A5}">
      <dgm:prSet/>
      <dgm:spPr/>
      <dgm:t>
        <a:bodyPr/>
        <a:lstStyle/>
        <a:p>
          <a:endParaRPr lang="en-US"/>
        </a:p>
      </dgm:t>
    </dgm:pt>
    <dgm:pt modelId="{5CB5E62F-2613-411D-AF29-46B092CE72B7}" type="sibTrans" cxnId="{8400799E-8F30-4BC8-BD5D-5190DC94D1A5}">
      <dgm:prSet/>
      <dgm:spPr/>
      <dgm:t>
        <a:bodyPr/>
        <a:lstStyle/>
        <a:p>
          <a:endParaRPr lang="en-US"/>
        </a:p>
      </dgm:t>
    </dgm:pt>
    <dgm:pt modelId="{4E8A53C5-D847-4383-A693-05BC36DE046B}">
      <dgm:prSet/>
      <dgm:spPr/>
      <dgm:t>
        <a:bodyPr/>
        <a:lstStyle/>
        <a:p>
          <a:r>
            <a:rPr lang="en-US"/>
            <a:t>Π.χ. un’asta, l’ostacolo, l’erba, dall’Africa,  nell’interno, bell’esemplare</a:t>
          </a:r>
        </a:p>
      </dgm:t>
    </dgm:pt>
    <dgm:pt modelId="{A7850B04-732F-46EE-BE44-CD15DF57AC78}" type="parTrans" cxnId="{A94F34FD-1106-401F-870C-ABEF85DDD2DA}">
      <dgm:prSet/>
      <dgm:spPr/>
      <dgm:t>
        <a:bodyPr/>
        <a:lstStyle/>
        <a:p>
          <a:endParaRPr lang="en-US"/>
        </a:p>
      </dgm:t>
    </dgm:pt>
    <dgm:pt modelId="{C4867893-9864-4011-A50B-A6FB8A3E7D62}" type="sibTrans" cxnId="{A94F34FD-1106-401F-870C-ABEF85DDD2DA}">
      <dgm:prSet/>
      <dgm:spPr/>
      <dgm:t>
        <a:bodyPr/>
        <a:lstStyle/>
        <a:p>
          <a:endParaRPr lang="en-US"/>
        </a:p>
      </dgm:t>
    </dgm:pt>
    <dgm:pt modelId="{70AE2E23-A647-4108-9078-65B1757C103C}" type="pres">
      <dgm:prSet presAssocID="{9A201344-CD7A-4521-8645-0EE346AAFD7F}" presName="linear" presStyleCnt="0">
        <dgm:presLayoutVars>
          <dgm:animLvl val="lvl"/>
          <dgm:resizeHandles val="exact"/>
        </dgm:presLayoutVars>
      </dgm:prSet>
      <dgm:spPr/>
    </dgm:pt>
    <dgm:pt modelId="{FD01BCE8-15C0-4DEC-9A56-3E14FF0F69CB}" type="pres">
      <dgm:prSet presAssocID="{891BA627-D3E9-4711-91CD-5FB6E1261061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C4C5A6AB-95A1-43E2-A4E9-1906ECAA1C42}" type="pres">
      <dgm:prSet presAssocID="{20F3663D-A974-4429-975C-831A35103C91}" presName="spacer" presStyleCnt="0"/>
      <dgm:spPr/>
    </dgm:pt>
    <dgm:pt modelId="{E43B9567-E686-4741-9362-C375F1C8F339}" type="pres">
      <dgm:prSet presAssocID="{C39811DE-9B97-479C-94F6-29777385A0CF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4028283C-EED7-43D9-9F25-8B85C4C32D64}" type="pres">
      <dgm:prSet presAssocID="{C39811DE-9B97-479C-94F6-29777385A0CF}" presName="childText" presStyleLbl="revTx" presStyleIdx="0" presStyleCnt="1">
        <dgm:presLayoutVars>
          <dgm:bulletEnabled val="1"/>
        </dgm:presLayoutVars>
      </dgm:prSet>
      <dgm:spPr/>
    </dgm:pt>
    <dgm:pt modelId="{5E3A8283-DD96-4268-87FA-0CE536E1E70B}" type="pres">
      <dgm:prSet presAssocID="{4E8A53C5-D847-4383-A693-05BC36DE046B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5F069F36-1BBD-4FC7-8C3F-4A81F12AF1A6}" srcId="{9A201344-CD7A-4521-8645-0EE346AAFD7F}" destId="{C39811DE-9B97-479C-94F6-29777385A0CF}" srcOrd="1" destOrd="0" parTransId="{940D1273-69BE-4067-A571-9802AC10EDA8}" sibTransId="{C21E0F30-2195-42B7-A710-6335C247D2BF}"/>
    <dgm:cxn modelId="{89CC2465-FBFA-4CAD-A28B-41DF9271CF05}" type="presOf" srcId="{D2547FBC-BACA-4D58-9063-9C5E6F23F559}" destId="{4028283C-EED7-43D9-9F25-8B85C4C32D64}" srcOrd="0" destOrd="1" presId="urn:microsoft.com/office/officeart/2005/8/layout/vList2"/>
    <dgm:cxn modelId="{E7F5CB47-BD60-4159-949E-0B312127A478}" srcId="{9A201344-CD7A-4521-8645-0EE346AAFD7F}" destId="{891BA627-D3E9-4711-91CD-5FB6E1261061}" srcOrd="0" destOrd="0" parTransId="{A7E6887C-D174-4DFA-8809-CEBE2883712F}" sibTransId="{20F3663D-A974-4429-975C-831A35103C91}"/>
    <dgm:cxn modelId="{E8715A6E-AC04-46EA-AB0A-EFDCF91E76D9}" type="presOf" srcId="{C39811DE-9B97-479C-94F6-29777385A0CF}" destId="{E43B9567-E686-4741-9362-C375F1C8F339}" srcOrd="0" destOrd="0" presId="urn:microsoft.com/office/officeart/2005/8/layout/vList2"/>
    <dgm:cxn modelId="{8400799E-8F30-4BC8-BD5D-5190DC94D1A5}" srcId="{C39811DE-9B97-479C-94F6-29777385A0CF}" destId="{5B771AEA-2D19-4DDD-8320-92342014981A}" srcOrd="2" destOrd="0" parTransId="{682D3F6E-6ECF-4F86-A3E1-D8F05653B5CC}" sibTransId="{5CB5E62F-2613-411D-AF29-46B092CE72B7}"/>
    <dgm:cxn modelId="{89839EB4-D6B1-48E9-808C-F25764E80F5E}" type="presOf" srcId="{4E8A53C5-D847-4383-A693-05BC36DE046B}" destId="{5E3A8283-DD96-4268-87FA-0CE536E1E70B}" srcOrd="0" destOrd="0" presId="urn:microsoft.com/office/officeart/2005/8/layout/vList2"/>
    <dgm:cxn modelId="{BDEC8FC5-E5FB-473C-891C-16022E977DDF}" type="presOf" srcId="{2289A125-6A95-46E6-9B60-FBFE3B4F5180}" destId="{4028283C-EED7-43D9-9F25-8B85C4C32D64}" srcOrd="0" destOrd="0" presId="urn:microsoft.com/office/officeart/2005/8/layout/vList2"/>
    <dgm:cxn modelId="{76BE1ECF-80FA-4099-9A2D-D71E9C262D32}" type="presOf" srcId="{9A201344-CD7A-4521-8645-0EE346AAFD7F}" destId="{70AE2E23-A647-4108-9078-65B1757C103C}" srcOrd="0" destOrd="0" presId="urn:microsoft.com/office/officeart/2005/8/layout/vList2"/>
    <dgm:cxn modelId="{180747DE-A77C-4A56-80EF-DC2050B42481}" type="presOf" srcId="{5B771AEA-2D19-4DDD-8320-92342014981A}" destId="{4028283C-EED7-43D9-9F25-8B85C4C32D64}" srcOrd="0" destOrd="2" presId="urn:microsoft.com/office/officeart/2005/8/layout/vList2"/>
    <dgm:cxn modelId="{FAB952E8-D3F1-4232-AB17-5EF5CD975998}" srcId="{C39811DE-9B97-479C-94F6-29777385A0CF}" destId="{D2547FBC-BACA-4D58-9063-9C5E6F23F559}" srcOrd="1" destOrd="0" parTransId="{EBFE5957-26B1-4586-A8CD-7419D5EEEB4B}" sibTransId="{2CFC91D0-063F-4272-A761-9E323F45924E}"/>
    <dgm:cxn modelId="{CC929BE9-B208-469E-9BBF-44B7DDFE698F}" srcId="{C39811DE-9B97-479C-94F6-29777385A0CF}" destId="{2289A125-6A95-46E6-9B60-FBFE3B4F5180}" srcOrd="0" destOrd="0" parTransId="{038B1624-6A98-4A14-8887-1AC77B196894}" sibTransId="{54F4CFB9-1D91-419D-A341-29001F73E906}"/>
    <dgm:cxn modelId="{A94F34FD-1106-401F-870C-ABEF85DDD2DA}" srcId="{9A201344-CD7A-4521-8645-0EE346AAFD7F}" destId="{4E8A53C5-D847-4383-A693-05BC36DE046B}" srcOrd="2" destOrd="0" parTransId="{A7850B04-732F-46EE-BE44-CD15DF57AC78}" sibTransId="{C4867893-9864-4011-A50B-A6FB8A3E7D62}"/>
    <dgm:cxn modelId="{D18E9FFD-49F5-42CF-8F49-65F60DCC5758}" type="presOf" srcId="{891BA627-D3E9-4711-91CD-5FB6E1261061}" destId="{FD01BCE8-15C0-4DEC-9A56-3E14FF0F69CB}" srcOrd="0" destOrd="0" presId="urn:microsoft.com/office/officeart/2005/8/layout/vList2"/>
    <dgm:cxn modelId="{E773341F-49E5-4E7B-B892-C2529441C954}" type="presParOf" srcId="{70AE2E23-A647-4108-9078-65B1757C103C}" destId="{FD01BCE8-15C0-4DEC-9A56-3E14FF0F69CB}" srcOrd="0" destOrd="0" presId="urn:microsoft.com/office/officeart/2005/8/layout/vList2"/>
    <dgm:cxn modelId="{C688853A-844E-433D-A06D-97AC88C7888E}" type="presParOf" srcId="{70AE2E23-A647-4108-9078-65B1757C103C}" destId="{C4C5A6AB-95A1-43E2-A4E9-1906ECAA1C42}" srcOrd="1" destOrd="0" presId="urn:microsoft.com/office/officeart/2005/8/layout/vList2"/>
    <dgm:cxn modelId="{60E4E63E-BD1A-4092-8EB0-18598EC25EC6}" type="presParOf" srcId="{70AE2E23-A647-4108-9078-65B1757C103C}" destId="{E43B9567-E686-4741-9362-C375F1C8F339}" srcOrd="2" destOrd="0" presId="urn:microsoft.com/office/officeart/2005/8/layout/vList2"/>
    <dgm:cxn modelId="{E87CA0CA-74D8-41E6-9104-D1282ABCF6E8}" type="presParOf" srcId="{70AE2E23-A647-4108-9078-65B1757C103C}" destId="{4028283C-EED7-43D9-9F25-8B85C4C32D64}" srcOrd="3" destOrd="0" presId="urn:microsoft.com/office/officeart/2005/8/layout/vList2"/>
    <dgm:cxn modelId="{60B6C8AF-2A31-47B9-9917-91D307E8F9E8}" type="presParOf" srcId="{70AE2E23-A647-4108-9078-65B1757C103C}" destId="{5E3A8283-DD96-4268-87FA-0CE536E1E70B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256B09B-92C2-4E63-9A31-9D4B3F4E9709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6164BC2F-612B-4D96-841C-BAA9D05272C9}">
      <dgm:prSet/>
      <dgm:spPr/>
      <dgm:t>
        <a:bodyPr/>
        <a:lstStyle/>
        <a:p>
          <a:r>
            <a:rPr lang="en-US"/>
            <a:t>Η απώλεια του τελικού τμήματος της λέξης. Σε αντίθεση με την  έκθλιψη η αποκοπή μπορεί να συμβεί ακόμα και όταν η επόμενη  λέξη αρχίζει από σύμφωνο (εκτός του προσυμφωνικού s, του z, gn,  x, ps)</a:t>
          </a:r>
        </a:p>
      </dgm:t>
    </dgm:pt>
    <dgm:pt modelId="{2889B335-69D7-4877-A5C9-BE8990B6C0F0}" type="parTrans" cxnId="{9937C027-453D-4CE7-B6E4-6F5D0902BB0C}">
      <dgm:prSet/>
      <dgm:spPr/>
      <dgm:t>
        <a:bodyPr/>
        <a:lstStyle/>
        <a:p>
          <a:endParaRPr lang="en-US"/>
        </a:p>
      </dgm:t>
    </dgm:pt>
    <dgm:pt modelId="{AD595F84-677A-4FCB-8E49-2AB791E13080}" type="sibTrans" cxnId="{9937C027-453D-4CE7-B6E4-6F5D0902BB0C}">
      <dgm:prSet/>
      <dgm:spPr/>
      <dgm:t>
        <a:bodyPr/>
        <a:lstStyle/>
        <a:p>
          <a:endParaRPr lang="en-US"/>
        </a:p>
      </dgm:t>
    </dgm:pt>
    <dgm:pt modelId="{C33E65D0-B3DC-4569-BE07-09B3AAAB3F07}">
      <dgm:prSet/>
      <dgm:spPr/>
      <dgm:t>
        <a:bodyPr/>
        <a:lstStyle/>
        <a:p>
          <a:r>
            <a:rPr lang="en-US"/>
            <a:t>un tavolo, bel posto, αλλά uno stivale, bello zafiro</a:t>
          </a:r>
        </a:p>
      </dgm:t>
    </dgm:pt>
    <dgm:pt modelId="{390067A0-17B2-4D2F-B41B-A7331638E934}" type="parTrans" cxnId="{304C3DC1-4D73-43EF-A9B6-7BFE57CCA395}">
      <dgm:prSet/>
      <dgm:spPr/>
      <dgm:t>
        <a:bodyPr/>
        <a:lstStyle/>
        <a:p>
          <a:endParaRPr lang="en-US"/>
        </a:p>
      </dgm:t>
    </dgm:pt>
    <dgm:pt modelId="{37C151CA-860F-4C1A-9685-221068B57ED0}" type="sibTrans" cxnId="{304C3DC1-4D73-43EF-A9B6-7BFE57CCA395}">
      <dgm:prSet/>
      <dgm:spPr/>
      <dgm:t>
        <a:bodyPr/>
        <a:lstStyle/>
        <a:p>
          <a:endParaRPr lang="en-US"/>
        </a:p>
      </dgm:t>
    </dgm:pt>
    <dgm:pt modelId="{BD4D3CBD-9C2D-499E-9C1C-ED07FC9CA8B8}">
      <dgm:prSet/>
      <dgm:spPr/>
      <dgm:t>
        <a:bodyPr/>
        <a:lstStyle/>
        <a:p>
          <a:r>
            <a:rPr lang="en-US"/>
            <a:t>Η λέξη που αποκόπτεται θα πρέπει να έχει άτονο τελικό φωνήεν και  να προηγείται έρρινο ή υγρό σύμφωνο</a:t>
          </a:r>
        </a:p>
      </dgm:t>
    </dgm:pt>
    <dgm:pt modelId="{B1E831FA-1281-4567-9ECB-AA6F515628CE}" type="parTrans" cxnId="{A129A000-518F-4A98-9E45-C25516A9F306}">
      <dgm:prSet/>
      <dgm:spPr/>
      <dgm:t>
        <a:bodyPr/>
        <a:lstStyle/>
        <a:p>
          <a:endParaRPr lang="en-US"/>
        </a:p>
      </dgm:t>
    </dgm:pt>
    <dgm:pt modelId="{3D2DF70F-9628-4F7D-BCA9-38AB63AC4458}" type="sibTrans" cxnId="{A129A000-518F-4A98-9E45-C25516A9F306}">
      <dgm:prSet/>
      <dgm:spPr/>
      <dgm:t>
        <a:bodyPr/>
        <a:lstStyle/>
        <a:p>
          <a:endParaRPr lang="en-US"/>
        </a:p>
      </dgm:t>
    </dgm:pt>
    <dgm:pt modelId="{861118F4-93B2-47E6-A0E3-1E9C99374B4F}">
      <dgm:prSet/>
      <dgm:spPr/>
      <dgm:t>
        <a:bodyPr/>
        <a:lstStyle/>
        <a:p>
          <a:r>
            <a:rPr lang="en-US"/>
            <a:t>a caval donato,  nessun amico</a:t>
          </a:r>
        </a:p>
      </dgm:t>
    </dgm:pt>
    <dgm:pt modelId="{48C6C4FF-BE72-4040-A77F-0E4AD09FC458}" type="parTrans" cxnId="{0FC6807E-DD4C-4C92-8265-E6AFEC3E67B2}">
      <dgm:prSet/>
      <dgm:spPr/>
      <dgm:t>
        <a:bodyPr/>
        <a:lstStyle/>
        <a:p>
          <a:endParaRPr lang="en-US"/>
        </a:p>
      </dgm:t>
    </dgm:pt>
    <dgm:pt modelId="{9C1E0B5D-D15F-4F5C-8C50-248588EA64B8}" type="sibTrans" cxnId="{0FC6807E-DD4C-4C92-8265-E6AFEC3E67B2}">
      <dgm:prSet/>
      <dgm:spPr/>
      <dgm:t>
        <a:bodyPr/>
        <a:lstStyle/>
        <a:p>
          <a:endParaRPr lang="en-US"/>
        </a:p>
      </dgm:t>
    </dgm:pt>
    <dgm:pt modelId="{BD1BD7DA-2A86-41B4-94A5-56CC95FA9180}">
      <dgm:prSet/>
      <dgm:spPr/>
      <dgm:t>
        <a:bodyPr/>
        <a:lstStyle/>
        <a:p>
          <a:r>
            <a:rPr lang="en-US"/>
            <a:t>Οι λέξεις που παθαίνουν αποκοπή:</a:t>
          </a:r>
        </a:p>
      </dgm:t>
    </dgm:pt>
    <dgm:pt modelId="{83D3E416-7B92-483F-8361-A402A4F60722}" type="parTrans" cxnId="{B6B98C9E-36F0-40F0-BB52-049C2C55A61A}">
      <dgm:prSet/>
      <dgm:spPr/>
      <dgm:t>
        <a:bodyPr/>
        <a:lstStyle/>
        <a:p>
          <a:endParaRPr lang="en-US"/>
        </a:p>
      </dgm:t>
    </dgm:pt>
    <dgm:pt modelId="{303B96DB-06A3-4A15-9725-B6DD802149C6}" type="sibTrans" cxnId="{B6B98C9E-36F0-40F0-BB52-049C2C55A61A}">
      <dgm:prSet/>
      <dgm:spPr/>
      <dgm:t>
        <a:bodyPr/>
        <a:lstStyle/>
        <a:p>
          <a:endParaRPr lang="en-US"/>
        </a:p>
      </dgm:t>
    </dgm:pt>
    <dgm:pt modelId="{BEB201EC-DB60-4BC3-9E38-13650476611E}">
      <dgm:prSet/>
      <dgm:spPr/>
      <dgm:t>
        <a:bodyPr/>
        <a:lstStyle/>
        <a:p>
          <a:r>
            <a:rPr lang="en-US"/>
            <a:t>uno, alcuno, nessuno, ciascuno: un albero, alcun modo</a:t>
          </a:r>
        </a:p>
      </dgm:t>
    </dgm:pt>
    <dgm:pt modelId="{FC93B0E9-8A31-4FF6-B79C-547C4FF99C9C}" type="parTrans" cxnId="{B66E4DFB-3EA1-4801-B378-614132CD9D3B}">
      <dgm:prSet/>
      <dgm:spPr/>
      <dgm:t>
        <a:bodyPr/>
        <a:lstStyle/>
        <a:p>
          <a:endParaRPr lang="en-US"/>
        </a:p>
      </dgm:t>
    </dgm:pt>
    <dgm:pt modelId="{B3A70453-29AF-4541-9AD0-05903C5CCB5B}" type="sibTrans" cxnId="{B66E4DFB-3EA1-4801-B378-614132CD9D3B}">
      <dgm:prSet/>
      <dgm:spPr/>
      <dgm:t>
        <a:bodyPr/>
        <a:lstStyle/>
        <a:p>
          <a:endParaRPr lang="en-US"/>
        </a:p>
      </dgm:t>
    </dgm:pt>
    <dgm:pt modelId="{26A9C829-7812-4F92-B5EC-0241BD7A0F84}">
      <dgm:prSet/>
      <dgm:spPr/>
      <dgm:t>
        <a:bodyPr/>
        <a:lstStyle/>
        <a:p>
          <a:r>
            <a:rPr lang="en-US"/>
            <a:t>buono, (buon anno) και quello όταν ακολουθεί σύμφωνο (quel viale)</a:t>
          </a:r>
        </a:p>
      </dgm:t>
    </dgm:pt>
    <dgm:pt modelId="{30F71E1C-1C75-4ED4-9F6D-0B3BE9FAA9B2}" type="parTrans" cxnId="{34B6BE1F-21B2-4FED-83D0-E044B5CF5636}">
      <dgm:prSet/>
      <dgm:spPr/>
      <dgm:t>
        <a:bodyPr/>
        <a:lstStyle/>
        <a:p>
          <a:endParaRPr lang="en-US"/>
        </a:p>
      </dgm:t>
    </dgm:pt>
    <dgm:pt modelId="{064188AE-7520-46AF-A531-32819060EA11}" type="sibTrans" cxnId="{34B6BE1F-21B2-4FED-83D0-E044B5CF5636}">
      <dgm:prSet/>
      <dgm:spPr/>
      <dgm:t>
        <a:bodyPr/>
        <a:lstStyle/>
        <a:p>
          <a:endParaRPr lang="en-US"/>
        </a:p>
      </dgm:t>
    </dgm:pt>
    <dgm:pt modelId="{8897C6E4-6B58-4D80-8C5E-5688F1F94B0E}">
      <dgm:prSet/>
      <dgm:spPr/>
      <dgm:t>
        <a:bodyPr/>
        <a:lstStyle/>
        <a:p>
          <a:r>
            <a:rPr lang="en-US" dirty="0"/>
            <a:t>bello, </a:t>
          </a:r>
          <a:r>
            <a:rPr lang="en-US" dirty="0" err="1"/>
            <a:t>grande</a:t>
          </a:r>
          <a:r>
            <a:rPr lang="en-US" dirty="0"/>
            <a:t>, santo </a:t>
          </a:r>
          <a:r>
            <a:rPr lang="en-US" dirty="0" err="1"/>
            <a:t>ότ</a:t>
          </a:r>
          <a:r>
            <a:rPr lang="en-US" dirty="0"/>
            <a:t>αν ακολουθεί σύμφωνο: bel canto, gran casa</a:t>
          </a:r>
        </a:p>
      </dgm:t>
    </dgm:pt>
    <dgm:pt modelId="{CC4203CF-57B7-4F3D-92F9-D3B3FB66F906}" type="parTrans" cxnId="{FA8C5C00-DD1B-4465-BD91-F06216E27B47}">
      <dgm:prSet/>
      <dgm:spPr/>
      <dgm:t>
        <a:bodyPr/>
        <a:lstStyle/>
        <a:p>
          <a:endParaRPr lang="en-US"/>
        </a:p>
      </dgm:t>
    </dgm:pt>
    <dgm:pt modelId="{D14F24A9-06ED-492F-8759-5A889903AC1C}" type="sibTrans" cxnId="{FA8C5C00-DD1B-4465-BD91-F06216E27B47}">
      <dgm:prSet/>
      <dgm:spPr/>
      <dgm:t>
        <a:bodyPr/>
        <a:lstStyle/>
        <a:p>
          <a:endParaRPr lang="en-US"/>
        </a:p>
      </dgm:t>
    </dgm:pt>
    <dgm:pt modelId="{6209DDDB-2495-44A9-9EFA-FF969DC6978E}">
      <dgm:prSet/>
      <dgm:spPr/>
      <dgm:t>
        <a:bodyPr/>
        <a:lstStyle/>
        <a:p>
          <a:r>
            <a:rPr lang="en-US"/>
            <a:t>Tale, quale: un tal individuo</a:t>
          </a:r>
        </a:p>
      </dgm:t>
    </dgm:pt>
    <dgm:pt modelId="{FC1C1BA9-4BC8-420C-983F-5741E779E622}" type="parTrans" cxnId="{0F28A97E-AD57-440F-93A0-8B9F70CC37DD}">
      <dgm:prSet/>
      <dgm:spPr/>
      <dgm:t>
        <a:bodyPr/>
        <a:lstStyle/>
        <a:p>
          <a:endParaRPr lang="en-US"/>
        </a:p>
      </dgm:t>
    </dgm:pt>
    <dgm:pt modelId="{13545AAB-4510-4974-BCCC-DC6CD9EE63BE}" type="sibTrans" cxnId="{0F28A97E-AD57-440F-93A0-8B9F70CC37DD}">
      <dgm:prSet/>
      <dgm:spPr/>
      <dgm:t>
        <a:bodyPr/>
        <a:lstStyle/>
        <a:p>
          <a:endParaRPr lang="en-US"/>
        </a:p>
      </dgm:t>
    </dgm:pt>
    <dgm:pt modelId="{65235ABA-DEE5-4F15-9F3D-09E5CC08D1A7}">
      <dgm:prSet/>
      <dgm:spPr/>
      <dgm:t>
        <a:bodyPr/>
        <a:lstStyle/>
        <a:p>
          <a:r>
            <a:rPr lang="en-US"/>
            <a:t>Η αποκοπή δεν υφίσταται όταν η επόμενη λέξη είναι στον  πληθυντικό: buon uomo , αλλά buoni uomini.</a:t>
          </a:r>
        </a:p>
      </dgm:t>
    </dgm:pt>
    <dgm:pt modelId="{2FC94A4C-7FF0-4735-9860-A4B6DC9CCC23}" type="parTrans" cxnId="{0DE3CC4D-3C9D-4513-9E07-11FCE60FD185}">
      <dgm:prSet/>
      <dgm:spPr/>
      <dgm:t>
        <a:bodyPr/>
        <a:lstStyle/>
        <a:p>
          <a:endParaRPr lang="en-US"/>
        </a:p>
      </dgm:t>
    </dgm:pt>
    <dgm:pt modelId="{6C7EA270-5976-41C5-B321-35F50837F74A}" type="sibTrans" cxnId="{0DE3CC4D-3C9D-4513-9E07-11FCE60FD185}">
      <dgm:prSet/>
      <dgm:spPr/>
      <dgm:t>
        <a:bodyPr/>
        <a:lstStyle/>
        <a:p>
          <a:endParaRPr lang="en-US"/>
        </a:p>
      </dgm:t>
    </dgm:pt>
    <dgm:pt modelId="{37E994B5-8F30-4CA0-BB7C-E5E09C092733}" type="pres">
      <dgm:prSet presAssocID="{1256B09B-92C2-4E63-9A31-9D4B3F4E9709}" presName="linear" presStyleCnt="0">
        <dgm:presLayoutVars>
          <dgm:animLvl val="lvl"/>
          <dgm:resizeHandles val="exact"/>
        </dgm:presLayoutVars>
      </dgm:prSet>
      <dgm:spPr/>
    </dgm:pt>
    <dgm:pt modelId="{B82C1976-271C-4A40-9304-72074452C6B0}" type="pres">
      <dgm:prSet presAssocID="{6164BC2F-612B-4D96-841C-BAA9D05272C9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D96C06AE-CFF6-4CDE-8149-983AA5880179}" type="pres">
      <dgm:prSet presAssocID="{AD595F84-677A-4FCB-8E49-2AB791E13080}" presName="spacer" presStyleCnt="0"/>
      <dgm:spPr/>
    </dgm:pt>
    <dgm:pt modelId="{A4127AE5-FE3D-448A-B7E8-1408F23F8B8F}" type="pres">
      <dgm:prSet presAssocID="{C33E65D0-B3DC-4569-BE07-09B3AAAB3F07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0364CB2A-7200-41EE-9DED-BF1434C25422}" type="pres">
      <dgm:prSet presAssocID="{37C151CA-860F-4C1A-9685-221068B57ED0}" presName="spacer" presStyleCnt="0"/>
      <dgm:spPr/>
    </dgm:pt>
    <dgm:pt modelId="{7FD04833-0B88-43D2-BCD7-C1581AA642FC}" type="pres">
      <dgm:prSet presAssocID="{BD4D3CBD-9C2D-499E-9C1C-ED07FC9CA8B8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9FBD18F4-8784-4C38-A01C-ACF73719B1B4}" type="pres">
      <dgm:prSet presAssocID="{3D2DF70F-9628-4F7D-BCA9-38AB63AC4458}" presName="spacer" presStyleCnt="0"/>
      <dgm:spPr/>
    </dgm:pt>
    <dgm:pt modelId="{8DE5F8AD-3E46-423D-BAFE-F65941B178F1}" type="pres">
      <dgm:prSet presAssocID="{861118F4-93B2-47E6-A0E3-1E9C99374B4F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B964D03B-94EE-4099-A5A4-5058E774F290}" type="pres">
      <dgm:prSet presAssocID="{9C1E0B5D-D15F-4F5C-8C50-248588EA64B8}" presName="spacer" presStyleCnt="0"/>
      <dgm:spPr/>
    </dgm:pt>
    <dgm:pt modelId="{2145FB5B-B6C0-424B-B4DD-48052F542875}" type="pres">
      <dgm:prSet presAssocID="{BD1BD7DA-2A86-41B4-94A5-56CC95FA9180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A623C3DE-8F71-40DF-8908-49CFB4EE42AD}" type="pres">
      <dgm:prSet presAssocID="{BD1BD7DA-2A86-41B4-94A5-56CC95FA9180}" presName="childText" presStyleLbl="revTx" presStyleIdx="0" presStyleCnt="1">
        <dgm:presLayoutVars>
          <dgm:bulletEnabled val="1"/>
        </dgm:presLayoutVars>
      </dgm:prSet>
      <dgm:spPr/>
    </dgm:pt>
    <dgm:pt modelId="{C898F4CF-D1D4-4CC5-9A08-9A2A95E3F377}" type="pres">
      <dgm:prSet presAssocID="{65235ABA-DEE5-4F15-9F3D-09E5CC08D1A7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FA8C5C00-DD1B-4465-BD91-F06216E27B47}" srcId="{BD1BD7DA-2A86-41B4-94A5-56CC95FA9180}" destId="{8897C6E4-6B58-4D80-8C5E-5688F1F94B0E}" srcOrd="2" destOrd="0" parTransId="{CC4203CF-57B7-4F3D-92F9-D3B3FB66F906}" sibTransId="{D14F24A9-06ED-492F-8759-5A889903AC1C}"/>
    <dgm:cxn modelId="{A129A000-518F-4A98-9E45-C25516A9F306}" srcId="{1256B09B-92C2-4E63-9A31-9D4B3F4E9709}" destId="{BD4D3CBD-9C2D-499E-9C1C-ED07FC9CA8B8}" srcOrd="2" destOrd="0" parTransId="{B1E831FA-1281-4567-9ECB-AA6F515628CE}" sibTransId="{3D2DF70F-9628-4F7D-BCA9-38AB63AC4458}"/>
    <dgm:cxn modelId="{34B6BE1F-21B2-4FED-83D0-E044B5CF5636}" srcId="{BD1BD7DA-2A86-41B4-94A5-56CC95FA9180}" destId="{26A9C829-7812-4F92-B5EC-0241BD7A0F84}" srcOrd="1" destOrd="0" parTransId="{30F71E1C-1C75-4ED4-9F6D-0B3BE9FAA9B2}" sibTransId="{064188AE-7520-46AF-A531-32819060EA11}"/>
    <dgm:cxn modelId="{E171D426-1E4D-470C-A810-66DD66B6F81F}" type="presOf" srcId="{8897C6E4-6B58-4D80-8C5E-5688F1F94B0E}" destId="{A623C3DE-8F71-40DF-8908-49CFB4EE42AD}" srcOrd="0" destOrd="2" presId="urn:microsoft.com/office/officeart/2005/8/layout/vList2"/>
    <dgm:cxn modelId="{9937C027-453D-4CE7-B6E4-6F5D0902BB0C}" srcId="{1256B09B-92C2-4E63-9A31-9D4B3F4E9709}" destId="{6164BC2F-612B-4D96-841C-BAA9D05272C9}" srcOrd="0" destOrd="0" parTransId="{2889B335-69D7-4877-A5C9-BE8990B6C0F0}" sibTransId="{AD595F84-677A-4FCB-8E49-2AB791E13080}"/>
    <dgm:cxn modelId="{E6E9323C-B746-4C56-8947-AF77645EFD2B}" type="presOf" srcId="{26A9C829-7812-4F92-B5EC-0241BD7A0F84}" destId="{A623C3DE-8F71-40DF-8908-49CFB4EE42AD}" srcOrd="0" destOrd="1" presId="urn:microsoft.com/office/officeart/2005/8/layout/vList2"/>
    <dgm:cxn modelId="{79E9A848-2636-4888-A438-6BEEB14E75AA}" type="presOf" srcId="{6209DDDB-2495-44A9-9EFA-FF969DC6978E}" destId="{A623C3DE-8F71-40DF-8908-49CFB4EE42AD}" srcOrd="0" destOrd="3" presId="urn:microsoft.com/office/officeart/2005/8/layout/vList2"/>
    <dgm:cxn modelId="{D7291A6D-383E-4F5A-A208-23F948AABF93}" type="presOf" srcId="{1256B09B-92C2-4E63-9A31-9D4B3F4E9709}" destId="{37E994B5-8F30-4CA0-BB7C-E5E09C092733}" srcOrd="0" destOrd="0" presId="urn:microsoft.com/office/officeart/2005/8/layout/vList2"/>
    <dgm:cxn modelId="{0DE3CC4D-3C9D-4513-9E07-11FCE60FD185}" srcId="{1256B09B-92C2-4E63-9A31-9D4B3F4E9709}" destId="{65235ABA-DEE5-4F15-9F3D-09E5CC08D1A7}" srcOrd="5" destOrd="0" parTransId="{2FC94A4C-7FF0-4735-9860-A4B6DC9CCC23}" sibTransId="{6C7EA270-5976-41C5-B321-35F50837F74A}"/>
    <dgm:cxn modelId="{0789AF71-0C01-4BA3-8D2F-28E6360C160D}" type="presOf" srcId="{BD4D3CBD-9C2D-499E-9C1C-ED07FC9CA8B8}" destId="{7FD04833-0B88-43D2-BCD7-C1581AA642FC}" srcOrd="0" destOrd="0" presId="urn:microsoft.com/office/officeart/2005/8/layout/vList2"/>
    <dgm:cxn modelId="{0FC6807E-DD4C-4C92-8265-E6AFEC3E67B2}" srcId="{1256B09B-92C2-4E63-9A31-9D4B3F4E9709}" destId="{861118F4-93B2-47E6-A0E3-1E9C99374B4F}" srcOrd="3" destOrd="0" parTransId="{48C6C4FF-BE72-4040-A77F-0E4AD09FC458}" sibTransId="{9C1E0B5D-D15F-4F5C-8C50-248588EA64B8}"/>
    <dgm:cxn modelId="{0F28A97E-AD57-440F-93A0-8B9F70CC37DD}" srcId="{BD1BD7DA-2A86-41B4-94A5-56CC95FA9180}" destId="{6209DDDB-2495-44A9-9EFA-FF969DC6978E}" srcOrd="3" destOrd="0" parTransId="{FC1C1BA9-4BC8-420C-983F-5741E779E622}" sibTransId="{13545AAB-4510-4974-BCCC-DC6CD9EE63BE}"/>
    <dgm:cxn modelId="{C307597F-DC0D-4FD6-8A38-29461C5A5A4E}" type="presOf" srcId="{6164BC2F-612B-4D96-841C-BAA9D05272C9}" destId="{B82C1976-271C-4A40-9304-72074452C6B0}" srcOrd="0" destOrd="0" presId="urn:microsoft.com/office/officeart/2005/8/layout/vList2"/>
    <dgm:cxn modelId="{B6B98C9E-36F0-40F0-BB52-049C2C55A61A}" srcId="{1256B09B-92C2-4E63-9A31-9D4B3F4E9709}" destId="{BD1BD7DA-2A86-41B4-94A5-56CC95FA9180}" srcOrd="4" destOrd="0" parTransId="{83D3E416-7B92-483F-8361-A402A4F60722}" sibTransId="{303B96DB-06A3-4A15-9725-B6DD802149C6}"/>
    <dgm:cxn modelId="{FD2B52B5-C5D3-404D-88C0-193C2BA516DC}" type="presOf" srcId="{C33E65D0-B3DC-4569-BE07-09B3AAAB3F07}" destId="{A4127AE5-FE3D-448A-B7E8-1408F23F8B8F}" srcOrd="0" destOrd="0" presId="urn:microsoft.com/office/officeart/2005/8/layout/vList2"/>
    <dgm:cxn modelId="{304C3DC1-4D73-43EF-A9B6-7BFE57CCA395}" srcId="{1256B09B-92C2-4E63-9A31-9D4B3F4E9709}" destId="{C33E65D0-B3DC-4569-BE07-09B3AAAB3F07}" srcOrd="1" destOrd="0" parTransId="{390067A0-17B2-4D2F-B41B-A7331638E934}" sibTransId="{37C151CA-860F-4C1A-9685-221068B57ED0}"/>
    <dgm:cxn modelId="{4EEEC3CE-FEAF-407F-846D-2FC579E2B182}" type="presOf" srcId="{BD1BD7DA-2A86-41B4-94A5-56CC95FA9180}" destId="{2145FB5B-B6C0-424B-B4DD-48052F542875}" srcOrd="0" destOrd="0" presId="urn:microsoft.com/office/officeart/2005/8/layout/vList2"/>
    <dgm:cxn modelId="{8B4095FA-4688-42EB-92AB-521EA1F2FC6A}" type="presOf" srcId="{BEB201EC-DB60-4BC3-9E38-13650476611E}" destId="{A623C3DE-8F71-40DF-8908-49CFB4EE42AD}" srcOrd="0" destOrd="0" presId="urn:microsoft.com/office/officeart/2005/8/layout/vList2"/>
    <dgm:cxn modelId="{B66E4DFB-3EA1-4801-B378-614132CD9D3B}" srcId="{BD1BD7DA-2A86-41B4-94A5-56CC95FA9180}" destId="{BEB201EC-DB60-4BC3-9E38-13650476611E}" srcOrd="0" destOrd="0" parTransId="{FC93B0E9-8A31-4FF6-B79C-547C4FF99C9C}" sibTransId="{B3A70453-29AF-4541-9AD0-05903C5CCB5B}"/>
    <dgm:cxn modelId="{8107A4FD-0284-40BD-8877-9FD28EBBAAA7}" type="presOf" srcId="{65235ABA-DEE5-4F15-9F3D-09E5CC08D1A7}" destId="{C898F4CF-D1D4-4CC5-9A08-9A2A95E3F377}" srcOrd="0" destOrd="0" presId="urn:microsoft.com/office/officeart/2005/8/layout/vList2"/>
    <dgm:cxn modelId="{0BAA91FF-2700-43EB-B3BC-EEDD28E0726C}" type="presOf" srcId="{861118F4-93B2-47E6-A0E3-1E9C99374B4F}" destId="{8DE5F8AD-3E46-423D-BAFE-F65941B178F1}" srcOrd="0" destOrd="0" presId="urn:microsoft.com/office/officeart/2005/8/layout/vList2"/>
    <dgm:cxn modelId="{4EA3A60A-3617-4019-88AA-65845D414268}" type="presParOf" srcId="{37E994B5-8F30-4CA0-BB7C-E5E09C092733}" destId="{B82C1976-271C-4A40-9304-72074452C6B0}" srcOrd="0" destOrd="0" presId="urn:microsoft.com/office/officeart/2005/8/layout/vList2"/>
    <dgm:cxn modelId="{C7593425-E222-4E38-8413-CA8DF533668B}" type="presParOf" srcId="{37E994B5-8F30-4CA0-BB7C-E5E09C092733}" destId="{D96C06AE-CFF6-4CDE-8149-983AA5880179}" srcOrd="1" destOrd="0" presId="urn:microsoft.com/office/officeart/2005/8/layout/vList2"/>
    <dgm:cxn modelId="{6CC28991-5735-4D65-96FD-AB5FCCEC4260}" type="presParOf" srcId="{37E994B5-8F30-4CA0-BB7C-E5E09C092733}" destId="{A4127AE5-FE3D-448A-B7E8-1408F23F8B8F}" srcOrd="2" destOrd="0" presId="urn:microsoft.com/office/officeart/2005/8/layout/vList2"/>
    <dgm:cxn modelId="{157C74F9-4CF8-416E-8A3F-4445730A5584}" type="presParOf" srcId="{37E994B5-8F30-4CA0-BB7C-E5E09C092733}" destId="{0364CB2A-7200-41EE-9DED-BF1434C25422}" srcOrd="3" destOrd="0" presId="urn:microsoft.com/office/officeart/2005/8/layout/vList2"/>
    <dgm:cxn modelId="{042E1450-4696-4433-8FA7-3D03F207F51A}" type="presParOf" srcId="{37E994B5-8F30-4CA0-BB7C-E5E09C092733}" destId="{7FD04833-0B88-43D2-BCD7-C1581AA642FC}" srcOrd="4" destOrd="0" presId="urn:microsoft.com/office/officeart/2005/8/layout/vList2"/>
    <dgm:cxn modelId="{A3DCE1AA-E7F5-4A89-9C36-C47D6E18E03C}" type="presParOf" srcId="{37E994B5-8F30-4CA0-BB7C-E5E09C092733}" destId="{9FBD18F4-8784-4C38-A01C-ACF73719B1B4}" srcOrd="5" destOrd="0" presId="urn:microsoft.com/office/officeart/2005/8/layout/vList2"/>
    <dgm:cxn modelId="{DC19B250-4967-48AA-8B4A-AAFAFCADA6AA}" type="presParOf" srcId="{37E994B5-8F30-4CA0-BB7C-E5E09C092733}" destId="{8DE5F8AD-3E46-423D-BAFE-F65941B178F1}" srcOrd="6" destOrd="0" presId="urn:microsoft.com/office/officeart/2005/8/layout/vList2"/>
    <dgm:cxn modelId="{D26E7CBF-2EC7-42CD-8FE5-2E9A28586D2B}" type="presParOf" srcId="{37E994B5-8F30-4CA0-BB7C-E5E09C092733}" destId="{B964D03B-94EE-4099-A5A4-5058E774F290}" srcOrd="7" destOrd="0" presId="urn:microsoft.com/office/officeart/2005/8/layout/vList2"/>
    <dgm:cxn modelId="{5882804D-19C6-457F-9EE1-4AD9E034190E}" type="presParOf" srcId="{37E994B5-8F30-4CA0-BB7C-E5E09C092733}" destId="{2145FB5B-B6C0-424B-B4DD-48052F542875}" srcOrd="8" destOrd="0" presId="urn:microsoft.com/office/officeart/2005/8/layout/vList2"/>
    <dgm:cxn modelId="{7BBB755C-DD6C-4403-998F-37161AC6A525}" type="presParOf" srcId="{37E994B5-8F30-4CA0-BB7C-E5E09C092733}" destId="{A623C3DE-8F71-40DF-8908-49CFB4EE42AD}" srcOrd="9" destOrd="0" presId="urn:microsoft.com/office/officeart/2005/8/layout/vList2"/>
    <dgm:cxn modelId="{68445972-6515-434C-ACDE-ABAA7DE0BDD2}" type="presParOf" srcId="{37E994B5-8F30-4CA0-BB7C-E5E09C092733}" destId="{C898F4CF-D1D4-4CC5-9A08-9A2A95E3F377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4077C21-4FB5-4926-A428-78BB961EF126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B7BA9CFE-41AC-41DA-BF9E-1FC5942F8D1B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cap="none" dirty="0" err="1"/>
            <a:t>Ορισμένες</a:t>
          </a:r>
          <a:r>
            <a:rPr lang="en-US" cap="none" dirty="0"/>
            <a:t> </a:t>
          </a:r>
          <a:r>
            <a:rPr lang="en-US" cap="none" dirty="0" err="1"/>
            <a:t>μονοσύλλ</a:t>
          </a:r>
          <a:r>
            <a:rPr lang="en-US" cap="none" dirty="0"/>
            <a:t>αβες λέξεις συνδέονται με  την λέξη που βρίσκεται μετά από αυτές  (προκλιτικές) ή πριν από αυτές (εγκλιτικές).</a:t>
          </a:r>
        </a:p>
      </dgm:t>
    </dgm:pt>
    <dgm:pt modelId="{F6B18E56-A555-4661-9B4F-317AE4FF8CF6}" type="parTrans" cxnId="{B9663DEE-809F-4B72-96A2-C15011A2F58D}">
      <dgm:prSet/>
      <dgm:spPr/>
      <dgm:t>
        <a:bodyPr/>
        <a:lstStyle/>
        <a:p>
          <a:endParaRPr lang="en-US"/>
        </a:p>
      </dgm:t>
    </dgm:pt>
    <dgm:pt modelId="{6176F557-CE0C-4432-9B95-7CE3C6C86127}" type="sibTrans" cxnId="{B9663DEE-809F-4B72-96A2-C15011A2F58D}">
      <dgm:prSet/>
      <dgm:spPr/>
      <dgm:t>
        <a:bodyPr/>
        <a:lstStyle/>
        <a:p>
          <a:endParaRPr lang="en-US"/>
        </a:p>
      </dgm:t>
    </dgm:pt>
    <dgm:pt modelId="{7C0671E2-43E1-467A-B4A7-1361524E8975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cap="none" dirty="0" err="1"/>
            <a:t>Προκλιτικά</a:t>
          </a:r>
          <a:r>
            <a:rPr lang="en-US" cap="none" dirty="0"/>
            <a:t>: </a:t>
          </a:r>
          <a:r>
            <a:rPr lang="en-US" cap="none" dirty="0" err="1"/>
            <a:t>άρθρ</a:t>
          </a:r>
          <a:r>
            <a:rPr lang="en-US" cap="none" dirty="0"/>
            <a:t>α, προθέσεις, ορισμένες  αντωνυμίες και επιρρήματα (mi, ti, si, ci, vi, ne)</a:t>
          </a:r>
        </a:p>
      </dgm:t>
    </dgm:pt>
    <dgm:pt modelId="{F2BCA699-80AF-48BE-8208-4C6309C75908}" type="parTrans" cxnId="{9E47C8AA-C512-4C2C-9EDA-D50FF46E6182}">
      <dgm:prSet/>
      <dgm:spPr/>
      <dgm:t>
        <a:bodyPr/>
        <a:lstStyle/>
        <a:p>
          <a:endParaRPr lang="en-US"/>
        </a:p>
      </dgm:t>
    </dgm:pt>
    <dgm:pt modelId="{8CA2B8C1-44BA-4017-894A-AD46C6D80832}" type="sibTrans" cxnId="{9E47C8AA-C512-4C2C-9EDA-D50FF46E6182}">
      <dgm:prSet/>
      <dgm:spPr/>
      <dgm:t>
        <a:bodyPr/>
        <a:lstStyle/>
        <a:p>
          <a:endParaRPr lang="en-US"/>
        </a:p>
      </dgm:t>
    </dgm:pt>
    <dgm:pt modelId="{771A87DA-D6C9-40B7-B6B8-C6E2E01A6FE2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cap="none" dirty="0"/>
            <a:t>Il cane, mi </a:t>
          </a:r>
          <a:r>
            <a:rPr lang="en-US" cap="none" dirty="0" err="1"/>
            <a:t>piace</a:t>
          </a:r>
          <a:r>
            <a:rPr lang="en-US" cap="none" dirty="0"/>
            <a:t>, </a:t>
          </a:r>
          <a:r>
            <a:rPr lang="en-US" cap="none" dirty="0" err="1"/>
            <a:t>ti</a:t>
          </a:r>
          <a:r>
            <a:rPr lang="en-US" cap="none" dirty="0"/>
            <a:t> </a:t>
          </a:r>
          <a:r>
            <a:rPr lang="en-US" cap="none" dirty="0" err="1"/>
            <a:t>vedo</a:t>
          </a:r>
          <a:endParaRPr lang="en-US" cap="none" dirty="0"/>
        </a:p>
      </dgm:t>
    </dgm:pt>
    <dgm:pt modelId="{F6FFA700-C0FF-4CBB-937A-03DCB08B6108}" type="parTrans" cxnId="{4E5628EE-0D07-4EFA-839E-3559D713C046}">
      <dgm:prSet/>
      <dgm:spPr/>
      <dgm:t>
        <a:bodyPr/>
        <a:lstStyle/>
        <a:p>
          <a:endParaRPr lang="en-US"/>
        </a:p>
      </dgm:t>
    </dgm:pt>
    <dgm:pt modelId="{04079946-3396-442B-A10C-79F7E729001B}" type="sibTrans" cxnId="{4E5628EE-0D07-4EFA-839E-3559D713C046}">
      <dgm:prSet/>
      <dgm:spPr/>
      <dgm:t>
        <a:bodyPr/>
        <a:lstStyle/>
        <a:p>
          <a:endParaRPr lang="en-US"/>
        </a:p>
      </dgm:t>
    </dgm:pt>
    <dgm:pt modelId="{7F78072F-4D54-4E1E-AB60-C8F0D555E9DB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cap="none" dirty="0" err="1"/>
            <a:t>Εγκλιτικά</a:t>
          </a:r>
          <a:r>
            <a:rPr lang="en-US" cap="none" dirty="0"/>
            <a:t>: </a:t>
          </a:r>
          <a:r>
            <a:rPr lang="en-US" cap="none" dirty="0" err="1"/>
            <a:t>ίδιες</a:t>
          </a:r>
          <a:r>
            <a:rPr lang="en-US" cap="none" dirty="0"/>
            <a:t> κα</a:t>
          </a:r>
          <a:r>
            <a:rPr lang="en-US" cap="none" dirty="0" err="1"/>
            <a:t>τηγορίες</a:t>
          </a:r>
          <a:r>
            <a:rPr lang="en-US" cap="none" dirty="0"/>
            <a:t> </a:t>
          </a:r>
          <a:r>
            <a:rPr lang="en-US" cap="none" dirty="0" err="1"/>
            <a:t>λέξεων</a:t>
          </a:r>
          <a:r>
            <a:rPr lang="en-US" cap="none" dirty="0"/>
            <a:t> </a:t>
          </a:r>
          <a:r>
            <a:rPr lang="en-US" cap="none" dirty="0" err="1"/>
            <a:t>με</a:t>
          </a:r>
          <a:r>
            <a:rPr lang="en-US" cap="none" dirty="0"/>
            <a:t> τα  π</a:t>
          </a:r>
          <a:r>
            <a:rPr lang="en-US" cap="none" dirty="0" err="1"/>
            <a:t>ροκλιτικά</a:t>
          </a:r>
          <a:r>
            <a:rPr lang="en-US" cap="none" dirty="0"/>
            <a:t>. </a:t>
          </a:r>
          <a:r>
            <a:rPr lang="en-US" cap="none" dirty="0" err="1"/>
            <a:t>Ορθογρ</a:t>
          </a:r>
          <a:r>
            <a:rPr lang="en-US" cap="none" dirty="0"/>
            <a:t>αφικά η ένωση επισημαίνεται  αφού γράφεται μια ενιαία λέξη</a:t>
          </a:r>
          <a:r>
            <a:rPr lang="el-GR" cap="none" dirty="0"/>
            <a:t>.</a:t>
          </a:r>
          <a:endParaRPr lang="en-US" cap="none" dirty="0"/>
        </a:p>
      </dgm:t>
    </dgm:pt>
    <dgm:pt modelId="{1A51ED66-333A-4E17-B9EC-93A791434831}" type="parTrans" cxnId="{DD4E050E-6654-4427-A14D-1EDF3C01F174}">
      <dgm:prSet/>
      <dgm:spPr/>
      <dgm:t>
        <a:bodyPr/>
        <a:lstStyle/>
        <a:p>
          <a:endParaRPr lang="en-US"/>
        </a:p>
      </dgm:t>
    </dgm:pt>
    <dgm:pt modelId="{5441CB84-1241-41C4-AEA5-1F86E4042CBE}" type="sibTrans" cxnId="{DD4E050E-6654-4427-A14D-1EDF3C01F174}">
      <dgm:prSet/>
      <dgm:spPr/>
      <dgm:t>
        <a:bodyPr/>
        <a:lstStyle/>
        <a:p>
          <a:endParaRPr lang="en-US"/>
        </a:p>
      </dgm:t>
    </dgm:pt>
    <dgm:pt modelId="{5B79FEBA-E2C7-4AFF-A1F2-BF7E30885B04}">
      <dgm:prSet/>
      <dgm:spPr/>
      <dgm:t>
        <a:bodyPr/>
        <a:lstStyle/>
        <a:p>
          <a:endParaRPr lang="en-US"/>
        </a:p>
        <a:p>
          <a:endParaRPr lang="el-GR"/>
        </a:p>
      </dgm:t>
    </dgm:pt>
    <dgm:pt modelId="{39A32680-0292-4064-B09C-F3F9148929B4}" type="parTrans" cxnId="{A9A1D371-56D8-4BAC-8EE8-52D0E0861CEB}">
      <dgm:prSet/>
      <dgm:spPr/>
      <dgm:t>
        <a:bodyPr/>
        <a:lstStyle/>
        <a:p>
          <a:endParaRPr lang="en-US"/>
        </a:p>
      </dgm:t>
    </dgm:pt>
    <dgm:pt modelId="{5C7D2491-4F04-4D56-98A3-5A8B481EA6EA}" type="sibTrans" cxnId="{A9A1D371-56D8-4BAC-8EE8-52D0E0861CEB}">
      <dgm:prSet/>
      <dgm:spPr/>
      <dgm:t>
        <a:bodyPr/>
        <a:lstStyle/>
        <a:p>
          <a:endParaRPr lang="en-US"/>
        </a:p>
      </dgm:t>
    </dgm:pt>
    <dgm:pt modelId="{A3B5C161-3431-4D20-BADC-A60AE352A0D0}" type="pres">
      <dgm:prSet presAssocID="{E4077C21-4FB5-4926-A428-78BB961EF126}" presName="linear" presStyleCnt="0">
        <dgm:presLayoutVars>
          <dgm:animLvl val="lvl"/>
          <dgm:resizeHandles val="exact"/>
        </dgm:presLayoutVars>
      </dgm:prSet>
      <dgm:spPr/>
    </dgm:pt>
    <dgm:pt modelId="{B513BE18-164F-408E-A2BC-AA57641C3669}" type="pres">
      <dgm:prSet presAssocID="{B7BA9CFE-41AC-41DA-BF9E-1FC5942F8D1B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8A836964-91AA-4979-8DA4-C67F1BAF240E}" type="pres">
      <dgm:prSet presAssocID="{6176F557-CE0C-4432-9B95-7CE3C6C86127}" presName="spacer" presStyleCnt="0"/>
      <dgm:spPr/>
    </dgm:pt>
    <dgm:pt modelId="{168E180A-9EC8-4BBD-AC5A-E84559F9DB49}" type="pres">
      <dgm:prSet presAssocID="{7C0671E2-43E1-467A-B4A7-1361524E8975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64584068-A2A5-4BD9-B4E3-58639A3C75EB}" type="pres">
      <dgm:prSet presAssocID="{8CA2B8C1-44BA-4017-894A-AD46C6D80832}" presName="spacer" presStyleCnt="0"/>
      <dgm:spPr/>
    </dgm:pt>
    <dgm:pt modelId="{4D4B236C-60EF-4B65-BB69-1E2FC078A0D4}" type="pres">
      <dgm:prSet presAssocID="{771A87DA-D6C9-40B7-B6B8-C6E2E01A6FE2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62280B44-5650-461D-8FC6-5BF9B35BF5CA}" type="pres">
      <dgm:prSet presAssocID="{04079946-3396-442B-A10C-79F7E729001B}" presName="spacer" presStyleCnt="0"/>
      <dgm:spPr/>
    </dgm:pt>
    <dgm:pt modelId="{49B4D242-BCA3-4061-837D-78CC0241D82E}" type="pres">
      <dgm:prSet presAssocID="{7F78072F-4D54-4E1E-AB60-C8F0D555E9DB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B942FFE2-9BD6-410D-A956-D06859A696A6}" type="pres">
      <dgm:prSet presAssocID="{7F78072F-4D54-4E1E-AB60-C8F0D555E9DB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D27A2805-8EFC-4C46-BBD1-5881EA656C70}" type="presOf" srcId="{771A87DA-D6C9-40B7-B6B8-C6E2E01A6FE2}" destId="{4D4B236C-60EF-4B65-BB69-1E2FC078A0D4}" srcOrd="0" destOrd="0" presId="urn:microsoft.com/office/officeart/2005/8/layout/vList2"/>
    <dgm:cxn modelId="{7CBF4F0A-8F41-46DF-A3C4-B293FF783658}" type="presOf" srcId="{B7BA9CFE-41AC-41DA-BF9E-1FC5942F8D1B}" destId="{B513BE18-164F-408E-A2BC-AA57641C3669}" srcOrd="0" destOrd="0" presId="urn:microsoft.com/office/officeart/2005/8/layout/vList2"/>
    <dgm:cxn modelId="{DD4E050E-6654-4427-A14D-1EDF3C01F174}" srcId="{E4077C21-4FB5-4926-A428-78BB961EF126}" destId="{7F78072F-4D54-4E1E-AB60-C8F0D555E9DB}" srcOrd="3" destOrd="0" parTransId="{1A51ED66-333A-4E17-B9EC-93A791434831}" sibTransId="{5441CB84-1241-41C4-AEA5-1F86E4042CBE}"/>
    <dgm:cxn modelId="{A9A1D371-56D8-4BAC-8EE8-52D0E0861CEB}" srcId="{7F78072F-4D54-4E1E-AB60-C8F0D555E9DB}" destId="{5B79FEBA-E2C7-4AFF-A1F2-BF7E30885B04}" srcOrd="0" destOrd="0" parTransId="{39A32680-0292-4064-B09C-F3F9148929B4}" sibTransId="{5C7D2491-4F04-4D56-98A3-5A8B481EA6EA}"/>
    <dgm:cxn modelId="{F90CBBA9-02D7-432B-8FA3-12BC49C738F1}" type="presOf" srcId="{E4077C21-4FB5-4926-A428-78BB961EF126}" destId="{A3B5C161-3431-4D20-BADC-A60AE352A0D0}" srcOrd="0" destOrd="0" presId="urn:microsoft.com/office/officeart/2005/8/layout/vList2"/>
    <dgm:cxn modelId="{9E47C8AA-C512-4C2C-9EDA-D50FF46E6182}" srcId="{E4077C21-4FB5-4926-A428-78BB961EF126}" destId="{7C0671E2-43E1-467A-B4A7-1361524E8975}" srcOrd="1" destOrd="0" parTransId="{F2BCA699-80AF-48BE-8208-4C6309C75908}" sibTransId="{8CA2B8C1-44BA-4017-894A-AD46C6D80832}"/>
    <dgm:cxn modelId="{FF7B04CD-69F3-4021-95D3-49C525ED5FD2}" type="presOf" srcId="{7F78072F-4D54-4E1E-AB60-C8F0D555E9DB}" destId="{49B4D242-BCA3-4061-837D-78CC0241D82E}" srcOrd="0" destOrd="0" presId="urn:microsoft.com/office/officeart/2005/8/layout/vList2"/>
    <dgm:cxn modelId="{4E5628EE-0D07-4EFA-839E-3559D713C046}" srcId="{E4077C21-4FB5-4926-A428-78BB961EF126}" destId="{771A87DA-D6C9-40B7-B6B8-C6E2E01A6FE2}" srcOrd="2" destOrd="0" parTransId="{F6FFA700-C0FF-4CBB-937A-03DCB08B6108}" sibTransId="{04079946-3396-442B-A10C-79F7E729001B}"/>
    <dgm:cxn modelId="{B9663DEE-809F-4B72-96A2-C15011A2F58D}" srcId="{E4077C21-4FB5-4926-A428-78BB961EF126}" destId="{B7BA9CFE-41AC-41DA-BF9E-1FC5942F8D1B}" srcOrd="0" destOrd="0" parTransId="{F6B18E56-A555-4661-9B4F-317AE4FF8CF6}" sibTransId="{6176F557-CE0C-4432-9B95-7CE3C6C86127}"/>
    <dgm:cxn modelId="{D7E99AF4-A6FA-4541-8715-502C3A21C46D}" type="presOf" srcId="{5B79FEBA-E2C7-4AFF-A1F2-BF7E30885B04}" destId="{B942FFE2-9BD6-410D-A956-D06859A696A6}" srcOrd="0" destOrd="0" presId="urn:microsoft.com/office/officeart/2005/8/layout/vList2"/>
    <dgm:cxn modelId="{2A8359FB-8D42-4EE1-9C1A-357C72B10BF6}" type="presOf" srcId="{7C0671E2-43E1-467A-B4A7-1361524E8975}" destId="{168E180A-9EC8-4BBD-AC5A-E84559F9DB49}" srcOrd="0" destOrd="0" presId="urn:microsoft.com/office/officeart/2005/8/layout/vList2"/>
    <dgm:cxn modelId="{24F268D0-4E9E-43CA-B84E-5E7362FB74C7}" type="presParOf" srcId="{A3B5C161-3431-4D20-BADC-A60AE352A0D0}" destId="{B513BE18-164F-408E-A2BC-AA57641C3669}" srcOrd="0" destOrd="0" presId="urn:microsoft.com/office/officeart/2005/8/layout/vList2"/>
    <dgm:cxn modelId="{338A3EC1-1401-42F8-89D3-AA0182E2BEFD}" type="presParOf" srcId="{A3B5C161-3431-4D20-BADC-A60AE352A0D0}" destId="{8A836964-91AA-4979-8DA4-C67F1BAF240E}" srcOrd="1" destOrd="0" presId="urn:microsoft.com/office/officeart/2005/8/layout/vList2"/>
    <dgm:cxn modelId="{6BB6FB87-634C-40A9-9907-D144FA3D75F1}" type="presParOf" srcId="{A3B5C161-3431-4D20-BADC-A60AE352A0D0}" destId="{168E180A-9EC8-4BBD-AC5A-E84559F9DB49}" srcOrd="2" destOrd="0" presId="urn:microsoft.com/office/officeart/2005/8/layout/vList2"/>
    <dgm:cxn modelId="{CE7D6502-4AE2-4A2B-8481-4F210B8397B8}" type="presParOf" srcId="{A3B5C161-3431-4D20-BADC-A60AE352A0D0}" destId="{64584068-A2A5-4BD9-B4E3-58639A3C75EB}" srcOrd="3" destOrd="0" presId="urn:microsoft.com/office/officeart/2005/8/layout/vList2"/>
    <dgm:cxn modelId="{FA38D8E6-593E-46C3-9A52-068E04AE478F}" type="presParOf" srcId="{A3B5C161-3431-4D20-BADC-A60AE352A0D0}" destId="{4D4B236C-60EF-4B65-BB69-1E2FC078A0D4}" srcOrd="4" destOrd="0" presId="urn:microsoft.com/office/officeart/2005/8/layout/vList2"/>
    <dgm:cxn modelId="{9B7C9760-43E5-494D-8B8D-9E229D6BAF13}" type="presParOf" srcId="{A3B5C161-3431-4D20-BADC-A60AE352A0D0}" destId="{62280B44-5650-461D-8FC6-5BF9B35BF5CA}" srcOrd="5" destOrd="0" presId="urn:microsoft.com/office/officeart/2005/8/layout/vList2"/>
    <dgm:cxn modelId="{E3B620B2-CB20-436C-9F97-54797A3736B7}" type="presParOf" srcId="{A3B5C161-3431-4D20-BADC-A60AE352A0D0}" destId="{49B4D242-BCA3-4061-837D-78CC0241D82E}" srcOrd="6" destOrd="0" presId="urn:microsoft.com/office/officeart/2005/8/layout/vList2"/>
    <dgm:cxn modelId="{516D5CAA-A895-4240-B8F0-B520D9D97E10}" type="presParOf" srcId="{A3B5C161-3431-4D20-BADC-A60AE352A0D0}" destId="{B942FFE2-9BD6-410D-A956-D06859A696A6}" srcOrd="7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8575975-A59B-49D1-8E66-1D33038A92E2}" type="doc">
      <dgm:prSet loTypeId="urn:microsoft.com/office/officeart/2016/7/layout/LinearBlockProcessNumbered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A1D49CC6-29A6-488D-94A8-3B02C7A481EC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1</a:t>
          </a:r>
          <a:r>
            <a:rPr lang="en-US" baseline="30000" dirty="0"/>
            <a:t>η</a:t>
          </a:r>
          <a:r>
            <a:rPr lang="en-US" dirty="0"/>
            <a:t> υπ</a:t>
          </a:r>
          <a:r>
            <a:rPr lang="en-US" dirty="0" err="1"/>
            <a:t>όθεση</a:t>
          </a:r>
          <a:r>
            <a:rPr lang="en-US" dirty="0"/>
            <a:t>: </a:t>
          </a:r>
          <a:r>
            <a:rPr lang="en-US" dirty="0" err="1"/>
            <a:t>έλλην</a:t>
          </a:r>
          <a:r>
            <a:rPr lang="en-US" dirty="0"/>
            <a:t>ας που προφέρει στα ιταλικά κάνει λάθος στην προφορά του [d] ή του [s], π.χ. [ </a:t>
          </a:r>
          <a:r>
            <a:rPr lang="en-US" dirty="0" err="1"/>
            <a:t>tèndro</a:t>
          </a:r>
          <a:r>
            <a:rPr lang="en-US" dirty="0"/>
            <a:t>], α</a:t>
          </a:r>
          <a:r>
            <a:rPr lang="en-US" dirty="0" err="1"/>
            <a:t>ντί</a:t>
          </a:r>
          <a:r>
            <a:rPr lang="en-US" dirty="0"/>
            <a:t> </a:t>
          </a:r>
          <a:r>
            <a:rPr lang="en-US" dirty="0" err="1"/>
            <a:t>γι</a:t>
          </a:r>
          <a:r>
            <a:rPr lang="en-US" dirty="0"/>
            <a:t>α [dèntro]. </a:t>
          </a:r>
          <a:r>
            <a:rPr lang="en-US" dirty="0" err="1"/>
            <a:t>Θεωρούμε</a:t>
          </a:r>
          <a:r>
            <a:rPr lang="en-US" dirty="0"/>
            <a:t> </a:t>
          </a:r>
          <a:r>
            <a:rPr lang="en-US" dirty="0" err="1"/>
            <a:t>ότι</a:t>
          </a:r>
          <a:r>
            <a:rPr lang="en-US" dirty="0"/>
            <a:t> </a:t>
          </a:r>
          <a:r>
            <a:rPr lang="en-US" dirty="0" err="1"/>
            <a:t>το</a:t>
          </a:r>
          <a:r>
            <a:rPr lang="en-US" dirty="0"/>
            <a:t> </a:t>
          </a:r>
          <a:r>
            <a:rPr lang="en-US" dirty="0" err="1"/>
            <a:t>λάθος</a:t>
          </a:r>
          <a:r>
            <a:rPr lang="en-US" dirty="0"/>
            <a:t> </a:t>
          </a:r>
          <a:r>
            <a:rPr lang="en-US" dirty="0" err="1"/>
            <a:t>είν</a:t>
          </a:r>
          <a:r>
            <a:rPr lang="en-US" dirty="0"/>
            <a:t>αι </a:t>
          </a:r>
          <a:r>
            <a:rPr lang="en-US" b="1" dirty="0"/>
            <a:t>τυχαίο</a:t>
          </a:r>
          <a:r>
            <a:rPr lang="en-US" dirty="0"/>
            <a:t> γιατί οι φθόγγοι [t] [d] και [s] [z] είναι υπαρκτοί και στις δύο γλώσσες</a:t>
          </a:r>
        </a:p>
      </dgm:t>
    </dgm:pt>
    <dgm:pt modelId="{32850F8D-7C9B-45C9-9F6C-9BB016179908}" type="parTrans" cxnId="{B568B67D-2177-4255-9471-42D600675191}">
      <dgm:prSet/>
      <dgm:spPr/>
      <dgm:t>
        <a:bodyPr/>
        <a:lstStyle/>
        <a:p>
          <a:endParaRPr lang="en-US" sz="1800"/>
        </a:p>
      </dgm:t>
    </dgm:pt>
    <dgm:pt modelId="{31E9668B-D038-402E-9728-93371E092C28}" type="sibTrans" cxnId="{B568B67D-2177-4255-9471-42D600675191}">
      <dgm:prSet phldrT="01"/>
      <dgm:spPr/>
      <dgm:t>
        <a:bodyPr/>
        <a:lstStyle/>
        <a:p>
          <a:r>
            <a:rPr lang="en-US"/>
            <a:t>01</a:t>
          </a:r>
        </a:p>
      </dgm:t>
    </dgm:pt>
    <dgm:pt modelId="{6CDEC0E2-5F42-4146-A2A7-F7D980EE65D5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2</a:t>
          </a:r>
          <a:r>
            <a:rPr lang="en-US" baseline="30000"/>
            <a:t>η</a:t>
          </a:r>
          <a:r>
            <a:rPr lang="en-US"/>
            <a:t> υπόθεση: έλληνας προφέρει την λέξη [ʃiròppo], [siròpo] αντικαθιστώντας φθόγγο που δεν υπάρχει στην νέα ελληνική.</a:t>
          </a:r>
        </a:p>
      </dgm:t>
    </dgm:pt>
    <dgm:pt modelId="{D8B414C8-52FB-4F96-BD7E-EB57DBEAA4E4}" type="parTrans" cxnId="{152B8CBC-8B19-4A76-BC39-87A095F1133C}">
      <dgm:prSet/>
      <dgm:spPr/>
      <dgm:t>
        <a:bodyPr/>
        <a:lstStyle/>
        <a:p>
          <a:endParaRPr lang="en-US" sz="1800"/>
        </a:p>
      </dgm:t>
    </dgm:pt>
    <dgm:pt modelId="{C38F49F5-CD44-40F3-869A-2585F2C91745}" type="sibTrans" cxnId="{152B8CBC-8B19-4A76-BC39-87A095F1133C}">
      <dgm:prSet phldrT="02"/>
      <dgm:spPr/>
      <dgm:t>
        <a:bodyPr/>
        <a:lstStyle/>
        <a:p>
          <a:r>
            <a:rPr lang="en-US"/>
            <a:t>02</a:t>
          </a:r>
        </a:p>
      </dgm:t>
    </dgm:pt>
    <dgm:pt modelId="{16767DAA-CD7A-45FB-8727-844AC2BCADCC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3</a:t>
          </a:r>
          <a:r>
            <a:rPr lang="en-US" baseline="30000"/>
            <a:t>η</a:t>
          </a:r>
          <a:r>
            <a:rPr lang="en-US"/>
            <a:t> υπόθεση: ιταλός προφέρει την λέξη [δòdi], [dòdi] αντικαθιστώντας με άηχο το ηχηρό που δεν υπάρχει στην γλώσσα του. Θεωρούμε ότι τα λάθη στις δύο τελευταίες υποθέσεις είναι </a:t>
          </a:r>
          <a:r>
            <a:rPr lang="en-US" b="1"/>
            <a:t>συστηματικά</a:t>
          </a:r>
          <a:r>
            <a:rPr lang="en-US"/>
            <a:t> και όχι τυχαία και επιδέχονται διόρθωσης.</a:t>
          </a:r>
        </a:p>
      </dgm:t>
    </dgm:pt>
    <dgm:pt modelId="{74379FA3-523B-45E7-974B-AFB54E6C7D55}" type="parTrans" cxnId="{4327ECFE-020C-433F-8371-C028758E84C9}">
      <dgm:prSet/>
      <dgm:spPr/>
      <dgm:t>
        <a:bodyPr/>
        <a:lstStyle/>
        <a:p>
          <a:endParaRPr lang="en-US" sz="1800"/>
        </a:p>
      </dgm:t>
    </dgm:pt>
    <dgm:pt modelId="{B1FA8B48-8A7F-48CD-A6A9-637656DF1D4F}" type="sibTrans" cxnId="{4327ECFE-020C-433F-8371-C028758E84C9}">
      <dgm:prSet phldrT="03"/>
      <dgm:spPr/>
      <dgm:t>
        <a:bodyPr/>
        <a:lstStyle/>
        <a:p>
          <a:r>
            <a:rPr lang="en-US"/>
            <a:t>03</a:t>
          </a:r>
        </a:p>
      </dgm:t>
    </dgm:pt>
    <dgm:pt modelId="{89DE5C69-C96C-4793-B97C-BC2E515A01A3}" type="pres">
      <dgm:prSet presAssocID="{C8575975-A59B-49D1-8E66-1D33038A92E2}" presName="Name0" presStyleCnt="0">
        <dgm:presLayoutVars>
          <dgm:animLvl val="lvl"/>
          <dgm:resizeHandles val="exact"/>
        </dgm:presLayoutVars>
      </dgm:prSet>
      <dgm:spPr/>
    </dgm:pt>
    <dgm:pt modelId="{968E8CD8-0B7B-42EA-B369-5198427B6E77}" type="pres">
      <dgm:prSet presAssocID="{A1D49CC6-29A6-488D-94A8-3B02C7A481EC}" presName="compositeNode" presStyleCnt="0">
        <dgm:presLayoutVars>
          <dgm:bulletEnabled val="1"/>
        </dgm:presLayoutVars>
      </dgm:prSet>
      <dgm:spPr/>
    </dgm:pt>
    <dgm:pt modelId="{446CF541-7848-44DB-A856-81150CFE32C1}" type="pres">
      <dgm:prSet presAssocID="{A1D49CC6-29A6-488D-94A8-3B02C7A481EC}" presName="bgRect" presStyleLbl="alignNode1" presStyleIdx="0" presStyleCnt="3"/>
      <dgm:spPr/>
    </dgm:pt>
    <dgm:pt modelId="{B50F3BEE-98DA-46D4-BD4B-4BC2C0035E12}" type="pres">
      <dgm:prSet presAssocID="{31E9668B-D038-402E-9728-93371E092C28}" presName="sibTransNodeRect" presStyleLbl="alignNode1" presStyleIdx="0" presStyleCnt="3">
        <dgm:presLayoutVars>
          <dgm:chMax val="0"/>
          <dgm:bulletEnabled val="1"/>
        </dgm:presLayoutVars>
      </dgm:prSet>
      <dgm:spPr/>
    </dgm:pt>
    <dgm:pt modelId="{D8E4FA28-4F35-4363-95C2-A25EB7711593}" type="pres">
      <dgm:prSet presAssocID="{A1D49CC6-29A6-488D-94A8-3B02C7A481EC}" presName="nodeRect" presStyleLbl="alignNode1" presStyleIdx="0" presStyleCnt="3">
        <dgm:presLayoutVars>
          <dgm:bulletEnabled val="1"/>
        </dgm:presLayoutVars>
      </dgm:prSet>
      <dgm:spPr/>
    </dgm:pt>
    <dgm:pt modelId="{8F0C1540-1190-42BA-8ED5-3F364D52224B}" type="pres">
      <dgm:prSet presAssocID="{31E9668B-D038-402E-9728-93371E092C28}" presName="sibTrans" presStyleCnt="0"/>
      <dgm:spPr/>
    </dgm:pt>
    <dgm:pt modelId="{E6CB34CB-1981-4174-8EC0-1E6FE9C8D895}" type="pres">
      <dgm:prSet presAssocID="{6CDEC0E2-5F42-4146-A2A7-F7D980EE65D5}" presName="compositeNode" presStyleCnt="0">
        <dgm:presLayoutVars>
          <dgm:bulletEnabled val="1"/>
        </dgm:presLayoutVars>
      </dgm:prSet>
      <dgm:spPr/>
    </dgm:pt>
    <dgm:pt modelId="{E3BEC19D-7130-4C42-BB54-7624D3CCA619}" type="pres">
      <dgm:prSet presAssocID="{6CDEC0E2-5F42-4146-A2A7-F7D980EE65D5}" presName="bgRect" presStyleLbl="alignNode1" presStyleIdx="1" presStyleCnt="3"/>
      <dgm:spPr/>
    </dgm:pt>
    <dgm:pt modelId="{0D6B0CB3-1AF0-41D0-8E26-C0944F1E5C72}" type="pres">
      <dgm:prSet presAssocID="{C38F49F5-CD44-40F3-869A-2585F2C91745}" presName="sibTransNodeRect" presStyleLbl="alignNode1" presStyleIdx="1" presStyleCnt="3">
        <dgm:presLayoutVars>
          <dgm:chMax val="0"/>
          <dgm:bulletEnabled val="1"/>
        </dgm:presLayoutVars>
      </dgm:prSet>
      <dgm:spPr/>
    </dgm:pt>
    <dgm:pt modelId="{D8D2DF7B-8EAE-4547-83D0-86059C228525}" type="pres">
      <dgm:prSet presAssocID="{6CDEC0E2-5F42-4146-A2A7-F7D980EE65D5}" presName="nodeRect" presStyleLbl="alignNode1" presStyleIdx="1" presStyleCnt="3">
        <dgm:presLayoutVars>
          <dgm:bulletEnabled val="1"/>
        </dgm:presLayoutVars>
      </dgm:prSet>
      <dgm:spPr/>
    </dgm:pt>
    <dgm:pt modelId="{86F4124D-71AD-4916-9E7D-86AA834EB9E1}" type="pres">
      <dgm:prSet presAssocID="{C38F49F5-CD44-40F3-869A-2585F2C91745}" presName="sibTrans" presStyleCnt="0"/>
      <dgm:spPr/>
    </dgm:pt>
    <dgm:pt modelId="{31F80F4A-0881-4827-BCF0-927F865DE5D2}" type="pres">
      <dgm:prSet presAssocID="{16767DAA-CD7A-45FB-8727-844AC2BCADCC}" presName="compositeNode" presStyleCnt="0">
        <dgm:presLayoutVars>
          <dgm:bulletEnabled val="1"/>
        </dgm:presLayoutVars>
      </dgm:prSet>
      <dgm:spPr/>
    </dgm:pt>
    <dgm:pt modelId="{A7CF3E2D-DE6F-469F-9C42-A0089FA73339}" type="pres">
      <dgm:prSet presAssocID="{16767DAA-CD7A-45FB-8727-844AC2BCADCC}" presName="bgRect" presStyleLbl="alignNode1" presStyleIdx="2" presStyleCnt="3"/>
      <dgm:spPr/>
    </dgm:pt>
    <dgm:pt modelId="{F5D18A9E-C6D7-4736-8BB1-5758AD09385D}" type="pres">
      <dgm:prSet presAssocID="{B1FA8B48-8A7F-48CD-A6A9-637656DF1D4F}" presName="sibTransNodeRect" presStyleLbl="alignNode1" presStyleIdx="2" presStyleCnt="3">
        <dgm:presLayoutVars>
          <dgm:chMax val="0"/>
          <dgm:bulletEnabled val="1"/>
        </dgm:presLayoutVars>
      </dgm:prSet>
      <dgm:spPr/>
    </dgm:pt>
    <dgm:pt modelId="{D6CB368F-AD22-4002-8F86-98B234D1CEE1}" type="pres">
      <dgm:prSet presAssocID="{16767DAA-CD7A-45FB-8727-844AC2BCADCC}" presName="nodeRect" presStyleLbl="alignNode1" presStyleIdx="2" presStyleCnt="3">
        <dgm:presLayoutVars>
          <dgm:bulletEnabled val="1"/>
        </dgm:presLayoutVars>
      </dgm:prSet>
      <dgm:spPr/>
    </dgm:pt>
  </dgm:ptLst>
  <dgm:cxnLst>
    <dgm:cxn modelId="{5C0BC20D-BB43-43B9-A56B-49715C301FDA}" type="presOf" srcId="{6CDEC0E2-5F42-4146-A2A7-F7D980EE65D5}" destId="{D8D2DF7B-8EAE-4547-83D0-86059C228525}" srcOrd="1" destOrd="0" presId="urn:microsoft.com/office/officeart/2016/7/layout/LinearBlockProcessNumbered"/>
    <dgm:cxn modelId="{E6079114-55F5-479A-8EA8-D7F85A5B9DA5}" type="presOf" srcId="{16767DAA-CD7A-45FB-8727-844AC2BCADCC}" destId="{D6CB368F-AD22-4002-8F86-98B234D1CEE1}" srcOrd="1" destOrd="0" presId="urn:microsoft.com/office/officeart/2016/7/layout/LinearBlockProcessNumbered"/>
    <dgm:cxn modelId="{25B31C16-A565-42E9-AB29-3DB2E972D9B4}" type="presOf" srcId="{A1D49CC6-29A6-488D-94A8-3B02C7A481EC}" destId="{D8E4FA28-4F35-4363-95C2-A25EB7711593}" srcOrd="1" destOrd="0" presId="urn:microsoft.com/office/officeart/2016/7/layout/LinearBlockProcessNumbered"/>
    <dgm:cxn modelId="{D8F71B17-7909-4C98-8974-20B362B2C3E9}" type="presOf" srcId="{C38F49F5-CD44-40F3-869A-2585F2C91745}" destId="{0D6B0CB3-1AF0-41D0-8E26-C0944F1E5C72}" srcOrd="0" destOrd="0" presId="urn:microsoft.com/office/officeart/2016/7/layout/LinearBlockProcessNumbered"/>
    <dgm:cxn modelId="{538BA734-51AE-481C-8524-9ABDD6789229}" type="presOf" srcId="{A1D49CC6-29A6-488D-94A8-3B02C7A481EC}" destId="{446CF541-7848-44DB-A856-81150CFE32C1}" srcOrd="0" destOrd="0" presId="urn:microsoft.com/office/officeart/2016/7/layout/LinearBlockProcessNumbered"/>
    <dgm:cxn modelId="{7B884C45-46BE-4430-9FDB-3C4E4886051A}" type="presOf" srcId="{C8575975-A59B-49D1-8E66-1D33038A92E2}" destId="{89DE5C69-C96C-4793-B97C-BC2E515A01A3}" srcOrd="0" destOrd="0" presId="urn:microsoft.com/office/officeart/2016/7/layout/LinearBlockProcessNumbered"/>
    <dgm:cxn modelId="{25E0F479-8DD1-4FB3-AFAC-B8C6A9D54BBE}" type="presOf" srcId="{B1FA8B48-8A7F-48CD-A6A9-637656DF1D4F}" destId="{F5D18A9E-C6D7-4736-8BB1-5758AD09385D}" srcOrd="0" destOrd="0" presId="urn:microsoft.com/office/officeart/2016/7/layout/LinearBlockProcessNumbered"/>
    <dgm:cxn modelId="{B568B67D-2177-4255-9471-42D600675191}" srcId="{C8575975-A59B-49D1-8E66-1D33038A92E2}" destId="{A1D49CC6-29A6-488D-94A8-3B02C7A481EC}" srcOrd="0" destOrd="0" parTransId="{32850F8D-7C9B-45C9-9F6C-9BB016179908}" sibTransId="{31E9668B-D038-402E-9728-93371E092C28}"/>
    <dgm:cxn modelId="{185F40B8-3FB4-4F9E-9831-00D179627A25}" type="presOf" srcId="{6CDEC0E2-5F42-4146-A2A7-F7D980EE65D5}" destId="{E3BEC19D-7130-4C42-BB54-7624D3CCA619}" srcOrd="0" destOrd="0" presId="urn:microsoft.com/office/officeart/2016/7/layout/LinearBlockProcessNumbered"/>
    <dgm:cxn modelId="{152B8CBC-8B19-4A76-BC39-87A095F1133C}" srcId="{C8575975-A59B-49D1-8E66-1D33038A92E2}" destId="{6CDEC0E2-5F42-4146-A2A7-F7D980EE65D5}" srcOrd="1" destOrd="0" parTransId="{D8B414C8-52FB-4F96-BD7E-EB57DBEAA4E4}" sibTransId="{C38F49F5-CD44-40F3-869A-2585F2C91745}"/>
    <dgm:cxn modelId="{BF0EF6D2-BEFE-4D3B-8765-A67F8045C69C}" type="presOf" srcId="{31E9668B-D038-402E-9728-93371E092C28}" destId="{B50F3BEE-98DA-46D4-BD4B-4BC2C0035E12}" srcOrd="0" destOrd="0" presId="urn:microsoft.com/office/officeart/2016/7/layout/LinearBlockProcessNumbered"/>
    <dgm:cxn modelId="{87AE23E8-C09A-4387-B26E-D1BE77DAB22C}" type="presOf" srcId="{16767DAA-CD7A-45FB-8727-844AC2BCADCC}" destId="{A7CF3E2D-DE6F-469F-9C42-A0089FA73339}" srcOrd="0" destOrd="0" presId="urn:microsoft.com/office/officeart/2016/7/layout/LinearBlockProcessNumbered"/>
    <dgm:cxn modelId="{4327ECFE-020C-433F-8371-C028758E84C9}" srcId="{C8575975-A59B-49D1-8E66-1D33038A92E2}" destId="{16767DAA-CD7A-45FB-8727-844AC2BCADCC}" srcOrd="2" destOrd="0" parTransId="{74379FA3-523B-45E7-974B-AFB54E6C7D55}" sibTransId="{B1FA8B48-8A7F-48CD-A6A9-637656DF1D4F}"/>
    <dgm:cxn modelId="{70E66E38-6C1D-4CD8-A167-B8FCF6739F26}" type="presParOf" srcId="{89DE5C69-C96C-4793-B97C-BC2E515A01A3}" destId="{968E8CD8-0B7B-42EA-B369-5198427B6E77}" srcOrd="0" destOrd="0" presId="urn:microsoft.com/office/officeart/2016/7/layout/LinearBlockProcessNumbered"/>
    <dgm:cxn modelId="{9BA87EFE-4F32-4B2A-9A7C-D2D003E8803C}" type="presParOf" srcId="{968E8CD8-0B7B-42EA-B369-5198427B6E77}" destId="{446CF541-7848-44DB-A856-81150CFE32C1}" srcOrd="0" destOrd="0" presId="urn:microsoft.com/office/officeart/2016/7/layout/LinearBlockProcessNumbered"/>
    <dgm:cxn modelId="{B0A6A849-B3D7-4007-A2E3-3ABFBE7B9ED2}" type="presParOf" srcId="{968E8CD8-0B7B-42EA-B369-5198427B6E77}" destId="{B50F3BEE-98DA-46D4-BD4B-4BC2C0035E12}" srcOrd="1" destOrd="0" presId="urn:microsoft.com/office/officeart/2016/7/layout/LinearBlockProcessNumbered"/>
    <dgm:cxn modelId="{5864DD79-1D2C-41BF-9ECB-8491492D5EF8}" type="presParOf" srcId="{968E8CD8-0B7B-42EA-B369-5198427B6E77}" destId="{D8E4FA28-4F35-4363-95C2-A25EB7711593}" srcOrd="2" destOrd="0" presId="urn:microsoft.com/office/officeart/2016/7/layout/LinearBlockProcessNumbered"/>
    <dgm:cxn modelId="{674090B7-1548-4E15-81E5-97ABA58DDF47}" type="presParOf" srcId="{89DE5C69-C96C-4793-B97C-BC2E515A01A3}" destId="{8F0C1540-1190-42BA-8ED5-3F364D52224B}" srcOrd="1" destOrd="0" presId="urn:microsoft.com/office/officeart/2016/7/layout/LinearBlockProcessNumbered"/>
    <dgm:cxn modelId="{0C47137D-DD7F-47D4-AC15-DF558978257C}" type="presParOf" srcId="{89DE5C69-C96C-4793-B97C-BC2E515A01A3}" destId="{E6CB34CB-1981-4174-8EC0-1E6FE9C8D895}" srcOrd="2" destOrd="0" presId="urn:microsoft.com/office/officeart/2016/7/layout/LinearBlockProcessNumbered"/>
    <dgm:cxn modelId="{98657A54-BE3D-40A8-886D-FA5D916F15C3}" type="presParOf" srcId="{E6CB34CB-1981-4174-8EC0-1E6FE9C8D895}" destId="{E3BEC19D-7130-4C42-BB54-7624D3CCA619}" srcOrd="0" destOrd="0" presId="urn:microsoft.com/office/officeart/2016/7/layout/LinearBlockProcessNumbered"/>
    <dgm:cxn modelId="{13B3DCAD-A4E2-4405-AE60-DB72131C487E}" type="presParOf" srcId="{E6CB34CB-1981-4174-8EC0-1E6FE9C8D895}" destId="{0D6B0CB3-1AF0-41D0-8E26-C0944F1E5C72}" srcOrd="1" destOrd="0" presId="urn:microsoft.com/office/officeart/2016/7/layout/LinearBlockProcessNumbered"/>
    <dgm:cxn modelId="{9F52DD11-F62A-4604-BEFB-8021D0C8EBD8}" type="presParOf" srcId="{E6CB34CB-1981-4174-8EC0-1E6FE9C8D895}" destId="{D8D2DF7B-8EAE-4547-83D0-86059C228525}" srcOrd="2" destOrd="0" presId="urn:microsoft.com/office/officeart/2016/7/layout/LinearBlockProcessNumbered"/>
    <dgm:cxn modelId="{F21644FD-FD59-48F8-9D8A-99395D13E7C1}" type="presParOf" srcId="{89DE5C69-C96C-4793-B97C-BC2E515A01A3}" destId="{86F4124D-71AD-4916-9E7D-86AA834EB9E1}" srcOrd="3" destOrd="0" presId="urn:microsoft.com/office/officeart/2016/7/layout/LinearBlockProcessNumbered"/>
    <dgm:cxn modelId="{602A82E8-2974-445B-850D-7046D194C38D}" type="presParOf" srcId="{89DE5C69-C96C-4793-B97C-BC2E515A01A3}" destId="{31F80F4A-0881-4827-BCF0-927F865DE5D2}" srcOrd="4" destOrd="0" presId="urn:microsoft.com/office/officeart/2016/7/layout/LinearBlockProcessNumbered"/>
    <dgm:cxn modelId="{515C4007-2B65-47B7-B725-64EFC12D8ED0}" type="presParOf" srcId="{31F80F4A-0881-4827-BCF0-927F865DE5D2}" destId="{A7CF3E2D-DE6F-469F-9C42-A0089FA73339}" srcOrd="0" destOrd="0" presId="urn:microsoft.com/office/officeart/2016/7/layout/LinearBlockProcessNumbered"/>
    <dgm:cxn modelId="{DF0C9241-F85E-433C-8CC8-D6579EBED884}" type="presParOf" srcId="{31F80F4A-0881-4827-BCF0-927F865DE5D2}" destId="{F5D18A9E-C6D7-4736-8BB1-5758AD09385D}" srcOrd="1" destOrd="0" presId="urn:microsoft.com/office/officeart/2016/7/layout/LinearBlockProcessNumbered"/>
    <dgm:cxn modelId="{7DC26144-29CC-4790-AEA8-C568F711F220}" type="presParOf" srcId="{31F80F4A-0881-4827-BCF0-927F865DE5D2}" destId="{D6CB368F-AD22-4002-8F86-98B234D1CEE1}" srcOrd="2" destOrd="0" presId="urn:microsoft.com/office/officeart/2016/7/layout/LinearBlockProcessNumbered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1916BA9-E6BD-4469-8FE5-3922C890F8D9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0FD3B17F-3D3A-40BE-A36C-7635DDD2E690}">
      <dgm:prSet/>
      <dgm:spPr/>
      <dgm:t>
        <a:bodyPr/>
        <a:lstStyle/>
        <a:p>
          <a:r>
            <a:rPr lang="en-US"/>
            <a:t>1</a:t>
          </a:r>
          <a:r>
            <a:rPr lang="en-US" baseline="30000"/>
            <a:t>η</a:t>
          </a:r>
          <a:r>
            <a:rPr lang="en-US"/>
            <a:t> υπόθεση: έλληνας που προφέρει την λέξη [kàrta] [xàrta]. Θεωρούμε το λάθος τυχαίο.</a:t>
          </a:r>
        </a:p>
      </dgm:t>
    </dgm:pt>
    <dgm:pt modelId="{62AF8B69-FF7B-4458-A7B3-BE9A9594AC6B}" type="parTrans" cxnId="{5B5B5465-F675-4DF3-87CE-1DACC27408C6}">
      <dgm:prSet/>
      <dgm:spPr/>
      <dgm:t>
        <a:bodyPr/>
        <a:lstStyle/>
        <a:p>
          <a:endParaRPr lang="en-US"/>
        </a:p>
      </dgm:t>
    </dgm:pt>
    <dgm:pt modelId="{FB8E0B27-88D1-45D5-B12F-58EF5628964A}" type="sibTrans" cxnId="{5B5B5465-F675-4DF3-87CE-1DACC27408C6}">
      <dgm:prSet/>
      <dgm:spPr/>
      <dgm:t>
        <a:bodyPr/>
        <a:lstStyle/>
        <a:p>
          <a:endParaRPr lang="en-US"/>
        </a:p>
      </dgm:t>
    </dgm:pt>
    <dgm:pt modelId="{CA2F45EA-7D10-49D8-9F67-AB7E90E0AEA5}">
      <dgm:prSet/>
      <dgm:spPr/>
      <dgm:t>
        <a:bodyPr/>
        <a:lstStyle/>
        <a:p>
          <a:r>
            <a:rPr lang="en-US"/>
            <a:t>2</a:t>
          </a:r>
          <a:r>
            <a:rPr lang="en-US" baseline="30000"/>
            <a:t>η</a:t>
          </a:r>
          <a:r>
            <a:rPr lang="en-US"/>
            <a:t> υπόθεση: ιταλός που προφέρει την λέξη [xartì] [kartì] ή πιο συχνά [artì]. Θεωρούμε το λάθος συστηματικό, γιατί ο φθόγγος [x] δεν υπάρχει στην ιταλική. </a:t>
          </a:r>
        </a:p>
      </dgm:t>
    </dgm:pt>
    <dgm:pt modelId="{49CA36DD-1093-4177-9A98-BCB341DC7F12}" type="parTrans" cxnId="{98F022E5-FD33-4678-94BA-B5E32EAE0481}">
      <dgm:prSet/>
      <dgm:spPr/>
      <dgm:t>
        <a:bodyPr/>
        <a:lstStyle/>
        <a:p>
          <a:endParaRPr lang="en-US"/>
        </a:p>
      </dgm:t>
    </dgm:pt>
    <dgm:pt modelId="{22A977E4-D31D-48AE-AE92-4D43BF0D399E}" type="sibTrans" cxnId="{98F022E5-FD33-4678-94BA-B5E32EAE0481}">
      <dgm:prSet/>
      <dgm:spPr/>
      <dgm:t>
        <a:bodyPr/>
        <a:lstStyle/>
        <a:p>
          <a:endParaRPr lang="en-US"/>
        </a:p>
      </dgm:t>
    </dgm:pt>
    <dgm:pt modelId="{DE3E456A-053D-4D74-A559-7FC55783F4B0}">
      <dgm:prSet/>
      <dgm:spPr/>
      <dgm:t>
        <a:bodyPr/>
        <a:lstStyle/>
        <a:p>
          <a:r>
            <a:rPr lang="en-US"/>
            <a:t>3</a:t>
          </a:r>
          <a:r>
            <a:rPr lang="en-US" baseline="30000"/>
            <a:t>η</a:t>
          </a:r>
          <a:r>
            <a:rPr lang="en-US"/>
            <a:t> υπόθεση: ιταλός που προφέρει στα ελληνικά [kerì] αντί [cerì]. Θεωρούμε ότι είναι συστηματικό αυτό το λάθος και οποιοδήποτε λάθος αντικατάστασης των ουρανικών από άηχα υπερωικά, γιατί ως φθόγγοι δεν υπάρχουν στα ιταλικά.</a:t>
          </a:r>
        </a:p>
      </dgm:t>
    </dgm:pt>
    <dgm:pt modelId="{8D9D0F23-4CB7-4B8A-8A48-0A1374B4F71B}" type="parTrans" cxnId="{ED812AE0-A1EA-4AE3-8A89-DE8407A1D22D}">
      <dgm:prSet/>
      <dgm:spPr/>
      <dgm:t>
        <a:bodyPr/>
        <a:lstStyle/>
        <a:p>
          <a:endParaRPr lang="en-US"/>
        </a:p>
      </dgm:t>
    </dgm:pt>
    <dgm:pt modelId="{47361F53-3C9A-4249-BB2F-8467D413E69F}" type="sibTrans" cxnId="{ED812AE0-A1EA-4AE3-8A89-DE8407A1D22D}">
      <dgm:prSet/>
      <dgm:spPr/>
      <dgm:t>
        <a:bodyPr/>
        <a:lstStyle/>
        <a:p>
          <a:endParaRPr lang="en-US"/>
        </a:p>
      </dgm:t>
    </dgm:pt>
    <dgm:pt modelId="{CAAE08E3-1719-474E-AFC6-F84A2AC3448D}" type="pres">
      <dgm:prSet presAssocID="{D1916BA9-E6BD-4469-8FE5-3922C890F8D9}" presName="diagram" presStyleCnt="0">
        <dgm:presLayoutVars>
          <dgm:dir/>
          <dgm:resizeHandles val="exact"/>
        </dgm:presLayoutVars>
      </dgm:prSet>
      <dgm:spPr/>
    </dgm:pt>
    <dgm:pt modelId="{0D5B6834-7C1C-42B3-9383-313F0EB8BF3F}" type="pres">
      <dgm:prSet presAssocID="{0FD3B17F-3D3A-40BE-A36C-7635DDD2E690}" presName="node" presStyleLbl="node1" presStyleIdx="0" presStyleCnt="3">
        <dgm:presLayoutVars>
          <dgm:bulletEnabled val="1"/>
        </dgm:presLayoutVars>
      </dgm:prSet>
      <dgm:spPr/>
    </dgm:pt>
    <dgm:pt modelId="{996EC013-0BD3-4881-99BD-4B6D4FFDF652}" type="pres">
      <dgm:prSet presAssocID="{FB8E0B27-88D1-45D5-B12F-58EF5628964A}" presName="sibTrans" presStyleCnt="0"/>
      <dgm:spPr/>
    </dgm:pt>
    <dgm:pt modelId="{B47A66C0-96F2-4F2E-88A8-EB1D8EA87171}" type="pres">
      <dgm:prSet presAssocID="{CA2F45EA-7D10-49D8-9F67-AB7E90E0AEA5}" presName="node" presStyleLbl="node1" presStyleIdx="1" presStyleCnt="3">
        <dgm:presLayoutVars>
          <dgm:bulletEnabled val="1"/>
        </dgm:presLayoutVars>
      </dgm:prSet>
      <dgm:spPr/>
    </dgm:pt>
    <dgm:pt modelId="{9DA2B25E-E2FC-445D-9C3F-78FEE1AA4C2A}" type="pres">
      <dgm:prSet presAssocID="{22A977E4-D31D-48AE-AE92-4D43BF0D399E}" presName="sibTrans" presStyleCnt="0"/>
      <dgm:spPr/>
    </dgm:pt>
    <dgm:pt modelId="{36914E69-F77D-40DC-B594-79DEA4854812}" type="pres">
      <dgm:prSet presAssocID="{DE3E456A-053D-4D74-A559-7FC55783F4B0}" presName="node" presStyleLbl="node1" presStyleIdx="2" presStyleCnt="3">
        <dgm:presLayoutVars>
          <dgm:bulletEnabled val="1"/>
        </dgm:presLayoutVars>
      </dgm:prSet>
      <dgm:spPr/>
    </dgm:pt>
  </dgm:ptLst>
  <dgm:cxnLst>
    <dgm:cxn modelId="{5B5B5465-F675-4DF3-87CE-1DACC27408C6}" srcId="{D1916BA9-E6BD-4469-8FE5-3922C890F8D9}" destId="{0FD3B17F-3D3A-40BE-A36C-7635DDD2E690}" srcOrd="0" destOrd="0" parTransId="{62AF8B69-FF7B-4458-A7B3-BE9A9594AC6B}" sibTransId="{FB8E0B27-88D1-45D5-B12F-58EF5628964A}"/>
    <dgm:cxn modelId="{1A6B3366-16D2-449D-A6E9-A078C1E290F3}" type="presOf" srcId="{CA2F45EA-7D10-49D8-9F67-AB7E90E0AEA5}" destId="{B47A66C0-96F2-4F2E-88A8-EB1D8EA87171}" srcOrd="0" destOrd="0" presId="urn:microsoft.com/office/officeart/2005/8/layout/default"/>
    <dgm:cxn modelId="{00062E69-3718-4833-B8EB-1BFD5E198353}" type="presOf" srcId="{D1916BA9-E6BD-4469-8FE5-3922C890F8D9}" destId="{CAAE08E3-1719-474E-AFC6-F84A2AC3448D}" srcOrd="0" destOrd="0" presId="urn:microsoft.com/office/officeart/2005/8/layout/default"/>
    <dgm:cxn modelId="{0CC1C44F-78E5-45F5-9AE3-E8B3306C4A9D}" type="presOf" srcId="{DE3E456A-053D-4D74-A559-7FC55783F4B0}" destId="{36914E69-F77D-40DC-B594-79DEA4854812}" srcOrd="0" destOrd="0" presId="urn:microsoft.com/office/officeart/2005/8/layout/default"/>
    <dgm:cxn modelId="{6D8417AD-9BD2-4172-8B2B-486FC5777630}" type="presOf" srcId="{0FD3B17F-3D3A-40BE-A36C-7635DDD2E690}" destId="{0D5B6834-7C1C-42B3-9383-313F0EB8BF3F}" srcOrd="0" destOrd="0" presId="urn:microsoft.com/office/officeart/2005/8/layout/default"/>
    <dgm:cxn modelId="{ED812AE0-A1EA-4AE3-8A89-DE8407A1D22D}" srcId="{D1916BA9-E6BD-4469-8FE5-3922C890F8D9}" destId="{DE3E456A-053D-4D74-A559-7FC55783F4B0}" srcOrd="2" destOrd="0" parTransId="{8D9D0F23-4CB7-4B8A-8A48-0A1374B4F71B}" sibTransId="{47361F53-3C9A-4249-BB2F-8467D413E69F}"/>
    <dgm:cxn modelId="{98F022E5-FD33-4678-94BA-B5E32EAE0481}" srcId="{D1916BA9-E6BD-4469-8FE5-3922C890F8D9}" destId="{CA2F45EA-7D10-49D8-9F67-AB7E90E0AEA5}" srcOrd="1" destOrd="0" parTransId="{49CA36DD-1093-4177-9A98-BCB341DC7F12}" sibTransId="{22A977E4-D31D-48AE-AE92-4D43BF0D399E}"/>
    <dgm:cxn modelId="{62BC07C9-8002-4D89-9942-20E0F144CD47}" type="presParOf" srcId="{CAAE08E3-1719-474E-AFC6-F84A2AC3448D}" destId="{0D5B6834-7C1C-42B3-9383-313F0EB8BF3F}" srcOrd="0" destOrd="0" presId="urn:microsoft.com/office/officeart/2005/8/layout/default"/>
    <dgm:cxn modelId="{0A4CBEB6-B7D9-4B29-A4A4-9FE8719C6759}" type="presParOf" srcId="{CAAE08E3-1719-474E-AFC6-F84A2AC3448D}" destId="{996EC013-0BD3-4881-99BD-4B6D4FFDF652}" srcOrd="1" destOrd="0" presId="urn:microsoft.com/office/officeart/2005/8/layout/default"/>
    <dgm:cxn modelId="{0125BADA-2CC9-4DBF-80EF-4E714AF6F71F}" type="presParOf" srcId="{CAAE08E3-1719-474E-AFC6-F84A2AC3448D}" destId="{B47A66C0-96F2-4F2E-88A8-EB1D8EA87171}" srcOrd="2" destOrd="0" presId="urn:microsoft.com/office/officeart/2005/8/layout/default"/>
    <dgm:cxn modelId="{CA107254-40FE-44E3-B5B2-78538C034C87}" type="presParOf" srcId="{CAAE08E3-1719-474E-AFC6-F84A2AC3448D}" destId="{9DA2B25E-E2FC-445D-9C3F-78FEE1AA4C2A}" srcOrd="3" destOrd="0" presId="urn:microsoft.com/office/officeart/2005/8/layout/default"/>
    <dgm:cxn modelId="{9D2DA72E-1359-467F-A9E6-C32ADAF64B52}" type="presParOf" srcId="{CAAE08E3-1719-474E-AFC6-F84A2AC3448D}" destId="{36914E69-F77D-40DC-B594-79DEA4854812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89196F13-748A-4AF1-AA23-4A306BD06D28}" type="doc">
      <dgm:prSet loTypeId="urn:microsoft.com/office/officeart/2016/7/layout/LinearBlockProcessNumbered" loCatId="process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61325C94-80E4-4601-BD95-B2F21ED0B044}">
      <dgm:prSet/>
      <dgm:spPr/>
      <dgm:t>
        <a:bodyPr/>
        <a:lstStyle/>
        <a:p>
          <a:r>
            <a:rPr lang="el-GR"/>
            <a:t>1</a:t>
          </a:r>
          <a:r>
            <a:rPr lang="el-GR" baseline="30000"/>
            <a:t>η</a:t>
          </a:r>
          <a:r>
            <a:rPr lang="el-GR"/>
            <a:t> υπόθεση: έλληνας που προφέρει την λέξη [</a:t>
          </a:r>
          <a:r>
            <a:rPr lang="en-US"/>
            <a:t>dʒ</a:t>
          </a:r>
          <a:r>
            <a:rPr lang="it-IT"/>
            <a:t>oko</a:t>
          </a:r>
          <a:r>
            <a:rPr lang="el-GR"/>
            <a:t>] ως [</a:t>
          </a:r>
          <a:r>
            <a:rPr lang="en-US"/>
            <a:t>dz</a:t>
          </a:r>
          <a:r>
            <a:rPr lang="it-IT"/>
            <a:t>oko</a:t>
          </a:r>
          <a:r>
            <a:rPr lang="el-GR"/>
            <a:t>]. Το λάθος θεωρείται συστηματικό, γιατί το φατνοουρανικό [</a:t>
          </a:r>
          <a:r>
            <a:rPr lang="en-US"/>
            <a:t>dʒ]</a:t>
          </a:r>
          <a:r>
            <a:rPr lang="el-GR"/>
            <a:t>δεν του είναι οικείο.</a:t>
          </a:r>
          <a:endParaRPr lang="en-US"/>
        </a:p>
      </dgm:t>
    </dgm:pt>
    <dgm:pt modelId="{1A838AFA-FB37-4C3B-8A66-9D2B6668586B}" type="parTrans" cxnId="{7352A305-875F-434C-98B6-D91BAEC925A0}">
      <dgm:prSet/>
      <dgm:spPr/>
      <dgm:t>
        <a:bodyPr/>
        <a:lstStyle/>
        <a:p>
          <a:endParaRPr lang="en-US"/>
        </a:p>
      </dgm:t>
    </dgm:pt>
    <dgm:pt modelId="{1E4C0051-78EF-48B4-8D03-CE779DDF697C}" type="sibTrans" cxnId="{7352A305-875F-434C-98B6-D91BAEC925A0}">
      <dgm:prSet phldrT="01"/>
      <dgm:spPr/>
      <dgm:t>
        <a:bodyPr/>
        <a:lstStyle/>
        <a:p>
          <a:r>
            <a:rPr lang="en-US"/>
            <a:t>01</a:t>
          </a:r>
        </a:p>
      </dgm:t>
    </dgm:pt>
    <dgm:pt modelId="{715EEF4A-9297-4220-B280-3C1B73DC3F5E}">
      <dgm:prSet/>
      <dgm:spPr/>
      <dgm:t>
        <a:bodyPr/>
        <a:lstStyle/>
        <a:p>
          <a:r>
            <a:rPr lang="el-GR"/>
            <a:t>2</a:t>
          </a:r>
          <a:r>
            <a:rPr lang="el-GR" baseline="30000"/>
            <a:t>η</a:t>
          </a:r>
          <a:r>
            <a:rPr lang="el-GR"/>
            <a:t> υπόθεση: έλληνας που προφέρει την λέξη [</a:t>
          </a:r>
          <a:r>
            <a:rPr lang="en-US"/>
            <a:t>tʃ</a:t>
          </a:r>
          <a:r>
            <a:rPr lang="it-IT"/>
            <a:t>ì</a:t>
          </a:r>
          <a:r>
            <a:rPr lang="en-US"/>
            <a:t>rka]</a:t>
          </a:r>
          <a:r>
            <a:rPr lang="el-GR"/>
            <a:t> ως [</a:t>
          </a:r>
          <a:r>
            <a:rPr lang="en-US"/>
            <a:t>ts</a:t>
          </a:r>
          <a:r>
            <a:rPr lang="it-IT"/>
            <a:t>ìrka</a:t>
          </a:r>
          <a:r>
            <a:rPr lang="el-GR"/>
            <a:t>]. Πρόκειται για λάθος συστηματικό με την ίδια λογική του προηγουμένου.</a:t>
          </a:r>
          <a:endParaRPr lang="en-US"/>
        </a:p>
      </dgm:t>
    </dgm:pt>
    <dgm:pt modelId="{B59C9E25-9394-445B-AC05-F2FC23A9A1F2}" type="parTrans" cxnId="{3B271029-9A4C-4AA2-AF67-6351DDC7B3EA}">
      <dgm:prSet/>
      <dgm:spPr/>
      <dgm:t>
        <a:bodyPr/>
        <a:lstStyle/>
        <a:p>
          <a:endParaRPr lang="en-US"/>
        </a:p>
      </dgm:t>
    </dgm:pt>
    <dgm:pt modelId="{28C72958-17D2-4E2C-B9CF-47125AC3D781}" type="sibTrans" cxnId="{3B271029-9A4C-4AA2-AF67-6351DDC7B3EA}">
      <dgm:prSet phldrT="02"/>
      <dgm:spPr/>
      <dgm:t>
        <a:bodyPr/>
        <a:lstStyle/>
        <a:p>
          <a:r>
            <a:rPr lang="en-US"/>
            <a:t>02</a:t>
          </a:r>
        </a:p>
      </dgm:t>
    </dgm:pt>
    <dgm:pt modelId="{7F09727B-6FE0-465C-B0C6-43CA0F6E6B75}">
      <dgm:prSet/>
      <dgm:spPr/>
      <dgm:t>
        <a:bodyPr/>
        <a:lstStyle/>
        <a:p>
          <a:r>
            <a:rPr lang="el-GR"/>
            <a:t>3</a:t>
          </a:r>
          <a:r>
            <a:rPr lang="el-GR" baseline="30000"/>
            <a:t>η</a:t>
          </a:r>
          <a:r>
            <a:rPr lang="el-GR"/>
            <a:t> υπόθεση: έλληνας που προφέρει [</a:t>
          </a:r>
          <a:r>
            <a:rPr lang="it-IT"/>
            <a:t>àljo</a:t>
          </a:r>
          <a:r>
            <a:rPr lang="el-GR"/>
            <a:t>] αντί του [</a:t>
          </a:r>
          <a:r>
            <a:rPr lang="it-IT"/>
            <a:t>àʎʎo</a:t>
          </a:r>
          <a:r>
            <a:rPr lang="el-GR"/>
            <a:t>]</a:t>
          </a:r>
          <a:r>
            <a:rPr lang="it-IT"/>
            <a:t>. </a:t>
          </a:r>
          <a:r>
            <a:rPr lang="el-GR"/>
            <a:t>Το λάθος είναι τυχαίο</a:t>
          </a:r>
          <a:r>
            <a:rPr lang="en-US"/>
            <a:t>,</a:t>
          </a:r>
          <a:r>
            <a:rPr lang="el-GR"/>
            <a:t> γιατί στην ελληνική υπάρχουν και τα δύο πλευρικά </a:t>
          </a:r>
          <a:r>
            <a:rPr lang="en-US"/>
            <a:t>[l] </a:t>
          </a:r>
          <a:r>
            <a:rPr lang="el-GR"/>
            <a:t>και [</a:t>
          </a:r>
          <a:r>
            <a:rPr lang="en-US"/>
            <a:t>ʎ].</a:t>
          </a:r>
        </a:p>
      </dgm:t>
    </dgm:pt>
    <dgm:pt modelId="{58A6BA33-367C-49AC-9384-CF416C2ABC7D}" type="parTrans" cxnId="{2BCB8B27-6E4E-4C47-BAB8-1B9FE7DF56D8}">
      <dgm:prSet/>
      <dgm:spPr/>
      <dgm:t>
        <a:bodyPr/>
        <a:lstStyle/>
        <a:p>
          <a:endParaRPr lang="en-US"/>
        </a:p>
      </dgm:t>
    </dgm:pt>
    <dgm:pt modelId="{5FDE19EC-37B7-44B2-8BD7-D91DCD3D78C6}" type="sibTrans" cxnId="{2BCB8B27-6E4E-4C47-BAB8-1B9FE7DF56D8}">
      <dgm:prSet phldrT="03"/>
      <dgm:spPr/>
      <dgm:t>
        <a:bodyPr/>
        <a:lstStyle/>
        <a:p>
          <a:r>
            <a:rPr lang="en-US"/>
            <a:t>03</a:t>
          </a:r>
        </a:p>
      </dgm:t>
    </dgm:pt>
    <dgm:pt modelId="{262D228D-4A89-4DF6-ACD1-C5C472A37B88}" type="pres">
      <dgm:prSet presAssocID="{89196F13-748A-4AF1-AA23-4A306BD06D28}" presName="Name0" presStyleCnt="0">
        <dgm:presLayoutVars>
          <dgm:animLvl val="lvl"/>
          <dgm:resizeHandles val="exact"/>
        </dgm:presLayoutVars>
      </dgm:prSet>
      <dgm:spPr/>
    </dgm:pt>
    <dgm:pt modelId="{1B88188A-A868-4B14-AFDE-4F4B050D4D16}" type="pres">
      <dgm:prSet presAssocID="{61325C94-80E4-4601-BD95-B2F21ED0B044}" presName="compositeNode" presStyleCnt="0">
        <dgm:presLayoutVars>
          <dgm:bulletEnabled val="1"/>
        </dgm:presLayoutVars>
      </dgm:prSet>
      <dgm:spPr/>
    </dgm:pt>
    <dgm:pt modelId="{052A69D1-2D3C-4532-A113-0476841D427E}" type="pres">
      <dgm:prSet presAssocID="{61325C94-80E4-4601-BD95-B2F21ED0B044}" presName="bgRect" presStyleLbl="alignNode1" presStyleIdx="0" presStyleCnt="3"/>
      <dgm:spPr/>
    </dgm:pt>
    <dgm:pt modelId="{2C12F2B0-0EAC-4D51-A7D7-D17E301BCA8C}" type="pres">
      <dgm:prSet presAssocID="{1E4C0051-78EF-48B4-8D03-CE779DDF697C}" presName="sibTransNodeRect" presStyleLbl="alignNode1" presStyleIdx="0" presStyleCnt="3">
        <dgm:presLayoutVars>
          <dgm:chMax val="0"/>
          <dgm:bulletEnabled val="1"/>
        </dgm:presLayoutVars>
      </dgm:prSet>
      <dgm:spPr/>
    </dgm:pt>
    <dgm:pt modelId="{22308E5F-CE19-4E0A-9E93-18DE5275E8F1}" type="pres">
      <dgm:prSet presAssocID="{61325C94-80E4-4601-BD95-B2F21ED0B044}" presName="nodeRect" presStyleLbl="alignNode1" presStyleIdx="0" presStyleCnt="3">
        <dgm:presLayoutVars>
          <dgm:bulletEnabled val="1"/>
        </dgm:presLayoutVars>
      </dgm:prSet>
      <dgm:spPr/>
    </dgm:pt>
    <dgm:pt modelId="{A1CBDFE2-BB6E-442E-AF96-A170E3982277}" type="pres">
      <dgm:prSet presAssocID="{1E4C0051-78EF-48B4-8D03-CE779DDF697C}" presName="sibTrans" presStyleCnt="0"/>
      <dgm:spPr/>
    </dgm:pt>
    <dgm:pt modelId="{796E9742-588B-448B-B065-7D3C396ACC7E}" type="pres">
      <dgm:prSet presAssocID="{715EEF4A-9297-4220-B280-3C1B73DC3F5E}" presName="compositeNode" presStyleCnt="0">
        <dgm:presLayoutVars>
          <dgm:bulletEnabled val="1"/>
        </dgm:presLayoutVars>
      </dgm:prSet>
      <dgm:spPr/>
    </dgm:pt>
    <dgm:pt modelId="{DAE9D6A8-D250-48E4-A3A5-229F184021D2}" type="pres">
      <dgm:prSet presAssocID="{715EEF4A-9297-4220-B280-3C1B73DC3F5E}" presName="bgRect" presStyleLbl="alignNode1" presStyleIdx="1" presStyleCnt="3"/>
      <dgm:spPr/>
    </dgm:pt>
    <dgm:pt modelId="{8E999D65-38F2-44DA-970B-82D150650A9F}" type="pres">
      <dgm:prSet presAssocID="{28C72958-17D2-4E2C-B9CF-47125AC3D781}" presName="sibTransNodeRect" presStyleLbl="alignNode1" presStyleIdx="1" presStyleCnt="3">
        <dgm:presLayoutVars>
          <dgm:chMax val="0"/>
          <dgm:bulletEnabled val="1"/>
        </dgm:presLayoutVars>
      </dgm:prSet>
      <dgm:spPr/>
    </dgm:pt>
    <dgm:pt modelId="{06FE0F4A-7CEC-43A3-BDD4-FE8305D0B547}" type="pres">
      <dgm:prSet presAssocID="{715EEF4A-9297-4220-B280-3C1B73DC3F5E}" presName="nodeRect" presStyleLbl="alignNode1" presStyleIdx="1" presStyleCnt="3">
        <dgm:presLayoutVars>
          <dgm:bulletEnabled val="1"/>
        </dgm:presLayoutVars>
      </dgm:prSet>
      <dgm:spPr/>
    </dgm:pt>
    <dgm:pt modelId="{110AF2F2-EE00-4E76-9DF9-641FB1F7C74A}" type="pres">
      <dgm:prSet presAssocID="{28C72958-17D2-4E2C-B9CF-47125AC3D781}" presName="sibTrans" presStyleCnt="0"/>
      <dgm:spPr/>
    </dgm:pt>
    <dgm:pt modelId="{FD6DED36-5DAA-4FF8-9D58-D49AE632CDE3}" type="pres">
      <dgm:prSet presAssocID="{7F09727B-6FE0-465C-B0C6-43CA0F6E6B75}" presName="compositeNode" presStyleCnt="0">
        <dgm:presLayoutVars>
          <dgm:bulletEnabled val="1"/>
        </dgm:presLayoutVars>
      </dgm:prSet>
      <dgm:spPr/>
    </dgm:pt>
    <dgm:pt modelId="{944744E2-52D8-48FD-B1A3-A78BDC7B3847}" type="pres">
      <dgm:prSet presAssocID="{7F09727B-6FE0-465C-B0C6-43CA0F6E6B75}" presName="bgRect" presStyleLbl="alignNode1" presStyleIdx="2" presStyleCnt="3"/>
      <dgm:spPr/>
    </dgm:pt>
    <dgm:pt modelId="{D9D807E5-C07D-4FE7-9798-47A8B5A5488B}" type="pres">
      <dgm:prSet presAssocID="{5FDE19EC-37B7-44B2-8BD7-D91DCD3D78C6}" presName="sibTransNodeRect" presStyleLbl="alignNode1" presStyleIdx="2" presStyleCnt="3">
        <dgm:presLayoutVars>
          <dgm:chMax val="0"/>
          <dgm:bulletEnabled val="1"/>
        </dgm:presLayoutVars>
      </dgm:prSet>
      <dgm:spPr/>
    </dgm:pt>
    <dgm:pt modelId="{3431CA6B-CD9D-47F3-AC36-8A32F5E44087}" type="pres">
      <dgm:prSet presAssocID="{7F09727B-6FE0-465C-B0C6-43CA0F6E6B75}" presName="nodeRect" presStyleLbl="alignNode1" presStyleIdx="2" presStyleCnt="3">
        <dgm:presLayoutVars>
          <dgm:bulletEnabled val="1"/>
        </dgm:presLayoutVars>
      </dgm:prSet>
      <dgm:spPr/>
    </dgm:pt>
  </dgm:ptLst>
  <dgm:cxnLst>
    <dgm:cxn modelId="{F2620203-72AC-4498-BD4A-30B778DF0CDF}" type="presOf" srcId="{715EEF4A-9297-4220-B280-3C1B73DC3F5E}" destId="{DAE9D6A8-D250-48E4-A3A5-229F184021D2}" srcOrd="0" destOrd="0" presId="urn:microsoft.com/office/officeart/2016/7/layout/LinearBlockProcessNumbered"/>
    <dgm:cxn modelId="{7352A305-875F-434C-98B6-D91BAEC925A0}" srcId="{89196F13-748A-4AF1-AA23-4A306BD06D28}" destId="{61325C94-80E4-4601-BD95-B2F21ED0B044}" srcOrd="0" destOrd="0" parTransId="{1A838AFA-FB37-4C3B-8A66-9D2B6668586B}" sibTransId="{1E4C0051-78EF-48B4-8D03-CE779DDF697C}"/>
    <dgm:cxn modelId="{D25DDE18-EA51-4199-B6D1-E891A0AECD65}" type="presOf" srcId="{28C72958-17D2-4E2C-B9CF-47125AC3D781}" destId="{8E999D65-38F2-44DA-970B-82D150650A9F}" srcOrd="0" destOrd="0" presId="urn:microsoft.com/office/officeart/2016/7/layout/LinearBlockProcessNumbered"/>
    <dgm:cxn modelId="{21F9D925-8619-41C2-9687-CE4884C401C4}" type="presOf" srcId="{5FDE19EC-37B7-44B2-8BD7-D91DCD3D78C6}" destId="{D9D807E5-C07D-4FE7-9798-47A8B5A5488B}" srcOrd="0" destOrd="0" presId="urn:microsoft.com/office/officeart/2016/7/layout/LinearBlockProcessNumbered"/>
    <dgm:cxn modelId="{2BCB8B27-6E4E-4C47-BAB8-1B9FE7DF56D8}" srcId="{89196F13-748A-4AF1-AA23-4A306BD06D28}" destId="{7F09727B-6FE0-465C-B0C6-43CA0F6E6B75}" srcOrd="2" destOrd="0" parTransId="{58A6BA33-367C-49AC-9384-CF416C2ABC7D}" sibTransId="{5FDE19EC-37B7-44B2-8BD7-D91DCD3D78C6}"/>
    <dgm:cxn modelId="{3B271029-9A4C-4AA2-AF67-6351DDC7B3EA}" srcId="{89196F13-748A-4AF1-AA23-4A306BD06D28}" destId="{715EEF4A-9297-4220-B280-3C1B73DC3F5E}" srcOrd="1" destOrd="0" parTransId="{B59C9E25-9394-445B-AC05-F2FC23A9A1F2}" sibTransId="{28C72958-17D2-4E2C-B9CF-47125AC3D781}"/>
    <dgm:cxn modelId="{8BB0BDA0-9663-47BC-AFCB-C7A23D4F8BF5}" type="presOf" srcId="{7F09727B-6FE0-465C-B0C6-43CA0F6E6B75}" destId="{944744E2-52D8-48FD-B1A3-A78BDC7B3847}" srcOrd="0" destOrd="0" presId="urn:microsoft.com/office/officeart/2016/7/layout/LinearBlockProcessNumbered"/>
    <dgm:cxn modelId="{29A4C7A2-CA47-4DE9-9DC2-4988F98BF29B}" type="presOf" srcId="{61325C94-80E4-4601-BD95-B2F21ED0B044}" destId="{052A69D1-2D3C-4532-A113-0476841D427E}" srcOrd="0" destOrd="0" presId="urn:microsoft.com/office/officeart/2016/7/layout/LinearBlockProcessNumbered"/>
    <dgm:cxn modelId="{CADD5BA7-56DD-41DE-9186-84F2A74FA3B9}" type="presOf" srcId="{1E4C0051-78EF-48B4-8D03-CE779DDF697C}" destId="{2C12F2B0-0EAC-4D51-A7D7-D17E301BCA8C}" srcOrd="0" destOrd="0" presId="urn:microsoft.com/office/officeart/2016/7/layout/LinearBlockProcessNumbered"/>
    <dgm:cxn modelId="{3F3496C4-DC89-4B36-897A-8E44FC4B43F3}" type="presOf" srcId="{715EEF4A-9297-4220-B280-3C1B73DC3F5E}" destId="{06FE0F4A-7CEC-43A3-BDD4-FE8305D0B547}" srcOrd="1" destOrd="0" presId="urn:microsoft.com/office/officeart/2016/7/layout/LinearBlockProcessNumbered"/>
    <dgm:cxn modelId="{0F2BCCC7-464C-4F31-9E94-A8279E842684}" type="presOf" srcId="{89196F13-748A-4AF1-AA23-4A306BD06D28}" destId="{262D228D-4A89-4DF6-ACD1-C5C472A37B88}" srcOrd="0" destOrd="0" presId="urn:microsoft.com/office/officeart/2016/7/layout/LinearBlockProcessNumbered"/>
    <dgm:cxn modelId="{6476BCD1-F76C-4A89-A03F-5550385F078D}" type="presOf" srcId="{7F09727B-6FE0-465C-B0C6-43CA0F6E6B75}" destId="{3431CA6B-CD9D-47F3-AC36-8A32F5E44087}" srcOrd="1" destOrd="0" presId="urn:microsoft.com/office/officeart/2016/7/layout/LinearBlockProcessNumbered"/>
    <dgm:cxn modelId="{DCA893D8-A8B7-4391-AEB0-36ADCB791445}" type="presOf" srcId="{61325C94-80E4-4601-BD95-B2F21ED0B044}" destId="{22308E5F-CE19-4E0A-9E93-18DE5275E8F1}" srcOrd="1" destOrd="0" presId="urn:microsoft.com/office/officeart/2016/7/layout/LinearBlockProcessNumbered"/>
    <dgm:cxn modelId="{E9EAF1B9-060C-4688-9462-F689E983C7DB}" type="presParOf" srcId="{262D228D-4A89-4DF6-ACD1-C5C472A37B88}" destId="{1B88188A-A868-4B14-AFDE-4F4B050D4D16}" srcOrd="0" destOrd="0" presId="urn:microsoft.com/office/officeart/2016/7/layout/LinearBlockProcessNumbered"/>
    <dgm:cxn modelId="{DFAB2877-9ED9-4E8A-B9AF-5501C2BEF716}" type="presParOf" srcId="{1B88188A-A868-4B14-AFDE-4F4B050D4D16}" destId="{052A69D1-2D3C-4532-A113-0476841D427E}" srcOrd="0" destOrd="0" presId="urn:microsoft.com/office/officeart/2016/7/layout/LinearBlockProcessNumbered"/>
    <dgm:cxn modelId="{A51992F4-D7FC-45EC-8BE0-3A3AD6F91C2C}" type="presParOf" srcId="{1B88188A-A868-4B14-AFDE-4F4B050D4D16}" destId="{2C12F2B0-0EAC-4D51-A7D7-D17E301BCA8C}" srcOrd="1" destOrd="0" presId="urn:microsoft.com/office/officeart/2016/7/layout/LinearBlockProcessNumbered"/>
    <dgm:cxn modelId="{D56E893B-A0D1-4164-8AB8-2B5775B3B445}" type="presParOf" srcId="{1B88188A-A868-4B14-AFDE-4F4B050D4D16}" destId="{22308E5F-CE19-4E0A-9E93-18DE5275E8F1}" srcOrd="2" destOrd="0" presId="urn:microsoft.com/office/officeart/2016/7/layout/LinearBlockProcessNumbered"/>
    <dgm:cxn modelId="{FC8A772F-4F11-4FEE-8093-70CA171A039F}" type="presParOf" srcId="{262D228D-4A89-4DF6-ACD1-C5C472A37B88}" destId="{A1CBDFE2-BB6E-442E-AF96-A170E3982277}" srcOrd="1" destOrd="0" presId="urn:microsoft.com/office/officeart/2016/7/layout/LinearBlockProcessNumbered"/>
    <dgm:cxn modelId="{86133AA4-9B38-4ACB-9604-FD6D1CB7D853}" type="presParOf" srcId="{262D228D-4A89-4DF6-ACD1-C5C472A37B88}" destId="{796E9742-588B-448B-B065-7D3C396ACC7E}" srcOrd="2" destOrd="0" presId="urn:microsoft.com/office/officeart/2016/7/layout/LinearBlockProcessNumbered"/>
    <dgm:cxn modelId="{5555858B-63A4-4939-AFB0-F19D59E1E519}" type="presParOf" srcId="{796E9742-588B-448B-B065-7D3C396ACC7E}" destId="{DAE9D6A8-D250-48E4-A3A5-229F184021D2}" srcOrd="0" destOrd="0" presId="urn:microsoft.com/office/officeart/2016/7/layout/LinearBlockProcessNumbered"/>
    <dgm:cxn modelId="{6413E948-0939-4E6E-B152-EA927DE2FD1E}" type="presParOf" srcId="{796E9742-588B-448B-B065-7D3C396ACC7E}" destId="{8E999D65-38F2-44DA-970B-82D150650A9F}" srcOrd="1" destOrd="0" presId="urn:microsoft.com/office/officeart/2016/7/layout/LinearBlockProcessNumbered"/>
    <dgm:cxn modelId="{1F272754-2198-4CA9-853C-5DCF0DBAC94B}" type="presParOf" srcId="{796E9742-588B-448B-B065-7D3C396ACC7E}" destId="{06FE0F4A-7CEC-43A3-BDD4-FE8305D0B547}" srcOrd="2" destOrd="0" presId="urn:microsoft.com/office/officeart/2016/7/layout/LinearBlockProcessNumbered"/>
    <dgm:cxn modelId="{3182C913-3ED1-416B-9E67-31C4D45BC031}" type="presParOf" srcId="{262D228D-4A89-4DF6-ACD1-C5C472A37B88}" destId="{110AF2F2-EE00-4E76-9DF9-641FB1F7C74A}" srcOrd="3" destOrd="0" presId="urn:microsoft.com/office/officeart/2016/7/layout/LinearBlockProcessNumbered"/>
    <dgm:cxn modelId="{E17E75ED-9A08-49EC-AF00-51791D34FBAA}" type="presParOf" srcId="{262D228D-4A89-4DF6-ACD1-C5C472A37B88}" destId="{FD6DED36-5DAA-4FF8-9D58-D49AE632CDE3}" srcOrd="4" destOrd="0" presId="urn:microsoft.com/office/officeart/2016/7/layout/LinearBlockProcessNumbered"/>
    <dgm:cxn modelId="{19596231-36F9-4A5A-8DD6-E25E31AD0EA3}" type="presParOf" srcId="{FD6DED36-5DAA-4FF8-9D58-D49AE632CDE3}" destId="{944744E2-52D8-48FD-B1A3-A78BDC7B3847}" srcOrd="0" destOrd="0" presId="urn:microsoft.com/office/officeart/2016/7/layout/LinearBlockProcessNumbered"/>
    <dgm:cxn modelId="{B5F3B9D8-A3BD-43E7-AAB9-1C369C0A6E65}" type="presParOf" srcId="{FD6DED36-5DAA-4FF8-9D58-D49AE632CDE3}" destId="{D9D807E5-C07D-4FE7-9798-47A8B5A5488B}" srcOrd="1" destOrd="0" presId="urn:microsoft.com/office/officeart/2016/7/layout/LinearBlockProcessNumbered"/>
    <dgm:cxn modelId="{57E2D265-84B8-44DB-89A3-71806BF684F5}" type="presParOf" srcId="{FD6DED36-5DAA-4FF8-9D58-D49AE632CDE3}" destId="{3431CA6B-CD9D-47F3-AC36-8A32F5E44087}" srcOrd="2" destOrd="0" presId="urn:microsoft.com/office/officeart/2016/7/layout/LinearBlockProcessNumbered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45133663-0F47-4688-8E92-0CD352EBD5C3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CE80F7F4-004D-4B98-8DD0-7DC25DD644CD}">
      <dgm:prSet/>
      <dgm:spPr/>
      <dgm:t>
        <a:bodyPr/>
        <a:lstStyle/>
        <a:p>
          <a:r>
            <a:rPr lang="en-US"/>
            <a:t>1</a:t>
          </a:r>
          <a:r>
            <a:rPr lang="en-US" baseline="30000"/>
            <a:t>η</a:t>
          </a:r>
          <a:r>
            <a:rPr lang="en-US"/>
            <a:t> υπόθεση: ιταλός που προφέρει την λέξη [kàtto] αντί για [kàto]. Θεωρούμε ότι το λάθος είναι τυχαίο, γιατί η μακρότητα υφίσταται στην ιταλική όσο και η βραχύτητα.</a:t>
          </a:r>
        </a:p>
      </dgm:t>
    </dgm:pt>
    <dgm:pt modelId="{A0DB006A-F372-4148-B032-02300EB932ED}" type="parTrans" cxnId="{6FF70E17-58FD-4CB6-A284-9CAA608670CC}">
      <dgm:prSet/>
      <dgm:spPr/>
      <dgm:t>
        <a:bodyPr/>
        <a:lstStyle/>
        <a:p>
          <a:endParaRPr lang="en-US"/>
        </a:p>
      </dgm:t>
    </dgm:pt>
    <dgm:pt modelId="{171EC91D-29BF-49AF-AA14-149A3C5D2324}" type="sibTrans" cxnId="{6FF70E17-58FD-4CB6-A284-9CAA608670CC}">
      <dgm:prSet/>
      <dgm:spPr/>
      <dgm:t>
        <a:bodyPr/>
        <a:lstStyle/>
        <a:p>
          <a:endParaRPr lang="en-US"/>
        </a:p>
      </dgm:t>
    </dgm:pt>
    <dgm:pt modelId="{030C9626-0C55-4B46-85D1-2EEDC0E458E3}">
      <dgm:prSet/>
      <dgm:spPr/>
      <dgm:t>
        <a:bodyPr/>
        <a:lstStyle/>
        <a:p>
          <a:r>
            <a:rPr lang="en-US"/>
            <a:t>2</a:t>
          </a:r>
          <a:r>
            <a:rPr lang="en-US" baseline="30000"/>
            <a:t>η</a:t>
          </a:r>
          <a:r>
            <a:rPr lang="en-US"/>
            <a:t> υπόθεση: έλληνας που προφέρει την λέξη [matìna], αντί [mattìna]. Θεωρούμε το λάθος συστηματικό, γιατί στην ελληνική δεν υπάρχει η έννοια της μακρότητας στην προφορά. </a:t>
          </a:r>
        </a:p>
      </dgm:t>
    </dgm:pt>
    <dgm:pt modelId="{BDDDC291-061D-4DA5-8077-E4DAC9014435}" type="parTrans" cxnId="{3BA61303-6C50-4D86-A0EE-76743ECF25E3}">
      <dgm:prSet/>
      <dgm:spPr/>
      <dgm:t>
        <a:bodyPr/>
        <a:lstStyle/>
        <a:p>
          <a:endParaRPr lang="en-US"/>
        </a:p>
      </dgm:t>
    </dgm:pt>
    <dgm:pt modelId="{4306B42E-6A56-4419-8E63-7412F33DC569}" type="sibTrans" cxnId="{3BA61303-6C50-4D86-A0EE-76743ECF25E3}">
      <dgm:prSet/>
      <dgm:spPr/>
      <dgm:t>
        <a:bodyPr/>
        <a:lstStyle/>
        <a:p>
          <a:endParaRPr lang="en-US"/>
        </a:p>
      </dgm:t>
    </dgm:pt>
    <dgm:pt modelId="{582D5A82-B6AE-4428-B704-9AF7CFFF52C3}">
      <dgm:prSet/>
      <dgm:spPr/>
      <dgm:t>
        <a:bodyPr/>
        <a:lstStyle/>
        <a:p>
          <a:r>
            <a:rPr lang="en-US"/>
            <a:t>3</a:t>
          </a:r>
          <a:r>
            <a:rPr lang="en-US" baseline="30000"/>
            <a:t>η</a:t>
          </a:r>
          <a:r>
            <a:rPr lang="en-US"/>
            <a:t> υπόθεση: έλληνας που προφέρει την λέξη [pjù] ως [pçù]. Το λάθος είναι συστηματικό γιατί στην ελληνική τα ημίφωνα τείνουν προς εξαφάνιση.</a:t>
          </a:r>
        </a:p>
      </dgm:t>
    </dgm:pt>
    <dgm:pt modelId="{AF1AEAB2-129B-4B85-BACB-3762341B6CBA}" type="parTrans" cxnId="{A7388C9D-CA84-43CA-8ABD-9BCC1E78124E}">
      <dgm:prSet/>
      <dgm:spPr/>
      <dgm:t>
        <a:bodyPr/>
        <a:lstStyle/>
        <a:p>
          <a:endParaRPr lang="en-US"/>
        </a:p>
      </dgm:t>
    </dgm:pt>
    <dgm:pt modelId="{9D36A4B2-8D86-4870-98A6-52F78983207B}" type="sibTrans" cxnId="{A7388C9D-CA84-43CA-8ABD-9BCC1E78124E}">
      <dgm:prSet/>
      <dgm:spPr/>
      <dgm:t>
        <a:bodyPr/>
        <a:lstStyle/>
        <a:p>
          <a:endParaRPr lang="en-US"/>
        </a:p>
      </dgm:t>
    </dgm:pt>
    <dgm:pt modelId="{DF0F9D07-9127-4763-BE7B-83645A1E0EBA}" type="pres">
      <dgm:prSet presAssocID="{45133663-0F47-4688-8E92-0CD352EBD5C3}" presName="diagram" presStyleCnt="0">
        <dgm:presLayoutVars>
          <dgm:dir/>
          <dgm:resizeHandles val="exact"/>
        </dgm:presLayoutVars>
      </dgm:prSet>
      <dgm:spPr/>
    </dgm:pt>
    <dgm:pt modelId="{65C51973-2A7B-4E92-B369-62642BE76193}" type="pres">
      <dgm:prSet presAssocID="{CE80F7F4-004D-4B98-8DD0-7DC25DD644CD}" presName="node" presStyleLbl="node1" presStyleIdx="0" presStyleCnt="3">
        <dgm:presLayoutVars>
          <dgm:bulletEnabled val="1"/>
        </dgm:presLayoutVars>
      </dgm:prSet>
      <dgm:spPr/>
    </dgm:pt>
    <dgm:pt modelId="{EB2671D1-367B-472A-B8A2-D2D4838DCED4}" type="pres">
      <dgm:prSet presAssocID="{171EC91D-29BF-49AF-AA14-149A3C5D2324}" presName="sibTrans" presStyleCnt="0"/>
      <dgm:spPr/>
    </dgm:pt>
    <dgm:pt modelId="{CE8F359A-05E4-4976-BFDE-A5CBFE5531DC}" type="pres">
      <dgm:prSet presAssocID="{030C9626-0C55-4B46-85D1-2EEDC0E458E3}" presName="node" presStyleLbl="node1" presStyleIdx="1" presStyleCnt="3">
        <dgm:presLayoutVars>
          <dgm:bulletEnabled val="1"/>
        </dgm:presLayoutVars>
      </dgm:prSet>
      <dgm:spPr/>
    </dgm:pt>
    <dgm:pt modelId="{8ADD81CC-0C3F-4BB1-9114-3C148CA46005}" type="pres">
      <dgm:prSet presAssocID="{4306B42E-6A56-4419-8E63-7412F33DC569}" presName="sibTrans" presStyleCnt="0"/>
      <dgm:spPr/>
    </dgm:pt>
    <dgm:pt modelId="{BE0A1D11-B7A6-482B-8FF7-2B41E3F75650}" type="pres">
      <dgm:prSet presAssocID="{582D5A82-B6AE-4428-B704-9AF7CFFF52C3}" presName="node" presStyleLbl="node1" presStyleIdx="2" presStyleCnt="3">
        <dgm:presLayoutVars>
          <dgm:bulletEnabled val="1"/>
        </dgm:presLayoutVars>
      </dgm:prSet>
      <dgm:spPr/>
    </dgm:pt>
  </dgm:ptLst>
  <dgm:cxnLst>
    <dgm:cxn modelId="{3BA61303-6C50-4D86-A0EE-76743ECF25E3}" srcId="{45133663-0F47-4688-8E92-0CD352EBD5C3}" destId="{030C9626-0C55-4B46-85D1-2EEDC0E458E3}" srcOrd="1" destOrd="0" parTransId="{BDDDC291-061D-4DA5-8077-E4DAC9014435}" sibTransId="{4306B42E-6A56-4419-8E63-7412F33DC569}"/>
    <dgm:cxn modelId="{C623EE09-F3EA-4667-886C-D1AB9A308B16}" type="presOf" srcId="{582D5A82-B6AE-4428-B704-9AF7CFFF52C3}" destId="{BE0A1D11-B7A6-482B-8FF7-2B41E3F75650}" srcOrd="0" destOrd="0" presId="urn:microsoft.com/office/officeart/2005/8/layout/default"/>
    <dgm:cxn modelId="{9AE3E315-910A-47F8-9CEC-C894ED2DD93A}" type="presOf" srcId="{CE80F7F4-004D-4B98-8DD0-7DC25DD644CD}" destId="{65C51973-2A7B-4E92-B369-62642BE76193}" srcOrd="0" destOrd="0" presId="urn:microsoft.com/office/officeart/2005/8/layout/default"/>
    <dgm:cxn modelId="{6FF70E17-58FD-4CB6-A284-9CAA608670CC}" srcId="{45133663-0F47-4688-8E92-0CD352EBD5C3}" destId="{CE80F7F4-004D-4B98-8DD0-7DC25DD644CD}" srcOrd="0" destOrd="0" parTransId="{A0DB006A-F372-4148-B032-02300EB932ED}" sibTransId="{171EC91D-29BF-49AF-AA14-149A3C5D2324}"/>
    <dgm:cxn modelId="{8ADD4371-3FB3-43E8-ACC2-63EC4E881D4D}" type="presOf" srcId="{030C9626-0C55-4B46-85D1-2EEDC0E458E3}" destId="{CE8F359A-05E4-4976-BFDE-A5CBFE5531DC}" srcOrd="0" destOrd="0" presId="urn:microsoft.com/office/officeart/2005/8/layout/default"/>
    <dgm:cxn modelId="{A7388C9D-CA84-43CA-8ABD-9BCC1E78124E}" srcId="{45133663-0F47-4688-8E92-0CD352EBD5C3}" destId="{582D5A82-B6AE-4428-B704-9AF7CFFF52C3}" srcOrd="2" destOrd="0" parTransId="{AF1AEAB2-129B-4B85-BACB-3762341B6CBA}" sibTransId="{9D36A4B2-8D86-4870-98A6-52F78983207B}"/>
    <dgm:cxn modelId="{5C179BC7-5C06-440A-AB68-091529DFE454}" type="presOf" srcId="{45133663-0F47-4688-8E92-0CD352EBD5C3}" destId="{DF0F9D07-9127-4763-BE7B-83645A1E0EBA}" srcOrd="0" destOrd="0" presId="urn:microsoft.com/office/officeart/2005/8/layout/default"/>
    <dgm:cxn modelId="{60B75DFE-24D7-4E6A-9821-247033ED0021}" type="presParOf" srcId="{DF0F9D07-9127-4763-BE7B-83645A1E0EBA}" destId="{65C51973-2A7B-4E92-B369-62642BE76193}" srcOrd="0" destOrd="0" presId="urn:microsoft.com/office/officeart/2005/8/layout/default"/>
    <dgm:cxn modelId="{6E6269CE-263E-413C-9A8A-DAE70FC75BC8}" type="presParOf" srcId="{DF0F9D07-9127-4763-BE7B-83645A1E0EBA}" destId="{EB2671D1-367B-472A-B8A2-D2D4838DCED4}" srcOrd="1" destOrd="0" presId="urn:microsoft.com/office/officeart/2005/8/layout/default"/>
    <dgm:cxn modelId="{9036DE25-73E5-4AE7-B298-0E554A76BFD2}" type="presParOf" srcId="{DF0F9D07-9127-4763-BE7B-83645A1E0EBA}" destId="{CE8F359A-05E4-4976-BFDE-A5CBFE5531DC}" srcOrd="2" destOrd="0" presId="urn:microsoft.com/office/officeart/2005/8/layout/default"/>
    <dgm:cxn modelId="{EFE91F2C-6093-4329-91E8-046103200401}" type="presParOf" srcId="{DF0F9D07-9127-4763-BE7B-83645A1E0EBA}" destId="{8ADD81CC-0C3F-4BB1-9114-3C148CA46005}" srcOrd="3" destOrd="0" presId="urn:microsoft.com/office/officeart/2005/8/layout/default"/>
    <dgm:cxn modelId="{9B265E5F-C6EE-4DCB-8D7E-772C35C05E5F}" type="presParOf" srcId="{DF0F9D07-9127-4763-BE7B-83645A1E0EBA}" destId="{BE0A1D11-B7A6-482B-8FF7-2B41E3F75650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952CD6-3579-4D2A-A968-68386A75F9E7}">
      <dsp:nvSpPr>
        <dsp:cNvPr id="0" name=""/>
        <dsp:cNvSpPr/>
      </dsp:nvSpPr>
      <dsp:spPr>
        <a:xfrm>
          <a:off x="0" y="0"/>
          <a:ext cx="6713552" cy="0"/>
        </a:xfrm>
        <a:prstGeom prst="lin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7F4DE4E-5DD0-4F59-B036-495AE2A7F14B}">
      <dsp:nvSpPr>
        <dsp:cNvPr id="0" name=""/>
        <dsp:cNvSpPr/>
      </dsp:nvSpPr>
      <dsp:spPr>
        <a:xfrm>
          <a:off x="0" y="0"/>
          <a:ext cx="6713552" cy="10297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Έκθλιψη (elisione)</a:t>
          </a:r>
        </a:p>
      </dsp:txBody>
      <dsp:txXfrm>
        <a:off x="0" y="0"/>
        <a:ext cx="6713552" cy="1029793"/>
      </dsp:txXfrm>
    </dsp:sp>
    <dsp:sp modelId="{80A6A32B-69D5-4302-A4DB-53E56E036730}">
      <dsp:nvSpPr>
        <dsp:cNvPr id="0" name=""/>
        <dsp:cNvSpPr/>
      </dsp:nvSpPr>
      <dsp:spPr>
        <a:xfrm>
          <a:off x="0" y="1029792"/>
          <a:ext cx="6713552" cy="0"/>
        </a:xfrm>
        <a:prstGeom prst="lin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8E01231-063D-4898-B9E9-D9EE6B314A0E}">
      <dsp:nvSpPr>
        <dsp:cNvPr id="0" name=""/>
        <dsp:cNvSpPr/>
      </dsp:nvSpPr>
      <dsp:spPr>
        <a:xfrm>
          <a:off x="0" y="1029793"/>
          <a:ext cx="6713552" cy="10297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Αποκοπή (troncamento)</a:t>
          </a:r>
        </a:p>
      </dsp:txBody>
      <dsp:txXfrm>
        <a:off x="0" y="1029793"/>
        <a:ext cx="6713552" cy="1029793"/>
      </dsp:txXfrm>
    </dsp:sp>
    <dsp:sp modelId="{945D0A1A-3325-43A1-BCDF-C123616287A9}">
      <dsp:nvSpPr>
        <dsp:cNvPr id="0" name=""/>
        <dsp:cNvSpPr/>
      </dsp:nvSpPr>
      <dsp:spPr>
        <a:xfrm>
          <a:off x="0" y="2059585"/>
          <a:ext cx="6713552" cy="0"/>
        </a:xfrm>
        <a:prstGeom prst="lin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297117B-BB07-4868-92D5-EECDFE7871AD}">
      <dsp:nvSpPr>
        <dsp:cNvPr id="0" name=""/>
        <dsp:cNvSpPr/>
      </dsp:nvSpPr>
      <dsp:spPr>
        <a:xfrm>
          <a:off x="0" y="2059586"/>
          <a:ext cx="6713552" cy="10297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Προκλιτικές και εγκλιτικές λέξεις  (proclitiche, enclitiche)</a:t>
          </a:r>
        </a:p>
      </dsp:txBody>
      <dsp:txXfrm>
        <a:off x="0" y="2059586"/>
        <a:ext cx="6713552" cy="1029793"/>
      </dsp:txXfrm>
    </dsp:sp>
    <dsp:sp modelId="{E15D4344-996A-4DBA-A1AE-983DCFCD7859}">
      <dsp:nvSpPr>
        <dsp:cNvPr id="0" name=""/>
        <dsp:cNvSpPr/>
      </dsp:nvSpPr>
      <dsp:spPr>
        <a:xfrm>
          <a:off x="0" y="3089378"/>
          <a:ext cx="6713552" cy="0"/>
        </a:xfrm>
        <a:prstGeom prst="lin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1F3792D-5893-41B3-876E-5AAE953A7A9A}">
      <dsp:nvSpPr>
        <dsp:cNvPr id="0" name=""/>
        <dsp:cNvSpPr/>
      </dsp:nvSpPr>
      <dsp:spPr>
        <a:xfrm>
          <a:off x="0" y="3089379"/>
          <a:ext cx="6713552" cy="10297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Φωνοσυντακτικός αναδιπλασιασμός</a:t>
          </a:r>
          <a:r>
            <a:rPr lang="el-GR" sz="2800" kern="1200"/>
            <a:t>  </a:t>
          </a:r>
          <a:r>
            <a:rPr lang="en-US" sz="2800" kern="1200"/>
            <a:t>(raddoppiamento fonosintattico)</a:t>
          </a:r>
        </a:p>
      </dsp:txBody>
      <dsp:txXfrm>
        <a:off x="0" y="3089379"/>
        <a:ext cx="6713552" cy="102979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01BCE8-15C0-4DEC-9A56-3E14FF0F69CB}">
      <dsp:nvSpPr>
        <dsp:cNvPr id="0" name=""/>
        <dsp:cNvSpPr/>
      </dsp:nvSpPr>
      <dsp:spPr>
        <a:xfrm>
          <a:off x="0" y="58572"/>
          <a:ext cx="6291714" cy="142974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Απώλεια του τελικού άτονου φωνήεντος μιας  λέξης πριν από το αρχικό φωνήεν της επόμενης</a:t>
          </a:r>
        </a:p>
      </dsp:txBody>
      <dsp:txXfrm>
        <a:off x="69794" y="128366"/>
        <a:ext cx="6152126" cy="1290152"/>
      </dsp:txXfrm>
    </dsp:sp>
    <dsp:sp modelId="{E43B9567-E686-4741-9362-C375F1C8F339}">
      <dsp:nvSpPr>
        <dsp:cNvPr id="0" name=""/>
        <dsp:cNvSpPr/>
      </dsp:nvSpPr>
      <dsp:spPr>
        <a:xfrm>
          <a:off x="0" y="1563192"/>
          <a:ext cx="6291714" cy="1429740"/>
        </a:xfrm>
        <a:prstGeom prst="roundRect">
          <a:avLst/>
        </a:prstGeom>
        <a:solidFill>
          <a:schemeClr val="accent5">
            <a:hueOff val="-6076075"/>
            <a:satOff val="-413"/>
            <a:lumOff val="98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Η έκθλιψη συμβαίνει στα:</a:t>
          </a:r>
        </a:p>
      </dsp:txBody>
      <dsp:txXfrm>
        <a:off x="69794" y="1632986"/>
        <a:ext cx="6152126" cy="1290152"/>
      </dsp:txXfrm>
    </dsp:sp>
    <dsp:sp modelId="{4028283C-EED7-43D9-9F25-8B85C4C32D64}">
      <dsp:nvSpPr>
        <dsp:cNvPr id="0" name=""/>
        <dsp:cNvSpPr/>
      </dsp:nvSpPr>
      <dsp:spPr>
        <a:xfrm>
          <a:off x="0" y="2992932"/>
          <a:ext cx="6291714" cy="10494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762" tIns="33020" rIns="184912" bIns="33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/>
            <a:t>Άρθρα una, lo, la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/>
            <a:t>Συνθέτες προθέσεις με τα </a:t>
          </a:r>
          <a:r>
            <a:rPr lang="el-GR" sz="2000" kern="1200"/>
            <a:t> </a:t>
          </a:r>
          <a:r>
            <a:rPr lang="en-US" sz="2000" kern="1200"/>
            <a:t>lo, la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/>
            <a:t>Επίθετα στο ενικό quello, bello</a:t>
          </a:r>
        </a:p>
      </dsp:txBody>
      <dsp:txXfrm>
        <a:off x="0" y="2992932"/>
        <a:ext cx="6291714" cy="1049490"/>
      </dsp:txXfrm>
    </dsp:sp>
    <dsp:sp modelId="{5E3A8283-DD96-4268-87FA-0CE536E1E70B}">
      <dsp:nvSpPr>
        <dsp:cNvPr id="0" name=""/>
        <dsp:cNvSpPr/>
      </dsp:nvSpPr>
      <dsp:spPr>
        <a:xfrm>
          <a:off x="0" y="4042422"/>
          <a:ext cx="6291714" cy="1429740"/>
        </a:xfrm>
        <a:prstGeom prst="roundRect">
          <a:avLst/>
        </a:prstGeom>
        <a:solidFill>
          <a:schemeClr val="accent5">
            <a:hueOff val="-12152150"/>
            <a:satOff val="-826"/>
            <a:lumOff val="196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Π.χ. un’asta, l’ostacolo, l’erba, dall’Africa,  nell’interno, bell’esemplare</a:t>
          </a:r>
        </a:p>
      </dsp:txBody>
      <dsp:txXfrm>
        <a:off x="69794" y="4112216"/>
        <a:ext cx="6152126" cy="129015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2C1976-271C-4A40-9304-72074452C6B0}">
      <dsp:nvSpPr>
        <dsp:cNvPr id="0" name=""/>
        <dsp:cNvSpPr/>
      </dsp:nvSpPr>
      <dsp:spPr>
        <a:xfrm>
          <a:off x="0" y="27713"/>
          <a:ext cx="6245265" cy="76985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Η απώλεια του τελικού τμήματος της λέξης. Σε αντίθεση με την  έκθλιψη η αποκοπή μπορεί να συμβεί ακόμα και όταν η επόμενη  λέξη αρχίζει από σύμφωνο (εκτός του προσυμφωνικού s, του z, gn,  x, ps)</a:t>
          </a:r>
        </a:p>
      </dsp:txBody>
      <dsp:txXfrm>
        <a:off x="37581" y="65294"/>
        <a:ext cx="6170103" cy="694697"/>
      </dsp:txXfrm>
    </dsp:sp>
    <dsp:sp modelId="{A4127AE5-FE3D-448A-B7E8-1408F23F8B8F}">
      <dsp:nvSpPr>
        <dsp:cNvPr id="0" name=""/>
        <dsp:cNvSpPr/>
      </dsp:nvSpPr>
      <dsp:spPr>
        <a:xfrm>
          <a:off x="0" y="837893"/>
          <a:ext cx="6245265" cy="769859"/>
        </a:xfrm>
        <a:prstGeom prst="roundRect">
          <a:avLst/>
        </a:prstGeom>
        <a:solidFill>
          <a:schemeClr val="accent2">
            <a:hueOff val="1288723"/>
            <a:satOff val="-3699"/>
            <a:lumOff val="-5922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un tavolo, bel posto, αλλά uno stivale, bello zafiro</a:t>
          </a:r>
        </a:p>
      </dsp:txBody>
      <dsp:txXfrm>
        <a:off x="37581" y="875474"/>
        <a:ext cx="6170103" cy="694697"/>
      </dsp:txXfrm>
    </dsp:sp>
    <dsp:sp modelId="{7FD04833-0B88-43D2-BCD7-C1581AA642FC}">
      <dsp:nvSpPr>
        <dsp:cNvPr id="0" name=""/>
        <dsp:cNvSpPr/>
      </dsp:nvSpPr>
      <dsp:spPr>
        <a:xfrm>
          <a:off x="0" y="1648073"/>
          <a:ext cx="6245265" cy="769859"/>
        </a:xfrm>
        <a:prstGeom prst="roundRect">
          <a:avLst/>
        </a:prstGeom>
        <a:solidFill>
          <a:schemeClr val="accent2">
            <a:hueOff val="2577445"/>
            <a:satOff val="-7397"/>
            <a:lumOff val="-11844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Η λέξη που αποκόπτεται θα πρέπει να έχει άτονο τελικό φωνήεν και  να προηγείται έρρινο ή υγρό σύμφωνο</a:t>
          </a:r>
        </a:p>
      </dsp:txBody>
      <dsp:txXfrm>
        <a:off x="37581" y="1685654"/>
        <a:ext cx="6170103" cy="694697"/>
      </dsp:txXfrm>
    </dsp:sp>
    <dsp:sp modelId="{8DE5F8AD-3E46-423D-BAFE-F65941B178F1}">
      <dsp:nvSpPr>
        <dsp:cNvPr id="0" name=""/>
        <dsp:cNvSpPr/>
      </dsp:nvSpPr>
      <dsp:spPr>
        <a:xfrm>
          <a:off x="0" y="2458253"/>
          <a:ext cx="6245265" cy="769859"/>
        </a:xfrm>
        <a:prstGeom prst="roundRect">
          <a:avLst/>
        </a:prstGeom>
        <a:solidFill>
          <a:schemeClr val="accent2">
            <a:hueOff val="3866169"/>
            <a:satOff val="-11096"/>
            <a:lumOff val="-1776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a caval donato,  nessun amico</a:t>
          </a:r>
        </a:p>
      </dsp:txBody>
      <dsp:txXfrm>
        <a:off x="37581" y="2495834"/>
        <a:ext cx="6170103" cy="694697"/>
      </dsp:txXfrm>
    </dsp:sp>
    <dsp:sp modelId="{2145FB5B-B6C0-424B-B4DD-48052F542875}">
      <dsp:nvSpPr>
        <dsp:cNvPr id="0" name=""/>
        <dsp:cNvSpPr/>
      </dsp:nvSpPr>
      <dsp:spPr>
        <a:xfrm>
          <a:off x="0" y="3268433"/>
          <a:ext cx="6245265" cy="769859"/>
        </a:xfrm>
        <a:prstGeom prst="roundRect">
          <a:avLst/>
        </a:prstGeom>
        <a:solidFill>
          <a:schemeClr val="accent2">
            <a:hueOff val="5154891"/>
            <a:satOff val="-14794"/>
            <a:lumOff val="-2368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Οι λέξεις που παθαίνουν αποκοπή:</a:t>
          </a:r>
        </a:p>
      </dsp:txBody>
      <dsp:txXfrm>
        <a:off x="37581" y="3306014"/>
        <a:ext cx="6170103" cy="694697"/>
      </dsp:txXfrm>
    </dsp:sp>
    <dsp:sp modelId="{A623C3DE-8F71-40DF-8908-49CFB4EE42AD}">
      <dsp:nvSpPr>
        <dsp:cNvPr id="0" name=""/>
        <dsp:cNvSpPr/>
      </dsp:nvSpPr>
      <dsp:spPr>
        <a:xfrm>
          <a:off x="0" y="4038293"/>
          <a:ext cx="6245265" cy="7534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8287" tIns="17780" rIns="99568" bIns="17780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100" kern="1200"/>
            <a:t>uno, alcuno, nessuno, ciascuno: un albero, alcun modo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100" kern="1200"/>
            <a:t>buono, (buon anno) και quello όταν ακολουθεί σύμφωνο (quel viale)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100" kern="1200" dirty="0"/>
            <a:t>bello, </a:t>
          </a:r>
          <a:r>
            <a:rPr lang="en-US" sz="1100" kern="1200" dirty="0" err="1"/>
            <a:t>grande</a:t>
          </a:r>
          <a:r>
            <a:rPr lang="en-US" sz="1100" kern="1200" dirty="0"/>
            <a:t>, santo </a:t>
          </a:r>
          <a:r>
            <a:rPr lang="en-US" sz="1100" kern="1200" dirty="0" err="1"/>
            <a:t>ότ</a:t>
          </a:r>
          <a:r>
            <a:rPr lang="en-US" sz="1100" kern="1200" dirty="0"/>
            <a:t>αν ακολουθεί σύμφωνο: bel canto, gran casa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100" kern="1200"/>
            <a:t>Tale, quale: un tal individuo</a:t>
          </a:r>
        </a:p>
      </dsp:txBody>
      <dsp:txXfrm>
        <a:off x="0" y="4038293"/>
        <a:ext cx="6245265" cy="753480"/>
      </dsp:txXfrm>
    </dsp:sp>
    <dsp:sp modelId="{C898F4CF-D1D4-4CC5-9A08-9A2A95E3F377}">
      <dsp:nvSpPr>
        <dsp:cNvPr id="0" name=""/>
        <dsp:cNvSpPr/>
      </dsp:nvSpPr>
      <dsp:spPr>
        <a:xfrm>
          <a:off x="0" y="4791773"/>
          <a:ext cx="6245265" cy="769859"/>
        </a:xfrm>
        <a:prstGeom prst="roundRect">
          <a:avLst/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Η αποκοπή δεν υφίσταται όταν η επόμενη λέξη είναι στον  πληθυντικό: buon uomo , αλλά buoni uomini.</a:t>
          </a:r>
        </a:p>
      </dsp:txBody>
      <dsp:txXfrm>
        <a:off x="37581" y="4829354"/>
        <a:ext cx="6170103" cy="69469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13BE18-164F-408E-A2BC-AA57641C3669}">
      <dsp:nvSpPr>
        <dsp:cNvPr id="0" name=""/>
        <dsp:cNvSpPr/>
      </dsp:nvSpPr>
      <dsp:spPr>
        <a:xfrm>
          <a:off x="0" y="398"/>
          <a:ext cx="6245265" cy="12168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000" kern="1200" cap="none" dirty="0" err="1"/>
            <a:t>Ορισμένες</a:t>
          </a:r>
          <a:r>
            <a:rPr lang="en-US" sz="2000" kern="1200" cap="none" dirty="0"/>
            <a:t> </a:t>
          </a:r>
          <a:r>
            <a:rPr lang="en-US" sz="2000" kern="1200" cap="none" dirty="0" err="1"/>
            <a:t>μονοσύλλ</a:t>
          </a:r>
          <a:r>
            <a:rPr lang="en-US" sz="2000" kern="1200" cap="none" dirty="0"/>
            <a:t>αβες λέξεις συνδέονται με  την λέξη που βρίσκεται μετά από αυτές  (προκλιτικές) ή πριν από αυτές (εγκλιτικές).</a:t>
          </a:r>
        </a:p>
      </dsp:txBody>
      <dsp:txXfrm>
        <a:off x="59399" y="59797"/>
        <a:ext cx="6126467" cy="1098002"/>
      </dsp:txXfrm>
    </dsp:sp>
    <dsp:sp modelId="{168E180A-9EC8-4BBD-AC5A-E84559F9DB49}">
      <dsp:nvSpPr>
        <dsp:cNvPr id="0" name=""/>
        <dsp:cNvSpPr/>
      </dsp:nvSpPr>
      <dsp:spPr>
        <a:xfrm>
          <a:off x="0" y="1274798"/>
          <a:ext cx="6245265" cy="1216800"/>
        </a:xfrm>
        <a:prstGeom prst="roundRect">
          <a:avLst/>
        </a:prstGeom>
        <a:solidFill>
          <a:schemeClr val="accent2">
            <a:hueOff val="2147871"/>
            <a:satOff val="-6164"/>
            <a:lumOff val="-987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000" kern="1200" cap="none" dirty="0" err="1"/>
            <a:t>Προκλιτικά</a:t>
          </a:r>
          <a:r>
            <a:rPr lang="en-US" sz="2000" kern="1200" cap="none" dirty="0"/>
            <a:t>: </a:t>
          </a:r>
          <a:r>
            <a:rPr lang="en-US" sz="2000" kern="1200" cap="none" dirty="0" err="1"/>
            <a:t>άρθρ</a:t>
          </a:r>
          <a:r>
            <a:rPr lang="en-US" sz="2000" kern="1200" cap="none" dirty="0"/>
            <a:t>α, προθέσεις, ορισμένες  αντωνυμίες και επιρρήματα (mi, ti, si, ci, vi, ne)</a:t>
          </a:r>
        </a:p>
      </dsp:txBody>
      <dsp:txXfrm>
        <a:off x="59399" y="1334197"/>
        <a:ext cx="6126467" cy="1098002"/>
      </dsp:txXfrm>
    </dsp:sp>
    <dsp:sp modelId="{4D4B236C-60EF-4B65-BB69-1E2FC078A0D4}">
      <dsp:nvSpPr>
        <dsp:cNvPr id="0" name=""/>
        <dsp:cNvSpPr/>
      </dsp:nvSpPr>
      <dsp:spPr>
        <a:xfrm>
          <a:off x="0" y="2549198"/>
          <a:ext cx="6245265" cy="1216800"/>
        </a:xfrm>
        <a:prstGeom prst="roundRect">
          <a:avLst/>
        </a:prstGeom>
        <a:solidFill>
          <a:schemeClr val="accent2">
            <a:hueOff val="4295743"/>
            <a:satOff val="-12329"/>
            <a:lumOff val="-1973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000" kern="1200" cap="none" dirty="0"/>
            <a:t>Il cane, mi </a:t>
          </a:r>
          <a:r>
            <a:rPr lang="en-US" sz="2000" kern="1200" cap="none" dirty="0" err="1"/>
            <a:t>piace</a:t>
          </a:r>
          <a:r>
            <a:rPr lang="en-US" sz="2000" kern="1200" cap="none" dirty="0"/>
            <a:t>, </a:t>
          </a:r>
          <a:r>
            <a:rPr lang="en-US" sz="2000" kern="1200" cap="none" dirty="0" err="1"/>
            <a:t>ti</a:t>
          </a:r>
          <a:r>
            <a:rPr lang="en-US" sz="2000" kern="1200" cap="none" dirty="0"/>
            <a:t> </a:t>
          </a:r>
          <a:r>
            <a:rPr lang="en-US" sz="2000" kern="1200" cap="none" dirty="0" err="1"/>
            <a:t>vedo</a:t>
          </a:r>
          <a:endParaRPr lang="en-US" sz="2000" kern="1200" cap="none" dirty="0"/>
        </a:p>
      </dsp:txBody>
      <dsp:txXfrm>
        <a:off x="59399" y="2608597"/>
        <a:ext cx="6126467" cy="1098002"/>
      </dsp:txXfrm>
    </dsp:sp>
    <dsp:sp modelId="{49B4D242-BCA3-4061-837D-78CC0241D82E}">
      <dsp:nvSpPr>
        <dsp:cNvPr id="0" name=""/>
        <dsp:cNvSpPr/>
      </dsp:nvSpPr>
      <dsp:spPr>
        <a:xfrm>
          <a:off x="0" y="3823598"/>
          <a:ext cx="6245265" cy="1216800"/>
        </a:xfrm>
        <a:prstGeom prst="roundRect">
          <a:avLst/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000" kern="1200" cap="none" dirty="0" err="1"/>
            <a:t>Εγκλιτικά</a:t>
          </a:r>
          <a:r>
            <a:rPr lang="en-US" sz="2000" kern="1200" cap="none" dirty="0"/>
            <a:t>: </a:t>
          </a:r>
          <a:r>
            <a:rPr lang="en-US" sz="2000" kern="1200" cap="none" dirty="0" err="1"/>
            <a:t>ίδιες</a:t>
          </a:r>
          <a:r>
            <a:rPr lang="en-US" sz="2000" kern="1200" cap="none" dirty="0"/>
            <a:t> κα</a:t>
          </a:r>
          <a:r>
            <a:rPr lang="en-US" sz="2000" kern="1200" cap="none" dirty="0" err="1"/>
            <a:t>τηγορίες</a:t>
          </a:r>
          <a:r>
            <a:rPr lang="en-US" sz="2000" kern="1200" cap="none" dirty="0"/>
            <a:t> </a:t>
          </a:r>
          <a:r>
            <a:rPr lang="en-US" sz="2000" kern="1200" cap="none" dirty="0" err="1"/>
            <a:t>λέξεων</a:t>
          </a:r>
          <a:r>
            <a:rPr lang="en-US" sz="2000" kern="1200" cap="none" dirty="0"/>
            <a:t> </a:t>
          </a:r>
          <a:r>
            <a:rPr lang="en-US" sz="2000" kern="1200" cap="none" dirty="0" err="1"/>
            <a:t>με</a:t>
          </a:r>
          <a:r>
            <a:rPr lang="en-US" sz="2000" kern="1200" cap="none" dirty="0"/>
            <a:t> τα  π</a:t>
          </a:r>
          <a:r>
            <a:rPr lang="en-US" sz="2000" kern="1200" cap="none" dirty="0" err="1"/>
            <a:t>ροκλιτικά</a:t>
          </a:r>
          <a:r>
            <a:rPr lang="en-US" sz="2000" kern="1200" cap="none" dirty="0"/>
            <a:t>. </a:t>
          </a:r>
          <a:r>
            <a:rPr lang="en-US" sz="2000" kern="1200" cap="none" dirty="0" err="1"/>
            <a:t>Ορθογρ</a:t>
          </a:r>
          <a:r>
            <a:rPr lang="en-US" sz="2000" kern="1200" cap="none" dirty="0"/>
            <a:t>αφικά η ένωση επισημαίνεται  αφού γράφεται μια ενιαία λέξη</a:t>
          </a:r>
          <a:r>
            <a:rPr lang="el-GR" sz="2000" kern="1200" cap="none" dirty="0"/>
            <a:t>.</a:t>
          </a:r>
          <a:endParaRPr lang="en-US" sz="2000" kern="1200" cap="none" dirty="0"/>
        </a:p>
      </dsp:txBody>
      <dsp:txXfrm>
        <a:off x="59399" y="3882997"/>
        <a:ext cx="6126467" cy="1098002"/>
      </dsp:txXfrm>
    </dsp:sp>
    <dsp:sp modelId="{B942FFE2-9BD6-410D-A956-D06859A696A6}">
      <dsp:nvSpPr>
        <dsp:cNvPr id="0" name=""/>
        <dsp:cNvSpPr/>
      </dsp:nvSpPr>
      <dsp:spPr>
        <a:xfrm>
          <a:off x="0" y="5040398"/>
          <a:ext cx="6245265" cy="5485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8287" tIns="25400" rIns="142240" bIns="2540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en-US" sz="1600" kern="120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el-GR" sz="1600" kern="1200"/>
        </a:p>
      </dsp:txBody>
      <dsp:txXfrm>
        <a:off x="0" y="5040398"/>
        <a:ext cx="6245265" cy="54855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6CF541-7848-44DB-A856-81150CFE32C1}">
      <dsp:nvSpPr>
        <dsp:cNvPr id="0" name=""/>
        <dsp:cNvSpPr/>
      </dsp:nvSpPr>
      <dsp:spPr>
        <a:xfrm>
          <a:off x="821" y="182441"/>
          <a:ext cx="3327201" cy="399264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8654" tIns="0" rIns="328654" bIns="330200" numCol="1" spcCol="1270" anchor="t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1</a:t>
          </a:r>
          <a:r>
            <a:rPr lang="en-US" sz="1400" kern="1200" baseline="30000" dirty="0"/>
            <a:t>η</a:t>
          </a:r>
          <a:r>
            <a:rPr lang="en-US" sz="1400" kern="1200" dirty="0"/>
            <a:t> υπ</a:t>
          </a:r>
          <a:r>
            <a:rPr lang="en-US" sz="1400" kern="1200" dirty="0" err="1"/>
            <a:t>όθεση</a:t>
          </a:r>
          <a:r>
            <a:rPr lang="en-US" sz="1400" kern="1200" dirty="0"/>
            <a:t>: </a:t>
          </a:r>
          <a:r>
            <a:rPr lang="en-US" sz="1400" kern="1200" dirty="0" err="1"/>
            <a:t>έλλην</a:t>
          </a:r>
          <a:r>
            <a:rPr lang="en-US" sz="1400" kern="1200" dirty="0"/>
            <a:t>ας που προφέρει στα ιταλικά κάνει λάθος στην προφορά του [d] ή του [s], π.χ. [ </a:t>
          </a:r>
          <a:r>
            <a:rPr lang="en-US" sz="1400" kern="1200" dirty="0" err="1"/>
            <a:t>tèndro</a:t>
          </a:r>
          <a:r>
            <a:rPr lang="en-US" sz="1400" kern="1200" dirty="0"/>
            <a:t>], α</a:t>
          </a:r>
          <a:r>
            <a:rPr lang="en-US" sz="1400" kern="1200" dirty="0" err="1"/>
            <a:t>ντί</a:t>
          </a:r>
          <a:r>
            <a:rPr lang="en-US" sz="1400" kern="1200" dirty="0"/>
            <a:t> </a:t>
          </a:r>
          <a:r>
            <a:rPr lang="en-US" sz="1400" kern="1200" dirty="0" err="1"/>
            <a:t>γι</a:t>
          </a:r>
          <a:r>
            <a:rPr lang="en-US" sz="1400" kern="1200" dirty="0"/>
            <a:t>α [dèntro]. </a:t>
          </a:r>
          <a:r>
            <a:rPr lang="en-US" sz="1400" kern="1200" dirty="0" err="1"/>
            <a:t>Θεωρούμε</a:t>
          </a:r>
          <a:r>
            <a:rPr lang="en-US" sz="1400" kern="1200" dirty="0"/>
            <a:t> </a:t>
          </a:r>
          <a:r>
            <a:rPr lang="en-US" sz="1400" kern="1200" dirty="0" err="1"/>
            <a:t>ότι</a:t>
          </a:r>
          <a:r>
            <a:rPr lang="en-US" sz="1400" kern="1200" dirty="0"/>
            <a:t> </a:t>
          </a:r>
          <a:r>
            <a:rPr lang="en-US" sz="1400" kern="1200" dirty="0" err="1"/>
            <a:t>το</a:t>
          </a:r>
          <a:r>
            <a:rPr lang="en-US" sz="1400" kern="1200" dirty="0"/>
            <a:t> </a:t>
          </a:r>
          <a:r>
            <a:rPr lang="en-US" sz="1400" kern="1200" dirty="0" err="1"/>
            <a:t>λάθος</a:t>
          </a:r>
          <a:r>
            <a:rPr lang="en-US" sz="1400" kern="1200" dirty="0"/>
            <a:t> </a:t>
          </a:r>
          <a:r>
            <a:rPr lang="en-US" sz="1400" kern="1200" dirty="0" err="1"/>
            <a:t>είν</a:t>
          </a:r>
          <a:r>
            <a:rPr lang="en-US" sz="1400" kern="1200" dirty="0"/>
            <a:t>αι </a:t>
          </a:r>
          <a:r>
            <a:rPr lang="en-US" sz="1400" b="1" kern="1200" dirty="0"/>
            <a:t>τυχαίο</a:t>
          </a:r>
          <a:r>
            <a:rPr lang="en-US" sz="1400" kern="1200" dirty="0"/>
            <a:t> γιατί οι φθόγγοι [t] [d] και [s] [z] είναι υπαρκτοί και στις δύο γλώσσες</a:t>
          </a:r>
        </a:p>
      </dsp:txBody>
      <dsp:txXfrm>
        <a:off x="821" y="1779497"/>
        <a:ext cx="3327201" cy="2395585"/>
      </dsp:txXfrm>
    </dsp:sp>
    <dsp:sp modelId="{B50F3BEE-98DA-46D4-BD4B-4BC2C0035E12}">
      <dsp:nvSpPr>
        <dsp:cNvPr id="0" name=""/>
        <dsp:cNvSpPr/>
      </dsp:nvSpPr>
      <dsp:spPr>
        <a:xfrm>
          <a:off x="821" y="182441"/>
          <a:ext cx="3327201" cy="1597056"/>
        </a:xfrm>
        <a:prstGeom prst="rect">
          <a:avLst/>
        </a:prstGeom>
        <a:noFill/>
        <a:ln w="1905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8654" tIns="165100" rIns="328654" bIns="165100" numCol="1" spcCol="1270" anchor="ctr" anchorCtr="0">
          <a:noAutofit/>
        </a:bodyPr>
        <a:lstStyle/>
        <a:p>
          <a:pPr marL="0" lvl="0" indent="0" algn="l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600" kern="1200"/>
            <a:t>01</a:t>
          </a:r>
        </a:p>
      </dsp:txBody>
      <dsp:txXfrm>
        <a:off x="821" y="182441"/>
        <a:ext cx="3327201" cy="1597056"/>
      </dsp:txXfrm>
    </dsp:sp>
    <dsp:sp modelId="{E3BEC19D-7130-4C42-BB54-7624D3CCA619}">
      <dsp:nvSpPr>
        <dsp:cNvPr id="0" name=""/>
        <dsp:cNvSpPr/>
      </dsp:nvSpPr>
      <dsp:spPr>
        <a:xfrm>
          <a:off x="3594199" y="182441"/>
          <a:ext cx="3327201" cy="3992641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8654" tIns="0" rIns="328654" bIns="330200" numCol="1" spcCol="1270" anchor="t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2</a:t>
          </a:r>
          <a:r>
            <a:rPr lang="en-US" sz="1400" kern="1200" baseline="30000"/>
            <a:t>η</a:t>
          </a:r>
          <a:r>
            <a:rPr lang="en-US" sz="1400" kern="1200"/>
            <a:t> υπόθεση: έλληνας προφέρει την λέξη [ʃiròppo], [siròpo] αντικαθιστώντας φθόγγο που δεν υπάρχει στην νέα ελληνική.</a:t>
          </a:r>
        </a:p>
      </dsp:txBody>
      <dsp:txXfrm>
        <a:off x="3594199" y="1779497"/>
        <a:ext cx="3327201" cy="2395585"/>
      </dsp:txXfrm>
    </dsp:sp>
    <dsp:sp modelId="{0D6B0CB3-1AF0-41D0-8E26-C0944F1E5C72}">
      <dsp:nvSpPr>
        <dsp:cNvPr id="0" name=""/>
        <dsp:cNvSpPr/>
      </dsp:nvSpPr>
      <dsp:spPr>
        <a:xfrm>
          <a:off x="3594199" y="182441"/>
          <a:ext cx="3327201" cy="1597056"/>
        </a:xfrm>
        <a:prstGeom prst="rect">
          <a:avLst/>
        </a:prstGeom>
        <a:noFill/>
        <a:ln w="1905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8654" tIns="165100" rIns="328654" bIns="165100" numCol="1" spcCol="1270" anchor="ctr" anchorCtr="0">
          <a:noAutofit/>
        </a:bodyPr>
        <a:lstStyle/>
        <a:p>
          <a:pPr marL="0" lvl="0" indent="0" algn="l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600" kern="1200"/>
            <a:t>02</a:t>
          </a:r>
        </a:p>
      </dsp:txBody>
      <dsp:txXfrm>
        <a:off x="3594199" y="182441"/>
        <a:ext cx="3327201" cy="1597056"/>
      </dsp:txXfrm>
    </dsp:sp>
    <dsp:sp modelId="{A7CF3E2D-DE6F-469F-9C42-A0089FA73339}">
      <dsp:nvSpPr>
        <dsp:cNvPr id="0" name=""/>
        <dsp:cNvSpPr/>
      </dsp:nvSpPr>
      <dsp:spPr>
        <a:xfrm>
          <a:off x="7187576" y="182441"/>
          <a:ext cx="3327201" cy="3992641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8654" tIns="0" rIns="328654" bIns="330200" numCol="1" spcCol="1270" anchor="t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3</a:t>
          </a:r>
          <a:r>
            <a:rPr lang="en-US" sz="1400" kern="1200" baseline="30000"/>
            <a:t>η</a:t>
          </a:r>
          <a:r>
            <a:rPr lang="en-US" sz="1400" kern="1200"/>
            <a:t> υπόθεση: ιταλός προφέρει την λέξη [δòdi], [dòdi] αντικαθιστώντας με άηχο το ηχηρό που δεν υπάρχει στην γλώσσα του. Θεωρούμε ότι τα λάθη στις δύο τελευταίες υποθέσεις είναι </a:t>
          </a:r>
          <a:r>
            <a:rPr lang="en-US" sz="1400" b="1" kern="1200"/>
            <a:t>συστηματικά</a:t>
          </a:r>
          <a:r>
            <a:rPr lang="en-US" sz="1400" kern="1200"/>
            <a:t> και όχι τυχαία και επιδέχονται διόρθωσης.</a:t>
          </a:r>
        </a:p>
      </dsp:txBody>
      <dsp:txXfrm>
        <a:off x="7187576" y="1779497"/>
        <a:ext cx="3327201" cy="2395585"/>
      </dsp:txXfrm>
    </dsp:sp>
    <dsp:sp modelId="{F5D18A9E-C6D7-4736-8BB1-5758AD09385D}">
      <dsp:nvSpPr>
        <dsp:cNvPr id="0" name=""/>
        <dsp:cNvSpPr/>
      </dsp:nvSpPr>
      <dsp:spPr>
        <a:xfrm>
          <a:off x="7187576" y="182441"/>
          <a:ext cx="3327201" cy="1597056"/>
        </a:xfrm>
        <a:prstGeom prst="rect">
          <a:avLst/>
        </a:prstGeom>
        <a:noFill/>
        <a:ln w="1905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8654" tIns="165100" rIns="328654" bIns="165100" numCol="1" spcCol="1270" anchor="ctr" anchorCtr="0">
          <a:noAutofit/>
        </a:bodyPr>
        <a:lstStyle/>
        <a:p>
          <a:pPr marL="0" lvl="0" indent="0" algn="l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600" kern="1200"/>
            <a:t>03</a:t>
          </a:r>
        </a:p>
      </dsp:txBody>
      <dsp:txXfrm>
        <a:off x="7187576" y="182441"/>
        <a:ext cx="3327201" cy="159705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5B6834-7C1C-42B3-9383-313F0EB8BF3F}">
      <dsp:nvSpPr>
        <dsp:cNvPr id="0" name=""/>
        <dsp:cNvSpPr/>
      </dsp:nvSpPr>
      <dsp:spPr>
        <a:xfrm>
          <a:off x="1742673" y="2731"/>
          <a:ext cx="3347739" cy="200864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1</a:t>
          </a:r>
          <a:r>
            <a:rPr lang="en-US" sz="1600" kern="1200" baseline="30000"/>
            <a:t>η</a:t>
          </a:r>
          <a:r>
            <a:rPr lang="en-US" sz="1600" kern="1200"/>
            <a:t> υπόθεση: έλληνας που προφέρει την λέξη [kàrta] [xàrta]. Θεωρούμε το λάθος τυχαίο.</a:t>
          </a:r>
        </a:p>
      </dsp:txBody>
      <dsp:txXfrm>
        <a:off x="1742673" y="2731"/>
        <a:ext cx="3347739" cy="2008643"/>
      </dsp:txXfrm>
    </dsp:sp>
    <dsp:sp modelId="{B47A66C0-96F2-4F2E-88A8-EB1D8EA87171}">
      <dsp:nvSpPr>
        <dsp:cNvPr id="0" name=""/>
        <dsp:cNvSpPr/>
      </dsp:nvSpPr>
      <dsp:spPr>
        <a:xfrm>
          <a:off x="5425186" y="2731"/>
          <a:ext cx="3347739" cy="2008643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2</a:t>
          </a:r>
          <a:r>
            <a:rPr lang="en-US" sz="1600" kern="1200" baseline="30000"/>
            <a:t>η</a:t>
          </a:r>
          <a:r>
            <a:rPr lang="en-US" sz="1600" kern="1200"/>
            <a:t> υπόθεση: ιταλός που προφέρει την λέξη [xartì] [kartì] ή πιο συχνά [artì]. Θεωρούμε το λάθος συστηματικό, γιατί ο φθόγγος [x] δεν υπάρχει στην ιταλική. </a:t>
          </a:r>
        </a:p>
      </dsp:txBody>
      <dsp:txXfrm>
        <a:off x="5425186" y="2731"/>
        <a:ext cx="3347739" cy="2008643"/>
      </dsp:txXfrm>
    </dsp:sp>
    <dsp:sp modelId="{36914E69-F77D-40DC-B594-79DEA4854812}">
      <dsp:nvSpPr>
        <dsp:cNvPr id="0" name=""/>
        <dsp:cNvSpPr/>
      </dsp:nvSpPr>
      <dsp:spPr>
        <a:xfrm>
          <a:off x="3583930" y="2346148"/>
          <a:ext cx="3347739" cy="2008643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3</a:t>
          </a:r>
          <a:r>
            <a:rPr lang="en-US" sz="1600" kern="1200" baseline="30000"/>
            <a:t>η</a:t>
          </a:r>
          <a:r>
            <a:rPr lang="en-US" sz="1600" kern="1200"/>
            <a:t> υπόθεση: ιταλός που προφέρει στα ελληνικά [kerì] αντί [cerì]. Θεωρούμε ότι είναι συστηματικό αυτό το λάθος και οποιοδήποτε λάθος αντικατάστασης των ουρανικών από άηχα υπερωικά, γιατί ως φθόγγοι δεν υπάρχουν στα ιταλικά.</a:t>
          </a:r>
        </a:p>
      </dsp:txBody>
      <dsp:txXfrm>
        <a:off x="3583930" y="2346148"/>
        <a:ext cx="3347739" cy="200864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2A69D1-2D3C-4532-A113-0476841D427E}">
      <dsp:nvSpPr>
        <dsp:cNvPr id="0" name=""/>
        <dsp:cNvSpPr/>
      </dsp:nvSpPr>
      <dsp:spPr>
        <a:xfrm>
          <a:off x="821" y="182441"/>
          <a:ext cx="3327201" cy="3992641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8654" tIns="0" rIns="328654" bIns="33020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100" kern="1200"/>
            <a:t>1</a:t>
          </a:r>
          <a:r>
            <a:rPr lang="el-GR" sz="2100" kern="1200" baseline="30000"/>
            <a:t>η</a:t>
          </a:r>
          <a:r>
            <a:rPr lang="el-GR" sz="2100" kern="1200"/>
            <a:t> υπόθεση: έλληνας που προφέρει την λέξη [</a:t>
          </a:r>
          <a:r>
            <a:rPr lang="en-US" sz="2100" kern="1200"/>
            <a:t>dʒ</a:t>
          </a:r>
          <a:r>
            <a:rPr lang="it-IT" sz="2100" kern="1200"/>
            <a:t>oko</a:t>
          </a:r>
          <a:r>
            <a:rPr lang="el-GR" sz="2100" kern="1200"/>
            <a:t>] ως [</a:t>
          </a:r>
          <a:r>
            <a:rPr lang="en-US" sz="2100" kern="1200"/>
            <a:t>dz</a:t>
          </a:r>
          <a:r>
            <a:rPr lang="it-IT" sz="2100" kern="1200"/>
            <a:t>oko</a:t>
          </a:r>
          <a:r>
            <a:rPr lang="el-GR" sz="2100" kern="1200"/>
            <a:t>]. Το λάθος θεωρείται συστηματικό, γιατί το φατνοουρανικό [</a:t>
          </a:r>
          <a:r>
            <a:rPr lang="en-US" sz="2100" kern="1200"/>
            <a:t>dʒ]</a:t>
          </a:r>
          <a:r>
            <a:rPr lang="el-GR" sz="2100" kern="1200"/>
            <a:t>δεν του είναι οικείο.</a:t>
          </a:r>
          <a:endParaRPr lang="en-US" sz="2100" kern="1200"/>
        </a:p>
      </dsp:txBody>
      <dsp:txXfrm>
        <a:off x="821" y="1779497"/>
        <a:ext cx="3327201" cy="2395585"/>
      </dsp:txXfrm>
    </dsp:sp>
    <dsp:sp modelId="{2C12F2B0-0EAC-4D51-A7D7-D17E301BCA8C}">
      <dsp:nvSpPr>
        <dsp:cNvPr id="0" name=""/>
        <dsp:cNvSpPr/>
      </dsp:nvSpPr>
      <dsp:spPr>
        <a:xfrm>
          <a:off x="821" y="182441"/>
          <a:ext cx="3327201" cy="1597056"/>
        </a:xfrm>
        <a:prstGeom prst="rect">
          <a:avLst/>
        </a:prstGeom>
        <a:noFill/>
        <a:ln w="1905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8654" tIns="165100" rIns="328654" bIns="165100" numCol="1" spcCol="1270" anchor="ctr" anchorCtr="0">
          <a:noAutofit/>
        </a:bodyPr>
        <a:lstStyle/>
        <a:p>
          <a:pPr marL="0" lvl="0" indent="0" algn="l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600" kern="1200"/>
            <a:t>01</a:t>
          </a:r>
        </a:p>
      </dsp:txBody>
      <dsp:txXfrm>
        <a:off x="821" y="182441"/>
        <a:ext cx="3327201" cy="1597056"/>
      </dsp:txXfrm>
    </dsp:sp>
    <dsp:sp modelId="{DAE9D6A8-D250-48E4-A3A5-229F184021D2}">
      <dsp:nvSpPr>
        <dsp:cNvPr id="0" name=""/>
        <dsp:cNvSpPr/>
      </dsp:nvSpPr>
      <dsp:spPr>
        <a:xfrm>
          <a:off x="3594199" y="182441"/>
          <a:ext cx="3327201" cy="3992641"/>
        </a:xfrm>
        <a:prstGeom prst="rect">
          <a:avLst/>
        </a:prstGeom>
        <a:solidFill>
          <a:schemeClr val="accent5">
            <a:hueOff val="-6076075"/>
            <a:satOff val="-413"/>
            <a:lumOff val="981"/>
            <a:alphaOff val="0"/>
          </a:schemeClr>
        </a:solidFill>
        <a:ln w="19050" cap="flat" cmpd="sng" algn="ctr">
          <a:solidFill>
            <a:schemeClr val="accent5">
              <a:hueOff val="-6076075"/>
              <a:satOff val="-413"/>
              <a:lumOff val="98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8654" tIns="0" rIns="328654" bIns="33020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100" kern="1200"/>
            <a:t>2</a:t>
          </a:r>
          <a:r>
            <a:rPr lang="el-GR" sz="2100" kern="1200" baseline="30000"/>
            <a:t>η</a:t>
          </a:r>
          <a:r>
            <a:rPr lang="el-GR" sz="2100" kern="1200"/>
            <a:t> υπόθεση: έλληνας που προφέρει την λέξη [</a:t>
          </a:r>
          <a:r>
            <a:rPr lang="en-US" sz="2100" kern="1200"/>
            <a:t>tʃ</a:t>
          </a:r>
          <a:r>
            <a:rPr lang="it-IT" sz="2100" kern="1200"/>
            <a:t>ì</a:t>
          </a:r>
          <a:r>
            <a:rPr lang="en-US" sz="2100" kern="1200"/>
            <a:t>rka]</a:t>
          </a:r>
          <a:r>
            <a:rPr lang="el-GR" sz="2100" kern="1200"/>
            <a:t> ως [</a:t>
          </a:r>
          <a:r>
            <a:rPr lang="en-US" sz="2100" kern="1200"/>
            <a:t>ts</a:t>
          </a:r>
          <a:r>
            <a:rPr lang="it-IT" sz="2100" kern="1200"/>
            <a:t>ìrka</a:t>
          </a:r>
          <a:r>
            <a:rPr lang="el-GR" sz="2100" kern="1200"/>
            <a:t>]. Πρόκειται για λάθος συστηματικό με την ίδια λογική του προηγουμένου.</a:t>
          </a:r>
          <a:endParaRPr lang="en-US" sz="2100" kern="1200"/>
        </a:p>
      </dsp:txBody>
      <dsp:txXfrm>
        <a:off x="3594199" y="1779497"/>
        <a:ext cx="3327201" cy="2395585"/>
      </dsp:txXfrm>
    </dsp:sp>
    <dsp:sp modelId="{8E999D65-38F2-44DA-970B-82D150650A9F}">
      <dsp:nvSpPr>
        <dsp:cNvPr id="0" name=""/>
        <dsp:cNvSpPr/>
      </dsp:nvSpPr>
      <dsp:spPr>
        <a:xfrm>
          <a:off x="3594199" y="182441"/>
          <a:ext cx="3327201" cy="1597056"/>
        </a:xfrm>
        <a:prstGeom prst="rect">
          <a:avLst/>
        </a:prstGeom>
        <a:noFill/>
        <a:ln w="1905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8654" tIns="165100" rIns="328654" bIns="165100" numCol="1" spcCol="1270" anchor="ctr" anchorCtr="0">
          <a:noAutofit/>
        </a:bodyPr>
        <a:lstStyle/>
        <a:p>
          <a:pPr marL="0" lvl="0" indent="0" algn="l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600" kern="1200"/>
            <a:t>02</a:t>
          </a:r>
        </a:p>
      </dsp:txBody>
      <dsp:txXfrm>
        <a:off x="3594199" y="182441"/>
        <a:ext cx="3327201" cy="1597056"/>
      </dsp:txXfrm>
    </dsp:sp>
    <dsp:sp modelId="{944744E2-52D8-48FD-B1A3-A78BDC7B3847}">
      <dsp:nvSpPr>
        <dsp:cNvPr id="0" name=""/>
        <dsp:cNvSpPr/>
      </dsp:nvSpPr>
      <dsp:spPr>
        <a:xfrm>
          <a:off x="7187576" y="182441"/>
          <a:ext cx="3327201" cy="3992641"/>
        </a:xfrm>
        <a:prstGeom prst="rect">
          <a:avLst/>
        </a:prstGeom>
        <a:solidFill>
          <a:schemeClr val="accent5">
            <a:hueOff val="-12152150"/>
            <a:satOff val="-826"/>
            <a:lumOff val="1961"/>
            <a:alphaOff val="0"/>
          </a:schemeClr>
        </a:solidFill>
        <a:ln w="19050" cap="flat" cmpd="sng" algn="ctr">
          <a:solidFill>
            <a:schemeClr val="accent5">
              <a:hueOff val="-12152150"/>
              <a:satOff val="-826"/>
              <a:lumOff val="196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8654" tIns="0" rIns="328654" bIns="33020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100" kern="1200"/>
            <a:t>3</a:t>
          </a:r>
          <a:r>
            <a:rPr lang="el-GR" sz="2100" kern="1200" baseline="30000"/>
            <a:t>η</a:t>
          </a:r>
          <a:r>
            <a:rPr lang="el-GR" sz="2100" kern="1200"/>
            <a:t> υπόθεση: έλληνας που προφέρει [</a:t>
          </a:r>
          <a:r>
            <a:rPr lang="it-IT" sz="2100" kern="1200"/>
            <a:t>àljo</a:t>
          </a:r>
          <a:r>
            <a:rPr lang="el-GR" sz="2100" kern="1200"/>
            <a:t>] αντί του [</a:t>
          </a:r>
          <a:r>
            <a:rPr lang="it-IT" sz="2100" kern="1200"/>
            <a:t>àʎʎo</a:t>
          </a:r>
          <a:r>
            <a:rPr lang="el-GR" sz="2100" kern="1200"/>
            <a:t>]</a:t>
          </a:r>
          <a:r>
            <a:rPr lang="it-IT" sz="2100" kern="1200"/>
            <a:t>. </a:t>
          </a:r>
          <a:r>
            <a:rPr lang="el-GR" sz="2100" kern="1200"/>
            <a:t>Το λάθος είναι τυχαίο</a:t>
          </a:r>
          <a:r>
            <a:rPr lang="en-US" sz="2100" kern="1200"/>
            <a:t>,</a:t>
          </a:r>
          <a:r>
            <a:rPr lang="el-GR" sz="2100" kern="1200"/>
            <a:t> γιατί στην ελληνική υπάρχουν και τα δύο πλευρικά </a:t>
          </a:r>
          <a:r>
            <a:rPr lang="en-US" sz="2100" kern="1200"/>
            <a:t>[l] </a:t>
          </a:r>
          <a:r>
            <a:rPr lang="el-GR" sz="2100" kern="1200"/>
            <a:t>και [</a:t>
          </a:r>
          <a:r>
            <a:rPr lang="en-US" sz="2100" kern="1200"/>
            <a:t>ʎ].</a:t>
          </a:r>
        </a:p>
      </dsp:txBody>
      <dsp:txXfrm>
        <a:off x="7187576" y="1779497"/>
        <a:ext cx="3327201" cy="2395585"/>
      </dsp:txXfrm>
    </dsp:sp>
    <dsp:sp modelId="{D9D807E5-C07D-4FE7-9798-47A8B5A5488B}">
      <dsp:nvSpPr>
        <dsp:cNvPr id="0" name=""/>
        <dsp:cNvSpPr/>
      </dsp:nvSpPr>
      <dsp:spPr>
        <a:xfrm>
          <a:off x="7187576" y="182441"/>
          <a:ext cx="3327201" cy="1597056"/>
        </a:xfrm>
        <a:prstGeom prst="rect">
          <a:avLst/>
        </a:prstGeom>
        <a:noFill/>
        <a:ln w="1905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8654" tIns="165100" rIns="328654" bIns="165100" numCol="1" spcCol="1270" anchor="ctr" anchorCtr="0">
          <a:noAutofit/>
        </a:bodyPr>
        <a:lstStyle/>
        <a:p>
          <a:pPr marL="0" lvl="0" indent="0" algn="l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600" kern="1200"/>
            <a:t>03</a:t>
          </a:r>
        </a:p>
      </dsp:txBody>
      <dsp:txXfrm>
        <a:off x="7187576" y="182441"/>
        <a:ext cx="3327201" cy="1597056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C51973-2A7B-4E92-B369-62642BE76193}">
      <dsp:nvSpPr>
        <dsp:cNvPr id="0" name=""/>
        <dsp:cNvSpPr/>
      </dsp:nvSpPr>
      <dsp:spPr>
        <a:xfrm>
          <a:off x="1742673" y="2731"/>
          <a:ext cx="3347739" cy="200864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1</a:t>
          </a:r>
          <a:r>
            <a:rPr lang="en-US" sz="1900" kern="1200" baseline="30000"/>
            <a:t>η</a:t>
          </a:r>
          <a:r>
            <a:rPr lang="en-US" sz="1900" kern="1200"/>
            <a:t> υπόθεση: ιταλός που προφέρει την λέξη [kàtto] αντί για [kàto]. Θεωρούμε ότι το λάθος είναι τυχαίο, γιατί η μακρότητα υφίσταται στην ιταλική όσο και η βραχύτητα.</a:t>
          </a:r>
        </a:p>
      </dsp:txBody>
      <dsp:txXfrm>
        <a:off x="1742673" y="2731"/>
        <a:ext cx="3347739" cy="2008643"/>
      </dsp:txXfrm>
    </dsp:sp>
    <dsp:sp modelId="{CE8F359A-05E4-4976-BFDE-A5CBFE5531DC}">
      <dsp:nvSpPr>
        <dsp:cNvPr id="0" name=""/>
        <dsp:cNvSpPr/>
      </dsp:nvSpPr>
      <dsp:spPr>
        <a:xfrm>
          <a:off x="5425186" y="2731"/>
          <a:ext cx="3347739" cy="2008643"/>
        </a:xfrm>
        <a:prstGeom prst="rect">
          <a:avLst/>
        </a:prstGeom>
        <a:solidFill>
          <a:schemeClr val="accent2">
            <a:hueOff val="3221807"/>
            <a:satOff val="-9246"/>
            <a:lumOff val="-1480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2</a:t>
          </a:r>
          <a:r>
            <a:rPr lang="en-US" sz="1900" kern="1200" baseline="30000"/>
            <a:t>η</a:t>
          </a:r>
          <a:r>
            <a:rPr lang="en-US" sz="1900" kern="1200"/>
            <a:t> υπόθεση: έλληνας που προφέρει την λέξη [matìna], αντί [mattìna]. Θεωρούμε το λάθος συστηματικό, γιατί στην ελληνική δεν υπάρχει η έννοια της μακρότητας στην προφορά. </a:t>
          </a:r>
        </a:p>
      </dsp:txBody>
      <dsp:txXfrm>
        <a:off x="5425186" y="2731"/>
        <a:ext cx="3347739" cy="2008643"/>
      </dsp:txXfrm>
    </dsp:sp>
    <dsp:sp modelId="{BE0A1D11-B7A6-482B-8FF7-2B41E3F75650}">
      <dsp:nvSpPr>
        <dsp:cNvPr id="0" name=""/>
        <dsp:cNvSpPr/>
      </dsp:nvSpPr>
      <dsp:spPr>
        <a:xfrm>
          <a:off x="3583930" y="2346148"/>
          <a:ext cx="3347739" cy="2008643"/>
        </a:xfrm>
        <a:prstGeom prst="rect">
          <a:avLst/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3</a:t>
          </a:r>
          <a:r>
            <a:rPr lang="en-US" sz="1900" kern="1200" baseline="30000"/>
            <a:t>η</a:t>
          </a:r>
          <a:r>
            <a:rPr lang="en-US" sz="1900" kern="1200"/>
            <a:t> υπόθεση: έλληνας που προφέρει την λέξη [pjù] ως [pçù]. Το λάθος είναι συστηματικό γιατί στην ελληνική τα ημίφωνα τείνουν προς εξαφάνιση.</a:t>
          </a:r>
        </a:p>
      </dsp:txBody>
      <dsp:txXfrm>
        <a:off x="3583930" y="2346148"/>
        <a:ext cx="3347739" cy="200864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6/7/layout/LinearBlockProcessNumbered">
  <dgm:title val="Linear Block Process Numbered"/>
  <dgm:desc val="Used to show a progression; a timeline; sequential steps in a task, process, or workflow; or to emphasize movement or direction. Automatic numbers have been introduced to show the steps of the process. Level 1 text and Level 2 text both appears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01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02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03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08"/>
      <dgm:constr type="primFontSz" for="des" forName="sibTransNodeRect" op="equ"/>
      <dgm:constr type="primFontSz" for="des" forName="nodeRect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2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w" for="ch" forName="sibTransNodeRect" refType="w" refFor="ch" refForName="bgRect"/>
          <dgm:constr type="h" for="ch" forName="sibTransNodeRect" refType="h" refFor="ch" refForName="bgRect" fact="0.4"/>
          <dgm:constr type="t" for="ch" forName="sibTransNodeRect"/>
          <dgm:constr type="l" for="ch" forName="sibTransNodeRect"/>
          <dgm:constr type="r" for="ch" forName="nodeRect" refType="r" refFor="ch" refForName="bgRect"/>
          <dgm:constr type="h" for="ch" forName="nodeRect" refType="h" refFor="ch" refForName="bgRect" fact="0.6"/>
          <dgm:constr type="t" for="ch" forName="nodeRect" refType="b" refFor="ch" refForName="sibTransNodeRect"/>
          <dgm:constr type="l" for="ch" forName="nodeRect" refType="l" refFor="ch" refForName="bgRect"/>
        </dgm:constrLst>
        <dgm:ruleLst>
          <dgm:rule type="w" for="ch" forName="nodeRect" val="NaN" fact="NaN" max="30"/>
        </dgm:ruleLst>
        <dgm:layoutNode name="bgRect" styleLbl="alignNode1">
          <dgm:alg type="sp"/>
          <dgm:shape xmlns:r="http://schemas.openxmlformats.org/officeDocument/2006/relationships" type="rect" r:blip="">
            <dgm:adjLst>
              <dgm:adj idx="1" val="0.05"/>
            </dgm:adjLst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Rect" styleLbl="alignNode1">
            <dgm:varLst>
              <dgm:chMax val="0"/>
              <dgm:bulletEnabled val="1"/>
            </dgm:varLst>
            <dgm:presOf axis="self"/>
            <dgm:alg type="tx">
              <dgm:param type="parTxLTRAlign" val="l"/>
              <dgm:param type="parTxRTLAlign" val="l"/>
            </dgm:alg>
            <dgm:shape xmlns:r="http://schemas.openxmlformats.org/officeDocument/2006/relationships" type="rect" r:blip="" hideGeom="1">
              <dgm:adjLst/>
            </dgm:shape>
            <dgm:constrLst>
              <dgm:constr type="primFontSz" val="66"/>
              <dgm:constr type="tMarg" val="13"/>
              <dgm:constr type="lMarg" refType="w" fact="0.28"/>
              <dgm:constr type="rMarg" refType="w" fact="0.28"/>
              <dgm:constr type="bMarg" val="13"/>
            </dgm:constrLst>
            <dgm:ruleLst>
              <dgm:rule type="primFontSz" val="14" fact="NaN" max="NaN"/>
              <dgm:rule type="tMarg" val="13" fact="NaN" max="NaN"/>
            </dgm:ruleLst>
          </dgm:layoutNode>
        </dgm:forEach>
        <dgm:layoutNode name="nodeRect" styleLbl="align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  <dgm:param type="stBulletLvl" val="2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primFontSz" val="26"/>
            <dgm:constr type="tMarg"/>
            <dgm:constr type="lMarg" refType="w" fact="0.28"/>
            <dgm:constr type="rMarg" refType="w" fact="0.28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1">
            <a:buAutoNum type="arabicParenBoth"/>
          </dgm1611:buPr>
        </dgm1611:autoBuNodeInfo>
      </dgm1611:autoBuNodeInfoLst>
    </a:ext>
  </dgm:extLst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16/7/layout/LinearBlockProcessNumbered">
  <dgm:title val="Linear Block Process Numbered"/>
  <dgm:desc val="Used to show a progression; a timeline; sequential steps in a task, process, or workflow; or to emphasize movement or direction. Automatic numbers have been introduced to show the steps of the process. Level 1 text and Level 2 text both appears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01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02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03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08"/>
      <dgm:constr type="primFontSz" for="des" forName="sibTransNodeRect" op="equ"/>
      <dgm:constr type="primFontSz" for="des" forName="nodeRect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2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w" for="ch" forName="sibTransNodeRect" refType="w" refFor="ch" refForName="bgRect"/>
          <dgm:constr type="h" for="ch" forName="sibTransNodeRect" refType="h" refFor="ch" refForName="bgRect" fact="0.4"/>
          <dgm:constr type="t" for="ch" forName="sibTransNodeRect"/>
          <dgm:constr type="l" for="ch" forName="sibTransNodeRect"/>
          <dgm:constr type="r" for="ch" forName="nodeRect" refType="r" refFor="ch" refForName="bgRect"/>
          <dgm:constr type="h" for="ch" forName="nodeRect" refType="h" refFor="ch" refForName="bgRect" fact="0.6"/>
          <dgm:constr type="t" for="ch" forName="nodeRect" refType="b" refFor="ch" refForName="sibTransNodeRect"/>
          <dgm:constr type="l" for="ch" forName="nodeRect" refType="l" refFor="ch" refForName="bgRect"/>
        </dgm:constrLst>
        <dgm:ruleLst>
          <dgm:rule type="w" for="ch" forName="nodeRect" val="NaN" fact="NaN" max="30"/>
        </dgm:ruleLst>
        <dgm:layoutNode name="bgRect" styleLbl="alignNode1">
          <dgm:alg type="sp"/>
          <dgm:shape xmlns:r="http://schemas.openxmlformats.org/officeDocument/2006/relationships" type="rect" r:blip="">
            <dgm:adjLst>
              <dgm:adj idx="1" val="0.05"/>
            </dgm:adjLst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Rect" styleLbl="alignNode1">
            <dgm:varLst>
              <dgm:chMax val="0"/>
              <dgm:bulletEnabled val="1"/>
            </dgm:varLst>
            <dgm:presOf axis="self"/>
            <dgm:alg type="tx">
              <dgm:param type="parTxLTRAlign" val="l"/>
              <dgm:param type="parTxRTLAlign" val="l"/>
            </dgm:alg>
            <dgm:shape xmlns:r="http://schemas.openxmlformats.org/officeDocument/2006/relationships" type="rect" r:blip="" hideGeom="1">
              <dgm:adjLst/>
            </dgm:shape>
            <dgm:constrLst>
              <dgm:constr type="primFontSz" val="66"/>
              <dgm:constr type="tMarg" val="13"/>
              <dgm:constr type="lMarg" refType="w" fact="0.28"/>
              <dgm:constr type="rMarg" refType="w" fact="0.28"/>
              <dgm:constr type="bMarg" val="13"/>
            </dgm:constrLst>
            <dgm:ruleLst>
              <dgm:rule type="primFontSz" val="14" fact="NaN" max="NaN"/>
              <dgm:rule type="tMarg" val="13" fact="NaN" max="NaN"/>
            </dgm:ruleLst>
          </dgm:layoutNode>
        </dgm:forEach>
        <dgm:layoutNode name="nodeRect" styleLbl="align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  <dgm:param type="stBulletLvl" val="2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primFontSz" val="26"/>
            <dgm:constr type="tMarg"/>
            <dgm:constr type="lMarg" refType="w" fact="0.28"/>
            <dgm:constr type="rMarg" refType="w" fact="0.28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1">
            <a:buAutoNum type="arabicParenBoth"/>
          </dgm1611:buPr>
        </dgm1611:autoBuNodeInfo>
      </dgm1611:autoBuNodeInfoLst>
    </a:ext>
  </dgm:extLst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DC100C-3462-45FB-B953-5EBBF52C65A8}" type="datetimeFigureOut">
              <a:rPr lang="el-GR" smtClean="0"/>
              <a:t>16/5/2025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A57626-93AE-4D9B-B768-03E1F5095C2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303757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C5C41F-9F29-4F96-8B00-E1527C83901E}" type="slidenum">
              <a:rPr lang="el-GR" smtClean="0"/>
              <a:pPr/>
              <a:t>11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CC0B204-4DCE-81A4-FD7A-84AC2248F0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2F2E7265-8F75-A41D-4D93-ED7D9F4FAB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CA778A93-C0F0-D759-2064-92247C2D6C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0C4EE-8249-43A1-947B-B1DEAD3819C4}" type="datetimeFigureOut">
              <a:rPr lang="el-GR" smtClean="0"/>
              <a:t>16/5/2025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37E3D6E1-F723-C4FF-F25D-9E803C1BA6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756C7A2C-BC02-5660-A825-3FCA573CFB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6A98B-2867-4BA6-9B8C-CDED627F195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519024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3A52592-3462-360E-89C4-7B42EA603D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93A7639F-0DC8-21F2-FB24-F38DFFA22A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7F5CB064-EBB3-6A33-2F5F-C6DB2CF503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0C4EE-8249-43A1-947B-B1DEAD3819C4}" type="datetimeFigureOut">
              <a:rPr lang="el-GR" smtClean="0"/>
              <a:t>16/5/2025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C86FBABF-D31A-7B4E-122B-F8C3E71F0D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CAA80CFD-3475-D4CE-25E9-FBF4E5A1DA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6A98B-2867-4BA6-9B8C-CDED627F195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08807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D6FAA691-5DA1-7C55-E6AA-4025CE85889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B9C08C8D-C119-6D09-9423-B72D097431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03A9E17B-BAF1-04D0-5081-1550B43CB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0C4EE-8249-43A1-947B-B1DEAD3819C4}" type="datetimeFigureOut">
              <a:rPr lang="el-GR" smtClean="0"/>
              <a:t>16/5/2025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D525A6F-FD65-328D-D3AE-87D605A5B8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8EE1C8F1-1BB0-349B-289C-3F05BD378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6A98B-2867-4BA6-9B8C-CDED627F195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449497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2" y="542929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l-GR" noProof="0"/>
              <a:t>Kλικ για επεξεργασία του τίτλου</a:t>
            </a:r>
            <a:endParaRPr lang="en-US" noProof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9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A161E31C-5260-467A-B344-97EDFEC7C5D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0103A49C-32FF-49E6-86F3-FC2E19517B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3365" y="1825625"/>
            <a:ext cx="11215235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l-GR" noProof="0"/>
              <a:t>Kλικ για επεξεργασία των στυλ του υποδείγματος</a:t>
            </a:r>
          </a:p>
          <a:p>
            <a:pPr lvl="1"/>
            <a:r>
              <a:rPr lang="el-GR" noProof="0"/>
              <a:t>Δεύτερου επιπέδου</a:t>
            </a:r>
          </a:p>
          <a:p>
            <a:pPr lvl="2"/>
            <a:r>
              <a:rPr lang="el-GR" noProof="0"/>
              <a:t>Τρίτου επιπέδου</a:t>
            </a:r>
          </a:p>
          <a:p>
            <a:pPr lvl="3"/>
            <a:r>
              <a:rPr lang="el-GR" noProof="0"/>
              <a:t>Τέταρτου επιπέδου</a:t>
            </a:r>
          </a:p>
          <a:p>
            <a:pPr lvl="4"/>
            <a:r>
              <a:rPr lang="el-GR" noProof="0"/>
              <a:t>Πέμπτου επιπέδου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9564659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59FBE2E-F202-5BBC-AA12-E5D1130D80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619B88A-F106-59C9-8F66-19232A3701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E6AF504F-020E-3A8A-2895-ED35CC0D3F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0C4EE-8249-43A1-947B-B1DEAD3819C4}" type="datetimeFigureOut">
              <a:rPr lang="el-GR" smtClean="0"/>
              <a:t>16/5/2025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E0B2F1FD-F03E-8F56-E759-1D52CE568E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521AD87A-81BB-BB4F-A2A7-75C745C03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6A98B-2867-4BA6-9B8C-CDED627F195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10621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E19E573-FF61-A8A3-6D05-97C5B43DC1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33632E00-52C8-8775-D791-699C32B24B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E1DE67C5-E3F7-BA35-3DE1-29A081F17C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0C4EE-8249-43A1-947B-B1DEAD3819C4}" type="datetimeFigureOut">
              <a:rPr lang="el-GR" smtClean="0"/>
              <a:t>16/5/2025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C02886C7-8C71-5A56-05F3-DF68244F7B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8BCB511E-6828-DFAA-CE3F-E9F1C98A6E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6A98B-2867-4BA6-9B8C-CDED627F195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708051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7EC0295-0F5B-8AE2-538A-F016233067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15F51EF-2F93-E024-5E54-6D8397B0E1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9B9F80BA-F2C7-83AA-7076-C21D91EE5F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EC300211-C543-5DE4-2DFB-1545786D0F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0C4EE-8249-43A1-947B-B1DEAD3819C4}" type="datetimeFigureOut">
              <a:rPr lang="el-GR" smtClean="0"/>
              <a:t>16/5/2025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7E1CE73E-5DD3-FDB1-CF66-A0CE46D8CF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E4240241-D6AE-CF0A-5E3B-ED2427D7B4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6A98B-2867-4BA6-9B8C-CDED627F195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35047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629B86B-843D-D1E6-59A8-42173A00BE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8DA3446F-C5C5-55D8-946E-93F2159541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0A7522EB-A9C8-9C6E-7CD9-7A27E89670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D8FD5FCA-C676-A393-A2B8-B7855FB2C3B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0105CF7F-ECA7-5E76-722D-FE178F7F02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71EB3DBD-5052-5377-7C56-256437D167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0C4EE-8249-43A1-947B-B1DEAD3819C4}" type="datetimeFigureOut">
              <a:rPr lang="el-GR" smtClean="0"/>
              <a:t>16/5/2025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E2F4E97D-1616-5F64-F5B9-2BEFCC08C0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5BCE75FD-ED30-2EA2-0606-9D8B08E8F4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6A98B-2867-4BA6-9B8C-CDED627F195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056661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C03C236-0DCC-C2CB-B9CA-61DA0D32E7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D35AC3D3-A3F4-F287-CC19-F8C841171B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0C4EE-8249-43A1-947B-B1DEAD3819C4}" type="datetimeFigureOut">
              <a:rPr lang="el-GR" smtClean="0"/>
              <a:t>16/5/2025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EFD959BD-456B-D4A1-8F15-5249F766C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2B7C048A-0126-03EF-3D3B-8609F34B57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6A98B-2867-4BA6-9B8C-CDED627F195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96694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3004581E-F4E1-AD81-490A-5BFED41805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0C4EE-8249-43A1-947B-B1DEAD3819C4}" type="datetimeFigureOut">
              <a:rPr lang="el-GR" smtClean="0"/>
              <a:t>16/5/2025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51331463-9F57-B1DC-D25D-B0D44D8104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97AD88EF-5201-4388-B43A-48191448E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6A98B-2867-4BA6-9B8C-CDED627F195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65361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E62C166-BC12-8EE0-6F35-B4C8612D61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C2ACE5B-1730-41CF-6CCF-D082E2D06D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68A71BF8-E01D-9F63-D612-A5F3647A7C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6BB4B009-72A1-9322-851E-7F4E0D419F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0C4EE-8249-43A1-947B-B1DEAD3819C4}" type="datetimeFigureOut">
              <a:rPr lang="el-GR" smtClean="0"/>
              <a:t>16/5/2025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324EBFD2-64AA-7456-6795-090E8430F2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3D52A635-110C-0AD4-3403-9062917C88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6A98B-2867-4BA6-9B8C-CDED627F195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49757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94FEB89-3AA0-CB97-DD25-F267ABEF03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BFF24A6D-BEA3-C59B-2FFE-420ED0FCB56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B43FD2F1-A38D-577B-1123-2C64DD31BF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0DC35381-580C-107C-853C-4C12CF47B1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0C4EE-8249-43A1-947B-B1DEAD3819C4}" type="datetimeFigureOut">
              <a:rPr lang="el-GR" smtClean="0"/>
              <a:t>16/5/2025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9D87B3C9-E587-D215-7A24-427F94963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18C82512-B3D8-4916-6B24-B70865874A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6A98B-2867-4BA6-9B8C-CDED627F195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55409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618FA62E-00E4-546D-BEAB-86F89D50AB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D2BF8022-79EA-CCB2-B89E-1E857BD96E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E7A60A74-D446-CB23-EA55-510DA29520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670C4EE-8249-43A1-947B-B1DEAD3819C4}" type="datetimeFigureOut">
              <a:rPr lang="el-GR" smtClean="0"/>
              <a:t>16/5/2025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359947BB-AD49-3A74-97E9-35C43F4B2D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19DE2DA2-C1BC-89C0-B1C6-7D6CE20E40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726A98B-2867-4BA6-9B8C-CDED627F195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883523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6F1F2C8-798B-4CCE-A851-94AFAF350B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45A3DCC1-B847-109A-242A-BD6D94E670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70908" y="1220919"/>
            <a:ext cx="5425781" cy="2387600"/>
          </a:xfrm>
        </p:spPr>
        <p:txBody>
          <a:bodyPr>
            <a:normAutofit/>
          </a:bodyPr>
          <a:lstStyle/>
          <a:p>
            <a:pPr algn="l"/>
            <a:r>
              <a:rPr lang="el-GR" sz="5100"/>
              <a:t>ΦΩΝΗΤΙΚΑ ΦΑΙΝΟΜΕΝΑ ΚΑΙ ΛΑΘΗ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09426332-1C1B-4A19-2E69-EFD63BECA1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70908" y="3700594"/>
            <a:ext cx="5425781" cy="1655762"/>
          </a:xfrm>
        </p:spPr>
        <p:txBody>
          <a:bodyPr>
            <a:normAutofit/>
          </a:bodyPr>
          <a:lstStyle/>
          <a:p>
            <a:pPr algn="l"/>
            <a:r>
              <a:rPr lang="el-GR" dirty="0"/>
              <a:t>ΚΑΤΕΡΙΝΑ ΦΛΩΡΟΥ ΕΚΠΑ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755E9CD0-04B0-4A3C-B291-AD913379C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DD8BF3B-6066-418C-8D1A-75C5E396FC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2624479"/>
            <a:ext cx="812427" cy="812427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Block Arc 13">
            <a:extLst>
              <a:ext uri="{FF2B5EF4-FFF2-40B4-BE49-F238E27FC236}">
                <a16:creationId xmlns:a16="http://schemas.microsoft.com/office/drawing/2014/main" id="{80BC66F9-7A74-4286-AD22-1174052CC2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8912417" y="1202394"/>
            <a:ext cx="2387600" cy="2387600"/>
          </a:xfrm>
          <a:prstGeom prst="blockArc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D8142CC3-2B5C-48E6-9DF0-6C8ACBAF23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0"/>
            <a:ext cx="2315251" cy="1550992"/>
          </a:xfrm>
          <a:custGeom>
            <a:avLst/>
            <a:gdLst>
              <a:gd name="connsiteX0" fmla="*/ 0 w 2315251"/>
              <a:gd name="connsiteY0" fmla="*/ 0 h 1550992"/>
              <a:gd name="connsiteX1" fmla="*/ 138700 w 2315251"/>
              <a:gd name="connsiteY1" fmla="*/ 0 h 1550992"/>
              <a:gd name="connsiteX2" fmla="*/ 138700 w 2315251"/>
              <a:gd name="connsiteY2" fmla="*/ 1361400 h 1550992"/>
              <a:gd name="connsiteX3" fmla="*/ 2107387 w 2315251"/>
              <a:gd name="connsiteY3" fmla="*/ 222673 h 1550992"/>
              <a:gd name="connsiteX4" fmla="*/ 1722420 w 2315251"/>
              <a:gd name="connsiteY4" fmla="*/ 0 h 1550992"/>
              <a:gd name="connsiteX5" fmla="*/ 1999436 w 2315251"/>
              <a:gd name="connsiteY5" fmla="*/ 0 h 1550992"/>
              <a:gd name="connsiteX6" fmla="*/ 2280549 w 2315251"/>
              <a:gd name="connsiteY6" fmla="*/ 162605 h 1550992"/>
              <a:gd name="connsiteX7" fmla="*/ 2305953 w 2315251"/>
              <a:gd name="connsiteY7" fmla="*/ 257336 h 1550992"/>
              <a:gd name="connsiteX8" fmla="*/ 2280549 w 2315251"/>
              <a:gd name="connsiteY8" fmla="*/ 282740 h 1550992"/>
              <a:gd name="connsiteX9" fmla="*/ 104026 w 2315251"/>
              <a:gd name="connsiteY9" fmla="*/ 1541710 h 1550992"/>
              <a:gd name="connsiteX10" fmla="*/ 69351 w 2315251"/>
              <a:gd name="connsiteY10" fmla="*/ 1550992 h 1550992"/>
              <a:gd name="connsiteX11" fmla="*/ 0 w 2315251"/>
              <a:gd name="connsiteY11" fmla="*/ 1481643 h 1550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315251" h="1550992">
                <a:moveTo>
                  <a:pt x="0" y="0"/>
                </a:moveTo>
                <a:lnTo>
                  <a:pt x="138700" y="0"/>
                </a:lnTo>
                <a:lnTo>
                  <a:pt x="138700" y="1361400"/>
                </a:lnTo>
                <a:lnTo>
                  <a:pt x="2107387" y="222673"/>
                </a:lnTo>
                <a:lnTo>
                  <a:pt x="1722420" y="0"/>
                </a:lnTo>
                <a:lnTo>
                  <a:pt x="1999436" y="0"/>
                </a:lnTo>
                <a:lnTo>
                  <a:pt x="2280549" y="162605"/>
                </a:lnTo>
                <a:cubicBezTo>
                  <a:pt x="2313720" y="181745"/>
                  <a:pt x="2325104" y="224155"/>
                  <a:pt x="2305953" y="257336"/>
                </a:cubicBezTo>
                <a:cubicBezTo>
                  <a:pt x="2299872" y="267889"/>
                  <a:pt x="2291101" y="276648"/>
                  <a:pt x="2280549" y="282740"/>
                </a:cubicBezTo>
                <a:lnTo>
                  <a:pt x="104026" y="1541710"/>
                </a:lnTo>
                <a:cubicBezTo>
                  <a:pt x="93484" y="1547802"/>
                  <a:pt x="81523" y="1551003"/>
                  <a:pt x="69351" y="1550992"/>
                </a:cubicBezTo>
                <a:cubicBezTo>
                  <a:pt x="31049" y="1550992"/>
                  <a:pt x="0" y="1519944"/>
                  <a:pt x="0" y="1481643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7B2D303B-3DD0-4319-9EAD-361847FEC7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724638" y="1331572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46A89C79-8EF3-4AF9-B3D9-59A883F41C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05550" y="4112081"/>
            <a:ext cx="1186451" cy="1771650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Arc 21">
            <a:extLst>
              <a:ext uri="{FF2B5EF4-FFF2-40B4-BE49-F238E27FC236}">
                <a16:creationId xmlns:a16="http://schemas.microsoft.com/office/drawing/2014/main" id="{EFE5CE34-4543-42E5-B82C-1F3D12422C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992895">
            <a:off x="6086940" y="4145122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72AF41FE-63D7-4695-81D2-66D2510E4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4962670"/>
            <a:ext cx="2643352" cy="1895331"/>
          </a:xfrm>
          <a:custGeom>
            <a:avLst/>
            <a:gdLst>
              <a:gd name="connsiteX0" fmla="*/ 1321676 w 2643352"/>
              <a:gd name="connsiteY0" fmla="*/ 0 h 1895331"/>
              <a:gd name="connsiteX1" fmla="*/ 2643352 w 2643352"/>
              <a:gd name="connsiteY1" fmla="*/ 1321676 h 1895331"/>
              <a:gd name="connsiteX2" fmla="*/ 2539488 w 2643352"/>
              <a:gd name="connsiteY2" fmla="*/ 1836132 h 1895331"/>
              <a:gd name="connsiteX3" fmla="*/ 2510970 w 2643352"/>
              <a:gd name="connsiteY3" fmla="*/ 1895331 h 1895331"/>
              <a:gd name="connsiteX4" fmla="*/ 132382 w 2643352"/>
              <a:gd name="connsiteY4" fmla="*/ 1895331 h 1895331"/>
              <a:gd name="connsiteX5" fmla="*/ 103864 w 2643352"/>
              <a:gd name="connsiteY5" fmla="*/ 1836132 h 1895331"/>
              <a:gd name="connsiteX6" fmla="*/ 0 w 2643352"/>
              <a:gd name="connsiteY6" fmla="*/ 1321676 h 1895331"/>
              <a:gd name="connsiteX7" fmla="*/ 1321676 w 2643352"/>
              <a:gd name="connsiteY7" fmla="*/ 0 h 1895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43352" h="1895331">
                <a:moveTo>
                  <a:pt x="1321676" y="0"/>
                </a:moveTo>
                <a:cubicBezTo>
                  <a:pt x="2051617" y="0"/>
                  <a:pt x="2643352" y="591735"/>
                  <a:pt x="2643352" y="1321676"/>
                </a:cubicBezTo>
                <a:cubicBezTo>
                  <a:pt x="2643352" y="1504161"/>
                  <a:pt x="2606369" y="1678009"/>
                  <a:pt x="2539488" y="1836132"/>
                </a:cubicBezTo>
                <a:lnTo>
                  <a:pt x="2510970" y="1895331"/>
                </a:lnTo>
                <a:lnTo>
                  <a:pt x="132382" y="1895331"/>
                </a:lnTo>
                <a:lnTo>
                  <a:pt x="103864" y="1836132"/>
                </a:lnTo>
                <a:cubicBezTo>
                  <a:pt x="36984" y="1678009"/>
                  <a:pt x="0" y="1504161"/>
                  <a:pt x="0" y="1321676"/>
                </a:cubicBezTo>
                <a:cubicBezTo>
                  <a:pt x="0" y="591735"/>
                  <a:pt x="591735" y="0"/>
                  <a:pt x="132167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4400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89575E1-3389-451A-A5F7-27854C25C5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4293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3CCC5C-D88E-40FB-B30B-23DCDBD01D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"/>
            <a:ext cx="4167268" cy="685800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86834" y="591344"/>
            <a:ext cx="3200400" cy="558561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7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Παραδείγματα 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600">
                <a:solidFill>
                  <a:schemeClr val="tx1"/>
                </a:solidFill>
              </a:rPr>
              <a:t>Απόλυτη προσαρμογή: ο ομιλητής προσπαθεί να προσαρμόσει το δάνειο στην δική του γλώσσα, π.χ. [kappu’tʃ:ino]</a:t>
            </a:r>
            <a:r>
              <a:rPr lang="en-US" sz="2600">
                <a:solidFill>
                  <a:schemeClr val="tx1"/>
                </a:solidFill>
                <a:sym typeface="Wingdings"/>
              </a:rPr>
              <a:t>[kapu’tsino]</a:t>
            </a:r>
          </a:p>
          <a:p>
            <a:r>
              <a:rPr lang="en-US" sz="2600">
                <a:solidFill>
                  <a:schemeClr val="tx1"/>
                </a:solidFill>
              </a:rPr>
              <a:t>Σχεδόν απόλυτη προσαρμογή: ο ομιλητής προσπαθεί να προσαρμόσει το δάνειο, αλλά διαισθάνεται την διαφορετικότητα στην προφορά, π.χ. [làmpa] μπορεί να είναι και [làba] ή [làmba] ή και [làmpa]. Φαινόμενο πολύ συχνό με τα συμπλέγματα ρινικού και άηχου [mp], [nt].</a:t>
            </a:r>
          </a:p>
          <a:p>
            <a:r>
              <a:rPr lang="en-US" sz="2600">
                <a:solidFill>
                  <a:schemeClr val="tx1"/>
                </a:solidFill>
              </a:rPr>
              <a:t>Από γραπτή μορφή: [romvìa] από το όνομα του κατασκευαστή POMBIA το οποίο ήταν γραμμένο στις λατέρνες.</a:t>
            </a:r>
          </a:p>
          <a:p>
            <a:endParaRPr lang="en-US" sz="260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89575E1-3389-451A-A5F7-27854C25C5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4293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3CCC5C-D88E-40FB-B30B-23DCDBD01D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"/>
            <a:ext cx="4167268" cy="685800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86834" y="591344"/>
            <a:ext cx="3200400" cy="558561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4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Λάθη προφοράς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>
                <a:solidFill>
                  <a:schemeClr val="tx1"/>
                </a:solidFill>
              </a:rPr>
              <a:t>Αντί για μεταφορά, παρεμβολή (interferenza).</a:t>
            </a:r>
          </a:p>
          <a:p>
            <a:r>
              <a:rPr lang="en-US">
                <a:solidFill>
                  <a:schemeClr val="tx1"/>
                </a:solidFill>
              </a:rPr>
              <a:t>Λάθη τριών ειδών:</a:t>
            </a:r>
          </a:p>
          <a:p>
            <a:pPr lvl="1"/>
            <a:r>
              <a:rPr lang="en-US" b="1">
                <a:solidFill>
                  <a:schemeClr val="tx1"/>
                </a:solidFill>
              </a:rPr>
              <a:t>Αντικατάσταση</a:t>
            </a:r>
            <a:r>
              <a:rPr lang="en-US">
                <a:solidFill>
                  <a:schemeClr val="tx1"/>
                </a:solidFill>
              </a:rPr>
              <a:t> ξένων φθόγγων με γνωστούς, π.χ. το [ʃ]από το [s].</a:t>
            </a:r>
          </a:p>
          <a:p>
            <a:pPr lvl="1"/>
            <a:r>
              <a:rPr lang="en-US">
                <a:solidFill>
                  <a:schemeClr val="tx1"/>
                </a:solidFill>
              </a:rPr>
              <a:t>Συνδυασμοί φθόγγων της ξένης γλώσσας που </a:t>
            </a:r>
            <a:r>
              <a:rPr lang="en-US" b="1">
                <a:solidFill>
                  <a:schemeClr val="tx1"/>
                </a:solidFill>
              </a:rPr>
              <a:t>προσαρμόζονται</a:t>
            </a:r>
            <a:r>
              <a:rPr lang="en-US">
                <a:solidFill>
                  <a:schemeClr val="tx1"/>
                </a:solidFill>
              </a:rPr>
              <a:t> σε αυτούς που επιτρέπει η μητρική, π.χ. το [mp] από [b] ή [mb] όπως το [àmpjo] μπορεί να γίνει [àbio] ή [àmbio]</a:t>
            </a:r>
          </a:p>
          <a:p>
            <a:pPr lvl="1"/>
            <a:r>
              <a:rPr lang="en-US" b="1">
                <a:solidFill>
                  <a:schemeClr val="tx1"/>
                </a:solidFill>
              </a:rPr>
              <a:t>Παράλειψη</a:t>
            </a:r>
            <a:r>
              <a:rPr lang="en-US">
                <a:solidFill>
                  <a:schemeClr val="tx1"/>
                </a:solidFill>
              </a:rPr>
              <a:t> ξένου φθόγγου, π.χ. στα αγγλικά το [h] παραλείπεται από ιταλούς ομιλητές ή ισπανούς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8">
            <a:extLst>
              <a:ext uri="{FF2B5EF4-FFF2-40B4-BE49-F238E27FC236}">
                <a16:creationId xmlns:a16="http://schemas.microsoft.com/office/drawing/2014/main" id="{53B021B3-DE93-4AB7-8A18-CF5F1CED8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841248" y="256032"/>
            <a:ext cx="10506456" cy="101498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4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Σύγκριση φωνητικών συστημάτων (1)</a:t>
            </a:r>
          </a:p>
        </p:txBody>
      </p:sp>
      <p:sp>
        <p:nvSpPr>
          <p:cNvPr id="16" name="Rectangle 10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5953" y="1634502"/>
            <a:ext cx="10451592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7" name="Rectangle 12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41248" y="1538176"/>
            <a:ext cx="1873457" cy="1098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4" name="3 - Θέση περιεχομένου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71537850"/>
              </p:ext>
            </p:extLst>
          </p:nvPr>
        </p:nvGraphicFramePr>
        <p:xfrm>
          <a:off x="889021" y="1926266"/>
          <a:ext cx="10413959" cy="4357526"/>
        </p:xfrm>
        <a:graphic>
          <a:graphicData uri="http://schemas.openxmlformats.org/drawingml/2006/table">
            <a:tbl>
              <a:tblPr firstRow="1" bandRow="1">
                <a:noFill/>
                <a:tableStyleId>{5C22544A-7EE6-4342-B048-85BDC9FD1C3A}</a:tableStyleId>
              </a:tblPr>
              <a:tblGrid>
                <a:gridCol w="18417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490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064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1679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182600">
                <a:tc>
                  <a:txBody>
                    <a:bodyPr/>
                    <a:lstStyle/>
                    <a:p>
                      <a:endParaRPr lang="el-GR" sz="3700" b="1" cap="none" spc="30">
                        <a:solidFill>
                          <a:schemeClr val="tx1"/>
                        </a:solidFill>
                      </a:endParaRPr>
                    </a:p>
                  </a:txBody>
                  <a:tcPr marL="0" marR="20670" marT="261582" marB="261582" anchor="ctr">
                    <a:lnL w="12700" cmpd="sng">
                      <a:noFill/>
                      <a:prstDash val="solid"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l-GR" sz="3700" b="1" cap="none" spc="30">
                          <a:solidFill>
                            <a:schemeClr val="tx1"/>
                          </a:solidFill>
                        </a:rPr>
                        <a:t>οδοντικά</a:t>
                      </a:r>
                    </a:p>
                  </a:txBody>
                  <a:tcPr marL="0" marR="20670" marT="261582" marB="261582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l-GR" sz="3700" b="1" cap="none" spc="30">
                          <a:solidFill>
                            <a:schemeClr val="tx1"/>
                          </a:solidFill>
                        </a:rPr>
                        <a:t>φατνιακά</a:t>
                      </a:r>
                    </a:p>
                  </a:txBody>
                  <a:tcPr marL="0" marR="20670" marT="261582" marB="261582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l-GR" sz="3700" b="1" cap="none" spc="30">
                          <a:solidFill>
                            <a:schemeClr val="tx1"/>
                          </a:solidFill>
                        </a:rPr>
                        <a:t>φατνοουρανικά</a:t>
                      </a:r>
                    </a:p>
                  </a:txBody>
                  <a:tcPr marL="0" marR="20670" marT="261582" marB="261582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</a:lnT>
                    <a:lnB w="381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79021">
                <a:tc>
                  <a:txBody>
                    <a:bodyPr/>
                    <a:lstStyle/>
                    <a:p>
                      <a:r>
                        <a:rPr lang="el-GR" sz="2700" cap="none" spc="0">
                          <a:solidFill>
                            <a:schemeClr val="tx1"/>
                          </a:solidFill>
                        </a:rPr>
                        <a:t>ελληνικά</a:t>
                      </a:r>
                    </a:p>
                  </a:txBody>
                  <a:tcPr marL="0" marR="279907" marT="279907" marB="174388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700" cap="none" spc="0">
                          <a:solidFill>
                            <a:schemeClr val="tx1"/>
                          </a:solidFill>
                        </a:rPr>
                        <a:t>t         d</a:t>
                      </a:r>
                    </a:p>
                    <a:p>
                      <a:pPr algn="ctr"/>
                      <a:r>
                        <a:rPr lang="el-GR" sz="2700" cap="none" spc="0" baseline="0">
                          <a:solidFill>
                            <a:schemeClr val="tx1"/>
                          </a:solidFill>
                        </a:rPr>
                        <a:t>θ</a:t>
                      </a:r>
                      <a:r>
                        <a:rPr lang="en-US" sz="2700" cap="none" spc="0" baseline="0">
                          <a:solidFill>
                            <a:schemeClr val="tx1"/>
                          </a:solidFill>
                        </a:rPr>
                        <a:t>       </a:t>
                      </a:r>
                      <a:r>
                        <a:rPr lang="el-GR" sz="2700" cap="none" spc="0" baseline="0">
                          <a:solidFill>
                            <a:schemeClr val="tx1"/>
                          </a:solidFill>
                        </a:rPr>
                        <a:t> δ</a:t>
                      </a:r>
                      <a:endParaRPr lang="el-GR" sz="2700" cap="none" spc="0">
                        <a:solidFill>
                          <a:schemeClr val="tx1"/>
                        </a:solidFill>
                      </a:endParaRPr>
                    </a:p>
                  </a:txBody>
                  <a:tcPr marL="0" marR="279907" marT="279907" marB="174388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FontTx/>
                        <a:buChar char="-"/>
                      </a:pPr>
                      <a:r>
                        <a:rPr lang="en-US" sz="2700" cap="none" spc="0">
                          <a:solidFill>
                            <a:schemeClr val="tx1"/>
                          </a:solidFill>
                        </a:rPr>
                        <a:t>        -</a:t>
                      </a:r>
                    </a:p>
                    <a:p>
                      <a:pPr algn="ctr">
                        <a:buFontTx/>
                        <a:buNone/>
                      </a:pPr>
                      <a:r>
                        <a:rPr lang="en-US" sz="2700" cap="none" spc="0" baseline="0">
                          <a:solidFill>
                            <a:schemeClr val="tx1"/>
                          </a:solidFill>
                        </a:rPr>
                        <a:t>s       z</a:t>
                      </a:r>
                      <a:endParaRPr lang="el-GR" sz="2700" cap="none" spc="0">
                        <a:solidFill>
                          <a:schemeClr val="tx1"/>
                        </a:solidFill>
                      </a:endParaRPr>
                    </a:p>
                  </a:txBody>
                  <a:tcPr marL="0" marR="279907" marT="279907" marB="174388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l-GR" sz="2700" cap="none" spc="0">
                        <a:solidFill>
                          <a:schemeClr val="tx1"/>
                        </a:solidFill>
                      </a:endParaRPr>
                    </a:p>
                  </a:txBody>
                  <a:tcPr marL="0" marR="279907" marT="279907" marB="174388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95905">
                <a:tc>
                  <a:txBody>
                    <a:bodyPr/>
                    <a:lstStyle/>
                    <a:p>
                      <a:r>
                        <a:rPr lang="el-GR" sz="2700" cap="none" spc="0">
                          <a:solidFill>
                            <a:schemeClr val="tx1"/>
                          </a:solidFill>
                        </a:rPr>
                        <a:t>ιταλικά</a:t>
                      </a:r>
                    </a:p>
                  </a:txBody>
                  <a:tcPr marL="103356" marR="279907" marT="279907" marB="174388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700" cap="none" spc="0">
                          <a:solidFill>
                            <a:schemeClr val="tx1"/>
                          </a:solidFill>
                        </a:rPr>
                        <a:t>t         d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700" cap="none" spc="0">
                          <a:solidFill>
                            <a:schemeClr val="tx1"/>
                          </a:solidFill>
                        </a:rPr>
                        <a:t> -         -</a:t>
                      </a:r>
                    </a:p>
                    <a:p>
                      <a:endParaRPr lang="el-GR" sz="2700" cap="none" spc="0">
                        <a:solidFill>
                          <a:schemeClr val="tx1"/>
                        </a:solidFill>
                      </a:endParaRPr>
                    </a:p>
                  </a:txBody>
                  <a:tcPr marL="103356" marR="279907" marT="279907" marB="174388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FontTx/>
                        <a:buChar char="-"/>
                      </a:pPr>
                      <a:r>
                        <a:rPr lang="en-US" sz="2700" cap="none" spc="0">
                          <a:solidFill>
                            <a:schemeClr val="tx1"/>
                          </a:solidFill>
                        </a:rPr>
                        <a:t>         -</a:t>
                      </a:r>
                    </a:p>
                    <a:p>
                      <a:pPr algn="ctr">
                        <a:buFontTx/>
                        <a:buNone/>
                      </a:pPr>
                      <a:r>
                        <a:rPr lang="en-US" sz="2700" cap="none" spc="0" baseline="0">
                          <a:solidFill>
                            <a:schemeClr val="tx1"/>
                          </a:solidFill>
                        </a:rPr>
                        <a:t>s       z</a:t>
                      </a:r>
                      <a:endParaRPr lang="el-GR" sz="2700" cap="none" spc="0">
                        <a:solidFill>
                          <a:schemeClr val="tx1"/>
                        </a:solidFill>
                      </a:endParaRPr>
                    </a:p>
                  </a:txBody>
                  <a:tcPr marL="103356" marR="279907" marT="279907" marB="174388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700" cap="none" spc="0">
                          <a:solidFill>
                            <a:schemeClr val="tx1"/>
                          </a:solidFill>
                        </a:rPr>
                        <a:t> -           -</a:t>
                      </a:r>
                    </a:p>
                    <a:p>
                      <a:pPr algn="ctr"/>
                      <a:r>
                        <a:rPr lang="en-US" sz="2700" cap="none" spc="0">
                          <a:solidFill>
                            <a:schemeClr val="tx1"/>
                          </a:solidFill>
                        </a:rPr>
                        <a:t>ʃ      </a:t>
                      </a:r>
                      <a:r>
                        <a:rPr lang="en-US" sz="2700" cap="none" spc="0" baseline="0">
                          <a:solidFill>
                            <a:schemeClr val="tx1"/>
                          </a:solidFill>
                        </a:rPr>
                        <a:t>     -</a:t>
                      </a:r>
                      <a:endParaRPr lang="el-GR" sz="2700" cap="none" spc="0">
                        <a:solidFill>
                          <a:schemeClr val="tx1"/>
                        </a:solidFill>
                      </a:endParaRPr>
                    </a:p>
                  </a:txBody>
                  <a:tcPr marL="103356" marR="279907" marT="279907" marB="174388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" name="Rectangle 31">
            <a:extLst>
              <a:ext uri="{FF2B5EF4-FFF2-40B4-BE49-F238E27FC236}">
                <a16:creationId xmlns:a16="http://schemas.microsoft.com/office/drawing/2014/main" id="{53B021B3-DE93-4AB7-8A18-CF5F1CED8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841248" y="256032"/>
            <a:ext cx="10506456" cy="101498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4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Λάθη τυχαία και συστηματικά (1)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5953" y="1634502"/>
            <a:ext cx="10451592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41248" y="1538176"/>
            <a:ext cx="1873457" cy="1098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18" name="2 - Θέση περιεχομένου">
            <a:extLst>
              <a:ext uri="{FF2B5EF4-FFF2-40B4-BE49-F238E27FC236}">
                <a16:creationId xmlns:a16="http://schemas.microsoft.com/office/drawing/2014/main" id="{12F9F3E3-BB06-B8A4-D87A-B0A4F665249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23268162"/>
              </p:ext>
            </p:extLst>
          </p:nvPr>
        </p:nvGraphicFramePr>
        <p:xfrm>
          <a:off x="838200" y="1926266"/>
          <a:ext cx="10515600" cy="43575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3B021B3-DE93-4AB7-8A18-CF5F1CED8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841248" y="256032"/>
            <a:ext cx="10506456" cy="101498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4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Σύγκριση φωνητικών συστημάτων (2)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5953" y="1634502"/>
            <a:ext cx="10451592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41248" y="1538176"/>
            <a:ext cx="1873457" cy="1098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4" name="3 - Θέση περιεχομένου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00590419"/>
              </p:ext>
            </p:extLst>
          </p:nvPr>
        </p:nvGraphicFramePr>
        <p:xfrm>
          <a:off x="1038132" y="1926266"/>
          <a:ext cx="10115737" cy="4357525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30690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208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257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18746">
                <a:tc>
                  <a:txBody>
                    <a:bodyPr/>
                    <a:lstStyle/>
                    <a:p>
                      <a:endParaRPr lang="el-GR" sz="2500" b="1" cap="none" spc="0">
                        <a:solidFill>
                          <a:schemeClr val="tx1"/>
                        </a:solidFill>
                      </a:endParaRPr>
                    </a:p>
                  </a:txBody>
                  <a:tcPr marL="0" marR="116186" marT="46475" marB="348556"/>
                </a:tc>
                <a:tc>
                  <a:txBody>
                    <a:bodyPr/>
                    <a:lstStyle/>
                    <a:p>
                      <a:r>
                        <a:rPr lang="el-GR" sz="2500" b="1" cap="none" spc="0">
                          <a:solidFill>
                            <a:schemeClr val="tx1"/>
                          </a:solidFill>
                        </a:rPr>
                        <a:t>ουρανικά</a:t>
                      </a:r>
                    </a:p>
                  </a:txBody>
                  <a:tcPr marL="0" marR="116186" marT="46475" marB="348556"/>
                </a:tc>
                <a:tc>
                  <a:txBody>
                    <a:bodyPr/>
                    <a:lstStyle/>
                    <a:p>
                      <a:r>
                        <a:rPr lang="el-GR" sz="2500" b="1" cap="none" spc="0">
                          <a:solidFill>
                            <a:schemeClr val="tx1"/>
                          </a:solidFill>
                        </a:rPr>
                        <a:t>υπερωικά</a:t>
                      </a:r>
                    </a:p>
                  </a:txBody>
                  <a:tcPr marL="0" marR="116186" marT="46475" marB="348556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59518">
                <a:tc>
                  <a:txBody>
                    <a:bodyPr/>
                    <a:lstStyle/>
                    <a:p>
                      <a:r>
                        <a:rPr lang="el-GR" sz="2500" cap="none" spc="0">
                          <a:solidFill>
                            <a:schemeClr val="tx1"/>
                          </a:solidFill>
                        </a:rPr>
                        <a:t>ελληνικά</a:t>
                      </a:r>
                    </a:p>
                  </a:txBody>
                  <a:tcPr marL="0" marR="116186" marT="46475" marB="348556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cap="none" spc="0" baseline="0">
                          <a:solidFill>
                            <a:schemeClr val="tx1"/>
                          </a:solidFill>
                        </a:rPr>
                        <a:t>c        ɟ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500" cap="none" spc="0" baseline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cap="none" spc="0">
                          <a:solidFill>
                            <a:schemeClr val="tx1"/>
                          </a:solidFill>
                        </a:rPr>
                        <a:t>ç    ʝ</a:t>
                      </a:r>
                      <a:endParaRPr lang="el-GR" sz="2500" cap="none" spc="0">
                        <a:solidFill>
                          <a:schemeClr val="tx1"/>
                        </a:solidFill>
                      </a:endParaRPr>
                    </a:p>
                    <a:p>
                      <a:endParaRPr lang="el-GR" sz="2500" cap="none" spc="0">
                        <a:solidFill>
                          <a:schemeClr val="tx1"/>
                        </a:solidFill>
                      </a:endParaRPr>
                    </a:p>
                  </a:txBody>
                  <a:tcPr marL="0" marR="116186" marT="46475" marB="348556"/>
                </a:tc>
                <a:tc>
                  <a:txBody>
                    <a:bodyPr/>
                    <a:lstStyle/>
                    <a:p>
                      <a:r>
                        <a:rPr lang="en-US" sz="2500" cap="none" spc="0">
                          <a:solidFill>
                            <a:schemeClr val="tx1"/>
                          </a:solidFill>
                        </a:rPr>
                        <a:t>k       g</a:t>
                      </a:r>
                    </a:p>
                    <a:p>
                      <a:endParaRPr lang="en-US" sz="2500" cap="none" spc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2500" cap="none" spc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el-GR" sz="2500" cap="none" spc="0">
                          <a:solidFill>
                            <a:schemeClr val="tx1"/>
                          </a:solidFill>
                        </a:rPr>
                        <a:t>       γ</a:t>
                      </a:r>
                    </a:p>
                  </a:txBody>
                  <a:tcPr marL="0" marR="116186" marT="46475" marB="348556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79261">
                <a:tc>
                  <a:txBody>
                    <a:bodyPr/>
                    <a:lstStyle/>
                    <a:p>
                      <a:r>
                        <a:rPr lang="el-GR" sz="2500" cap="none" spc="0">
                          <a:solidFill>
                            <a:schemeClr val="tx1"/>
                          </a:solidFill>
                        </a:rPr>
                        <a:t>ιταλικά</a:t>
                      </a:r>
                    </a:p>
                  </a:txBody>
                  <a:tcPr marL="0" marR="116186" marT="46475" marB="348556"/>
                </a:tc>
                <a:tc>
                  <a:txBody>
                    <a:bodyPr/>
                    <a:lstStyle/>
                    <a:p>
                      <a:endParaRPr lang="el-GR" sz="2500" cap="none" spc="0">
                        <a:solidFill>
                          <a:schemeClr val="tx1"/>
                        </a:solidFill>
                      </a:endParaRPr>
                    </a:p>
                  </a:txBody>
                  <a:tcPr marL="0" marR="116186" marT="46475" marB="348556"/>
                </a:tc>
                <a:tc>
                  <a:txBody>
                    <a:bodyPr/>
                    <a:lstStyle/>
                    <a:p>
                      <a:r>
                        <a:rPr lang="en-US" sz="2500" cap="none" spc="0">
                          <a:solidFill>
                            <a:schemeClr val="tx1"/>
                          </a:solidFill>
                        </a:rPr>
                        <a:t>k       g</a:t>
                      </a:r>
                    </a:p>
                    <a:p>
                      <a:endParaRPr lang="en-US" sz="2500" cap="none" spc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2500" cap="none" spc="0">
                          <a:solidFill>
                            <a:schemeClr val="tx1"/>
                          </a:solidFill>
                        </a:rPr>
                        <a:t>-          -</a:t>
                      </a:r>
                      <a:endParaRPr lang="el-GR" sz="2500" cap="none" spc="0">
                        <a:solidFill>
                          <a:schemeClr val="tx1"/>
                        </a:solidFill>
                      </a:endParaRPr>
                    </a:p>
                  </a:txBody>
                  <a:tcPr marL="0" marR="116186" marT="46475" marB="348556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53B021B3-DE93-4AB7-8A18-CF5F1CED8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841248" y="256032"/>
            <a:ext cx="10506456" cy="101498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4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Λάθη τυχαία και συστηματικά (2)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5953" y="1634502"/>
            <a:ext cx="10451592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41248" y="1538176"/>
            <a:ext cx="1873457" cy="1098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20" name="2 - Θέση περιεχομένου">
            <a:extLst>
              <a:ext uri="{FF2B5EF4-FFF2-40B4-BE49-F238E27FC236}">
                <a16:creationId xmlns:a16="http://schemas.microsoft.com/office/drawing/2014/main" id="{2EB22231-C19C-19F4-C29D-815F2472888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41087801"/>
              </p:ext>
            </p:extLst>
          </p:nvPr>
        </p:nvGraphicFramePr>
        <p:xfrm>
          <a:off x="838200" y="1926266"/>
          <a:ext cx="10515600" cy="43575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1981200" y="1600201"/>
          <a:ext cx="8186766" cy="42576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73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432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861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419231">
                <a:tc>
                  <a:txBody>
                    <a:bodyPr/>
                    <a:lstStyle/>
                    <a:p>
                      <a:endParaRPr lang="el-G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800" dirty="0">
                          <a:latin typeface="+mn-lt"/>
                        </a:rPr>
                        <a:t>Φατνιακά προστριβόμενα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800" dirty="0" err="1">
                          <a:latin typeface="+mn-lt"/>
                        </a:rPr>
                        <a:t>Φατνοουρανικά</a:t>
                      </a:r>
                      <a:r>
                        <a:rPr lang="el-GR" sz="2800" dirty="0">
                          <a:latin typeface="+mn-lt"/>
                        </a:rPr>
                        <a:t> προστριβόμενα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19231">
                <a:tc>
                  <a:txBody>
                    <a:bodyPr/>
                    <a:lstStyle/>
                    <a:p>
                      <a:r>
                        <a:rPr lang="el-GR" sz="2800" dirty="0"/>
                        <a:t>ελληνικά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>
                          <a:latin typeface="+mn-lt"/>
                        </a:rPr>
                        <a:t>ts</a:t>
                      </a:r>
                      <a:r>
                        <a:rPr lang="en-US" sz="2800" dirty="0">
                          <a:latin typeface="+mn-lt"/>
                        </a:rPr>
                        <a:t>                        </a:t>
                      </a:r>
                      <a:r>
                        <a:rPr lang="en-US" sz="2800" dirty="0" err="1">
                          <a:latin typeface="+mn-lt"/>
                        </a:rPr>
                        <a:t>tz</a:t>
                      </a:r>
                      <a:endParaRPr lang="el-GR" sz="28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>
                          <a:latin typeface="+mn-lt"/>
                        </a:rPr>
                        <a:t>-                         -</a:t>
                      </a:r>
                      <a:endParaRPr lang="el-GR" sz="28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19231">
                <a:tc>
                  <a:txBody>
                    <a:bodyPr/>
                    <a:lstStyle/>
                    <a:p>
                      <a:r>
                        <a:rPr lang="el-GR" sz="2800" dirty="0"/>
                        <a:t>ιταλικά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>
                          <a:latin typeface="+mn-lt"/>
                        </a:rPr>
                        <a:t>ts</a:t>
                      </a:r>
                      <a:r>
                        <a:rPr lang="en-US" sz="2800" dirty="0">
                          <a:latin typeface="+mn-lt"/>
                        </a:rPr>
                        <a:t>                         </a:t>
                      </a:r>
                      <a:r>
                        <a:rPr lang="en-US" sz="2800" dirty="0" err="1">
                          <a:latin typeface="+mn-lt"/>
                        </a:rPr>
                        <a:t>tz</a:t>
                      </a:r>
                      <a:endParaRPr lang="el-GR" sz="28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>
                          <a:latin typeface="+mn-lt"/>
                          <a:ea typeface="+mn-ea"/>
                        </a:rPr>
                        <a:t>t</a:t>
                      </a:r>
                      <a:r>
                        <a:rPr lang="en-US" sz="2800" dirty="0" err="1">
                          <a:latin typeface="+mn-lt"/>
                          <a:ea typeface="MS Gothic"/>
                        </a:rPr>
                        <a:t>ʃ</a:t>
                      </a:r>
                      <a:r>
                        <a:rPr lang="en-US" sz="2800" dirty="0">
                          <a:latin typeface="+mn-lt"/>
                          <a:ea typeface="MS Gothic"/>
                        </a:rPr>
                        <a:t>          </a:t>
                      </a:r>
                      <a:r>
                        <a:rPr lang="en-US" sz="2800" dirty="0" err="1">
                          <a:latin typeface="+mn-lt"/>
                          <a:ea typeface="MS Gothic"/>
                        </a:rPr>
                        <a:t>d</a:t>
                      </a:r>
                      <a:r>
                        <a:rPr lang="en-US" sz="2800">
                          <a:latin typeface="+mn-lt"/>
                          <a:ea typeface="MS Gothic"/>
                        </a:rPr>
                        <a:t>ʒ</a:t>
                      </a:r>
                      <a:endParaRPr lang="el-GR" sz="28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53B021B3-DE93-4AB7-8A18-CF5F1CED8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841248" y="256032"/>
            <a:ext cx="10506456" cy="101498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4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Λάθη τυχαία και συστηματικά (3)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5953" y="1634502"/>
            <a:ext cx="10451592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41248" y="1538176"/>
            <a:ext cx="1873457" cy="1098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5" name="2 - Θέση περιεχομένου">
            <a:extLst>
              <a:ext uri="{FF2B5EF4-FFF2-40B4-BE49-F238E27FC236}">
                <a16:creationId xmlns:a16="http://schemas.microsoft.com/office/drawing/2014/main" id="{F5107549-B4CD-F048-99A6-F6951E05BEF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65639430"/>
              </p:ext>
            </p:extLst>
          </p:nvPr>
        </p:nvGraphicFramePr>
        <p:xfrm>
          <a:off x="838200" y="1926266"/>
          <a:ext cx="10515600" cy="43575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53B021B3-DE93-4AB7-8A18-CF5F1CED8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841248" y="256032"/>
            <a:ext cx="10506456" cy="101498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4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Λάθη τυχαία και συστηματικά (4)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5953" y="1634502"/>
            <a:ext cx="10451592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41248" y="1538176"/>
            <a:ext cx="1873457" cy="1098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5" name="2 - Θέση περιεχομένου">
            <a:extLst>
              <a:ext uri="{FF2B5EF4-FFF2-40B4-BE49-F238E27FC236}">
                <a16:creationId xmlns:a16="http://schemas.microsoft.com/office/drawing/2014/main" id="{2B49F586-70C9-E782-36F9-AF41D0A9776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2405230"/>
              </p:ext>
            </p:extLst>
          </p:nvPr>
        </p:nvGraphicFramePr>
        <p:xfrm>
          <a:off x="838200" y="1926266"/>
          <a:ext cx="10515600" cy="43575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171074" y="1396686"/>
            <a:ext cx="3240506" cy="406462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4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Λάθη που οφείλονται στην ανάγνωση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5370153" y="1526033"/>
            <a:ext cx="5536397" cy="3935281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>
                <a:solidFill>
                  <a:schemeClr val="tx1"/>
                </a:solidFill>
              </a:rPr>
              <a:t>Οφείλονται συνήθως σε ομοιότητες που έχει η γραφή της ξένης γλώσσας με την μητρική ή άλλες ξένες γλώσσες.</a:t>
            </a:r>
          </a:p>
          <a:p>
            <a:pPr lvl="1"/>
            <a:r>
              <a:rPr lang="en-US">
                <a:solidFill>
                  <a:schemeClr val="tx1"/>
                </a:solidFill>
              </a:rPr>
              <a:t>Το [adàdʒo] ως [adàdzio] ή [adàɟio]</a:t>
            </a:r>
          </a:p>
          <a:p>
            <a:pPr lvl="1"/>
            <a:r>
              <a:rPr lang="en-US">
                <a:solidFill>
                  <a:schemeClr val="tx1"/>
                </a:solidFill>
              </a:rPr>
              <a:t>Το [ɲòme] ως [gnòme]</a:t>
            </a:r>
          </a:p>
          <a:p>
            <a:pPr lvl="1"/>
            <a:r>
              <a:rPr lang="en-US">
                <a:solidFill>
                  <a:schemeClr val="tx1"/>
                </a:solidFill>
              </a:rPr>
              <a:t>Το [pàtsso] ως [pàzo]</a:t>
            </a:r>
          </a:p>
          <a:p>
            <a:pPr lvl="1"/>
            <a:r>
              <a:rPr lang="en-US">
                <a:solidFill>
                  <a:schemeClr val="tx1"/>
                </a:solidFill>
              </a:rPr>
              <a:t>Λάθη που οφείλονται σε τονισμό</a:t>
            </a:r>
          </a:p>
          <a:p>
            <a:pPr lvl="1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72493" y="238539"/>
            <a:ext cx="11018520" cy="143441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3061335" marR="5080" indent="-2575560"/>
            <a:r>
              <a:rPr lang="en-US" sz="5400" kern="1200" spc="-35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Φωνητικά</a:t>
            </a:r>
            <a:r>
              <a:rPr lang="en-US" sz="5400" kern="1200" spc="-3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5400" kern="1200" spc="-28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φα</a:t>
            </a:r>
            <a:r>
              <a:rPr lang="en-US" sz="5400" kern="1200" spc="-28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ινόμεν</a:t>
            </a:r>
            <a:r>
              <a:rPr lang="en-US" sz="5400" kern="1200" spc="-28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α </a:t>
            </a:r>
            <a:r>
              <a:rPr lang="en-US" sz="5400" kern="1200" spc="-43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στα </a:t>
            </a:r>
            <a:r>
              <a:rPr lang="en-US" sz="5400" kern="1200" spc="-32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όρια  </a:t>
            </a:r>
            <a:r>
              <a:rPr lang="en-US" sz="5400" kern="1200" spc="-34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λέξεων</a:t>
            </a:r>
          </a:p>
        </p:txBody>
      </p:sp>
      <p:sp>
        <p:nvSpPr>
          <p:cNvPr id="57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onnsiteX0" fmla="*/ 0 w 10972800"/>
              <a:gd name="connsiteY0" fmla="*/ 0 h 18288"/>
              <a:gd name="connsiteX1" fmla="*/ 356616 w 10972800"/>
              <a:gd name="connsiteY1" fmla="*/ 0 h 18288"/>
              <a:gd name="connsiteX2" fmla="*/ 1042416 w 10972800"/>
              <a:gd name="connsiteY2" fmla="*/ 0 h 18288"/>
              <a:gd name="connsiteX3" fmla="*/ 1947672 w 10972800"/>
              <a:gd name="connsiteY3" fmla="*/ 0 h 18288"/>
              <a:gd name="connsiteX4" fmla="*/ 2633472 w 10972800"/>
              <a:gd name="connsiteY4" fmla="*/ 0 h 18288"/>
              <a:gd name="connsiteX5" fmla="*/ 2990088 w 10972800"/>
              <a:gd name="connsiteY5" fmla="*/ 0 h 18288"/>
              <a:gd name="connsiteX6" fmla="*/ 3456432 w 10972800"/>
              <a:gd name="connsiteY6" fmla="*/ 0 h 18288"/>
              <a:gd name="connsiteX7" fmla="*/ 4361688 w 10972800"/>
              <a:gd name="connsiteY7" fmla="*/ 0 h 18288"/>
              <a:gd name="connsiteX8" fmla="*/ 5266944 w 10972800"/>
              <a:gd name="connsiteY8" fmla="*/ 0 h 18288"/>
              <a:gd name="connsiteX9" fmla="*/ 6172200 w 10972800"/>
              <a:gd name="connsiteY9" fmla="*/ 0 h 18288"/>
              <a:gd name="connsiteX10" fmla="*/ 6528816 w 10972800"/>
              <a:gd name="connsiteY10" fmla="*/ 0 h 18288"/>
              <a:gd name="connsiteX11" fmla="*/ 7214616 w 10972800"/>
              <a:gd name="connsiteY11" fmla="*/ 0 h 18288"/>
              <a:gd name="connsiteX12" fmla="*/ 7790688 w 10972800"/>
              <a:gd name="connsiteY12" fmla="*/ 0 h 18288"/>
              <a:gd name="connsiteX13" fmla="*/ 8147304 w 10972800"/>
              <a:gd name="connsiteY13" fmla="*/ 0 h 18288"/>
              <a:gd name="connsiteX14" fmla="*/ 9052560 w 10972800"/>
              <a:gd name="connsiteY14" fmla="*/ 0 h 18288"/>
              <a:gd name="connsiteX15" fmla="*/ 9409176 w 10972800"/>
              <a:gd name="connsiteY15" fmla="*/ 0 h 18288"/>
              <a:gd name="connsiteX16" fmla="*/ 9765792 w 10972800"/>
              <a:gd name="connsiteY16" fmla="*/ 0 h 18288"/>
              <a:gd name="connsiteX17" fmla="*/ 10341864 w 10972800"/>
              <a:gd name="connsiteY17" fmla="*/ 0 h 18288"/>
              <a:gd name="connsiteX18" fmla="*/ 10972800 w 10972800"/>
              <a:gd name="connsiteY18" fmla="*/ 0 h 18288"/>
              <a:gd name="connsiteX19" fmla="*/ 10972800 w 10972800"/>
              <a:gd name="connsiteY19" fmla="*/ 18288 h 18288"/>
              <a:gd name="connsiteX20" fmla="*/ 10177272 w 10972800"/>
              <a:gd name="connsiteY20" fmla="*/ 18288 h 18288"/>
              <a:gd name="connsiteX21" fmla="*/ 9820656 w 10972800"/>
              <a:gd name="connsiteY21" fmla="*/ 18288 h 18288"/>
              <a:gd name="connsiteX22" fmla="*/ 9464040 w 10972800"/>
              <a:gd name="connsiteY22" fmla="*/ 18288 h 18288"/>
              <a:gd name="connsiteX23" fmla="*/ 8778240 w 10972800"/>
              <a:gd name="connsiteY23" fmla="*/ 18288 h 18288"/>
              <a:gd name="connsiteX24" fmla="*/ 8421624 w 10972800"/>
              <a:gd name="connsiteY24" fmla="*/ 18288 h 18288"/>
              <a:gd name="connsiteX25" fmla="*/ 7735824 w 10972800"/>
              <a:gd name="connsiteY25" fmla="*/ 18288 h 18288"/>
              <a:gd name="connsiteX26" fmla="*/ 6940296 w 10972800"/>
              <a:gd name="connsiteY26" fmla="*/ 18288 h 18288"/>
              <a:gd name="connsiteX27" fmla="*/ 6254496 w 10972800"/>
              <a:gd name="connsiteY27" fmla="*/ 18288 h 18288"/>
              <a:gd name="connsiteX28" fmla="*/ 5458968 w 10972800"/>
              <a:gd name="connsiteY28" fmla="*/ 18288 h 18288"/>
              <a:gd name="connsiteX29" fmla="*/ 4663440 w 10972800"/>
              <a:gd name="connsiteY29" fmla="*/ 18288 h 18288"/>
              <a:gd name="connsiteX30" fmla="*/ 4306824 w 10972800"/>
              <a:gd name="connsiteY30" fmla="*/ 18288 h 18288"/>
              <a:gd name="connsiteX31" fmla="*/ 3840480 w 10972800"/>
              <a:gd name="connsiteY31" fmla="*/ 18288 h 18288"/>
              <a:gd name="connsiteX32" fmla="*/ 3264408 w 10972800"/>
              <a:gd name="connsiteY32" fmla="*/ 18288 h 18288"/>
              <a:gd name="connsiteX33" fmla="*/ 2578608 w 10972800"/>
              <a:gd name="connsiteY33" fmla="*/ 18288 h 18288"/>
              <a:gd name="connsiteX34" fmla="*/ 1673352 w 10972800"/>
              <a:gd name="connsiteY34" fmla="*/ 18288 h 18288"/>
              <a:gd name="connsiteX35" fmla="*/ 877824 w 10972800"/>
              <a:gd name="connsiteY35" fmla="*/ 18288 h 18288"/>
              <a:gd name="connsiteX36" fmla="*/ 0 w 10972800"/>
              <a:gd name="connsiteY36" fmla="*/ 18288 h 18288"/>
              <a:gd name="connsiteX37" fmla="*/ 0 w 10972800"/>
              <a:gd name="connsiteY37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spcAft>
                <a:spcPts val="600"/>
              </a:spcAft>
            </a:pPr>
            <a:fld id="{81D60167-4931-47E6-BA6A-407CBD079E47}" type="slidenum">
              <a:rPr lang="en-US" spc="-114" smtClean="0"/>
              <a:pPr>
                <a:spcAft>
                  <a:spcPts val="600"/>
                </a:spcAft>
              </a:pPr>
              <a:t>2</a:t>
            </a:fld>
            <a:endParaRPr lang="en-US" spc="-114"/>
          </a:p>
        </p:txBody>
      </p:sp>
      <p:graphicFrame>
        <p:nvGraphicFramePr>
          <p:cNvPr id="50" name="object 3">
            <a:extLst>
              <a:ext uri="{FF2B5EF4-FFF2-40B4-BE49-F238E27FC236}">
                <a16:creationId xmlns:a16="http://schemas.microsoft.com/office/drawing/2014/main" id="{1808F3D5-FB6A-4E14-3D3D-41C4B66FD05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45127588"/>
              </p:ext>
            </p:extLst>
          </p:nvPr>
        </p:nvGraphicFramePr>
        <p:xfrm>
          <a:off x="572493" y="2071316"/>
          <a:ext cx="6713552" cy="41191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171074" y="1396686"/>
            <a:ext cx="3240506" cy="406462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4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Lettere straniere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5370153" y="1526033"/>
            <a:ext cx="5536397" cy="3935281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1800">
                <a:solidFill>
                  <a:schemeClr val="tx1"/>
                </a:solidFill>
              </a:rPr>
              <a:t>Το γράμμα &lt;J&gt; στις λέξεις που έχει απομείνει από την παλαιότερη μορφή της ιταλικής είναι αντίστοιχο με το ημίφωνο [j], π,χ. &lt;Jugoslavia&gt;. Στις λέξεις που βρίσκονται στην ιταλική γλώσσα από την αγγλική το &lt;j&gt; είναι αντίστοιχο του [dʒ], όπως &lt;jeep&gt;.</a:t>
            </a:r>
          </a:p>
          <a:p>
            <a:r>
              <a:rPr lang="en-US" sz="1800">
                <a:solidFill>
                  <a:schemeClr val="tx1"/>
                </a:solidFill>
              </a:rPr>
              <a:t>To γράμμα &lt;k&gt; αντιστοιχεί στο [k] </a:t>
            </a:r>
          </a:p>
          <a:p>
            <a:r>
              <a:rPr lang="en-US" sz="1800">
                <a:solidFill>
                  <a:schemeClr val="tx1"/>
                </a:solidFill>
              </a:rPr>
              <a:t>Το γράμμα &lt;w&gt; αντιστοιχεί στο [v] ειδικά όταν είναι προέλευσης γερμανικής και κάποιες φορές ειδικά στις λέξεις από την αγγλική, αντιστοιχεί στο ημίφωνο [w].</a:t>
            </a:r>
          </a:p>
          <a:p>
            <a:r>
              <a:rPr lang="en-US" sz="1800">
                <a:solidFill>
                  <a:schemeClr val="tx1"/>
                </a:solidFill>
              </a:rPr>
              <a:t>To &lt;x&gt; αντιστοιχεί στον συνδυασμό [ks].</a:t>
            </a:r>
          </a:p>
          <a:p>
            <a:r>
              <a:rPr lang="en-US" sz="1800">
                <a:solidFill>
                  <a:schemeClr val="tx1"/>
                </a:solidFill>
              </a:rPr>
              <a:t>To &lt;y&gt; αντιστοιχεί στο [i].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327D73B4-9F5C-4A64-A179-51B9500CB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C1F06963-6374-4B48-844F-071A9BAAAE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9528" y="554152"/>
            <a:ext cx="5742189" cy="5742189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245072" y="1289765"/>
            <a:ext cx="3651101" cy="42709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5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Μακρότητα και μορφοσυντακτικός αναδιπλασιασμός</a:t>
            </a:r>
          </a:p>
        </p:txBody>
      </p:sp>
      <p:sp>
        <p:nvSpPr>
          <p:cNvPr id="23" name="Graphic 11">
            <a:extLst>
              <a:ext uri="{FF2B5EF4-FFF2-40B4-BE49-F238E27FC236}">
                <a16:creationId xmlns:a16="http://schemas.microsoft.com/office/drawing/2014/main" id="{6CB927A4-E432-4310-9CD5-E89FF5063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3493" y="374394"/>
            <a:ext cx="171515" cy="171515"/>
          </a:xfrm>
          <a:custGeom>
            <a:avLst/>
            <a:gdLst>
              <a:gd name="connsiteX0" fmla="*/ 159874 w 171515"/>
              <a:gd name="connsiteY0" fmla="*/ 74116 h 171515"/>
              <a:gd name="connsiteX1" fmla="*/ 97399 w 171515"/>
              <a:gd name="connsiteY1" fmla="*/ 74116 h 171515"/>
              <a:gd name="connsiteX2" fmla="*/ 97399 w 171515"/>
              <a:gd name="connsiteY2" fmla="*/ 11641 h 171515"/>
              <a:gd name="connsiteX3" fmla="*/ 85758 w 171515"/>
              <a:gd name="connsiteY3" fmla="*/ 0 h 171515"/>
              <a:gd name="connsiteX4" fmla="*/ 74116 w 171515"/>
              <a:gd name="connsiteY4" fmla="*/ 11641 h 171515"/>
              <a:gd name="connsiteX5" fmla="*/ 74116 w 171515"/>
              <a:gd name="connsiteY5" fmla="*/ 74116 h 171515"/>
              <a:gd name="connsiteX6" fmla="*/ 11641 w 171515"/>
              <a:gd name="connsiteY6" fmla="*/ 74116 h 171515"/>
              <a:gd name="connsiteX7" fmla="*/ 0 w 171515"/>
              <a:gd name="connsiteY7" fmla="*/ 85758 h 171515"/>
              <a:gd name="connsiteX8" fmla="*/ 11641 w 171515"/>
              <a:gd name="connsiteY8" fmla="*/ 97399 h 171515"/>
              <a:gd name="connsiteX9" fmla="*/ 74116 w 171515"/>
              <a:gd name="connsiteY9" fmla="*/ 97399 h 171515"/>
              <a:gd name="connsiteX10" fmla="*/ 74116 w 171515"/>
              <a:gd name="connsiteY10" fmla="*/ 159874 h 171515"/>
              <a:gd name="connsiteX11" fmla="*/ 85758 w 171515"/>
              <a:gd name="connsiteY11" fmla="*/ 171515 h 171515"/>
              <a:gd name="connsiteX12" fmla="*/ 97399 w 171515"/>
              <a:gd name="connsiteY12" fmla="*/ 159874 h 171515"/>
              <a:gd name="connsiteX13" fmla="*/ 97399 w 171515"/>
              <a:gd name="connsiteY13" fmla="*/ 97399 h 171515"/>
              <a:gd name="connsiteX14" fmla="*/ 159874 w 171515"/>
              <a:gd name="connsiteY14" fmla="*/ 97399 h 171515"/>
              <a:gd name="connsiteX15" fmla="*/ 171515 w 171515"/>
              <a:gd name="connsiteY15" fmla="*/ 85758 h 171515"/>
              <a:gd name="connsiteX16" fmla="*/ 159874 w 171515"/>
              <a:gd name="connsiteY16" fmla="*/ 74116 h 171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1515" h="171515">
                <a:moveTo>
                  <a:pt x="159874" y="74116"/>
                </a:moveTo>
                <a:lnTo>
                  <a:pt x="97399" y="74116"/>
                </a:lnTo>
                <a:lnTo>
                  <a:pt x="97399" y="11641"/>
                </a:lnTo>
                <a:cubicBezTo>
                  <a:pt x="97399" y="5212"/>
                  <a:pt x="92187" y="0"/>
                  <a:pt x="85758" y="0"/>
                </a:cubicBezTo>
                <a:cubicBezTo>
                  <a:pt x="79328" y="0"/>
                  <a:pt x="74116" y="5212"/>
                  <a:pt x="74116" y="11641"/>
                </a:cubicBezTo>
                <a:lnTo>
                  <a:pt x="74116" y="74116"/>
                </a:lnTo>
                <a:lnTo>
                  <a:pt x="11641" y="74116"/>
                </a:lnTo>
                <a:cubicBezTo>
                  <a:pt x="5212" y="74116"/>
                  <a:pt x="0" y="79328"/>
                  <a:pt x="0" y="85758"/>
                </a:cubicBezTo>
                <a:cubicBezTo>
                  <a:pt x="0" y="92187"/>
                  <a:pt x="5212" y="97399"/>
                  <a:pt x="11641" y="97399"/>
                </a:cubicBezTo>
                <a:lnTo>
                  <a:pt x="74116" y="97399"/>
                </a:lnTo>
                <a:lnTo>
                  <a:pt x="74116" y="159874"/>
                </a:lnTo>
                <a:cubicBezTo>
                  <a:pt x="74116" y="166303"/>
                  <a:pt x="79328" y="171515"/>
                  <a:pt x="85758" y="171515"/>
                </a:cubicBezTo>
                <a:cubicBezTo>
                  <a:pt x="92187" y="171515"/>
                  <a:pt x="97399" y="166303"/>
                  <a:pt x="97399" y="159874"/>
                </a:cubicBezTo>
                <a:lnTo>
                  <a:pt x="97399" y="97399"/>
                </a:lnTo>
                <a:lnTo>
                  <a:pt x="159874" y="97399"/>
                </a:lnTo>
                <a:cubicBezTo>
                  <a:pt x="166303" y="97399"/>
                  <a:pt x="171515" y="92187"/>
                  <a:pt x="171515" y="85758"/>
                </a:cubicBezTo>
                <a:cubicBezTo>
                  <a:pt x="171515" y="79328"/>
                  <a:pt x="166303" y="74116"/>
                  <a:pt x="159874" y="74116"/>
                </a:cubicBezTo>
                <a:close/>
              </a:path>
            </a:pathLst>
          </a:custGeom>
          <a:solidFill>
            <a:schemeClr val="accent2"/>
          </a:solidFill>
          <a:ln w="7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5" name="Graphic 12">
            <a:extLst>
              <a:ext uri="{FF2B5EF4-FFF2-40B4-BE49-F238E27FC236}">
                <a16:creationId xmlns:a16="http://schemas.microsoft.com/office/drawing/2014/main" id="{1453BF6C-B012-48B7-B4E8-6D7AC7C27D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0109" y="1084507"/>
            <a:ext cx="157545" cy="157545"/>
          </a:xfrm>
          <a:custGeom>
            <a:avLst/>
            <a:gdLst>
              <a:gd name="connsiteX0" fmla="*/ 78773 w 157545"/>
              <a:gd name="connsiteY0" fmla="*/ 23283 h 157545"/>
              <a:gd name="connsiteX1" fmla="*/ 134262 w 157545"/>
              <a:gd name="connsiteY1" fmla="*/ 78773 h 157545"/>
              <a:gd name="connsiteX2" fmla="*/ 78773 w 157545"/>
              <a:gd name="connsiteY2" fmla="*/ 134262 h 157545"/>
              <a:gd name="connsiteX3" fmla="*/ 23283 w 157545"/>
              <a:gd name="connsiteY3" fmla="*/ 78773 h 157545"/>
              <a:gd name="connsiteX4" fmla="*/ 78773 w 157545"/>
              <a:gd name="connsiteY4" fmla="*/ 23283 h 157545"/>
              <a:gd name="connsiteX5" fmla="*/ 78773 w 157545"/>
              <a:gd name="connsiteY5" fmla="*/ 0 h 157545"/>
              <a:gd name="connsiteX6" fmla="*/ 0 w 157545"/>
              <a:gd name="connsiteY6" fmla="*/ 78773 h 157545"/>
              <a:gd name="connsiteX7" fmla="*/ 78773 w 157545"/>
              <a:gd name="connsiteY7" fmla="*/ 157545 h 157545"/>
              <a:gd name="connsiteX8" fmla="*/ 157545 w 157545"/>
              <a:gd name="connsiteY8" fmla="*/ 78773 h 157545"/>
              <a:gd name="connsiteX9" fmla="*/ 78773 w 157545"/>
              <a:gd name="connsiteY9" fmla="*/ 0 h 157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7545" h="157545">
                <a:moveTo>
                  <a:pt x="78773" y="23283"/>
                </a:moveTo>
                <a:cubicBezTo>
                  <a:pt x="109419" y="23283"/>
                  <a:pt x="134262" y="48126"/>
                  <a:pt x="134262" y="78773"/>
                </a:cubicBezTo>
                <a:cubicBezTo>
                  <a:pt x="134262" y="109419"/>
                  <a:pt x="109419" y="134262"/>
                  <a:pt x="78773" y="134262"/>
                </a:cubicBezTo>
                <a:cubicBezTo>
                  <a:pt x="48126" y="134262"/>
                  <a:pt x="23283" y="109419"/>
                  <a:pt x="23283" y="78773"/>
                </a:cubicBezTo>
                <a:cubicBezTo>
                  <a:pt x="23312" y="48139"/>
                  <a:pt x="48139" y="23312"/>
                  <a:pt x="78773" y="23283"/>
                </a:cubicBezTo>
                <a:moveTo>
                  <a:pt x="78773" y="0"/>
                </a:moveTo>
                <a:cubicBezTo>
                  <a:pt x="35268" y="0"/>
                  <a:pt x="0" y="35268"/>
                  <a:pt x="0" y="78773"/>
                </a:cubicBezTo>
                <a:cubicBezTo>
                  <a:pt x="0" y="122277"/>
                  <a:pt x="35268" y="157545"/>
                  <a:pt x="78773" y="157545"/>
                </a:cubicBezTo>
                <a:cubicBezTo>
                  <a:pt x="122277" y="157545"/>
                  <a:pt x="157545" y="122277"/>
                  <a:pt x="157545" y="78773"/>
                </a:cubicBezTo>
                <a:cubicBezTo>
                  <a:pt x="157545" y="35268"/>
                  <a:pt x="122277" y="0"/>
                  <a:pt x="78773" y="0"/>
                </a:cubicBezTo>
                <a:close/>
              </a:path>
            </a:pathLst>
          </a:custGeom>
          <a:solidFill>
            <a:schemeClr val="accent2"/>
          </a:solidFill>
          <a:ln w="75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6297233" y="518400"/>
            <a:ext cx="4771607" cy="583794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000">
                <a:solidFill>
                  <a:schemeClr val="tx1">
                    <a:alpha val="80000"/>
                  </a:schemeClr>
                </a:solidFill>
              </a:rPr>
              <a:t>Τα δύο αυτά φαινόμενα διαφοροποιούνται ανάλογα με την θέση τους. Η μακρότητα είναι η άρθρωση για διπλάσιο χρόνο ενός φωνήματος και συμβαίνει εντός της λέξης, π.χ.</a:t>
            </a:r>
          </a:p>
          <a:p>
            <a:pPr lvl="1"/>
            <a:r>
              <a:rPr lang="en-US" sz="2000">
                <a:solidFill>
                  <a:schemeClr val="tx1">
                    <a:alpha val="80000"/>
                  </a:schemeClr>
                </a:solidFill>
              </a:rPr>
              <a:t>[addʒùrro]</a:t>
            </a:r>
          </a:p>
          <a:p>
            <a:r>
              <a:rPr lang="en-US" sz="2000">
                <a:solidFill>
                  <a:schemeClr val="tx1">
                    <a:alpha val="80000"/>
                  </a:schemeClr>
                </a:solidFill>
              </a:rPr>
              <a:t>ενώ ο μορφοσυντακτικός αναδιπλασιασμός προκύπτει από την ένωση λέξεων με οποιονδήποτε τρόπο και διαρκεί όσο ένα μακρό φώνημα, π.χ. [a mmilàno] ή [ammilàno].</a:t>
            </a:r>
          </a:p>
          <a:p>
            <a:endParaRPr lang="en-US" sz="2000">
              <a:solidFill>
                <a:schemeClr val="tx1">
                  <a:alpha val="80000"/>
                </a:schemeClr>
              </a:solidFill>
            </a:endParaRPr>
          </a:p>
        </p:txBody>
      </p:sp>
      <p:sp>
        <p:nvSpPr>
          <p:cNvPr id="27" name="Graphic 10">
            <a:extLst>
              <a:ext uri="{FF2B5EF4-FFF2-40B4-BE49-F238E27FC236}">
                <a16:creationId xmlns:a16="http://schemas.microsoft.com/office/drawing/2014/main" id="{E3020543-B24B-4EC4-8FFC-8DD88EEA9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36547" y="5751820"/>
            <a:ext cx="112426" cy="112426"/>
          </a:xfrm>
          <a:custGeom>
            <a:avLst/>
            <a:gdLst>
              <a:gd name="connsiteX0" fmla="*/ 112426 w 112426"/>
              <a:gd name="connsiteY0" fmla="*/ 56213 h 112426"/>
              <a:gd name="connsiteX1" fmla="*/ 56213 w 112426"/>
              <a:gd name="connsiteY1" fmla="*/ 112426 h 112426"/>
              <a:gd name="connsiteX2" fmla="*/ 0 w 112426"/>
              <a:gd name="connsiteY2" fmla="*/ 56213 h 112426"/>
              <a:gd name="connsiteX3" fmla="*/ 56213 w 112426"/>
              <a:gd name="connsiteY3" fmla="*/ 0 h 112426"/>
              <a:gd name="connsiteX4" fmla="*/ 112426 w 112426"/>
              <a:gd name="connsiteY4" fmla="*/ 56213 h 112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426" h="112426">
                <a:moveTo>
                  <a:pt x="112426" y="56213"/>
                </a:moveTo>
                <a:cubicBezTo>
                  <a:pt x="112426" y="87259"/>
                  <a:pt x="87259" y="112426"/>
                  <a:pt x="56213" y="112426"/>
                </a:cubicBezTo>
                <a:cubicBezTo>
                  <a:pt x="25167" y="112426"/>
                  <a:pt x="0" y="87259"/>
                  <a:pt x="0" y="56213"/>
                </a:cubicBezTo>
                <a:cubicBezTo>
                  <a:pt x="0" y="25167"/>
                  <a:pt x="25167" y="0"/>
                  <a:pt x="56213" y="0"/>
                </a:cubicBezTo>
                <a:cubicBezTo>
                  <a:pt x="87259" y="0"/>
                  <a:pt x="112426" y="25167"/>
                  <a:pt x="112426" y="56213"/>
                </a:cubicBezTo>
                <a:close/>
              </a:path>
            </a:pathLst>
          </a:custGeom>
          <a:solidFill>
            <a:schemeClr val="accent2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72493" y="238539"/>
            <a:ext cx="11018520" cy="143441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>
                <a:solidFill>
                  <a:schemeClr val="tx1"/>
                </a:solidFill>
              </a:rPr>
              <a:t>Σημείωση</a:t>
            </a:r>
          </a:p>
        </p:txBody>
      </p:sp>
      <p:sp>
        <p:nvSpPr>
          <p:cNvPr id="21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onnsiteX0" fmla="*/ 0 w 10972800"/>
              <a:gd name="connsiteY0" fmla="*/ 0 h 18288"/>
              <a:gd name="connsiteX1" fmla="*/ 356616 w 10972800"/>
              <a:gd name="connsiteY1" fmla="*/ 0 h 18288"/>
              <a:gd name="connsiteX2" fmla="*/ 1042416 w 10972800"/>
              <a:gd name="connsiteY2" fmla="*/ 0 h 18288"/>
              <a:gd name="connsiteX3" fmla="*/ 1947672 w 10972800"/>
              <a:gd name="connsiteY3" fmla="*/ 0 h 18288"/>
              <a:gd name="connsiteX4" fmla="*/ 2633472 w 10972800"/>
              <a:gd name="connsiteY4" fmla="*/ 0 h 18288"/>
              <a:gd name="connsiteX5" fmla="*/ 2990088 w 10972800"/>
              <a:gd name="connsiteY5" fmla="*/ 0 h 18288"/>
              <a:gd name="connsiteX6" fmla="*/ 3456432 w 10972800"/>
              <a:gd name="connsiteY6" fmla="*/ 0 h 18288"/>
              <a:gd name="connsiteX7" fmla="*/ 4361688 w 10972800"/>
              <a:gd name="connsiteY7" fmla="*/ 0 h 18288"/>
              <a:gd name="connsiteX8" fmla="*/ 5266944 w 10972800"/>
              <a:gd name="connsiteY8" fmla="*/ 0 h 18288"/>
              <a:gd name="connsiteX9" fmla="*/ 6172200 w 10972800"/>
              <a:gd name="connsiteY9" fmla="*/ 0 h 18288"/>
              <a:gd name="connsiteX10" fmla="*/ 6528816 w 10972800"/>
              <a:gd name="connsiteY10" fmla="*/ 0 h 18288"/>
              <a:gd name="connsiteX11" fmla="*/ 7214616 w 10972800"/>
              <a:gd name="connsiteY11" fmla="*/ 0 h 18288"/>
              <a:gd name="connsiteX12" fmla="*/ 7790688 w 10972800"/>
              <a:gd name="connsiteY12" fmla="*/ 0 h 18288"/>
              <a:gd name="connsiteX13" fmla="*/ 8147304 w 10972800"/>
              <a:gd name="connsiteY13" fmla="*/ 0 h 18288"/>
              <a:gd name="connsiteX14" fmla="*/ 9052560 w 10972800"/>
              <a:gd name="connsiteY14" fmla="*/ 0 h 18288"/>
              <a:gd name="connsiteX15" fmla="*/ 9409176 w 10972800"/>
              <a:gd name="connsiteY15" fmla="*/ 0 h 18288"/>
              <a:gd name="connsiteX16" fmla="*/ 9765792 w 10972800"/>
              <a:gd name="connsiteY16" fmla="*/ 0 h 18288"/>
              <a:gd name="connsiteX17" fmla="*/ 10341864 w 10972800"/>
              <a:gd name="connsiteY17" fmla="*/ 0 h 18288"/>
              <a:gd name="connsiteX18" fmla="*/ 10972800 w 10972800"/>
              <a:gd name="connsiteY18" fmla="*/ 0 h 18288"/>
              <a:gd name="connsiteX19" fmla="*/ 10972800 w 10972800"/>
              <a:gd name="connsiteY19" fmla="*/ 18288 h 18288"/>
              <a:gd name="connsiteX20" fmla="*/ 10177272 w 10972800"/>
              <a:gd name="connsiteY20" fmla="*/ 18288 h 18288"/>
              <a:gd name="connsiteX21" fmla="*/ 9820656 w 10972800"/>
              <a:gd name="connsiteY21" fmla="*/ 18288 h 18288"/>
              <a:gd name="connsiteX22" fmla="*/ 9464040 w 10972800"/>
              <a:gd name="connsiteY22" fmla="*/ 18288 h 18288"/>
              <a:gd name="connsiteX23" fmla="*/ 8778240 w 10972800"/>
              <a:gd name="connsiteY23" fmla="*/ 18288 h 18288"/>
              <a:gd name="connsiteX24" fmla="*/ 8421624 w 10972800"/>
              <a:gd name="connsiteY24" fmla="*/ 18288 h 18288"/>
              <a:gd name="connsiteX25" fmla="*/ 7735824 w 10972800"/>
              <a:gd name="connsiteY25" fmla="*/ 18288 h 18288"/>
              <a:gd name="connsiteX26" fmla="*/ 6940296 w 10972800"/>
              <a:gd name="connsiteY26" fmla="*/ 18288 h 18288"/>
              <a:gd name="connsiteX27" fmla="*/ 6254496 w 10972800"/>
              <a:gd name="connsiteY27" fmla="*/ 18288 h 18288"/>
              <a:gd name="connsiteX28" fmla="*/ 5458968 w 10972800"/>
              <a:gd name="connsiteY28" fmla="*/ 18288 h 18288"/>
              <a:gd name="connsiteX29" fmla="*/ 4663440 w 10972800"/>
              <a:gd name="connsiteY29" fmla="*/ 18288 h 18288"/>
              <a:gd name="connsiteX30" fmla="*/ 4306824 w 10972800"/>
              <a:gd name="connsiteY30" fmla="*/ 18288 h 18288"/>
              <a:gd name="connsiteX31" fmla="*/ 3840480 w 10972800"/>
              <a:gd name="connsiteY31" fmla="*/ 18288 h 18288"/>
              <a:gd name="connsiteX32" fmla="*/ 3264408 w 10972800"/>
              <a:gd name="connsiteY32" fmla="*/ 18288 h 18288"/>
              <a:gd name="connsiteX33" fmla="*/ 2578608 w 10972800"/>
              <a:gd name="connsiteY33" fmla="*/ 18288 h 18288"/>
              <a:gd name="connsiteX34" fmla="*/ 1673352 w 10972800"/>
              <a:gd name="connsiteY34" fmla="*/ 18288 h 18288"/>
              <a:gd name="connsiteX35" fmla="*/ 877824 w 10972800"/>
              <a:gd name="connsiteY35" fmla="*/ 18288 h 18288"/>
              <a:gd name="connsiteX36" fmla="*/ 0 w 10972800"/>
              <a:gd name="connsiteY36" fmla="*/ 18288 h 18288"/>
              <a:gd name="connsiteX37" fmla="*/ 0 w 10972800"/>
              <a:gd name="connsiteY37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572493" y="2071316"/>
            <a:ext cx="6713552" cy="411917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200">
                <a:solidFill>
                  <a:schemeClr val="tx1"/>
                </a:solidFill>
              </a:rPr>
              <a:t>Η καταγραφή των λαθών γίνεται στη βάση κανόνων της Κοινής Νέας Ελληνικής και του Italiano Standard.</a:t>
            </a:r>
          </a:p>
          <a:p>
            <a:r>
              <a:rPr lang="en-US" sz="2200">
                <a:solidFill>
                  <a:schemeClr val="tx1"/>
                </a:solidFill>
              </a:rPr>
              <a:t>Ο ομιλητής που κατέχει μια επιπλέον δεξιότητα λόγω του ιδιώματος, της διαλέκτου ή της γλώσσας του που διαφέρει φωνολογικά από τις παραπάνω, μπορεί να αποκλίνει από τα παραπάνω (ενδεικτικά) παραδείγματα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998FD58-D64B-52B8-B65E-2E1534AD255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5200"/>
          <a:stretch/>
        </p:blipFill>
        <p:spPr>
          <a:xfrm>
            <a:off x="7675658" y="2093976"/>
            <a:ext cx="3941064" cy="4096512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72493" y="238539"/>
            <a:ext cx="11018520" cy="143441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>
                <a:solidFill>
                  <a:schemeClr val="tx1"/>
                </a:solidFill>
              </a:rPr>
              <a:t>Άσκηση </a:t>
            </a:r>
          </a:p>
        </p:txBody>
      </p:sp>
      <p:sp>
        <p:nvSpPr>
          <p:cNvPr id="21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onnsiteX0" fmla="*/ 0 w 10972800"/>
              <a:gd name="connsiteY0" fmla="*/ 0 h 18288"/>
              <a:gd name="connsiteX1" fmla="*/ 356616 w 10972800"/>
              <a:gd name="connsiteY1" fmla="*/ 0 h 18288"/>
              <a:gd name="connsiteX2" fmla="*/ 1042416 w 10972800"/>
              <a:gd name="connsiteY2" fmla="*/ 0 h 18288"/>
              <a:gd name="connsiteX3" fmla="*/ 1947672 w 10972800"/>
              <a:gd name="connsiteY3" fmla="*/ 0 h 18288"/>
              <a:gd name="connsiteX4" fmla="*/ 2633472 w 10972800"/>
              <a:gd name="connsiteY4" fmla="*/ 0 h 18288"/>
              <a:gd name="connsiteX5" fmla="*/ 2990088 w 10972800"/>
              <a:gd name="connsiteY5" fmla="*/ 0 h 18288"/>
              <a:gd name="connsiteX6" fmla="*/ 3456432 w 10972800"/>
              <a:gd name="connsiteY6" fmla="*/ 0 h 18288"/>
              <a:gd name="connsiteX7" fmla="*/ 4361688 w 10972800"/>
              <a:gd name="connsiteY7" fmla="*/ 0 h 18288"/>
              <a:gd name="connsiteX8" fmla="*/ 5266944 w 10972800"/>
              <a:gd name="connsiteY8" fmla="*/ 0 h 18288"/>
              <a:gd name="connsiteX9" fmla="*/ 6172200 w 10972800"/>
              <a:gd name="connsiteY9" fmla="*/ 0 h 18288"/>
              <a:gd name="connsiteX10" fmla="*/ 6528816 w 10972800"/>
              <a:gd name="connsiteY10" fmla="*/ 0 h 18288"/>
              <a:gd name="connsiteX11" fmla="*/ 7214616 w 10972800"/>
              <a:gd name="connsiteY11" fmla="*/ 0 h 18288"/>
              <a:gd name="connsiteX12" fmla="*/ 7790688 w 10972800"/>
              <a:gd name="connsiteY12" fmla="*/ 0 h 18288"/>
              <a:gd name="connsiteX13" fmla="*/ 8147304 w 10972800"/>
              <a:gd name="connsiteY13" fmla="*/ 0 h 18288"/>
              <a:gd name="connsiteX14" fmla="*/ 9052560 w 10972800"/>
              <a:gd name="connsiteY14" fmla="*/ 0 h 18288"/>
              <a:gd name="connsiteX15" fmla="*/ 9409176 w 10972800"/>
              <a:gd name="connsiteY15" fmla="*/ 0 h 18288"/>
              <a:gd name="connsiteX16" fmla="*/ 9765792 w 10972800"/>
              <a:gd name="connsiteY16" fmla="*/ 0 h 18288"/>
              <a:gd name="connsiteX17" fmla="*/ 10341864 w 10972800"/>
              <a:gd name="connsiteY17" fmla="*/ 0 h 18288"/>
              <a:gd name="connsiteX18" fmla="*/ 10972800 w 10972800"/>
              <a:gd name="connsiteY18" fmla="*/ 0 h 18288"/>
              <a:gd name="connsiteX19" fmla="*/ 10972800 w 10972800"/>
              <a:gd name="connsiteY19" fmla="*/ 18288 h 18288"/>
              <a:gd name="connsiteX20" fmla="*/ 10177272 w 10972800"/>
              <a:gd name="connsiteY20" fmla="*/ 18288 h 18288"/>
              <a:gd name="connsiteX21" fmla="*/ 9820656 w 10972800"/>
              <a:gd name="connsiteY21" fmla="*/ 18288 h 18288"/>
              <a:gd name="connsiteX22" fmla="*/ 9464040 w 10972800"/>
              <a:gd name="connsiteY22" fmla="*/ 18288 h 18288"/>
              <a:gd name="connsiteX23" fmla="*/ 8778240 w 10972800"/>
              <a:gd name="connsiteY23" fmla="*/ 18288 h 18288"/>
              <a:gd name="connsiteX24" fmla="*/ 8421624 w 10972800"/>
              <a:gd name="connsiteY24" fmla="*/ 18288 h 18288"/>
              <a:gd name="connsiteX25" fmla="*/ 7735824 w 10972800"/>
              <a:gd name="connsiteY25" fmla="*/ 18288 h 18288"/>
              <a:gd name="connsiteX26" fmla="*/ 6940296 w 10972800"/>
              <a:gd name="connsiteY26" fmla="*/ 18288 h 18288"/>
              <a:gd name="connsiteX27" fmla="*/ 6254496 w 10972800"/>
              <a:gd name="connsiteY27" fmla="*/ 18288 h 18288"/>
              <a:gd name="connsiteX28" fmla="*/ 5458968 w 10972800"/>
              <a:gd name="connsiteY28" fmla="*/ 18288 h 18288"/>
              <a:gd name="connsiteX29" fmla="*/ 4663440 w 10972800"/>
              <a:gd name="connsiteY29" fmla="*/ 18288 h 18288"/>
              <a:gd name="connsiteX30" fmla="*/ 4306824 w 10972800"/>
              <a:gd name="connsiteY30" fmla="*/ 18288 h 18288"/>
              <a:gd name="connsiteX31" fmla="*/ 3840480 w 10972800"/>
              <a:gd name="connsiteY31" fmla="*/ 18288 h 18288"/>
              <a:gd name="connsiteX32" fmla="*/ 3264408 w 10972800"/>
              <a:gd name="connsiteY32" fmla="*/ 18288 h 18288"/>
              <a:gd name="connsiteX33" fmla="*/ 2578608 w 10972800"/>
              <a:gd name="connsiteY33" fmla="*/ 18288 h 18288"/>
              <a:gd name="connsiteX34" fmla="*/ 1673352 w 10972800"/>
              <a:gd name="connsiteY34" fmla="*/ 18288 h 18288"/>
              <a:gd name="connsiteX35" fmla="*/ 877824 w 10972800"/>
              <a:gd name="connsiteY35" fmla="*/ 18288 h 18288"/>
              <a:gd name="connsiteX36" fmla="*/ 0 w 10972800"/>
              <a:gd name="connsiteY36" fmla="*/ 18288 h 18288"/>
              <a:gd name="connsiteX37" fmla="*/ 0 w 10972800"/>
              <a:gd name="connsiteY37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572493" y="2071316"/>
            <a:ext cx="6713552" cy="411917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342900" lvl="1"/>
            <a:r>
              <a:rPr lang="en-US" sz="2200" dirty="0" err="1">
                <a:solidFill>
                  <a:schemeClr val="tx1"/>
                </a:solidFill>
              </a:rPr>
              <a:t>Γράψτε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την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σωστή</a:t>
            </a:r>
            <a:r>
              <a:rPr lang="en-US" sz="2200" dirty="0">
                <a:solidFill>
                  <a:schemeClr val="tx1"/>
                </a:solidFill>
              </a:rPr>
              <a:t> π</a:t>
            </a:r>
            <a:r>
              <a:rPr lang="en-US" sz="2200" dirty="0" err="1">
                <a:solidFill>
                  <a:schemeClr val="tx1"/>
                </a:solidFill>
              </a:rPr>
              <a:t>ροφορά</a:t>
            </a:r>
            <a:r>
              <a:rPr lang="en-US" sz="2200" dirty="0">
                <a:solidFill>
                  <a:schemeClr val="tx1"/>
                </a:solidFill>
              </a:rPr>
              <a:t>, </a:t>
            </a:r>
            <a:r>
              <a:rPr lang="en-US" sz="2200" dirty="0" err="1">
                <a:solidFill>
                  <a:schemeClr val="tx1"/>
                </a:solidFill>
              </a:rPr>
              <a:t>την</a:t>
            </a:r>
            <a:r>
              <a:rPr lang="en-US" sz="2200" dirty="0">
                <a:solidFill>
                  <a:schemeClr val="tx1"/>
                </a:solidFill>
              </a:rPr>
              <a:t> α</a:t>
            </a:r>
            <a:r>
              <a:rPr lang="en-US" sz="2200" dirty="0" err="1">
                <a:solidFill>
                  <a:schemeClr val="tx1"/>
                </a:solidFill>
              </a:rPr>
              <a:t>ντίστοιχη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γρ</a:t>
            </a:r>
            <a:r>
              <a:rPr lang="en-US" sz="2200" dirty="0">
                <a:solidFill>
                  <a:schemeClr val="tx1"/>
                </a:solidFill>
              </a:rPr>
              <a:t>αφή και σημειώστε το είδος του λάθους (συστηματικό ή τυχαίο).</a:t>
            </a:r>
          </a:p>
          <a:p>
            <a:r>
              <a:rPr lang="en-US" sz="2200" dirty="0" err="1">
                <a:solidFill>
                  <a:schemeClr val="tx1"/>
                </a:solidFill>
              </a:rPr>
              <a:t>Έλλην</a:t>
            </a:r>
            <a:r>
              <a:rPr lang="en-US" sz="2200" dirty="0">
                <a:solidFill>
                  <a:schemeClr val="tx1"/>
                </a:solidFill>
              </a:rPr>
              <a:t>ας στα ιταλικά:</a:t>
            </a:r>
          </a:p>
          <a:p>
            <a:pPr lvl="1"/>
            <a:r>
              <a:rPr lang="en-US" sz="2200" dirty="0">
                <a:solidFill>
                  <a:schemeClr val="tx1"/>
                </a:solidFill>
              </a:rPr>
              <a:t>[</a:t>
            </a:r>
            <a:r>
              <a:rPr lang="en-US" sz="2200" dirty="0" err="1">
                <a:solidFill>
                  <a:schemeClr val="tx1"/>
                </a:solidFill>
              </a:rPr>
              <a:t>nòi</a:t>
            </a:r>
            <a:r>
              <a:rPr lang="en-US" sz="2200" dirty="0">
                <a:solidFill>
                  <a:schemeClr val="tx1"/>
                </a:solidFill>
              </a:rPr>
              <a:t>]</a:t>
            </a:r>
          </a:p>
          <a:p>
            <a:pPr lvl="1"/>
            <a:r>
              <a:rPr lang="en-US" sz="2200" dirty="0">
                <a:solidFill>
                  <a:schemeClr val="tx1"/>
                </a:solidFill>
              </a:rPr>
              <a:t>[</a:t>
            </a:r>
            <a:r>
              <a:rPr lang="en-US" sz="2200" dirty="0" err="1">
                <a:solidFill>
                  <a:schemeClr val="tx1"/>
                </a:solidFill>
              </a:rPr>
              <a:t>fçùme</a:t>
            </a:r>
            <a:r>
              <a:rPr lang="en-US" sz="2200" dirty="0">
                <a:solidFill>
                  <a:schemeClr val="tx1"/>
                </a:solidFill>
              </a:rPr>
              <a:t>]</a:t>
            </a:r>
          </a:p>
          <a:p>
            <a:pPr lvl="1"/>
            <a:r>
              <a:rPr lang="en-US" sz="2200" dirty="0">
                <a:solidFill>
                  <a:schemeClr val="tx1"/>
                </a:solidFill>
              </a:rPr>
              <a:t>[</a:t>
            </a:r>
            <a:r>
              <a:rPr lang="en-US" sz="2200" dirty="0" err="1">
                <a:solidFill>
                  <a:schemeClr val="tx1"/>
                </a:solidFill>
              </a:rPr>
              <a:t>kàuza</a:t>
            </a:r>
            <a:r>
              <a:rPr lang="en-US" sz="2200" dirty="0">
                <a:solidFill>
                  <a:schemeClr val="tx1"/>
                </a:solidFill>
              </a:rPr>
              <a:t>]</a:t>
            </a:r>
          </a:p>
          <a:p>
            <a:pPr lvl="1"/>
            <a:r>
              <a:rPr lang="en-US" sz="2200" dirty="0">
                <a:solidFill>
                  <a:schemeClr val="tx1"/>
                </a:solidFill>
              </a:rPr>
              <a:t>[</a:t>
            </a:r>
            <a:r>
              <a:rPr lang="en-US" sz="2200" dirty="0" err="1">
                <a:solidFill>
                  <a:schemeClr val="tx1"/>
                </a:solidFill>
              </a:rPr>
              <a:t>kuì</a:t>
            </a:r>
            <a:r>
              <a:rPr lang="en-US" sz="2200" dirty="0">
                <a:solidFill>
                  <a:schemeClr val="tx1"/>
                </a:solidFill>
              </a:rPr>
              <a:t>]</a:t>
            </a:r>
          </a:p>
          <a:p>
            <a:pPr lvl="1"/>
            <a:r>
              <a:rPr lang="en-US" sz="2200" dirty="0">
                <a:solidFill>
                  <a:schemeClr val="tx1"/>
                </a:solidFill>
              </a:rPr>
              <a:t>[</a:t>
            </a:r>
            <a:r>
              <a:rPr lang="en-US" sz="2200" dirty="0" err="1">
                <a:solidFill>
                  <a:schemeClr val="tx1"/>
                </a:solidFill>
              </a:rPr>
              <a:t>famìʎa</a:t>
            </a:r>
            <a:r>
              <a:rPr lang="en-US" sz="2200" dirty="0">
                <a:solidFill>
                  <a:schemeClr val="tx1"/>
                </a:solidFill>
              </a:rPr>
              <a:t>]</a:t>
            </a:r>
          </a:p>
          <a:p>
            <a:pPr lvl="1"/>
            <a:r>
              <a:rPr lang="en-US" sz="2200" dirty="0">
                <a:solidFill>
                  <a:schemeClr val="tx1"/>
                </a:solidFill>
              </a:rPr>
              <a:t>[</a:t>
            </a:r>
            <a:r>
              <a:rPr lang="en-US" sz="2200" dirty="0" err="1">
                <a:solidFill>
                  <a:schemeClr val="tx1"/>
                </a:solidFill>
              </a:rPr>
              <a:t>ladzù</a:t>
            </a:r>
            <a:r>
              <a:rPr lang="en-US" sz="2200" dirty="0">
                <a:solidFill>
                  <a:schemeClr val="tx1"/>
                </a:solidFill>
              </a:rPr>
              <a:t>]</a:t>
            </a:r>
          </a:p>
          <a:p>
            <a:pPr lvl="1"/>
            <a:r>
              <a:rPr lang="en-US" sz="2200" dirty="0">
                <a:solidFill>
                  <a:schemeClr val="tx1"/>
                </a:solidFill>
              </a:rPr>
              <a:t>[</a:t>
            </a:r>
            <a:r>
              <a:rPr lang="en-US" sz="2200" dirty="0" err="1">
                <a:solidFill>
                  <a:schemeClr val="tx1"/>
                </a:solidFill>
              </a:rPr>
              <a:t>lìsso</a:t>
            </a:r>
            <a:r>
              <a:rPr lang="en-US" sz="2200">
                <a:solidFill>
                  <a:schemeClr val="tx1"/>
                </a:solidFill>
              </a:rPr>
              <a:t>]</a:t>
            </a:r>
          </a:p>
          <a:p>
            <a:pPr lvl="1"/>
            <a:endParaRPr lang="en-US" sz="2200">
              <a:solidFill>
                <a:schemeClr val="tx1"/>
              </a:solidFill>
            </a:endParaRPr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BC73B252-FCBB-E42E-DC4D-AA46A6C61D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19632" y="2093621"/>
            <a:ext cx="3944454" cy="4096867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9DBC8166-481C-4473-95F5-9A5B9073B7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A5A5CE6E-90AF-4D43-A014-1F9EC83EB9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4512467" cy="6858000"/>
          </a:xfrm>
          <a:custGeom>
            <a:avLst/>
            <a:gdLst>
              <a:gd name="connsiteX0" fmla="*/ 0 w 4512467"/>
              <a:gd name="connsiteY0" fmla="*/ 0 h 6858000"/>
              <a:gd name="connsiteX1" fmla="*/ 2579526 w 4512467"/>
              <a:gd name="connsiteY1" fmla="*/ 0 h 6858000"/>
              <a:gd name="connsiteX2" fmla="*/ 2583267 w 4512467"/>
              <a:gd name="connsiteY2" fmla="*/ 2151 h 6858000"/>
              <a:gd name="connsiteX3" fmla="*/ 4512467 w 4512467"/>
              <a:gd name="connsiteY3" fmla="*/ 3429000 h 6858000"/>
              <a:gd name="connsiteX4" fmla="*/ 2583267 w 4512467"/>
              <a:gd name="connsiteY4" fmla="*/ 6855849 h 6858000"/>
              <a:gd name="connsiteX5" fmla="*/ 2579526 w 4512467"/>
              <a:gd name="connsiteY5" fmla="*/ 6858000 h 6858000"/>
              <a:gd name="connsiteX6" fmla="*/ 0 w 451246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512467" h="6858000">
                <a:moveTo>
                  <a:pt x="0" y="0"/>
                </a:moveTo>
                <a:lnTo>
                  <a:pt x="2579526" y="0"/>
                </a:lnTo>
                <a:lnTo>
                  <a:pt x="2583267" y="2151"/>
                </a:lnTo>
                <a:cubicBezTo>
                  <a:pt x="3739868" y="704919"/>
                  <a:pt x="4512467" y="1976735"/>
                  <a:pt x="4512467" y="3429000"/>
                </a:cubicBezTo>
                <a:cubicBezTo>
                  <a:pt x="4512467" y="4881266"/>
                  <a:pt x="3739868" y="6153081"/>
                  <a:pt x="2583267" y="6855849"/>
                </a:cubicBezTo>
                <a:lnTo>
                  <a:pt x="257952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38200" y="643467"/>
            <a:ext cx="2951205" cy="55710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12700"/>
            <a:r>
              <a:rPr lang="en-US" spc="-235">
                <a:solidFill>
                  <a:srgbClr val="FFFFFF"/>
                </a:solidFill>
              </a:rPr>
              <a:t>Έκθλιψη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spcAft>
                <a:spcPts val="600"/>
              </a:spcAft>
            </a:pPr>
            <a:fld id="{81D60167-4931-47E6-BA6A-407CBD079E47}" type="slidenum">
              <a:rPr lang="en-US" spc="-114">
                <a:solidFill>
                  <a:srgbClr val="898989"/>
                </a:solidFill>
              </a:rPr>
              <a:pPr>
                <a:spcAft>
                  <a:spcPts val="600"/>
                </a:spcAft>
              </a:pPr>
              <a:t>3</a:t>
            </a:fld>
            <a:endParaRPr lang="en-US" spc="-114">
              <a:solidFill>
                <a:srgbClr val="898989"/>
              </a:solidFill>
            </a:endParaRPr>
          </a:p>
        </p:txBody>
      </p:sp>
      <p:graphicFrame>
        <p:nvGraphicFramePr>
          <p:cNvPr id="6" name="object 3">
            <a:extLst>
              <a:ext uri="{FF2B5EF4-FFF2-40B4-BE49-F238E27FC236}">
                <a16:creationId xmlns:a16="http://schemas.microsoft.com/office/drawing/2014/main" id="{9BA80231-6C7D-AA66-F5C7-0E610000776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30770695"/>
              </p:ext>
            </p:extLst>
          </p:nvPr>
        </p:nvGraphicFramePr>
        <p:xfrm>
          <a:off x="5207640" y="643466"/>
          <a:ext cx="6291714" cy="55307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79394" y="1070800"/>
            <a:ext cx="3939688" cy="5583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12700" algn="r"/>
            <a:r>
              <a:rPr lang="en-US" sz="8000" kern="1200" spc="-75">
                <a:solidFill>
                  <a:schemeClr val="tx1"/>
                </a:solidFill>
                <a:latin typeface="+mj-lt"/>
                <a:ea typeface="+mj-ea"/>
                <a:cs typeface="+mj-cs"/>
              </a:rPr>
              <a:t>Α</a:t>
            </a:r>
            <a:r>
              <a:rPr lang="en-US" sz="8000" kern="1200" spc="5">
                <a:solidFill>
                  <a:schemeClr val="tx1"/>
                </a:solidFill>
                <a:latin typeface="+mj-lt"/>
                <a:ea typeface="+mj-ea"/>
                <a:cs typeface="+mj-cs"/>
              </a:rPr>
              <a:t>π</a:t>
            </a:r>
            <a:r>
              <a:rPr lang="en-US" sz="8000" kern="1200" spc="65">
                <a:solidFill>
                  <a:schemeClr val="tx1"/>
                </a:solidFill>
                <a:latin typeface="+mj-lt"/>
                <a:ea typeface="+mj-ea"/>
                <a:cs typeface="+mj-cs"/>
              </a:rPr>
              <a:t>ο</a:t>
            </a:r>
            <a:r>
              <a:rPr lang="en-US" sz="8000" kern="1200" spc="-440">
                <a:solidFill>
                  <a:schemeClr val="tx1"/>
                </a:solidFill>
                <a:latin typeface="+mj-lt"/>
                <a:ea typeface="+mj-ea"/>
                <a:cs typeface="+mj-cs"/>
              </a:rPr>
              <a:t>κ</a:t>
            </a:r>
            <a:r>
              <a:rPr lang="en-US" sz="8000" kern="1200" spc="5">
                <a:solidFill>
                  <a:schemeClr val="tx1"/>
                </a:solidFill>
                <a:latin typeface="+mj-lt"/>
                <a:ea typeface="+mj-ea"/>
                <a:cs typeface="+mj-cs"/>
              </a:rPr>
              <a:t>ο</a:t>
            </a:r>
            <a:r>
              <a:rPr lang="en-US" sz="8000" kern="1200" spc="65">
                <a:solidFill>
                  <a:schemeClr val="tx1"/>
                </a:solidFill>
                <a:latin typeface="+mj-lt"/>
                <a:ea typeface="+mj-ea"/>
                <a:cs typeface="+mj-cs"/>
              </a:rPr>
              <a:t>π</a:t>
            </a:r>
            <a:r>
              <a:rPr lang="en-US" sz="8000" kern="1200" spc="-340">
                <a:solidFill>
                  <a:schemeClr val="tx1"/>
                </a:solidFill>
                <a:latin typeface="+mj-lt"/>
                <a:ea typeface="+mj-ea"/>
                <a:cs typeface="+mj-cs"/>
              </a:rPr>
              <a:t>ή</a:t>
            </a:r>
            <a:endParaRPr lang="en-US" sz="8000" kern="120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12"/>
          </p:nvPr>
        </p:nvSpPr>
        <p:spPr>
          <a:xfrm>
            <a:off x="8610600" y="3204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81D60167-4931-47E6-BA6A-407CBD079E47}" type="slidenum">
              <a:rPr lang="en-US" spc="-114">
                <a:solidFill>
                  <a:schemeClr val="tx1">
                    <a:alpha val="60000"/>
                  </a:schemeClr>
                </a:solidFill>
              </a:rPr>
              <a:pPr>
                <a:spcAft>
                  <a:spcPts val="600"/>
                </a:spcAft>
              </a:pPr>
              <a:t>4</a:t>
            </a:fld>
            <a:endParaRPr lang="en-US" spc="-114">
              <a:solidFill>
                <a:schemeClr val="tx1">
                  <a:alpha val="60000"/>
                </a:schemeClr>
              </a:solidFill>
            </a:endParaRP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28053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object 3">
            <a:extLst>
              <a:ext uri="{FF2B5EF4-FFF2-40B4-BE49-F238E27FC236}">
                <a16:creationId xmlns:a16="http://schemas.microsoft.com/office/drawing/2014/main" id="{F5194F78-9835-E0C1-7A28-6BD7F249D49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5546545"/>
              </p:ext>
            </p:extLst>
          </p:nvPr>
        </p:nvGraphicFramePr>
        <p:xfrm>
          <a:off x="5108535" y="1070800"/>
          <a:ext cx="6245265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79394" y="1070800"/>
            <a:ext cx="3939688" cy="55831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12700" algn="r"/>
            <a:r>
              <a:rPr lang="en-US" sz="6800" kern="1200" spc="-425">
                <a:latin typeface="+mj-lt"/>
                <a:ea typeface="+mj-ea"/>
                <a:cs typeface="+mj-cs"/>
              </a:rPr>
              <a:t>Προκλιτικές </a:t>
            </a:r>
            <a:r>
              <a:rPr lang="en-US" sz="6800" kern="1200" spc="245">
                <a:latin typeface="+mj-lt"/>
                <a:ea typeface="+mj-ea"/>
                <a:cs typeface="+mj-cs"/>
              </a:rPr>
              <a:t>– </a:t>
            </a:r>
            <a:r>
              <a:rPr lang="en-US" sz="6800" kern="1200" spc="-484">
                <a:latin typeface="+mj-lt"/>
                <a:ea typeface="+mj-ea"/>
                <a:cs typeface="+mj-cs"/>
              </a:rPr>
              <a:t>εγκλιτικές</a:t>
            </a:r>
            <a:r>
              <a:rPr lang="en-US" sz="6800" kern="1200" spc="-440">
                <a:latin typeface="+mj-lt"/>
                <a:ea typeface="+mj-ea"/>
                <a:cs typeface="+mj-cs"/>
              </a:rPr>
              <a:t> </a:t>
            </a:r>
            <a:r>
              <a:rPr lang="en-US" sz="6800" kern="1200" spc="-450">
                <a:latin typeface="+mj-lt"/>
                <a:ea typeface="+mj-ea"/>
                <a:cs typeface="+mj-cs"/>
              </a:rPr>
              <a:t>λέξεις</a:t>
            </a:r>
            <a:endParaRPr lang="en-US" sz="6800" kern="1200">
              <a:latin typeface="+mj-lt"/>
              <a:ea typeface="+mj-ea"/>
              <a:cs typeface="+mj-cs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12"/>
          </p:nvPr>
        </p:nvSpPr>
        <p:spPr>
          <a:xfrm>
            <a:off x="8610600" y="3204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spcAft>
                <a:spcPts val="600"/>
              </a:spcAft>
            </a:pPr>
            <a:fld id="{81D60167-4931-47E6-BA6A-407CBD079E47}" type="slidenum">
              <a:rPr lang="en-US" spc="-114">
                <a:solidFill>
                  <a:schemeClr val="tx1">
                    <a:alpha val="60000"/>
                  </a:schemeClr>
                </a:solidFill>
              </a:rPr>
              <a:pPr>
                <a:spcAft>
                  <a:spcPts val="600"/>
                </a:spcAft>
              </a:pPr>
              <a:t>5</a:t>
            </a:fld>
            <a:endParaRPr lang="en-US" spc="-114">
              <a:solidFill>
                <a:schemeClr val="tx1">
                  <a:alpha val="60000"/>
                </a:schemeClr>
              </a:solidFill>
            </a:endParaRP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28053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object 3">
            <a:extLst>
              <a:ext uri="{FF2B5EF4-FFF2-40B4-BE49-F238E27FC236}">
                <a16:creationId xmlns:a16="http://schemas.microsoft.com/office/drawing/2014/main" id="{7AA1616E-C197-9B67-09CF-2548C2E45E9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09216471"/>
              </p:ext>
            </p:extLst>
          </p:nvPr>
        </p:nvGraphicFramePr>
        <p:xfrm>
          <a:off x="5108535" y="1070800"/>
          <a:ext cx="6245265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9" name="Rectangle 54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29209" marR="5080" indent="-17145"/>
            <a:r>
              <a:rPr lang="en-US" sz="5400" kern="1200" spc="35">
                <a:solidFill>
                  <a:schemeClr val="tx1"/>
                </a:solidFill>
                <a:latin typeface="+mj-lt"/>
                <a:ea typeface="+mj-ea"/>
                <a:cs typeface="+mj-cs"/>
              </a:rPr>
              <a:t>Φ</a:t>
            </a:r>
            <a:r>
              <a:rPr lang="en-US" sz="5400" kern="1200" spc="-229">
                <a:solidFill>
                  <a:schemeClr val="tx1"/>
                </a:solidFill>
                <a:latin typeface="+mj-lt"/>
                <a:ea typeface="+mj-ea"/>
                <a:cs typeface="+mj-cs"/>
              </a:rPr>
              <a:t>ω</a:t>
            </a:r>
            <a:r>
              <a:rPr lang="en-US" sz="5400" kern="1200" spc="-235">
                <a:solidFill>
                  <a:schemeClr val="tx1"/>
                </a:solidFill>
                <a:latin typeface="+mj-lt"/>
                <a:ea typeface="+mj-ea"/>
                <a:cs typeface="+mj-cs"/>
              </a:rPr>
              <a:t>ν</a:t>
            </a:r>
            <a:r>
              <a:rPr lang="en-US" sz="5400" kern="1200" spc="-229">
                <a:solidFill>
                  <a:schemeClr val="tx1"/>
                </a:solidFill>
                <a:latin typeface="+mj-lt"/>
                <a:ea typeface="+mj-ea"/>
                <a:cs typeface="+mj-cs"/>
              </a:rPr>
              <a:t>ο</a:t>
            </a:r>
            <a:r>
              <a:rPr lang="en-US" sz="5400" kern="1200" spc="-1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συ</a:t>
            </a:r>
            <a:r>
              <a:rPr lang="en-US" sz="5400" kern="1200" spc="-235">
                <a:solidFill>
                  <a:schemeClr val="tx1"/>
                </a:solidFill>
                <a:latin typeface="+mj-lt"/>
                <a:ea typeface="+mj-ea"/>
                <a:cs typeface="+mj-cs"/>
              </a:rPr>
              <a:t>ν</a:t>
            </a:r>
            <a:r>
              <a:rPr lang="en-US" sz="5400" kern="1200" spc="-885">
                <a:solidFill>
                  <a:schemeClr val="tx1"/>
                </a:solidFill>
                <a:latin typeface="+mj-lt"/>
                <a:ea typeface="+mj-ea"/>
                <a:cs typeface="+mj-cs"/>
              </a:rPr>
              <a:t>τ</a:t>
            </a:r>
            <a:r>
              <a:rPr lang="en-US" sz="5400" kern="1200" spc="-340">
                <a:solidFill>
                  <a:schemeClr val="tx1"/>
                </a:solidFill>
                <a:latin typeface="+mj-lt"/>
                <a:ea typeface="+mj-ea"/>
                <a:cs typeface="+mj-cs"/>
              </a:rPr>
              <a:t>ακ</a:t>
            </a:r>
            <a:r>
              <a:rPr lang="en-US" sz="5400" kern="1200" spc="-825">
                <a:solidFill>
                  <a:schemeClr val="tx1"/>
                </a:solidFill>
                <a:latin typeface="+mj-lt"/>
                <a:ea typeface="+mj-ea"/>
                <a:cs typeface="+mj-cs"/>
              </a:rPr>
              <a:t>τ</a:t>
            </a:r>
            <a:r>
              <a:rPr lang="en-US" sz="5400" kern="1200" spc="-470">
                <a:solidFill>
                  <a:schemeClr val="tx1"/>
                </a:solidFill>
                <a:latin typeface="+mj-lt"/>
                <a:ea typeface="+mj-ea"/>
                <a:cs typeface="+mj-cs"/>
              </a:rPr>
              <a:t>ι</a:t>
            </a:r>
            <a:r>
              <a:rPr lang="en-US" sz="5400" kern="1200" spc="-405">
                <a:solidFill>
                  <a:schemeClr val="tx1"/>
                </a:solidFill>
                <a:latin typeface="+mj-lt"/>
                <a:ea typeface="+mj-ea"/>
                <a:cs typeface="+mj-cs"/>
              </a:rPr>
              <a:t>κ</a:t>
            </a:r>
            <a:r>
              <a:rPr lang="en-US" sz="5400" kern="1200" spc="-229">
                <a:solidFill>
                  <a:schemeClr val="tx1"/>
                </a:solidFill>
                <a:latin typeface="+mj-lt"/>
                <a:ea typeface="+mj-ea"/>
                <a:cs typeface="+mj-cs"/>
              </a:rPr>
              <a:t>ό</a:t>
            </a:r>
            <a:r>
              <a:rPr lang="en-US" sz="5400" kern="1200" spc="-295">
                <a:solidFill>
                  <a:schemeClr val="tx1"/>
                </a:solidFill>
                <a:latin typeface="+mj-lt"/>
                <a:ea typeface="+mj-ea"/>
                <a:cs typeface="+mj-cs"/>
              </a:rPr>
              <a:t>ς  </a:t>
            </a:r>
            <a:r>
              <a:rPr lang="en-US" sz="5400" kern="1200" spc="-254">
                <a:solidFill>
                  <a:schemeClr val="tx1"/>
                </a:solidFill>
                <a:latin typeface="+mj-lt"/>
                <a:ea typeface="+mj-ea"/>
                <a:cs typeface="+mj-cs"/>
              </a:rPr>
              <a:t>αναδιπλασιασμός</a:t>
            </a:r>
          </a:p>
        </p:txBody>
      </p:sp>
      <p:sp>
        <p:nvSpPr>
          <p:cNvPr id="6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bject 3"/>
          <p:cNvSpPr txBox="1"/>
          <p:nvPr/>
        </p:nvSpPr>
        <p:spPr>
          <a:xfrm>
            <a:off x="838200" y="1929384"/>
            <a:ext cx="10515600" cy="42519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55600" marR="316230" indent="-228600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tabLst>
                <a:tab pos="355600" algn="l"/>
                <a:tab pos="356235" algn="l"/>
              </a:tabLst>
            </a:pPr>
            <a:r>
              <a:rPr lang="en-US" sz="2200" spc="-210" dirty="0" err="1">
                <a:latin typeface="Abadi Extra Light" panose="020B0204020104020204" pitchFamily="34" charset="0"/>
              </a:rPr>
              <a:t>Συγκεκριμέν</a:t>
            </a:r>
            <a:r>
              <a:rPr lang="en-US" sz="2200" spc="-210" dirty="0">
                <a:latin typeface="Abadi Extra Light" panose="020B0204020104020204" pitchFamily="34" charset="0"/>
              </a:rPr>
              <a:t>α </a:t>
            </a:r>
            <a:r>
              <a:rPr lang="en-US" sz="2200" spc="-135" dirty="0">
                <a:latin typeface="Abadi Extra Light" panose="020B0204020104020204" pitchFamily="34" charset="0"/>
              </a:rPr>
              <a:t>σύμφωνα </a:t>
            </a:r>
            <a:r>
              <a:rPr lang="en-US" sz="2200" spc="-15" dirty="0">
                <a:latin typeface="Abadi Extra Light" panose="020B0204020104020204" pitchFamily="34" charset="0"/>
              </a:rPr>
              <a:t>που </a:t>
            </a:r>
            <a:r>
              <a:rPr lang="en-US" sz="2200" spc="-254" dirty="0">
                <a:latin typeface="Abadi Extra Light" panose="020B0204020104020204" pitchFamily="34" charset="0"/>
              </a:rPr>
              <a:t>βρίσκονται στην  </a:t>
            </a:r>
            <a:r>
              <a:rPr lang="en-US" sz="2200" spc="-200" dirty="0">
                <a:latin typeface="Abadi Extra Light" panose="020B0204020104020204" pitchFamily="34" charset="0"/>
              </a:rPr>
              <a:t>αρχή </a:t>
            </a:r>
            <a:r>
              <a:rPr lang="en-US" sz="2200" spc="-370" dirty="0">
                <a:latin typeface="Abadi Extra Light" panose="020B0204020104020204" pitchFamily="34" charset="0"/>
              </a:rPr>
              <a:t>της  </a:t>
            </a:r>
            <a:r>
              <a:rPr lang="en-US" sz="2200" spc="-270" dirty="0">
                <a:latin typeface="Abadi Extra Light" panose="020B0204020104020204" pitchFamily="34" charset="0"/>
              </a:rPr>
              <a:t>λέξης </a:t>
            </a:r>
            <a:r>
              <a:rPr lang="en-US" sz="2200" spc="-240" dirty="0">
                <a:latin typeface="Abadi Extra Light" panose="020B0204020104020204" pitchFamily="34" charset="0"/>
              </a:rPr>
              <a:t>διπλασιάζονται </a:t>
            </a:r>
            <a:r>
              <a:rPr lang="en-US" sz="2200" spc="-305" dirty="0">
                <a:latin typeface="Abadi Extra Light" panose="020B0204020104020204" pitchFamily="34" charset="0"/>
              </a:rPr>
              <a:t>όταν </a:t>
            </a:r>
            <a:r>
              <a:rPr lang="en-US" sz="2200" spc="-235" dirty="0">
                <a:latin typeface="Abadi Extra Light" panose="020B0204020104020204" pitchFamily="34" charset="0"/>
              </a:rPr>
              <a:t>προηγείται  </a:t>
            </a:r>
            <a:r>
              <a:rPr lang="en-US" sz="2200" spc="-265" dirty="0">
                <a:latin typeface="Abadi Extra Light" panose="020B0204020104020204" pitchFamily="34" charset="0"/>
              </a:rPr>
              <a:t>λέξη </a:t>
            </a:r>
            <a:r>
              <a:rPr lang="en-US" sz="2200" spc="-15" dirty="0">
                <a:latin typeface="Abadi Extra Light" panose="020B0204020104020204" pitchFamily="34" charset="0"/>
              </a:rPr>
              <a:t>που </a:t>
            </a:r>
            <a:r>
              <a:rPr lang="en-US" sz="2200" spc="-295" dirty="0">
                <a:latin typeface="Abadi Extra Light" panose="020B0204020104020204" pitchFamily="34" charset="0"/>
              </a:rPr>
              <a:t>τελειώνει </a:t>
            </a:r>
            <a:r>
              <a:rPr lang="en-US" sz="2200" spc="-160" dirty="0">
                <a:latin typeface="Abadi Extra Light" panose="020B0204020104020204" pitchFamily="34" charset="0"/>
              </a:rPr>
              <a:t>σε</a:t>
            </a:r>
            <a:r>
              <a:rPr lang="en-US" sz="2200" spc="125" dirty="0">
                <a:latin typeface="Abadi Extra Light" panose="020B0204020104020204" pitchFamily="34" charset="0"/>
              </a:rPr>
              <a:t> </a:t>
            </a:r>
            <a:r>
              <a:rPr lang="en-US" sz="2200" spc="-165" dirty="0">
                <a:latin typeface="Abadi Extra Light" panose="020B0204020104020204" pitchFamily="34" charset="0"/>
              </a:rPr>
              <a:t>φωνήεν.</a:t>
            </a:r>
            <a:endParaRPr lang="en-US" sz="2200" dirty="0">
              <a:latin typeface="Abadi Extra Light" panose="020B0204020104020204" pitchFamily="34" charset="0"/>
            </a:endParaRPr>
          </a:p>
          <a:p>
            <a:pPr marL="355600" indent="-228600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tabLst>
                <a:tab pos="355600" algn="l"/>
                <a:tab pos="356235" algn="l"/>
              </a:tabLst>
            </a:pPr>
            <a:r>
              <a:rPr lang="en-US" sz="2200" spc="-165" dirty="0">
                <a:latin typeface="Abadi Extra Light" panose="020B0204020104020204" pitchFamily="34" charset="0"/>
              </a:rPr>
              <a:t>a </a:t>
            </a:r>
            <a:r>
              <a:rPr lang="en-US" sz="2200" spc="-125" dirty="0">
                <a:latin typeface="Abadi Extra Light" panose="020B0204020104020204" pitchFamily="34" charset="0"/>
              </a:rPr>
              <a:t>casa, </a:t>
            </a:r>
            <a:r>
              <a:rPr lang="en-US" sz="2200" spc="-235" dirty="0" err="1">
                <a:latin typeface="Abadi Extra Light" panose="020B0204020104020204" pitchFamily="34" charset="0"/>
              </a:rPr>
              <a:t>tra</a:t>
            </a:r>
            <a:r>
              <a:rPr lang="en-US" sz="2200" spc="-60" dirty="0">
                <a:latin typeface="Abadi Extra Light" panose="020B0204020104020204" pitchFamily="34" charset="0"/>
              </a:rPr>
              <a:t> </a:t>
            </a:r>
            <a:r>
              <a:rPr lang="en-US" sz="2200" spc="-170" dirty="0">
                <a:latin typeface="Abadi Extra Light" panose="020B0204020104020204" pitchFamily="34" charset="0"/>
              </a:rPr>
              <a:t>loro</a:t>
            </a:r>
            <a:endParaRPr lang="en-US" sz="2200" dirty="0">
              <a:latin typeface="Abadi Extra Light" panose="020B0204020104020204" pitchFamily="34" charset="0"/>
            </a:endParaRPr>
          </a:p>
          <a:p>
            <a:pPr marL="355600" indent="-228600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tabLst>
                <a:tab pos="355600" algn="l"/>
                <a:tab pos="356235" algn="l"/>
              </a:tabLst>
            </a:pPr>
            <a:r>
              <a:rPr lang="en-US" sz="2200" spc="-245" dirty="0" err="1">
                <a:latin typeface="Abadi Extra Light" panose="020B0204020104020204" pitchFamily="34" charset="0"/>
              </a:rPr>
              <a:t>Το</a:t>
            </a:r>
            <a:r>
              <a:rPr lang="en-US" sz="2200" spc="-245" dirty="0">
                <a:latin typeface="Abadi Extra Light" panose="020B0204020104020204" pitchFamily="34" charset="0"/>
              </a:rPr>
              <a:t> </a:t>
            </a:r>
            <a:r>
              <a:rPr lang="en-US" sz="2200" spc="-245" dirty="0" err="1">
                <a:latin typeface="Abadi Extra Light" panose="020B0204020104020204" pitchFamily="34" charset="0"/>
              </a:rPr>
              <a:t>φωνητικό</a:t>
            </a:r>
            <a:r>
              <a:rPr lang="en-US" sz="2200" spc="-245" dirty="0">
                <a:latin typeface="Abadi Extra Light" panose="020B0204020104020204" pitchFamily="34" charset="0"/>
              </a:rPr>
              <a:t> </a:t>
            </a:r>
            <a:r>
              <a:rPr lang="en-US" sz="2200" spc="-185" dirty="0">
                <a:latin typeface="Abadi Extra Light" panose="020B0204020104020204" pitchFamily="34" charset="0"/>
              </a:rPr>
              <a:t>π</a:t>
            </a:r>
            <a:r>
              <a:rPr lang="en-US" sz="2200" spc="-185" dirty="0" err="1">
                <a:latin typeface="Abadi Extra Light" panose="020B0204020104020204" pitchFamily="34" charset="0"/>
              </a:rPr>
              <a:t>ερι</a:t>
            </a:r>
            <a:r>
              <a:rPr lang="en-US" sz="2200" spc="-185" dirty="0">
                <a:latin typeface="Abadi Extra Light" panose="020B0204020104020204" pitchFamily="34" charset="0"/>
              </a:rPr>
              <a:t>βάλλον </a:t>
            </a:r>
            <a:r>
              <a:rPr lang="en-US" sz="2200" spc="-15" dirty="0">
                <a:latin typeface="Abadi Extra Light" panose="020B0204020104020204" pitchFamily="34" charset="0"/>
              </a:rPr>
              <a:t>που </a:t>
            </a:r>
            <a:r>
              <a:rPr lang="en-US" sz="2200" spc="-390" dirty="0">
                <a:latin typeface="Abadi Extra Light" panose="020B0204020104020204" pitchFamily="34" charset="0"/>
              </a:rPr>
              <a:t>το   </a:t>
            </a:r>
            <a:r>
              <a:rPr lang="en-US" sz="2200" spc="-185" dirty="0">
                <a:latin typeface="Abadi Extra Light" panose="020B0204020104020204" pitchFamily="34" charset="0"/>
              </a:rPr>
              <a:t>παράγει</a:t>
            </a:r>
            <a:r>
              <a:rPr lang="en-US" sz="2200" spc="-70" dirty="0">
                <a:latin typeface="Abadi Extra Light" panose="020B0204020104020204" pitchFamily="34" charset="0"/>
              </a:rPr>
              <a:t> </a:t>
            </a:r>
            <a:r>
              <a:rPr lang="en-US" sz="2200" spc="-250" dirty="0">
                <a:latin typeface="Abadi Extra Light" panose="020B0204020104020204" pitchFamily="34" charset="0"/>
              </a:rPr>
              <a:t>είναι:</a:t>
            </a:r>
            <a:endParaRPr lang="en-US" sz="2200" dirty="0">
              <a:latin typeface="Abadi Extra Light" panose="020B0204020104020204" pitchFamily="34" charset="0"/>
            </a:endParaRPr>
          </a:p>
          <a:p>
            <a:pPr marL="756285" lvl="1" indent="-228600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tabLst>
                <a:tab pos="756920" algn="l"/>
              </a:tabLst>
            </a:pPr>
            <a:r>
              <a:rPr lang="en-US" sz="2200" spc="-160" dirty="0">
                <a:latin typeface="Abadi Extra Light" panose="020B0204020104020204" pitchFamily="34" charset="0"/>
              </a:rPr>
              <a:t>Έπ</a:t>
            </a:r>
            <a:r>
              <a:rPr lang="en-US" sz="2200" spc="-160" dirty="0" err="1">
                <a:latin typeface="Abadi Extra Light" panose="020B0204020104020204" pitchFamily="34" charset="0"/>
              </a:rPr>
              <a:t>ειτ</a:t>
            </a:r>
            <a:r>
              <a:rPr lang="en-US" sz="2200" spc="-160" dirty="0">
                <a:latin typeface="Abadi Extra Light" panose="020B0204020104020204" pitchFamily="34" charset="0"/>
              </a:rPr>
              <a:t>α </a:t>
            </a:r>
            <a:r>
              <a:rPr lang="en-US" sz="2200" spc="-40" dirty="0">
                <a:latin typeface="Abadi Extra Light" panose="020B0204020104020204" pitchFamily="34" charset="0"/>
              </a:rPr>
              <a:t>από </a:t>
            </a:r>
            <a:r>
              <a:rPr lang="en-US" sz="2200" spc="-225" dirty="0">
                <a:latin typeface="Abadi Extra Light" panose="020B0204020104020204" pitchFamily="34" charset="0"/>
              </a:rPr>
              <a:t>όλες </a:t>
            </a:r>
            <a:r>
              <a:rPr lang="en-US" sz="2200" spc="-345" dirty="0">
                <a:latin typeface="Abadi Extra Light" panose="020B0204020104020204" pitchFamily="34" charset="0"/>
              </a:rPr>
              <a:t>τις </a:t>
            </a:r>
            <a:r>
              <a:rPr lang="en-US" sz="2200" spc="-245" dirty="0">
                <a:latin typeface="Abadi Extra Light" panose="020B0204020104020204" pitchFamily="34" charset="0"/>
              </a:rPr>
              <a:t>λέξεις </a:t>
            </a:r>
            <a:r>
              <a:rPr lang="en-US" sz="2200" spc="-15" dirty="0">
                <a:latin typeface="Abadi Extra Light" panose="020B0204020104020204" pitchFamily="34" charset="0"/>
              </a:rPr>
              <a:t>που </a:t>
            </a:r>
            <a:r>
              <a:rPr lang="en-US" sz="2200" spc="-135" dirty="0">
                <a:latin typeface="Abadi Extra Light" panose="020B0204020104020204" pitchFamily="34" charset="0"/>
              </a:rPr>
              <a:t>φέρουν </a:t>
            </a:r>
            <a:r>
              <a:rPr lang="en-US" sz="2200" spc="-170" dirty="0">
                <a:latin typeface="Abadi Extra Light" panose="020B0204020104020204" pitchFamily="34" charset="0"/>
              </a:rPr>
              <a:t>γραπτό</a:t>
            </a:r>
            <a:r>
              <a:rPr lang="en-US" sz="2200" spc="-30" dirty="0">
                <a:latin typeface="Abadi Extra Light" panose="020B0204020104020204" pitchFamily="34" charset="0"/>
              </a:rPr>
              <a:t> </a:t>
            </a:r>
            <a:r>
              <a:rPr lang="en-US" sz="2200" spc="-215" dirty="0">
                <a:latin typeface="Abadi Extra Light" panose="020B0204020104020204" pitchFamily="34" charset="0"/>
              </a:rPr>
              <a:t>τόνο:</a:t>
            </a:r>
            <a:endParaRPr lang="en-US" sz="2200" dirty="0">
              <a:latin typeface="Abadi Extra Light" panose="020B0204020104020204" pitchFamily="34" charset="0"/>
            </a:endParaRPr>
          </a:p>
          <a:p>
            <a:pPr marL="756285" indent="-228600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</a:pPr>
            <a:r>
              <a:rPr lang="en-US" sz="2200" spc="-190" dirty="0" err="1">
                <a:latin typeface="Abadi Extra Light" panose="020B0204020104020204" pitchFamily="34" charset="0"/>
              </a:rPr>
              <a:t>mangió</a:t>
            </a:r>
            <a:r>
              <a:rPr lang="en-US" sz="2200" spc="-90" dirty="0">
                <a:latin typeface="Abadi Extra Light" panose="020B0204020104020204" pitchFamily="34" charset="0"/>
              </a:rPr>
              <a:t> </a:t>
            </a:r>
            <a:r>
              <a:rPr lang="en-US" sz="2200" spc="-229" dirty="0" err="1">
                <a:latin typeface="Abadi Extra Light" panose="020B0204020104020204" pitchFamily="34" charset="0"/>
              </a:rPr>
              <a:t>tutto</a:t>
            </a:r>
            <a:endParaRPr lang="en-US" sz="2200" dirty="0">
              <a:latin typeface="Abadi Extra Light" panose="020B0204020104020204" pitchFamily="34" charset="0"/>
            </a:endParaRPr>
          </a:p>
          <a:p>
            <a:pPr marL="756285" marR="5080" lvl="1" indent="-228600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tabLst>
                <a:tab pos="756920" algn="l"/>
              </a:tabLst>
            </a:pPr>
            <a:r>
              <a:rPr lang="en-US" sz="2200" spc="-160" dirty="0">
                <a:latin typeface="Abadi Extra Light" panose="020B0204020104020204" pitchFamily="34" charset="0"/>
              </a:rPr>
              <a:t>Έπ</a:t>
            </a:r>
            <a:r>
              <a:rPr lang="en-US" sz="2200" spc="-160" dirty="0" err="1">
                <a:latin typeface="Abadi Extra Light" panose="020B0204020104020204" pitchFamily="34" charset="0"/>
              </a:rPr>
              <a:t>ειτ</a:t>
            </a:r>
            <a:r>
              <a:rPr lang="en-US" sz="2200" spc="-160" dirty="0">
                <a:latin typeface="Abadi Extra Light" panose="020B0204020104020204" pitchFamily="34" charset="0"/>
              </a:rPr>
              <a:t>α </a:t>
            </a:r>
            <a:r>
              <a:rPr lang="en-US" sz="2200" spc="-45" dirty="0">
                <a:latin typeface="Abadi Extra Light" panose="020B0204020104020204" pitchFamily="34" charset="0"/>
              </a:rPr>
              <a:t>από </a:t>
            </a:r>
            <a:r>
              <a:rPr lang="en-US" sz="2200" spc="-215" dirty="0">
                <a:latin typeface="Abadi Extra Light" panose="020B0204020104020204" pitchFamily="34" charset="0"/>
              </a:rPr>
              <a:t>όλα </a:t>
            </a:r>
            <a:r>
              <a:rPr lang="en-US" sz="2200" spc="-370" dirty="0">
                <a:latin typeface="Abadi Extra Light" panose="020B0204020104020204" pitchFamily="34" charset="0"/>
              </a:rPr>
              <a:t>τα  </a:t>
            </a:r>
            <a:r>
              <a:rPr lang="en-US" sz="2200" spc="-210" dirty="0">
                <a:latin typeface="Abadi Extra Light" panose="020B0204020104020204" pitchFamily="34" charset="0"/>
              </a:rPr>
              <a:t>τονισμένα </a:t>
            </a:r>
            <a:r>
              <a:rPr lang="en-US" sz="2200" spc="-160" dirty="0">
                <a:latin typeface="Abadi Extra Light" panose="020B0204020104020204" pitchFamily="34" charset="0"/>
              </a:rPr>
              <a:t>μονοσύλλαβα </a:t>
            </a:r>
            <a:r>
              <a:rPr lang="en-US" sz="2200" spc="-185" dirty="0">
                <a:latin typeface="Abadi Extra Light" panose="020B0204020104020204" pitchFamily="34" charset="0"/>
              </a:rPr>
              <a:t>ακόμα </a:t>
            </a:r>
            <a:r>
              <a:rPr lang="en-US" sz="2200" spc="-240" dirty="0">
                <a:latin typeface="Abadi Extra Light" panose="020B0204020104020204" pitchFamily="34" charset="0"/>
              </a:rPr>
              <a:t>και  </a:t>
            </a:r>
            <a:r>
              <a:rPr lang="en-US" sz="2200" spc="-265" dirty="0">
                <a:latin typeface="Abadi Extra Light" panose="020B0204020104020204" pitchFamily="34" charset="0"/>
              </a:rPr>
              <a:t>όταν </a:t>
            </a:r>
            <a:r>
              <a:rPr lang="en-US" sz="2200" spc="-175" dirty="0">
                <a:latin typeface="Abadi Extra Light" panose="020B0204020104020204" pitchFamily="34" charset="0"/>
              </a:rPr>
              <a:t>δεν </a:t>
            </a:r>
            <a:r>
              <a:rPr lang="en-US" sz="2200" spc="-160" dirty="0">
                <a:latin typeface="Abadi Extra Light" panose="020B0204020104020204" pitchFamily="34" charset="0"/>
              </a:rPr>
              <a:t>έχουν </a:t>
            </a:r>
            <a:r>
              <a:rPr lang="en-US" sz="2200" spc="-229" dirty="0">
                <a:latin typeface="Abadi Extra Light" panose="020B0204020104020204" pitchFamily="34" charset="0"/>
              </a:rPr>
              <a:t>τόνο </a:t>
            </a:r>
            <a:r>
              <a:rPr lang="en-US" sz="2200" spc="-175" dirty="0">
                <a:latin typeface="Abadi Extra Light" panose="020B0204020104020204" pitchFamily="34" charset="0"/>
              </a:rPr>
              <a:t>γραμμένο </a:t>
            </a:r>
            <a:r>
              <a:rPr lang="en-US" sz="2200" spc="-145" dirty="0">
                <a:latin typeface="Abadi Extra Light" panose="020B0204020104020204" pitchFamily="34" charset="0"/>
              </a:rPr>
              <a:t>(ha, sta, </a:t>
            </a:r>
            <a:r>
              <a:rPr lang="en-US" sz="2200" spc="-95" dirty="0">
                <a:latin typeface="Abadi Extra Light" panose="020B0204020104020204" pitchFamily="34" charset="0"/>
              </a:rPr>
              <a:t>so, </a:t>
            </a:r>
            <a:r>
              <a:rPr lang="en-US" sz="2200" spc="-100" dirty="0">
                <a:latin typeface="Abadi Extra Light" panose="020B0204020104020204" pitchFamily="34" charset="0"/>
              </a:rPr>
              <a:t>sa, </a:t>
            </a:r>
            <a:r>
              <a:rPr lang="en-US" sz="2200" spc="-155" dirty="0">
                <a:latin typeface="Abadi Extra Light" panose="020B0204020104020204" pitchFamily="34" charset="0"/>
              </a:rPr>
              <a:t>va,  </a:t>
            </a:r>
            <a:r>
              <a:rPr lang="en-US" sz="2200" spc="-170" dirty="0">
                <a:latin typeface="Abadi Extra Light" panose="020B0204020104020204" pitchFamily="34" charset="0"/>
              </a:rPr>
              <a:t>gru, </a:t>
            </a:r>
            <a:r>
              <a:rPr lang="en-US" sz="2200" spc="-145" dirty="0">
                <a:latin typeface="Abadi Extra Light" panose="020B0204020104020204" pitchFamily="34" charset="0"/>
              </a:rPr>
              <a:t>re, </a:t>
            </a:r>
            <a:r>
              <a:rPr lang="en-US" sz="2200" spc="-175" dirty="0">
                <a:latin typeface="Abadi Extra Light" panose="020B0204020104020204" pitchFamily="34" charset="0"/>
              </a:rPr>
              <a:t>blu </a:t>
            </a:r>
            <a:r>
              <a:rPr lang="en-US" sz="2200" spc="-145" dirty="0">
                <a:latin typeface="Abadi Extra Light" panose="020B0204020104020204" pitchFamily="34" charset="0"/>
              </a:rPr>
              <a:t>κ.ά.): </a:t>
            </a:r>
            <a:r>
              <a:rPr lang="en-US" sz="2200" spc="-155" dirty="0">
                <a:latin typeface="Abadi Extra Light" panose="020B0204020104020204" pitchFamily="34" charset="0"/>
              </a:rPr>
              <a:t>sto </a:t>
            </a:r>
            <a:r>
              <a:rPr lang="en-US" sz="2200" spc="-160" dirty="0">
                <a:latin typeface="Abadi Extra Light" panose="020B0204020104020204" pitchFamily="34" charset="0"/>
              </a:rPr>
              <a:t>bene, </a:t>
            </a:r>
            <a:r>
              <a:rPr lang="en-US" sz="2200" spc="-165" dirty="0">
                <a:latin typeface="Abadi Extra Light" panose="020B0204020104020204" pitchFamily="34" charset="0"/>
              </a:rPr>
              <a:t>ho</a:t>
            </a:r>
            <a:r>
              <a:rPr lang="en-US" sz="2200" spc="229" dirty="0">
                <a:latin typeface="Abadi Extra Light" panose="020B0204020104020204" pitchFamily="34" charset="0"/>
              </a:rPr>
              <a:t> </a:t>
            </a:r>
            <a:r>
              <a:rPr lang="en-US" sz="2200" spc="-200" dirty="0">
                <a:latin typeface="Abadi Extra Light" panose="020B0204020104020204" pitchFamily="34" charset="0"/>
              </a:rPr>
              <a:t>fame</a:t>
            </a:r>
            <a:endParaRPr lang="en-US" sz="2200" dirty="0">
              <a:latin typeface="Abadi Extra Light" panose="020B0204020104020204" pitchFamily="34" charset="0"/>
            </a:endParaRPr>
          </a:p>
          <a:p>
            <a:pPr marL="756285" marR="201930" lvl="1" indent="-228600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Arial" panose="020B0604020202020204" pitchFamily="34" charset="0"/>
              <a:buChar char="•"/>
              <a:tabLst>
                <a:tab pos="756920" algn="l"/>
              </a:tabLst>
            </a:pPr>
            <a:r>
              <a:rPr lang="en-US" sz="2200" spc="-160" dirty="0">
                <a:latin typeface="Abadi Extra Light" panose="020B0204020104020204" pitchFamily="34" charset="0"/>
              </a:rPr>
              <a:t>Έπ</a:t>
            </a:r>
            <a:r>
              <a:rPr lang="en-US" sz="2200" spc="-160" dirty="0" err="1">
                <a:latin typeface="Abadi Extra Light" panose="020B0204020104020204" pitchFamily="34" charset="0"/>
              </a:rPr>
              <a:t>ειτ</a:t>
            </a:r>
            <a:r>
              <a:rPr lang="en-US" sz="2200" spc="-160" dirty="0">
                <a:latin typeface="Abadi Extra Light" panose="020B0204020104020204" pitchFamily="34" charset="0"/>
              </a:rPr>
              <a:t>α </a:t>
            </a:r>
            <a:r>
              <a:rPr lang="en-US" sz="2200" spc="-45" dirty="0">
                <a:latin typeface="Abadi Extra Light" panose="020B0204020104020204" pitchFamily="34" charset="0"/>
              </a:rPr>
              <a:t>από </a:t>
            </a:r>
            <a:r>
              <a:rPr lang="en-US" sz="2200" spc="-260" dirty="0">
                <a:latin typeface="Abadi Extra Light" panose="020B0204020104020204" pitchFamily="34" charset="0"/>
              </a:rPr>
              <a:t>αρκετά </a:t>
            </a:r>
            <a:r>
              <a:rPr lang="en-US" sz="2200" spc="-245" dirty="0">
                <a:latin typeface="Abadi Extra Light" panose="020B0204020104020204" pitchFamily="34" charset="0"/>
              </a:rPr>
              <a:t>άτονα </a:t>
            </a:r>
            <a:r>
              <a:rPr lang="en-US" sz="2200" spc="-160" dirty="0">
                <a:latin typeface="Abadi Extra Light" panose="020B0204020104020204" pitchFamily="34" charset="0"/>
              </a:rPr>
              <a:t>μονοσύλλαβα </a:t>
            </a:r>
            <a:r>
              <a:rPr lang="en-US" sz="2200" spc="-125" dirty="0">
                <a:latin typeface="Abadi Extra Light" panose="020B0204020104020204" pitchFamily="34" charset="0"/>
              </a:rPr>
              <a:t>(a, </a:t>
            </a:r>
            <a:r>
              <a:rPr lang="en-US" sz="2200" spc="-140" dirty="0">
                <a:latin typeface="Abadi Extra Light" panose="020B0204020104020204" pitchFamily="34" charset="0"/>
              </a:rPr>
              <a:t>che, </a:t>
            </a:r>
            <a:r>
              <a:rPr lang="en-US" sz="2200" spc="-195" dirty="0">
                <a:latin typeface="Abadi Extra Light" panose="020B0204020104020204" pitchFamily="34" charset="0"/>
              </a:rPr>
              <a:t>ma,  </a:t>
            </a:r>
            <a:r>
              <a:rPr lang="en-US" sz="2200" spc="-175" dirty="0">
                <a:latin typeface="Abadi Extra Light" panose="020B0204020104020204" pitchFamily="34" charset="0"/>
              </a:rPr>
              <a:t>tra, </a:t>
            </a:r>
            <a:r>
              <a:rPr lang="en-US" sz="2200" spc="-100" dirty="0">
                <a:latin typeface="Abadi Extra Light" panose="020B0204020104020204" pitchFamily="34" charset="0"/>
              </a:rPr>
              <a:t>se, </a:t>
            </a:r>
            <a:r>
              <a:rPr lang="en-US" sz="2200" spc="-120" dirty="0">
                <a:latin typeface="Abadi Extra Light" panose="020B0204020104020204" pitchFamily="34" charset="0"/>
              </a:rPr>
              <a:t>o, </a:t>
            </a:r>
            <a:r>
              <a:rPr lang="en-US" sz="2200" spc="-150" dirty="0">
                <a:latin typeface="Abadi Extra Light" panose="020B0204020104020204" pitchFamily="34" charset="0"/>
              </a:rPr>
              <a:t>chi): </a:t>
            </a:r>
            <a:r>
              <a:rPr lang="en-US" sz="2200" spc="-140" dirty="0">
                <a:latin typeface="Abadi Extra Light" panose="020B0204020104020204" pitchFamily="34" charset="0"/>
              </a:rPr>
              <a:t>a </a:t>
            </a:r>
            <a:r>
              <a:rPr lang="en-US" sz="2200" spc="-135" dirty="0">
                <a:latin typeface="Abadi Extra Light" panose="020B0204020104020204" pitchFamily="34" charset="0"/>
              </a:rPr>
              <a:t>Milano, [a mmilano], </a:t>
            </a:r>
            <a:r>
              <a:rPr lang="en-US" sz="2200" spc="-200" dirty="0">
                <a:latin typeface="Abadi Extra Light" panose="020B0204020104020204" pitchFamily="34" charset="0"/>
              </a:rPr>
              <a:t>tra</a:t>
            </a:r>
            <a:r>
              <a:rPr lang="en-US" sz="2200" spc="105" dirty="0">
                <a:latin typeface="Abadi Extra Light" panose="020B0204020104020204" pitchFamily="34" charset="0"/>
              </a:rPr>
              <a:t> </a:t>
            </a:r>
            <a:r>
              <a:rPr lang="en-US" sz="2200" spc="-150" dirty="0">
                <a:latin typeface="Abadi Extra Light" panose="020B0204020104020204" pitchFamily="34" charset="0"/>
              </a:rPr>
              <a:t>poco [tra ppɔko]</a:t>
            </a:r>
            <a:endParaRPr lang="en-US" sz="2200" dirty="0">
              <a:latin typeface="Abadi Extra Light" panose="020B0204020104020204" pitchFamily="34" charset="0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81D60167-4931-47E6-BA6A-407CBD079E47}" type="slidenum">
              <a:rPr lang="en-US" spc="-114">
                <a:solidFill>
                  <a:schemeClr val="tx1">
                    <a:tint val="75000"/>
                  </a:schemeClr>
                </a:solidFill>
              </a:rPr>
              <a:pPr>
                <a:spcAft>
                  <a:spcPts val="600"/>
                </a:spcAft>
              </a:pPr>
              <a:t>6</a:t>
            </a:fld>
            <a:endParaRPr lang="en-US" spc="-114">
              <a:solidFill>
                <a:schemeClr val="tx1">
                  <a:tint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Iato (</a:t>
            </a:r>
            <a:r>
              <a:rPr lang="el-GR">
                <a:solidFill>
                  <a:srgbClr val="FFFFFF"/>
                </a:solidFill>
              </a:rPr>
              <a:t>χασμωδία</a:t>
            </a:r>
            <a:r>
              <a:rPr lang="en-US">
                <a:solidFill>
                  <a:srgbClr val="FFFFFF"/>
                </a:solidFill>
              </a:rPr>
              <a:t>)</a:t>
            </a:r>
            <a:endParaRPr lang="el-GR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355600">
              <a:tabLst>
                <a:tab pos="355600" algn="l"/>
                <a:tab pos="356235" algn="l"/>
              </a:tabLst>
            </a:pPr>
            <a:r>
              <a:rPr lang="el-GR" spc="-210" dirty="0">
                <a:latin typeface="DejaVu Sans"/>
                <a:cs typeface="DejaVu Sans"/>
              </a:rPr>
              <a:t>Όταν δύο φωνήεντα στην ιταλική δεν αποτελούν δίφθογγο, το φαινόμενο ονομάζεται </a:t>
            </a:r>
            <a:r>
              <a:rPr lang="en-US" spc="-210" dirty="0" err="1">
                <a:latin typeface="DejaVu Sans"/>
                <a:cs typeface="DejaVu Sans"/>
              </a:rPr>
              <a:t>iato</a:t>
            </a:r>
            <a:r>
              <a:rPr lang="en-US" spc="-210" dirty="0">
                <a:latin typeface="DejaVu Sans"/>
                <a:cs typeface="DejaVu Sans"/>
              </a:rPr>
              <a:t> (</a:t>
            </a:r>
            <a:r>
              <a:rPr lang="el-GR" spc="-210" dirty="0">
                <a:latin typeface="DejaVu Sans"/>
                <a:cs typeface="DejaVu Sans"/>
              </a:rPr>
              <a:t>χασμωδία</a:t>
            </a:r>
            <a:r>
              <a:rPr lang="en-US" spc="-210" dirty="0">
                <a:latin typeface="DejaVu Sans"/>
                <a:cs typeface="DejaVu Sans"/>
              </a:rPr>
              <a:t>)</a:t>
            </a:r>
            <a:endParaRPr lang="el-GR" spc="-210" dirty="0">
              <a:latin typeface="DejaVu Sans"/>
              <a:cs typeface="DejaVu Sans"/>
            </a:endParaRPr>
          </a:p>
          <a:p>
            <a:pPr marL="355600">
              <a:tabLst>
                <a:tab pos="355600" algn="l"/>
                <a:tab pos="356235" algn="l"/>
              </a:tabLst>
            </a:pPr>
            <a:r>
              <a:rPr lang="el-GR" spc="-210" dirty="0">
                <a:latin typeface="DejaVu Sans"/>
                <a:cs typeface="DejaVu Sans"/>
              </a:rPr>
              <a:t>Για να συμβαίνει αυτό:</a:t>
            </a:r>
            <a:endParaRPr lang="en-US" spc="-210" dirty="0">
              <a:latin typeface="DejaVu Sans"/>
              <a:cs typeface="DejaVu Sans"/>
            </a:endParaRP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Δεν υπάρχει ούτε το ημίφωνο [</a:t>
            </a:r>
            <a:r>
              <a:rPr lang="en-US" dirty="0"/>
              <a:t>j] </a:t>
            </a:r>
            <a:r>
              <a:rPr lang="el-GR" dirty="0"/>
              <a:t>ούτε το </a:t>
            </a:r>
            <a:r>
              <a:rPr lang="en-US" dirty="0"/>
              <a:t>[w]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Όταν τα [</a:t>
            </a:r>
            <a:r>
              <a:rPr lang="en-US" dirty="0" err="1"/>
              <a:t>i</a:t>
            </a:r>
            <a:r>
              <a:rPr lang="el-GR" dirty="0"/>
              <a:t>] και [</a:t>
            </a:r>
            <a:r>
              <a:rPr lang="en-US" dirty="0"/>
              <a:t>u] </a:t>
            </a:r>
            <a:r>
              <a:rPr lang="el-GR" dirty="0"/>
              <a:t>είναι τονισμένα 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Μετά από πρόθεμα: </a:t>
            </a:r>
            <a:r>
              <a:rPr lang="en-US" dirty="0" err="1"/>
              <a:t>ri</a:t>
            </a:r>
            <a:r>
              <a:rPr lang="en-US" dirty="0"/>
              <a:t>-, bi- o tri-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05CBC3C-2E5A-4839-8B9B-2E5A6ADF0F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27FF362-FC97-4BF5-949B-D4ADFA26E4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8888549">
            <a:off x="-1059473" y="-1108988"/>
            <a:ext cx="7179830" cy="5226565"/>
          </a:xfrm>
          <a:custGeom>
            <a:avLst/>
            <a:gdLst>
              <a:gd name="connsiteX0" fmla="*/ 5217841 w 7179830"/>
              <a:gd name="connsiteY0" fmla="*/ 464824 h 5226565"/>
              <a:gd name="connsiteX1" fmla="*/ 5222490 w 7179830"/>
              <a:gd name="connsiteY1" fmla="*/ 464289 h 5226565"/>
              <a:gd name="connsiteX2" fmla="*/ 5216768 w 7179830"/>
              <a:gd name="connsiteY2" fmla="*/ 463394 h 5226565"/>
              <a:gd name="connsiteX3" fmla="*/ 5217841 w 7179830"/>
              <a:gd name="connsiteY3" fmla="*/ 464824 h 5226565"/>
              <a:gd name="connsiteX4" fmla="*/ 4945201 w 7179830"/>
              <a:gd name="connsiteY4" fmla="*/ 5226565 h 5226565"/>
              <a:gd name="connsiteX5" fmla="*/ 140449 w 7179830"/>
              <a:gd name="connsiteY5" fmla="*/ 2240811 h 5226565"/>
              <a:gd name="connsiteX6" fmla="*/ 232913 w 7179830"/>
              <a:gd name="connsiteY6" fmla="*/ 2052782 h 5226565"/>
              <a:gd name="connsiteX7" fmla="*/ 375714 w 7179830"/>
              <a:gd name="connsiteY7" fmla="*/ 1803205 h 5226565"/>
              <a:gd name="connsiteX8" fmla="*/ 1512756 w 7179830"/>
              <a:gd name="connsiteY8" fmla="*/ 638448 h 5226565"/>
              <a:gd name="connsiteX9" fmla="*/ 2902095 w 7179830"/>
              <a:gd name="connsiteY9" fmla="*/ 120440 h 5226565"/>
              <a:gd name="connsiteX10" fmla="*/ 2848453 w 7179830"/>
              <a:gd name="connsiteY10" fmla="*/ 125626 h 5226565"/>
              <a:gd name="connsiteX11" fmla="*/ 1837830 w 7179830"/>
              <a:gd name="connsiteY11" fmla="*/ 426203 h 5226565"/>
              <a:gd name="connsiteX12" fmla="*/ 214608 w 7179830"/>
              <a:gd name="connsiteY12" fmla="*/ 1882239 h 5226565"/>
              <a:gd name="connsiteX13" fmla="*/ 91317 w 7179830"/>
              <a:gd name="connsiteY13" fmla="*/ 2123701 h 5226565"/>
              <a:gd name="connsiteX14" fmla="*/ 64092 w 7179830"/>
              <a:gd name="connsiteY14" fmla="*/ 2193361 h 5226565"/>
              <a:gd name="connsiteX15" fmla="*/ 0 w 7179830"/>
              <a:gd name="connsiteY15" fmla="*/ 2153533 h 5226565"/>
              <a:gd name="connsiteX16" fmla="*/ 42834 w 7179830"/>
              <a:gd name="connsiteY16" fmla="*/ 2047277 h 5226565"/>
              <a:gd name="connsiteX17" fmla="*/ 923582 w 7179830"/>
              <a:gd name="connsiteY17" fmla="*/ 915600 h 5226565"/>
              <a:gd name="connsiteX18" fmla="*/ 2686989 w 7179830"/>
              <a:gd name="connsiteY18" fmla="*/ 73950 h 5226565"/>
              <a:gd name="connsiteX19" fmla="*/ 3059983 w 7179830"/>
              <a:gd name="connsiteY19" fmla="*/ 20308 h 5226565"/>
              <a:gd name="connsiteX20" fmla="*/ 3454435 w 7179830"/>
              <a:gd name="connsiteY20" fmla="*/ 1176 h 5226565"/>
              <a:gd name="connsiteX21" fmla="*/ 3923806 w 7179830"/>
              <a:gd name="connsiteY21" fmla="*/ 49990 h 5226565"/>
              <a:gd name="connsiteX22" fmla="*/ 5350874 w 7179830"/>
              <a:gd name="connsiteY22" fmla="*/ 426917 h 5226565"/>
              <a:gd name="connsiteX23" fmla="*/ 6607360 w 7179830"/>
              <a:gd name="connsiteY23" fmla="*/ 1075097 h 5226565"/>
              <a:gd name="connsiteX24" fmla="*/ 7110534 w 7179830"/>
              <a:gd name="connsiteY24" fmla="*/ 1541421 h 5226565"/>
              <a:gd name="connsiteX25" fmla="*/ 7179830 w 7179830"/>
              <a:gd name="connsiteY25" fmla="*/ 1630542 h 5226565"/>
              <a:gd name="connsiteX26" fmla="*/ 7136295 w 7179830"/>
              <a:gd name="connsiteY26" fmla="*/ 1700600 h 5226565"/>
              <a:gd name="connsiteX27" fmla="*/ 7131140 w 7179830"/>
              <a:gd name="connsiteY27" fmla="*/ 1693045 h 5226565"/>
              <a:gd name="connsiteX28" fmla="*/ 6577499 w 7179830"/>
              <a:gd name="connsiteY28" fmla="*/ 1148230 h 5226565"/>
              <a:gd name="connsiteX29" fmla="*/ 5494816 w 7179830"/>
              <a:gd name="connsiteY29" fmla="*/ 563527 h 5226565"/>
              <a:gd name="connsiteX30" fmla="*/ 5366967 w 7179830"/>
              <a:gd name="connsiteY30" fmla="*/ 514176 h 5226565"/>
              <a:gd name="connsiteX31" fmla="*/ 5244661 w 7179830"/>
              <a:gd name="connsiteY31" fmla="*/ 470725 h 5226565"/>
              <a:gd name="connsiteX32" fmla="*/ 5904822 w 7179830"/>
              <a:gd name="connsiteY32" fmla="*/ 815468 h 5226565"/>
              <a:gd name="connsiteX33" fmla="*/ 7015222 w 7179830"/>
              <a:gd name="connsiteY33" fmla="*/ 1815185 h 5226565"/>
              <a:gd name="connsiteX34" fmla="*/ 7040454 w 7179830"/>
              <a:gd name="connsiteY34" fmla="*/ 1854830 h 52265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7179830" h="5226565">
                <a:moveTo>
                  <a:pt x="5217841" y="464824"/>
                </a:moveTo>
                <a:lnTo>
                  <a:pt x="5222490" y="464289"/>
                </a:lnTo>
                <a:lnTo>
                  <a:pt x="5216768" y="463394"/>
                </a:lnTo>
                <a:cubicBezTo>
                  <a:pt x="5216768" y="463394"/>
                  <a:pt x="5216768" y="464646"/>
                  <a:pt x="5217841" y="464824"/>
                </a:cubicBezTo>
                <a:close/>
                <a:moveTo>
                  <a:pt x="4945201" y="5226565"/>
                </a:moveTo>
                <a:lnTo>
                  <a:pt x="140449" y="2240811"/>
                </a:lnTo>
                <a:lnTo>
                  <a:pt x="232913" y="2052782"/>
                </a:lnTo>
                <a:cubicBezTo>
                  <a:pt x="277693" y="1968290"/>
                  <a:pt x="325201" y="1885054"/>
                  <a:pt x="375714" y="1803205"/>
                </a:cubicBezTo>
                <a:cubicBezTo>
                  <a:pt x="667528" y="1329721"/>
                  <a:pt x="1039629" y="935091"/>
                  <a:pt x="1512756" y="638448"/>
                </a:cubicBezTo>
                <a:cubicBezTo>
                  <a:pt x="1939392" y="370950"/>
                  <a:pt x="2405724" y="210560"/>
                  <a:pt x="2902095" y="120440"/>
                </a:cubicBezTo>
                <a:cubicBezTo>
                  <a:pt x="2884054" y="118134"/>
                  <a:pt x="2865727" y="119904"/>
                  <a:pt x="2848453" y="125626"/>
                </a:cubicBezTo>
                <a:cubicBezTo>
                  <a:pt x="2498704" y="175943"/>
                  <a:pt x="2158217" y="277201"/>
                  <a:pt x="1837830" y="426203"/>
                </a:cubicBezTo>
                <a:cubicBezTo>
                  <a:pt x="1147094" y="744660"/>
                  <a:pt x="593502" y="1217071"/>
                  <a:pt x="214608" y="1882239"/>
                </a:cubicBezTo>
                <a:cubicBezTo>
                  <a:pt x="169441" y="1960776"/>
                  <a:pt x="128308" y="2041369"/>
                  <a:pt x="91317" y="2123701"/>
                </a:cubicBezTo>
                <a:lnTo>
                  <a:pt x="64092" y="2193361"/>
                </a:lnTo>
                <a:lnTo>
                  <a:pt x="0" y="2153533"/>
                </a:lnTo>
                <a:lnTo>
                  <a:pt x="42834" y="2047277"/>
                </a:lnTo>
                <a:cubicBezTo>
                  <a:pt x="241792" y="1615775"/>
                  <a:pt x="541268" y="1241591"/>
                  <a:pt x="923582" y="915600"/>
                </a:cubicBezTo>
                <a:cubicBezTo>
                  <a:pt x="1435331" y="478415"/>
                  <a:pt x="2028081" y="205375"/>
                  <a:pt x="2686989" y="73950"/>
                </a:cubicBezTo>
                <a:cubicBezTo>
                  <a:pt x="2810367" y="49274"/>
                  <a:pt x="2934818" y="32466"/>
                  <a:pt x="3059983" y="20308"/>
                </a:cubicBezTo>
                <a:cubicBezTo>
                  <a:pt x="3185149" y="8148"/>
                  <a:pt x="3308706" y="2963"/>
                  <a:pt x="3454435" y="1176"/>
                </a:cubicBezTo>
                <a:cubicBezTo>
                  <a:pt x="3599805" y="-5977"/>
                  <a:pt x="3761985" y="20665"/>
                  <a:pt x="3923806" y="49990"/>
                </a:cubicBezTo>
                <a:cubicBezTo>
                  <a:pt x="4409449" y="137964"/>
                  <a:pt x="4886867" y="257228"/>
                  <a:pt x="5350874" y="426917"/>
                </a:cubicBezTo>
                <a:cubicBezTo>
                  <a:pt x="5797001" y="589991"/>
                  <a:pt x="6223101" y="792223"/>
                  <a:pt x="6607360" y="1075097"/>
                </a:cubicBezTo>
                <a:cubicBezTo>
                  <a:pt x="6794438" y="1212779"/>
                  <a:pt x="6965102" y="1365689"/>
                  <a:pt x="7110534" y="1541421"/>
                </a:cubicBezTo>
                <a:lnTo>
                  <a:pt x="7179830" y="1630542"/>
                </a:lnTo>
                <a:lnTo>
                  <a:pt x="7136295" y="1700600"/>
                </a:lnTo>
                <a:lnTo>
                  <a:pt x="7131140" y="1693045"/>
                </a:lnTo>
                <a:cubicBezTo>
                  <a:pt x="6977874" y="1483026"/>
                  <a:pt x="6788448" y="1305671"/>
                  <a:pt x="6577499" y="1148230"/>
                </a:cubicBezTo>
                <a:cubicBezTo>
                  <a:pt x="6245452" y="900401"/>
                  <a:pt x="5878538" y="716408"/>
                  <a:pt x="5494816" y="563527"/>
                </a:cubicBezTo>
                <a:cubicBezTo>
                  <a:pt x="5452491" y="546487"/>
                  <a:pt x="5409881" y="530036"/>
                  <a:pt x="5366967" y="514176"/>
                </a:cubicBezTo>
                <a:cubicBezTo>
                  <a:pt x="5326377" y="499156"/>
                  <a:pt x="5285430" y="485210"/>
                  <a:pt x="5244661" y="470725"/>
                </a:cubicBezTo>
                <a:cubicBezTo>
                  <a:pt x="5471517" y="572127"/>
                  <a:pt x="5691970" y="687263"/>
                  <a:pt x="5904822" y="815468"/>
                </a:cubicBezTo>
                <a:cubicBezTo>
                  <a:pt x="6336645" y="1080104"/>
                  <a:pt x="6718758" y="1400351"/>
                  <a:pt x="7015222" y="1815185"/>
                </a:cubicBezTo>
                <a:lnTo>
                  <a:pt x="7040454" y="1854830"/>
                </a:lnTo>
                <a:close/>
              </a:path>
            </a:pathLst>
          </a:custGeom>
          <a:solidFill>
            <a:schemeClr val="accent2"/>
          </a:solidFill>
          <a:ln w="1270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841246" y="673770"/>
            <a:ext cx="3644489" cy="241448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6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Μεταφορά κανόνων/Trasferimento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6095999" y="882315"/>
            <a:ext cx="5254754" cy="5294647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2200">
                <a:solidFill>
                  <a:schemeClr val="tx1"/>
                </a:solidFill>
              </a:rPr>
              <a:t>Όταν η προφορά δεν εμπεδώνεται κατά την παιδική ηλικία, αποτελεί δυσκολία για την εκμάθηση της ξένης γλώσσας. </a:t>
            </a:r>
          </a:p>
          <a:p>
            <a:r>
              <a:rPr lang="en-US" sz="2200">
                <a:solidFill>
                  <a:schemeClr val="tx1"/>
                </a:solidFill>
              </a:rPr>
              <a:t>Αυθορμήτως και αυτόματα ο ομιλητής της ξένης γλώσσας μεταφέρει τους φωνολογικούς κανόνες της μητρικής του.</a:t>
            </a:r>
          </a:p>
          <a:p>
            <a:r>
              <a:rPr lang="en-US" sz="2200">
                <a:solidFill>
                  <a:schemeClr val="tx1"/>
                </a:solidFill>
              </a:rPr>
              <a:t>Η μεταφορά παρουσιάζεται κυρίως στα δάνεια.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05CBC3C-2E5A-4839-8B9B-2E5A6ADF0F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27FF362-FC97-4BF5-949B-D4ADFA26E4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8888549">
            <a:off x="-1059473" y="-1108988"/>
            <a:ext cx="7179830" cy="5226565"/>
          </a:xfrm>
          <a:custGeom>
            <a:avLst/>
            <a:gdLst>
              <a:gd name="connsiteX0" fmla="*/ 5217841 w 7179830"/>
              <a:gd name="connsiteY0" fmla="*/ 464824 h 5226565"/>
              <a:gd name="connsiteX1" fmla="*/ 5222490 w 7179830"/>
              <a:gd name="connsiteY1" fmla="*/ 464289 h 5226565"/>
              <a:gd name="connsiteX2" fmla="*/ 5216768 w 7179830"/>
              <a:gd name="connsiteY2" fmla="*/ 463394 h 5226565"/>
              <a:gd name="connsiteX3" fmla="*/ 5217841 w 7179830"/>
              <a:gd name="connsiteY3" fmla="*/ 464824 h 5226565"/>
              <a:gd name="connsiteX4" fmla="*/ 4945201 w 7179830"/>
              <a:gd name="connsiteY4" fmla="*/ 5226565 h 5226565"/>
              <a:gd name="connsiteX5" fmla="*/ 140449 w 7179830"/>
              <a:gd name="connsiteY5" fmla="*/ 2240811 h 5226565"/>
              <a:gd name="connsiteX6" fmla="*/ 232913 w 7179830"/>
              <a:gd name="connsiteY6" fmla="*/ 2052782 h 5226565"/>
              <a:gd name="connsiteX7" fmla="*/ 375714 w 7179830"/>
              <a:gd name="connsiteY7" fmla="*/ 1803205 h 5226565"/>
              <a:gd name="connsiteX8" fmla="*/ 1512756 w 7179830"/>
              <a:gd name="connsiteY8" fmla="*/ 638448 h 5226565"/>
              <a:gd name="connsiteX9" fmla="*/ 2902095 w 7179830"/>
              <a:gd name="connsiteY9" fmla="*/ 120440 h 5226565"/>
              <a:gd name="connsiteX10" fmla="*/ 2848453 w 7179830"/>
              <a:gd name="connsiteY10" fmla="*/ 125626 h 5226565"/>
              <a:gd name="connsiteX11" fmla="*/ 1837830 w 7179830"/>
              <a:gd name="connsiteY11" fmla="*/ 426203 h 5226565"/>
              <a:gd name="connsiteX12" fmla="*/ 214608 w 7179830"/>
              <a:gd name="connsiteY12" fmla="*/ 1882239 h 5226565"/>
              <a:gd name="connsiteX13" fmla="*/ 91317 w 7179830"/>
              <a:gd name="connsiteY13" fmla="*/ 2123701 h 5226565"/>
              <a:gd name="connsiteX14" fmla="*/ 64092 w 7179830"/>
              <a:gd name="connsiteY14" fmla="*/ 2193361 h 5226565"/>
              <a:gd name="connsiteX15" fmla="*/ 0 w 7179830"/>
              <a:gd name="connsiteY15" fmla="*/ 2153533 h 5226565"/>
              <a:gd name="connsiteX16" fmla="*/ 42834 w 7179830"/>
              <a:gd name="connsiteY16" fmla="*/ 2047277 h 5226565"/>
              <a:gd name="connsiteX17" fmla="*/ 923582 w 7179830"/>
              <a:gd name="connsiteY17" fmla="*/ 915600 h 5226565"/>
              <a:gd name="connsiteX18" fmla="*/ 2686989 w 7179830"/>
              <a:gd name="connsiteY18" fmla="*/ 73950 h 5226565"/>
              <a:gd name="connsiteX19" fmla="*/ 3059983 w 7179830"/>
              <a:gd name="connsiteY19" fmla="*/ 20308 h 5226565"/>
              <a:gd name="connsiteX20" fmla="*/ 3454435 w 7179830"/>
              <a:gd name="connsiteY20" fmla="*/ 1176 h 5226565"/>
              <a:gd name="connsiteX21" fmla="*/ 3923806 w 7179830"/>
              <a:gd name="connsiteY21" fmla="*/ 49990 h 5226565"/>
              <a:gd name="connsiteX22" fmla="*/ 5350874 w 7179830"/>
              <a:gd name="connsiteY22" fmla="*/ 426917 h 5226565"/>
              <a:gd name="connsiteX23" fmla="*/ 6607360 w 7179830"/>
              <a:gd name="connsiteY23" fmla="*/ 1075097 h 5226565"/>
              <a:gd name="connsiteX24" fmla="*/ 7110534 w 7179830"/>
              <a:gd name="connsiteY24" fmla="*/ 1541421 h 5226565"/>
              <a:gd name="connsiteX25" fmla="*/ 7179830 w 7179830"/>
              <a:gd name="connsiteY25" fmla="*/ 1630542 h 5226565"/>
              <a:gd name="connsiteX26" fmla="*/ 7136295 w 7179830"/>
              <a:gd name="connsiteY26" fmla="*/ 1700600 h 5226565"/>
              <a:gd name="connsiteX27" fmla="*/ 7131140 w 7179830"/>
              <a:gd name="connsiteY27" fmla="*/ 1693045 h 5226565"/>
              <a:gd name="connsiteX28" fmla="*/ 6577499 w 7179830"/>
              <a:gd name="connsiteY28" fmla="*/ 1148230 h 5226565"/>
              <a:gd name="connsiteX29" fmla="*/ 5494816 w 7179830"/>
              <a:gd name="connsiteY29" fmla="*/ 563527 h 5226565"/>
              <a:gd name="connsiteX30" fmla="*/ 5366967 w 7179830"/>
              <a:gd name="connsiteY30" fmla="*/ 514176 h 5226565"/>
              <a:gd name="connsiteX31" fmla="*/ 5244661 w 7179830"/>
              <a:gd name="connsiteY31" fmla="*/ 470725 h 5226565"/>
              <a:gd name="connsiteX32" fmla="*/ 5904822 w 7179830"/>
              <a:gd name="connsiteY32" fmla="*/ 815468 h 5226565"/>
              <a:gd name="connsiteX33" fmla="*/ 7015222 w 7179830"/>
              <a:gd name="connsiteY33" fmla="*/ 1815185 h 5226565"/>
              <a:gd name="connsiteX34" fmla="*/ 7040454 w 7179830"/>
              <a:gd name="connsiteY34" fmla="*/ 1854830 h 52265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7179830" h="5226565">
                <a:moveTo>
                  <a:pt x="5217841" y="464824"/>
                </a:moveTo>
                <a:lnTo>
                  <a:pt x="5222490" y="464289"/>
                </a:lnTo>
                <a:lnTo>
                  <a:pt x="5216768" y="463394"/>
                </a:lnTo>
                <a:cubicBezTo>
                  <a:pt x="5216768" y="463394"/>
                  <a:pt x="5216768" y="464646"/>
                  <a:pt x="5217841" y="464824"/>
                </a:cubicBezTo>
                <a:close/>
                <a:moveTo>
                  <a:pt x="4945201" y="5226565"/>
                </a:moveTo>
                <a:lnTo>
                  <a:pt x="140449" y="2240811"/>
                </a:lnTo>
                <a:lnTo>
                  <a:pt x="232913" y="2052782"/>
                </a:lnTo>
                <a:cubicBezTo>
                  <a:pt x="277693" y="1968290"/>
                  <a:pt x="325201" y="1885054"/>
                  <a:pt x="375714" y="1803205"/>
                </a:cubicBezTo>
                <a:cubicBezTo>
                  <a:pt x="667528" y="1329721"/>
                  <a:pt x="1039629" y="935091"/>
                  <a:pt x="1512756" y="638448"/>
                </a:cubicBezTo>
                <a:cubicBezTo>
                  <a:pt x="1939392" y="370950"/>
                  <a:pt x="2405724" y="210560"/>
                  <a:pt x="2902095" y="120440"/>
                </a:cubicBezTo>
                <a:cubicBezTo>
                  <a:pt x="2884054" y="118134"/>
                  <a:pt x="2865727" y="119904"/>
                  <a:pt x="2848453" y="125626"/>
                </a:cubicBezTo>
                <a:cubicBezTo>
                  <a:pt x="2498704" y="175943"/>
                  <a:pt x="2158217" y="277201"/>
                  <a:pt x="1837830" y="426203"/>
                </a:cubicBezTo>
                <a:cubicBezTo>
                  <a:pt x="1147094" y="744660"/>
                  <a:pt x="593502" y="1217071"/>
                  <a:pt x="214608" y="1882239"/>
                </a:cubicBezTo>
                <a:cubicBezTo>
                  <a:pt x="169441" y="1960776"/>
                  <a:pt x="128308" y="2041369"/>
                  <a:pt x="91317" y="2123701"/>
                </a:cubicBezTo>
                <a:lnTo>
                  <a:pt x="64092" y="2193361"/>
                </a:lnTo>
                <a:lnTo>
                  <a:pt x="0" y="2153533"/>
                </a:lnTo>
                <a:lnTo>
                  <a:pt x="42834" y="2047277"/>
                </a:lnTo>
                <a:cubicBezTo>
                  <a:pt x="241792" y="1615775"/>
                  <a:pt x="541268" y="1241591"/>
                  <a:pt x="923582" y="915600"/>
                </a:cubicBezTo>
                <a:cubicBezTo>
                  <a:pt x="1435331" y="478415"/>
                  <a:pt x="2028081" y="205375"/>
                  <a:pt x="2686989" y="73950"/>
                </a:cubicBezTo>
                <a:cubicBezTo>
                  <a:pt x="2810367" y="49274"/>
                  <a:pt x="2934818" y="32466"/>
                  <a:pt x="3059983" y="20308"/>
                </a:cubicBezTo>
                <a:cubicBezTo>
                  <a:pt x="3185149" y="8148"/>
                  <a:pt x="3308706" y="2963"/>
                  <a:pt x="3454435" y="1176"/>
                </a:cubicBezTo>
                <a:cubicBezTo>
                  <a:pt x="3599805" y="-5977"/>
                  <a:pt x="3761985" y="20665"/>
                  <a:pt x="3923806" y="49990"/>
                </a:cubicBezTo>
                <a:cubicBezTo>
                  <a:pt x="4409449" y="137964"/>
                  <a:pt x="4886867" y="257228"/>
                  <a:pt x="5350874" y="426917"/>
                </a:cubicBezTo>
                <a:cubicBezTo>
                  <a:pt x="5797001" y="589991"/>
                  <a:pt x="6223101" y="792223"/>
                  <a:pt x="6607360" y="1075097"/>
                </a:cubicBezTo>
                <a:cubicBezTo>
                  <a:pt x="6794438" y="1212779"/>
                  <a:pt x="6965102" y="1365689"/>
                  <a:pt x="7110534" y="1541421"/>
                </a:cubicBezTo>
                <a:lnTo>
                  <a:pt x="7179830" y="1630542"/>
                </a:lnTo>
                <a:lnTo>
                  <a:pt x="7136295" y="1700600"/>
                </a:lnTo>
                <a:lnTo>
                  <a:pt x="7131140" y="1693045"/>
                </a:lnTo>
                <a:cubicBezTo>
                  <a:pt x="6977874" y="1483026"/>
                  <a:pt x="6788448" y="1305671"/>
                  <a:pt x="6577499" y="1148230"/>
                </a:cubicBezTo>
                <a:cubicBezTo>
                  <a:pt x="6245452" y="900401"/>
                  <a:pt x="5878538" y="716408"/>
                  <a:pt x="5494816" y="563527"/>
                </a:cubicBezTo>
                <a:cubicBezTo>
                  <a:pt x="5452491" y="546487"/>
                  <a:pt x="5409881" y="530036"/>
                  <a:pt x="5366967" y="514176"/>
                </a:cubicBezTo>
                <a:cubicBezTo>
                  <a:pt x="5326377" y="499156"/>
                  <a:pt x="5285430" y="485210"/>
                  <a:pt x="5244661" y="470725"/>
                </a:cubicBezTo>
                <a:cubicBezTo>
                  <a:pt x="5471517" y="572127"/>
                  <a:pt x="5691970" y="687263"/>
                  <a:pt x="5904822" y="815468"/>
                </a:cubicBezTo>
                <a:cubicBezTo>
                  <a:pt x="6336645" y="1080104"/>
                  <a:pt x="6718758" y="1400351"/>
                  <a:pt x="7015222" y="1815185"/>
                </a:cubicBezTo>
                <a:lnTo>
                  <a:pt x="7040454" y="1854830"/>
                </a:lnTo>
                <a:close/>
              </a:path>
            </a:pathLst>
          </a:custGeom>
          <a:solidFill>
            <a:schemeClr val="accent2"/>
          </a:solidFill>
          <a:ln w="1270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841246" y="673770"/>
            <a:ext cx="3644489" cy="241448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54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Μεταφορά και δάνειο (prestito)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6095999" y="882315"/>
            <a:ext cx="5254754" cy="5294647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2000">
                <a:solidFill>
                  <a:schemeClr val="tx1"/>
                </a:solidFill>
              </a:rPr>
              <a:t>Η μελέτη της μεταφοράς της προφοράς στα δάνεια και η προσαρμογή τους έχει την αντίστροφη πορεία από την ανάλυση φωνολογικών λαθών κατά την εκμάθηση της ξένης γλώσσας. </a:t>
            </a:r>
          </a:p>
          <a:p>
            <a:r>
              <a:rPr lang="en-US" sz="2000">
                <a:solidFill>
                  <a:schemeClr val="tx1"/>
                </a:solidFill>
              </a:rPr>
              <a:t>Η προσαρμογή του δανείου έχει μεγαλύτερη διάρκεια, αλλά και είναι αναπόφευκτη, κυρίως όταν το δάνειο φωνολογικά διαφέρει από το φωνολογικό σύστημα του ομιλητή.</a:t>
            </a:r>
          </a:p>
          <a:p>
            <a:r>
              <a:rPr lang="en-US" sz="2000">
                <a:solidFill>
                  <a:schemeClr val="tx1"/>
                </a:solidFill>
              </a:rPr>
              <a:t>Ο ομιλητής χρησιμοποιεί συγγενικούς φθόγγους για να προφέρει την λέξη προσαρμόζοντάς την στη δική του προφορά (π.χ. ελληνικά -ρωσικά).</a:t>
            </a:r>
          </a:p>
          <a:p>
            <a:r>
              <a:rPr lang="en-US" sz="2000">
                <a:solidFill>
                  <a:schemeClr val="tx1"/>
                </a:solidFill>
              </a:rPr>
              <a:t>Όταν η προφορά δεν παρουσιάζει μεγάλες διαφορές είναι πιο εύκολο (π.χ. ελληνικά- ιταλικά) ειδικά αν μοιάζουν και μορφολογικά.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395</TotalTime>
  <Words>1710</Words>
  <Application>Microsoft Office PowerPoint</Application>
  <PresentationFormat>Ευρεία οθόνη</PresentationFormat>
  <Paragraphs>158</Paragraphs>
  <Slides>23</Slides>
  <Notes>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8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23</vt:i4>
      </vt:variant>
    </vt:vector>
  </HeadingPairs>
  <TitlesOfParts>
    <vt:vector size="32" baseType="lpstr">
      <vt:lpstr>Abadi Extra Light</vt:lpstr>
      <vt:lpstr>Aptos</vt:lpstr>
      <vt:lpstr>Aptos Display</vt:lpstr>
      <vt:lpstr>Arial</vt:lpstr>
      <vt:lpstr>Calibri</vt:lpstr>
      <vt:lpstr>DejaVu Sans</vt:lpstr>
      <vt:lpstr>Trade Gothic LT Pro</vt:lpstr>
      <vt:lpstr>Wingdings</vt:lpstr>
      <vt:lpstr>Θέμα του Office</vt:lpstr>
      <vt:lpstr>ΦΩΝΗΤΙΚΑ ΦΑΙΝΟΜΕΝΑ ΚΑΙ ΛΑΘΗ</vt:lpstr>
      <vt:lpstr>Φωνητικά φαινόμενα στα όρια  λέξεων</vt:lpstr>
      <vt:lpstr>Έκθλιψη</vt:lpstr>
      <vt:lpstr>Αποκοπή</vt:lpstr>
      <vt:lpstr>Προκλιτικές – εγκλιτικές λέξεις</vt:lpstr>
      <vt:lpstr>Φωνοσυντακτικός  αναδιπλασιασμός</vt:lpstr>
      <vt:lpstr>Iato (χασμωδία)</vt:lpstr>
      <vt:lpstr>Μεταφορά κανόνων/Trasferimento</vt:lpstr>
      <vt:lpstr>Μεταφορά και δάνειο (prestito)</vt:lpstr>
      <vt:lpstr>Παραδείγματα </vt:lpstr>
      <vt:lpstr>Λάθη προφοράς</vt:lpstr>
      <vt:lpstr>Σύγκριση φωνητικών συστημάτων (1)</vt:lpstr>
      <vt:lpstr>Λάθη τυχαία και συστηματικά (1)</vt:lpstr>
      <vt:lpstr>Σύγκριση φωνητικών συστημάτων (2)</vt:lpstr>
      <vt:lpstr>Λάθη τυχαία και συστηματικά (2)</vt:lpstr>
      <vt:lpstr>Παρουσίαση του PowerPoint</vt:lpstr>
      <vt:lpstr>Λάθη τυχαία και συστηματικά (3)</vt:lpstr>
      <vt:lpstr>Λάθη τυχαία και συστηματικά (4)</vt:lpstr>
      <vt:lpstr>Λάθη που οφείλονται στην ανάγνωση</vt:lpstr>
      <vt:lpstr>Lettere straniere</vt:lpstr>
      <vt:lpstr>Μακρότητα και μορφοσυντακτικός αναδιπλασιασμός</vt:lpstr>
      <vt:lpstr>Σημείωση</vt:lpstr>
      <vt:lpstr>Άσκηση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Florou Katerina</dc:creator>
  <cp:lastModifiedBy>Florou Katerina</cp:lastModifiedBy>
  <cp:revision>7</cp:revision>
  <dcterms:created xsi:type="dcterms:W3CDTF">2025-05-03T10:13:15Z</dcterms:created>
  <dcterms:modified xsi:type="dcterms:W3CDTF">2025-05-16T07:25:12Z</dcterms:modified>
</cp:coreProperties>
</file>