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3"/>
  </p:notesMasterIdLst>
  <p:sldIdLst>
    <p:sldId id="268" r:id="rId2"/>
    <p:sldId id="269" r:id="rId3"/>
    <p:sldId id="256" r:id="rId4"/>
    <p:sldId id="258" r:id="rId5"/>
    <p:sldId id="259" r:id="rId6"/>
    <p:sldId id="261" r:id="rId7"/>
    <p:sldId id="262" r:id="rId8"/>
    <p:sldId id="263" r:id="rId9"/>
    <p:sldId id="265" r:id="rId10"/>
    <p:sldId id="266" r:id="rId11"/>
    <p:sldId id="267" r:id="rId12"/>
  </p:sldIdLst>
  <p:sldSz cx="9144000" cy="6858000" type="screen4x3"/>
  <p:notesSz cx="6858000" cy="9144000"/>
  <p:defaultTextStyle>
    <a:defPPr>
      <a:defRPr lang="el-GR"/>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2" autoAdjust="0"/>
    <p:restoredTop sz="86491" autoAdjust="0"/>
  </p:normalViewPr>
  <p:slideViewPr>
    <p:cSldViewPr>
      <p:cViewPr varScale="1">
        <p:scale>
          <a:sx n="50" d="100"/>
          <a:sy n="50" d="100"/>
        </p:scale>
        <p:origin x="-107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11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endParaRPr lang="el-GR"/>
          </a:p>
        </p:txBody>
      </p:sp>
      <p:sp>
        <p:nvSpPr>
          <p:cNvPr id="9113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endParaRPr lang="el-GR"/>
          </a:p>
        </p:txBody>
      </p:sp>
      <p:sp>
        <p:nvSpPr>
          <p:cNvPr id="911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9114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p>
        </p:txBody>
      </p:sp>
      <p:sp>
        <p:nvSpPr>
          <p:cNvPr id="9114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endParaRPr lang="el-GR"/>
          </a:p>
        </p:txBody>
      </p:sp>
      <p:sp>
        <p:nvSpPr>
          <p:cNvPr id="9114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fld id="{5416B6AB-3475-457F-83AB-A4DAE0A98CE7}" type="slidenum">
              <a:rPr lang="el-GR"/>
              <a:pPr/>
              <a:t>‹#›</a:t>
            </a:fld>
            <a:endParaRPr lang="el-GR"/>
          </a:p>
        </p:txBody>
      </p:sp>
    </p:spTree>
    <p:extLst>
      <p:ext uri="{BB962C8B-B14F-4D97-AF65-F5344CB8AC3E}">
        <p14:creationId xmlns:p14="http://schemas.microsoft.com/office/powerpoint/2010/main" val="268537619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FB14899-B3BA-426B-AA41-5A4B088DAEC8}" type="slidenum">
              <a:rPr lang="el-GR"/>
              <a:pPr/>
              <a:t>3</a:t>
            </a:fld>
            <a:endParaRPr lang="el-GR"/>
          </a:p>
        </p:txBody>
      </p:sp>
      <p:sp>
        <p:nvSpPr>
          <p:cNvPr id="93186" name="Rectangle 2"/>
          <p:cNvSpPr>
            <a:spLocks noGrp="1" noRot="1" noChangeAspect="1" noChangeArrowheads="1" noTextEdit="1"/>
          </p:cNvSpPr>
          <p:nvPr>
            <p:ph type="sldImg"/>
          </p:nvPr>
        </p:nvSpPr>
        <p:spPr>
          <a:ln/>
        </p:spPr>
      </p:sp>
      <p:sp>
        <p:nvSpPr>
          <p:cNvPr id="93187" name="Rectangle 3"/>
          <p:cNvSpPr>
            <a:spLocks noGrp="1" noChangeArrowheads="1"/>
          </p:cNvSpPr>
          <p:nvPr>
            <p:ph type="body" idx="1"/>
          </p:nvPr>
        </p:nvSpPr>
        <p:spPr/>
        <p:txBody>
          <a:bodyPr/>
          <a:lstStyle/>
          <a:p>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C9415BC-C790-4DBA-8A2B-0982E8148218}" type="slidenum">
              <a:rPr lang="el-GR"/>
              <a:pPr/>
              <a:t>4</a:t>
            </a:fld>
            <a:endParaRPr lang="el-GR"/>
          </a:p>
        </p:txBody>
      </p:sp>
      <p:sp>
        <p:nvSpPr>
          <p:cNvPr id="94210" name="Rectangle 2"/>
          <p:cNvSpPr>
            <a:spLocks noGrp="1" noRot="1" noChangeAspect="1" noChangeArrowheads="1" noTextEdit="1"/>
          </p:cNvSpPr>
          <p:nvPr>
            <p:ph type="sldImg"/>
          </p:nvPr>
        </p:nvSpPr>
        <p:spPr>
          <a:ln/>
        </p:spPr>
      </p:sp>
      <p:sp>
        <p:nvSpPr>
          <p:cNvPr id="94211" name="Rectangle 3"/>
          <p:cNvSpPr>
            <a:spLocks noGrp="1" noChangeArrowheads="1"/>
          </p:cNvSpPr>
          <p:nvPr>
            <p:ph type="body" idx="1"/>
          </p:nvPr>
        </p:nvSpPr>
        <p:spPr/>
        <p:txBody>
          <a:bodyPr/>
          <a:lstStyle/>
          <a:p>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D9A6F31-99B3-4DD2-87AA-1BD299A7B770}" type="slidenum">
              <a:rPr lang="el-GR"/>
              <a:pPr/>
              <a:t>5</a:t>
            </a:fld>
            <a:endParaRPr lang="el-GR"/>
          </a:p>
        </p:txBody>
      </p:sp>
      <p:sp>
        <p:nvSpPr>
          <p:cNvPr id="95234" name="Rectangle 2"/>
          <p:cNvSpPr>
            <a:spLocks noGrp="1" noRot="1" noChangeAspect="1" noChangeArrowheads="1" noTextEdit="1"/>
          </p:cNvSpPr>
          <p:nvPr>
            <p:ph type="sldImg"/>
          </p:nvPr>
        </p:nvSpPr>
        <p:spPr>
          <a:ln/>
        </p:spPr>
      </p:sp>
      <p:sp>
        <p:nvSpPr>
          <p:cNvPr id="95235" name="Rectangle 3"/>
          <p:cNvSpPr>
            <a:spLocks noGrp="1" noChangeArrowheads="1"/>
          </p:cNvSpPr>
          <p:nvPr>
            <p:ph type="body" idx="1"/>
          </p:nvPr>
        </p:nvSpPr>
        <p:spPr/>
        <p:txBody>
          <a:bodyPr/>
          <a:lstStyle/>
          <a:p>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3E3B52F-DA8D-4926-900C-E582C3232DD0}" type="slidenum">
              <a:rPr lang="el-GR"/>
              <a:pPr/>
              <a:t>6</a:t>
            </a:fld>
            <a:endParaRPr lang="el-GR"/>
          </a:p>
        </p:txBody>
      </p:sp>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p:txBody>
          <a:bodyPr/>
          <a:lstStyle/>
          <a:p>
            <a:endParaRPr 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C058A71-107E-44BE-9EBF-5133DEEECCC0}" type="slidenum">
              <a:rPr lang="el-GR"/>
              <a:pPr/>
              <a:t>7</a:t>
            </a:fld>
            <a:endParaRPr lang="el-GR"/>
          </a:p>
        </p:txBody>
      </p:sp>
      <p:sp>
        <p:nvSpPr>
          <p:cNvPr id="97282" name="Rectangle 2"/>
          <p:cNvSpPr>
            <a:spLocks noGrp="1" noRot="1" noChangeAspect="1" noChangeArrowheads="1" noTextEdit="1"/>
          </p:cNvSpPr>
          <p:nvPr>
            <p:ph type="sldImg"/>
          </p:nvPr>
        </p:nvSpPr>
        <p:spPr>
          <a:ln/>
        </p:spPr>
      </p:sp>
      <p:sp>
        <p:nvSpPr>
          <p:cNvPr id="97283" name="Rectangle 3"/>
          <p:cNvSpPr>
            <a:spLocks noGrp="1" noChangeArrowheads="1"/>
          </p:cNvSpPr>
          <p:nvPr>
            <p:ph type="body" idx="1"/>
          </p:nvPr>
        </p:nvSpPr>
        <p:spPr/>
        <p:txBody>
          <a:bodyPr/>
          <a:lstStyle/>
          <a:p>
            <a:endParaRPr lang="el-G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2365C1F-D44C-41AE-BCB2-5E2439B3F399}" type="slidenum">
              <a:rPr lang="el-GR"/>
              <a:pPr/>
              <a:t>8</a:t>
            </a:fld>
            <a:endParaRPr lang="el-GR"/>
          </a:p>
        </p:txBody>
      </p:sp>
      <p:sp>
        <p:nvSpPr>
          <p:cNvPr id="98306" name="Rectangle 2"/>
          <p:cNvSpPr>
            <a:spLocks noGrp="1" noRot="1" noChangeAspect="1" noChangeArrowheads="1" noTextEdit="1"/>
          </p:cNvSpPr>
          <p:nvPr>
            <p:ph type="sldImg"/>
          </p:nvPr>
        </p:nvSpPr>
        <p:spPr>
          <a:ln/>
        </p:spPr>
      </p:sp>
      <p:sp>
        <p:nvSpPr>
          <p:cNvPr id="98307" name="Rectangle 3"/>
          <p:cNvSpPr>
            <a:spLocks noGrp="1" noChangeArrowheads="1"/>
          </p:cNvSpPr>
          <p:nvPr>
            <p:ph type="body" idx="1"/>
          </p:nvPr>
        </p:nvSpPr>
        <p:spPr/>
        <p:txBody>
          <a:bodyPr/>
          <a:lstStyle/>
          <a:p>
            <a:endParaRPr lang="el-G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81B3829-F0B0-4595-8214-9BC43F8B888A}" type="slidenum">
              <a:rPr lang="el-GR"/>
              <a:pPr/>
              <a:t>9</a:t>
            </a:fld>
            <a:endParaRPr lang="el-GR"/>
          </a:p>
        </p:txBody>
      </p:sp>
      <p:sp>
        <p:nvSpPr>
          <p:cNvPr id="99330" name="Rectangle 2"/>
          <p:cNvSpPr>
            <a:spLocks noGrp="1" noRot="1" noChangeAspect="1" noChangeArrowheads="1" noTextEdit="1"/>
          </p:cNvSpPr>
          <p:nvPr>
            <p:ph type="sldImg"/>
          </p:nvPr>
        </p:nvSpPr>
        <p:spPr>
          <a:ln/>
        </p:spPr>
      </p:sp>
      <p:sp>
        <p:nvSpPr>
          <p:cNvPr id="99331" name="Rectangle 3"/>
          <p:cNvSpPr>
            <a:spLocks noGrp="1" noChangeArrowheads="1"/>
          </p:cNvSpPr>
          <p:nvPr>
            <p:ph type="body" idx="1"/>
          </p:nvPr>
        </p:nvSpPr>
        <p:spPr/>
        <p:txBody>
          <a:bodyPr/>
          <a:lstStyle/>
          <a:p>
            <a:endParaRPr lang="el-G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42D0F03-1329-4AA6-B37D-14957ED789C7}" type="slidenum">
              <a:rPr lang="el-GR"/>
              <a:pPr/>
              <a:t>10</a:t>
            </a:fld>
            <a:endParaRPr lang="el-GR"/>
          </a:p>
        </p:txBody>
      </p:sp>
      <p:sp>
        <p:nvSpPr>
          <p:cNvPr id="100354" name="Rectangle 2"/>
          <p:cNvSpPr>
            <a:spLocks noGrp="1" noRot="1" noChangeAspect="1" noChangeArrowheads="1" noTextEdit="1"/>
          </p:cNvSpPr>
          <p:nvPr>
            <p:ph type="sldImg"/>
          </p:nvPr>
        </p:nvSpPr>
        <p:spPr>
          <a:ln/>
        </p:spPr>
      </p:sp>
      <p:sp>
        <p:nvSpPr>
          <p:cNvPr id="100355" name="Rectangle 3"/>
          <p:cNvSpPr>
            <a:spLocks noGrp="1" noChangeArrowheads="1"/>
          </p:cNvSpPr>
          <p:nvPr>
            <p:ph type="body" idx="1"/>
          </p:nvPr>
        </p:nvSpPr>
        <p:spPr/>
        <p:txBody>
          <a:bodyPr/>
          <a:lstStyle/>
          <a:p>
            <a:endParaRPr lang="el-G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7E8DE1B-0EE0-4CB0-AB2E-D9C71103B02D}" type="slidenum">
              <a:rPr lang="el-GR"/>
              <a:pPr/>
              <a:t>11</a:t>
            </a:fld>
            <a:endParaRPr lang="el-GR"/>
          </a:p>
        </p:txBody>
      </p:sp>
      <p:sp>
        <p:nvSpPr>
          <p:cNvPr id="101378" name="Rectangle 2"/>
          <p:cNvSpPr>
            <a:spLocks noGrp="1" noRot="1" noChangeAspect="1" noChangeArrowheads="1" noTextEdit="1"/>
          </p:cNvSpPr>
          <p:nvPr>
            <p:ph type="sldImg"/>
          </p:nvPr>
        </p:nvSpPr>
        <p:spPr>
          <a:ln/>
        </p:spPr>
      </p:sp>
      <p:sp>
        <p:nvSpPr>
          <p:cNvPr id="101379" name="Rectangle 3"/>
          <p:cNvSpPr>
            <a:spLocks noGrp="1" noChangeArrowheads="1"/>
          </p:cNvSpPr>
          <p:nvPr>
            <p:ph type="body" idx="1"/>
          </p:nvPr>
        </p:nvSpPr>
        <p:spPr/>
        <p:txBody>
          <a:bodyPr/>
          <a:lstStyle/>
          <a:p>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19458" name="Group 2"/>
          <p:cNvGrpSpPr>
            <a:grpSpLocks/>
          </p:cNvGrpSpPr>
          <p:nvPr/>
        </p:nvGrpSpPr>
        <p:grpSpPr bwMode="auto">
          <a:xfrm>
            <a:off x="0" y="2438400"/>
            <a:ext cx="9009063" cy="1052513"/>
            <a:chOff x="0" y="1536"/>
            <a:chExt cx="5675" cy="663"/>
          </a:xfrm>
        </p:grpSpPr>
        <p:grpSp>
          <p:nvGrpSpPr>
            <p:cNvPr id="19459" name="Group 3"/>
            <p:cNvGrpSpPr>
              <a:grpSpLocks/>
            </p:cNvGrpSpPr>
            <p:nvPr/>
          </p:nvGrpSpPr>
          <p:grpSpPr bwMode="auto">
            <a:xfrm>
              <a:off x="183" y="1604"/>
              <a:ext cx="448" cy="299"/>
              <a:chOff x="720" y="336"/>
              <a:chExt cx="624" cy="432"/>
            </a:xfrm>
          </p:grpSpPr>
          <p:sp>
            <p:nvSpPr>
              <p:cNvPr id="19460" name="Rectangle 4"/>
              <p:cNvSpPr>
                <a:spLocks noChangeArrowheads="1"/>
              </p:cNvSpPr>
              <p:nvPr/>
            </p:nvSpPr>
            <p:spPr bwMode="auto">
              <a:xfrm>
                <a:off x="720" y="336"/>
                <a:ext cx="384" cy="432"/>
              </a:xfrm>
              <a:prstGeom prst="rect">
                <a:avLst/>
              </a:prstGeom>
              <a:solidFill>
                <a:schemeClr val="folHlink"/>
              </a:solidFill>
              <a:ln w="9525">
                <a:noFill/>
                <a:miter lim="800000"/>
                <a:headEnd/>
                <a:tailEnd/>
              </a:ln>
              <a:effectLst/>
            </p:spPr>
            <p:txBody>
              <a:bodyPr wrap="none" anchor="ctr"/>
              <a:lstStyle/>
              <a:p>
                <a:endParaRPr lang="el-GR"/>
              </a:p>
            </p:txBody>
          </p:sp>
          <p:sp>
            <p:nvSpPr>
              <p:cNvPr id="19461"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endParaRPr lang="el-GR"/>
              </a:p>
            </p:txBody>
          </p:sp>
        </p:grpSp>
        <p:grpSp>
          <p:nvGrpSpPr>
            <p:cNvPr id="19462" name="Group 6"/>
            <p:cNvGrpSpPr>
              <a:grpSpLocks/>
            </p:cNvGrpSpPr>
            <p:nvPr/>
          </p:nvGrpSpPr>
          <p:grpSpPr bwMode="auto">
            <a:xfrm>
              <a:off x="261" y="1870"/>
              <a:ext cx="465" cy="299"/>
              <a:chOff x="912" y="2640"/>
              <a:chExt cx="672" cy="432"/>
            </a:xfrm>
          </p:grpSpPr>
          <p:sp>
            <p:nvSpPr>
              <p:cNvPr id="19463" name="Rectangle 7"/>
              <p:cNvSpPr>
                <a:spLocks noChangeArrowheads="1"/>
              </p:cNvSpPr>
              <p:nvPr/>
            </p:nvSpPr>
            <p:spPr bwMode="auto">
              <a:xfrm>
                <a:off x="912" y="2640"/>
                <a:ext cx="384" cy="432"/>
              </a:xfrm>
              <a:prstGeom prst="rect">
                <a:avLst/>
              </a:prstGeom>
              <a:solidFill>
                <a:schemeClr val="accent2"/>
              </a:solidFill>
              <a:ln w="9525">
                <a:noFill/>
                <a:miter lim="800000"/>
                <a:headEnd/>
                <a:tailEnd/>
              </a:ln>
              <a:effectLst/>
            </p:spPr>
            <p:txBody>
              <a:bodyPr wrap="none" anchor="ctr"/>
              <a:lstStyle/>
              <a:p>
                <a:endParaRPr lang="el-GR"/>
              </a:p>
            </p:txBody>
          </p:sp>
          <p:sp>
            <p:nvSpPr>
              <p:cNvPr id="19464"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endParaRPr lang="el-GR"/>
              </a:p>
            </p:txBody>
          </p:sp>
        </p:grpSp>
        <p:sp>
          <p:nvSpPr>
            <p:cNvPr id="19465"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endParaRPr lang="el-GR"/>
            </a:p>
          </p:txBody>
        </p:sp>
        <p:sp>
          <p:nvSpPr>
            <p:cNvPr id="19466" name="Rectangle 10"/>
            <p:cNvSpPr>
              <a:spLocks noChangeArrowheads="1"/>
            </p:cNvSpPr>
            <p:nvPr/>
          </p:nvSpPr>
          <p:spPr bwMode="auto">
            <a:xfrm>
              <a:off x="400" y="1536"/>
              <a:ext cx="20" cy="663"/>
            </a:xfrm>
            <a:prstGeom prst="rect">
              <a:avLst/>
            </a:prstGeom>
            <a:solidFill>
              <a:schemeClr val="bg2"/>
            </a:solidFill>
            <a:ln w="9525">
              <a:noFill/>
              <a:miter lim="800000"/>
              <a:headEnd/>
              <a:tailEnd/>
            </a:ln>
            <a:effectLst/>
          </p:spPr>
          <p:txBody>
            <a:bodyPr wrap="none" anchor="ctr"/>
            <a:lstStyle/>
            <a:p>
              <a:endParaRPr lang="el-GR"/>
            </a:p>
          </p:txBody>
        </p:sp>
        <p:sp>
          <p:nvSpPr>
            <p:cNvPr id="19467"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endParaRPr lang="el-GR"/>
            </a:p>
          </p:txBody>
        </p:sp>
      </p:grpSp>
      <p:sp>
        <p:nvSpPr>
          <p:cNvPr id="19468" name="Rectangle 12"/>
          <p:cNvSpPr>
            <a:spLocks noGrp="1" noChangeArrowheads="1"/>
          </p:cNvSpPr>
          <p:nvPr>
            <p:ph type="ctrTitle"/>
          </p:nvPr>
        </p:nvSpPr>
        <p:spPr>
          <a:xfrm>
            <a:off x="990600" y="1828800"/>
            <a:ext cx="7772400" cy="1143000"/>
          </a:xfrm>
        </p:spPr>
        <p:txBody>
          <a:bodyPr/>
          <a:lstStyle>
            <a:lvl1pPr>
              <a:defRPr/>
            </a:lvl1pPr>
          </a:lstStyle>
          <a:p>
            <a:r>
              <a:rPr lang="el-GR"/>
              <a:t>Κάντε κλικ για να επεξεργαστείτε τον τίτλο</a:t>
            </a:r>
          </a:p>
        </p:txBody>
      </p:sp>
      <p:sp>
        <p:nvSpPr>
          <p:cNvPr id="19469"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l-GR"/>
              <a:t>Κάντε κλικ για να επεξεργαστείτε τον υπότιτλο του υποδείγματος</a:t>
            </a:r>
          </a:p>
        </p:txBody>
      </p:sp>
      <p:sp>
        <p:nvSpPr>
          <p:cNvPr id="19470" name="Rectangle 14"/>
          <p:cNvSpPr>
            <a:spLocks noGrp="1" noChangeArrowheads="1"/>
          </p:cNvSpPr>
          <p:nvPr>
            <p:ph type="dt" sz="half" idx="2"/>
          </p:nvPr>
        </p:nvSpPr>
        <p:spPr>
          <a:xfrm>
            <a:off x="990600" y="6248400"/>
            <a:ext cx="1905000" cy="457200"/>
          </a:xfrm>
        </p:spPr>
        <p:txBody>
          <a:bodyPr/>
          <a:lstStyle>
            <a:lvl1pPr>
              <a:defRPr>
                <a:solidFill>
                  <a:schemeClr val="bg2"/>
                </a:solidFill>
              </a:defRPr>
            </a:lvl1pPr>
          </a:lstStyle>
          <a:p>
            <a:endParaRPr lang="el-GR"/>
          </a:p>
        </p:txBody>
      </p:sp>
      <p:sp>
        <p:nvSpPr>
          <p:cNvPr id="19471" name="Rectangle 15"/>
          <p:cNvSpPr>
            <a:spLocks noGrp="1" noChangeArrowheads="1"/>
          </p:cNvSpPr>
          <p:nvPr>
            <p:ph type="ftr" sz="quarter" idx="3"/>
          </p:nvPr>
        </p:nvSpPr>
        <p:spPr>
          <a:xfrm>
            <a:off x="3429000" y="6248400"/>
            <a:ext cx="2895600" cy="457200"/>
          </a:xfrm>
        </p:spPr>
        <p:txBody>
          <a:bodyPr/>
          <a:lstStyle>
            <a:lvl1pPr>
              <a:defRPr>
                <a:solidFill>
                  <a:schemeClr val="bg2"/>
                </a:solidFill>
              </a:defRPr>
            </a:lvl1pPr>
          </a:lstStyle>
          <a:p>
            <a:endParaRPr lang="el-GR"/>
          </a:p>
        </p:txBody>
      </p:sp>
      <p:sp>
        <p:nvSpPr>
          <p:cNvPr id="19472" name="Rectangle 16"/>
          <p:cNvSpPr>
            <a:spLocks noGrp="1" noChangeArrowheads="1"/>
          </p:cNvSpPr>
          <p:nvPr>
            <p:ph type="sldNum" sz="quarter" idx="4"/>
          </p:nvPr>
        </p:nvSpPr>
        <p:spPr>
          <a:xfrm>
            <a:off x="6858000" y="6248400"/>
            <a:ext cx="1905000" cy="457200"/>
          </a:xfrm>
        </p:spPr>
        <p:txBody>
          <a:bodyPr/>
          <a:lstStyle>
            <a:lvl1pPr>
              <a:defRPr>
                <a:solidFill>
                  <a:schemeClr val="bg2"/>
                </a:solidFill>
              </a:defRPr>
            </a:lvl1pPr>
          </a:lstStyle>
          <a:p>
            <a:fld id="{87102FF1-CE65-44D2-B2E6-9FC4740B4060}" type="slidenum">
              <a:rPr lang="el-GR"/>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4BC0515C-5A96-4DD1-8C43-BBBF8C246B36}" type="slidenum">
              <a:rPr lang="el-G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7004050" y="617538"/>
            <a:ext cx="1951038" cy="551497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1150938" y="617538"/>
            <a:ext cx="5700712" cy="551497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40AB9A84-139C-4317-AA05-7274C6B881E1}" type="slidenum">
              <a:rPr lang="el-G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41F2F45B-99BD-410D-B636-197A10D1B39A}" type="slidenum">
              <a:rPr lang="el-G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lvl1pPr>
              <a:defRPr/>
            </a:lvl1pPr>
          </a:lstStyle>
          <a:p>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88F0E5C7-3CD0-4E76-AE28-428A9B88A3E4}" type="slidenum">
              <a:rPr lang="el-GR"/>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lvl1pPr>
              <a:defRPr/>
            </a:lvl1pPr>
          </a:lstStyle>
          <a:p>
            <a:endParaRPr lang="el-GR"/>
          </a:p>
        </p:txBody>
      </p:sp>
      <p:sp>
        <p:nvSpPr>
          <p:cNvPr id="6" name="5 - Θέση υποσέλιδου"/>
          <p:cNvSpPr>
            <a:spLocks noGrp="1"/>
          </p:cNvSpPr>
          <p:nvPr>
            <p:ph type="ftr" sz="quarter" idx="11"/>
          </p:nvPr>
        </p:nvSpPr>
        <p:spPr/>
        <p:txBody>
          <a:bodyPr/>
          <a:lstStyle>
            <a:lvl1pPr>
              <a:defRPr/>
            </a:lvl1pPr>
          </a:lstStyle>
          <a:p>
            <a:endParaRPr lang="el-GR"/>
          </a:p>
        </p:txBody>
      </p:sp>
      <p:sp>
        <p:nvSpPr>
          <p:cNvPr id="7" name="6 - Θέση αριθμού διαφάνειας"/>
          <p:cNvSpPr>
            <a:spLocks noGrp="1"/>
          </p:cNvSpPr>
          <p:nvPr>
            <p:ph type="sldNum" sz="quarter" idx="12"/>
          </p:nvPr>
        </p:nvSpPr>
        <p:spPr/>
        <p:txBody>
          <a:bodyPr/>
          <a:lstStyle>
            <a:lvl1pPr>
              <a:defRPr/>
            </a:lvl1pPr>
          </a:lstStyle>
          <a:p>
            <a:fld id="{3A10C0B0-6E28-42A8-B8AE-5C698A2DA40C}" type="slidenum">
              <a:rPr lang="el-G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lvl1pPr>
              <a:defRPr/>
            </a:lvl1pPr>
          </a:lstStyle>
          <a:p>
            <a:endParaRPr lang="el-GR"/>
          </a:p>
        </p:txBody>
      </p:sp>
      <p:sp>
        <p:nvSpPr>
          <p:cNvPr id="8" name="7 - Θέση υποσέλιδου"/>
          <p:cNvSpPr>
            <a:spLocks noGrp="1"/>
          </p:cNvSpPr>
          <p:nvPr>
            <p:ph type="ftr" sz="quarter" idx="11"/>
          </p:nvPr>
        </p:nvSpPr>
        <p:spPr/>
        <p:txBody>
          <a:bodyPr/>
          <a:lstStyle>
            <a:lvl1pPr>
              <a:defRPr/>
            </a:lvl1pPr>
          </a:lstStyle>
          <a:p>
            <a:endParaRPr lang="el-GR"/>
          </a:p>
        </p:txBody>
      </p:sp>
      <p:sp>
        <p:nvSpPr>
          <p:cNvPr id="9" name="8 - Θέση αριθμού διαφάνειας"/>
          <p:cNvSpPr>
            <a:spLocks noGrp="1"/>
          </p:cNvSpPr>
          <p:nvPr>
            <p:ph type="sldNum" sz="quarter" idx="12"/>
          </p:nvPr>
        </p:nvSpPr>
        <p:spPr/>
        <p:txBody>
          <a:bodyPr/>
          <a:lstStyle>
            <a:lvl1pPr>
              <a:defRPr/>
            </a:lvl1pPr>
          </a:lstStyle>
          <a:p>
            <a:fld id="{4088B633-D1AD-45AD-866A-A1D74C52DD7B}" type="slidenum">
              <a:rPr lang="el-G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lvl1pPr>
              <a:defRPr/>
            </a:lvl1pPr>
          </a:lstStyle>
          <a:p>
            <a:endParaRPr lang="el-GR"/>
          </a:p>
        </p:txBody>
      </p:sp>
      <p:sp>
        <p:nvSpPr>
          <p:cNvPr id="4" name="3 - Θέση υποσέλιδου"/>
          <p:cNvSpPr>
            <a:spLocks noGrp="1"/>
          </p:cNvSpPr>
          <p:nvPr>
            <p:ph type="ftr" sz="quarter" idx="11"/>
          </p:nvPr>
        </p:nvSpPr>
        <p:spPr/>
        <p:txBody>
          <a:bodyPr/>
          <a:lstStyle>
            <a:lvl1pPr>
              <a:defRPr/>
            </a:lvl1pPr>
          </a:lstStyle>
          <a:p>
            <a:endParaRPr lang="el-GR"/>
          </a:p>
        </p:txBody>
      </p:sp>
      <p:sp>
        <p:nvSpPr>
          <p:cNvPr id="5" name="4 - Θέση αριθμού διαφάνειας"/>
          <p:cNvSpPr>
            <a:spLocks noGrp="1"/>
          </p:cNvSpPr>
          <p:nvPr>
            <p:ph type="sldNum" sz="quarter" idx="12"/>
          </p:nvPr>
        </p:nvSpPr>
        <p:spPr/>
        <p:txBody>
          <a:bodyPr/>
          <a:lstStyle>
            <a:lvl1pPr>
              <a:defRPr/>
            </a:lvl1pPr>
          </a:lstStyle>
          <a:p>
            <a:fld id="{5F0788C4-357B-43E2-93A5-229C136A6E2D}" type="slidenum">
              <a:rPr lang="el-G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lvl1pPr>
              <a:defRPr/>
            </a:lvl1pPr>
          </a:lstStyle>
          <a:p>
            <a:endParaRPr lang="el-GR"/>
          </a:p>
        </p:txBody>
      </p:sp>
      <p:sp>
        <p:nvSpPr>
          <p:cNvPr id="3" name="2 - Θέση υποσέλιδου"/>
          <p:cNvSpPr>
            <a:spLocks noGrp="1"/>
          </p:cNvSpPr>
          <p:nvPr>
            <p:ph type="ftr" sz="quarter" idx="11"/>
          </p:nvPr>
        </p:nvSpPr>
        <p:spPr/>
        <p:txBody>
          <a:bodyPr/>
          <a:lstStyle>
            <a:lvl1pPr>
              <a:defRPr/>
            </a:lvl1pPr>
          </a:lstStyle>
          <a:p>
            <a:endParaRPr lang="el-GR"/>
          </a:p>
        </p:txBody>
      </p:sp>
      <p:sp>
        <p:nvSpPr>
          <p:cNvPr id="4" name="3 - Θέση αριθμού διαφάνειας"/>
          <p:cNvSpPr>
            <a:spLocks noGrp="1"/>
          </p:cNvSpPr>
          <p:nvPr>
            <p:ph type="sldNum" sz="quarter" idx="12"/>
          </p:nvPr>
        </p:nvSpPr>
        <p:spPr/>
        <p:txBody>
          <a:bodyPr/>
          <a:lstStyle>
            <a:lvl1pPr>
              <a:defRPr/>
            </a:lvl1pPr>
          </a:lstStyle>
          <a:p>
            <a:fld id="{22D071C4-6397-426F-94EF-713928E0A3DB}" type="slidenum">
              <a:rPr lang="el-G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lvl1pPr>
              <a:defRPr/>
            </a:lvl1pPr>
          </a:lstStyle>
          <a:p>
            <a:endParaRPr lang="el-GR"/>
          </a:p>
        </p:txBody>
      </p:sp>
      <p:sp>
        <p:nvSpPr>
          <p:cNvPr id="6" name="5 - Θέση υποσέλιδου"/>
          <p:cNvSpPr>
            <a:spLocks noGrp="1"/>
          </p:cNvSpPr>
          <p:nvPr>
            <p:ph type="ftr" sz="quarter" idx="11"/>
          </p:nvPr>
        </p:nvSpPr>
        <p:spPr/>
        <p:txBody>
          <a:bodyPr/>
          <a:lstStyle>
            <a:lvl1pPr>
              <a:defRPr/>
            </a:lvl1pPr>
          </a:lstStyle>
          <a:p>
            <a:endParaRPr lang="el-GR"/>
          </a:p>
        </p:txBody>
      </p:sp>
      <p:sp>
        <p:nvSpPr>
          <p:cNvPr id="7" name="6 - Θέση αριθμού διαφάνειας"/>
          <p:cNvSpPr>
            <a:spLocks noGrp="1"/>
          </p:cNvSpPr>
          <p:nvPr>
            <p:ph type="sldNum" sz="quarter" idx="12"/>
          </p:nvPr>
        </p:nvSpPr>
        <p:spPr/>
        <p:txBody>
          <a:bodyPr/>
          <a:lstStyle>
            <a:lvl1pPr>
              <a:defRPr/>
            </a:lvl1pPr>
          </a:lstStyle>
          <a:p>
            <a:fld id="{1912926F-E8DB-44A9-A8E8-C29A27E34100}" type="slidenum">
              <a:rPr lang="el-G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lvl1pPr>
              <a:defRPr/>
            </a:lvl1pPr>
          </a:lstStyle>
          <a:p>
            <a:endParaRPr lang="el-GR"/>
          </a:p>
        </p:txBody>
      </p:sp>
      <p:sp>
        <p:nvSpPr>
          <p:cNvPr id="6" name="5 - Θέση υποσέλιδου"/>
          <p:cNvSpPr>
            <a:spLocks noGrp="1"/>
          </p:cNvSpPr>
          <p:nvPr>
            <p:ph type="ftr" sz="quarter" idx="11"/>
          </p:nvPr>
        </p:nvSpPr>
        <p:spPr/>
        <p:txBody>
          <a:bodyPr/>
          <a:lstStyle>
            <a:lvl1pPr>
              <a:defRPr/>
            </a:lvl1pPr>
          </a:lstStyle>
          <a:p>
            <a:endParaRPr lang="el-GR"/>
          </a:p>
        </p:txBody>
      </p:sp>
      <p:sp>
        <p:nvSpPr>
          <p:cNvPr id="7" name="6 - Θέση αριθμού διαφάνειας"/>
          <p:cNvSpPr>
            <a:spLocks noGrp="1"/>
          </p:cNvSpPr>
          <p:nvPr>
            <p:ph type="sldNum" sz="quarter" idx="12"/>
          </p:nvPr>
        </p:nvSpPr>
        <p:spPr/>
        <p:txBody>
          <a:bodyPr/>
          <a:lstStyle>
            <a:lvl1pPr>
              <a:defRPr/>
            </a:lvl1pPr>
          </a:lstStyle>
          <a:p>
            <a:fld id="{6F6DD71D-B95A-4187-86DD-98B7F798D320}" type="slidenum">
              <a:rPr lang="el-G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ChangeArrowheads="1"/>
          </p:cNvSpPr>
          <p:nvPr/>
        </p:nvSpPr>
        <p:spPr bwMode="ltGray">
          <a:xfrm>
            <a:off x="417513" y="1098550"/>
            <a:ext cx="438150" cy="474663"/>
          </a:xfrm>
          <a:prstGeom prst="rect">
            <a:avLst/>
          </a:prstGeom>
          <a:solidFill>
            <a:schemeClr val="accent2"/>
          </a:solidFill>
          <a:ln w="9525">
            <a:noFill/>
            <a:miter lim="800000"/>
            <a:headEnd/>
            <a:tailEnd/>
          </a:ln>
          <a:effectLst/>
        </p:spPr>
        <p:txBody>
          <a:bodyPr wrap="none" anchor="ctr"/>
          <a:lstStyle/>
          <a:p>
            <a:pPr algn="ctr"/>
            <a:endParaRPr kumimoji="1" lang="en-US"/>
          </a:p>
        </p:txBody>
      </p:sp>
      <p:sp>
        <p:nvSpPr>
          <p:cNvPr id="18435"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a:endParaRPr kumimoji="1" lang="en-US"/>
          </a:p>
        </p:txBody>
      </p:sp>
      <p:sp>
        <p:nvSpPr>
          <p:cNvPr id="18436" name="Rectangle 4"/>
          <p:cNvSpPr>
            <a:spLocks noChangeArrowheads="1"/>
          </p:cNvSpPr>
          <p:nvPr/>
        </p:nvSpPr>
        <p:spPr bwMode="ltGray">
          <a:xfrm>
            <a:off x="541338" y="1520825"/>
            <a:ext cx="422275" cy="474663"/>
          </a:xfrm>
          <a:prstGeom prst="rect">
            <a:avLst/>
          </a:prstGeom>
          <a:solidFill>
            <a:schemeClr val="folHlink"/>
          </a:solidFill>
          <a:ln w="9525">
            <a:noFill/>
            <a:miter lim="800000"/>
            <a:headEnd/>
            <a:tailEnd/>
          </a:ln>
          <a:effectLst/>
        </p:spPr>
        <p:txBody>
          <a:bodyPr wrap="none" anchor="ctr"/>
          <a:lstStyle/>
          <a:p>
            <a:pPr algn="ctr"/>
            <a:endParaRPr kumimoji="1" lang="en-US"/>
          </a:p>
        </p:txBody>
      </p:sp>
      <p:sp>
        <p:nvSpPr>
          <p:cNvPr id="18437"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endParaRPr kumimoji="1" lang="en-US"/>
          </a:p>
        </p:txBody>
      </p:sp>
      <p:sp>
        <p:nvSpPr>
          <p:cNvPr id="18438"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lgn="ctr"/>
            <a:endParaRPr kumimoji="1" lang="en-US"/>
          </a:p>
        </p:txBody>
      </p:sp>
      <p:sp>
        <p:nvSpPr>
          <p:cNvPr id="18439" name="Rectangle 7"/>
          <p:cNvSpPr>
            <a:spLocks noChangeArrowheads="1"/>
          </p:cNvSpPr>
          <p:nvPr/>
        </p:nvSpPr>
        <p:spPr bwMode="gray">
          <a:xfrm>
            <a:off x="762000" y="990600"/>
            <a:ext cx="31750" cy="1052513"/>
          </a:xfrm>
          <a:prstGeom prst="rect">
            <a:avLst/>
          </a:prstGeom>
          <a:solidFill>
            <a:schemeClr val="bg2"/>
          </a:solidFill>
          <a:ln w="9525">
            <a:noFill/>
            <a:miter lim="800000"/>
            <a:headEnd/>
            <a:tailEnd/>
          </a:ln>
          <a:effectLst/>
        </p:spPr>
        <p:txBody>
          <a:bodyPr wrap="none" anchor="ctr"/>
          <a:lstStyle/>
          <a:p>
            <a:pPr algn="ctr"/>
            <a:endParaRPr kumimoji="1" lang="en-US"/>
          </a:p>
        </p:txBody>
      </p:sp>
      <p:sp>
        <p:nvSpPr>
          <p:cNvPr id="18440"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a:endParaRPr kumimoji="1" lang="en-US"/>
          </a:p>
        </p:txBody>
      </p:sp>
      <p:sp>
        <p:nvSpPr>
          <p:cNvPr id="18441" name="Rectangle 9"/>
          <p:cNvSpPr>
            <a:spLocks noGrp="1" noChangeArrowheads="1"/>
          </p:cNvSpPr>
          <p:nvPr>
            <p:ph type="title"/>
          </p:nvPr>
        </p:nvSpPr>
        <p:spPr bwMode="auto">
          <a:xfrm>
            <a:off x="1150938" y="617538"/>
            <a:ext cx="7793037" cy="1143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l-GR" smtClean="0"/>
              <a:t>Κάντε κλικ για να επεξεργαστείτε τον τίτλο</a:t>
            </a:r>
          </a:p>
        </p:txBody>
      </p:sp>
      <p:sp>
        <p:nvSpPr>
          <p:cNvPr id="18442" name="Rectangle 10"/>
          <p:cNvSpPr>
            <a:spLocks noGrp="1" noChangeArrowheads="1"/>
          </p:cNvSpPr>
          <p:nvPr>
            <p:ph type="body" idx="1"/>
          </p:nvPr>
        </p:nvSpPr>
        <p:spPr bwMode="auto">
          <a:xfrm>
            <a:off x="1182688" y="2017713"/>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p>
        </p:txBody>
      </p:sp>
      <p:sp>
        <p:nvSpPr>
          <p:cNvPr id="18443" name="Rectangle 11"/>
          <p:cNvSpPr>
            <a:spLocks noGrp="1" noChangeArrowheads="1"/>
          </p:cNvSpPr>
          <p:nvPr>
            <p:ph type="dt" sz="half" idx="2"/>
          </p:nvPr>
        </p:nvSpPr>
        <p:spPr bwMode="auto">
          <a:xfrm>
            <a:off x="9144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endParaRPr lang="el-GR"/>
          </a:p>
        </p:txBody>
      </p:sp>
      <p:sp>
        <p:nvSpPr>
          <p:cNvPr id="18444" name="Rectangle 12"/>
          <p:cNvSpPr>
            <a:spLocks noGrp="1" noChangeArrowheads="1"/>
          </p:cNvSpPr>
          <p:nvPr>
            <p:ph type="ftr" sz="quarter" idx="3"/>
          </p:nvPr>
        </p:nvSpPr>
        <p:spPr bwMode="auto">
          <a:xfrm>
            <a:off x="3352800" y="63246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vl1pPr>
          </a:lstStyle>
          <a:p>
            <a:endParaRPr lang="el-GR"/>
          </a:p>
        </p:txBody>
      </p:sp>
      <p:sp>
        <p:nvSpPr>
          <p:cNvPr id="18445" name="Rectangle 13"/>
          <p:cNvSpPr>
            <a:spLocks noGrp="1" noChangeArrowheads="1"/>
          </p:cNvSpPr>
          <p:nvPr>
            <p:ph type="sldNum" sz="quarter" idx="4"/>
          </p:nvPr>
        </p:nvSpPr>
        <p:spPr bwMode="auto">
          <a:xfrm>
            <a:off x="67818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fld id="{A277D07D-A8C1-4DFB-AC2C-BF9A35618B3F}" type="slidenum">
              <a:rPr lang="el-GR"/>
              <a:pPr/>
              <a:t>‹#›</a:t>
            </a:fld>
            <a:endParaRPr lang="el-G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l" rtl="0" fontAlgn="base">
        <a:spcBef>
          <a:spcPct val="0"/>
        </a:spcBef>
        <a:spcAft>
          <a:spcPct val="0"/>
        </a:spcAft>
        <a:defRPr sz="4400">
          <a:solidFill>
            <a:schemeClr val="tx2"/>
          </a:solidFill>
          <a:latin typeface="+mj-lt"/>
          <a:ea typeface="+mj-ea"/>
          <a:cs typeface="+mj-cs"/>
        </a:defRPr>
      </a:lvl1pPr>
      <a:lvl2pPr algn="l" rtl="0" fontAlgn="base">
        <a:spcBef>
          <a:spcPct val="0"/>
        </a:spcBef>
        <a:spcAft>
          <a:spcPct val="0"/>
        </a:spcAft>
        <a:defRPr sz="4400">
          <a:solidFill>
            <a:schemeClr val="tx2"/>
          </a:solidFill>
          <a:latin typeface="Tahoma" pitchFamily="34" charset="0"/>
        </a:defRPr>
      </a:lvl2pPr>
      <a:lvl3pPr algn="l" rtl="0" fontAlgn="base">
        <a:spcBef>
          <a:spcPct val="0"/>
        </a:spcBef>
        <a:spcAft>
          <a:spcPct val="0"/>
        </a:spcAft>
        <a:defRPr sz="4400">
          <a:solidFill>
            <a:schemeClr val="tx2"/>
          </a:solidFill>
          <a:latin typeface="Tahoma" pitchFamily="34" charset="0"/>
        </a:defRPr>
      </a:lvl3pPr>
      <a:lvl4pPr algn="l" rtl="0" fontAlgn="base">
        <a:spcBef>
          <a:spcPct val="0"/>
        </a:spcBef>
        <a:spcAft>
          <a:spcPct val="0"/>
        </a:spcAft>
        <a:defRPr sz="4400">
          <a:solidFill>
            <a:schemeClr val="tx2"/>
          </a:solidFill>
          <a:latin typeface="Tahoma" pitchFamily="34" charset="0"/>
        </a:defRPr>
      </a:lvl4pPr>
      <a:lvl5pPr algn="l" rtl="0" fontAlgn="base">
        <a:spcBef>
          <a:spcPct val="0"/>
        </a:spcBef>
        <a:spcAft>
          <a:spcPct val="0"/>
        </a:spcAft>
        <a:defRPr sz="4400">
          <a:solidFill>
            <a:schemeClr val="tx2"/>
          </a:solidFill>
          <a:latin typeface="Tahoma" pitchFamily="34" charset="0"/>
        </a:defRPr>
      </a:lvl5pPr>
      <a:lvl6pPr marL="457200" algn="l" rtl="0" fontAlgn="base">
        <a:spcBef>
          <a:spcPct val="0"/>
        </a:spcBef>
        <a:spcAft>
          <a:spcPct val="0"/>
        </a:spcAft>
        <a:defRPr sz="4400">
          <a:solidFill>
            <a:schemeClr val="tx2"/>
          </a:solidFill>
          <a:latin typeface="Tahoma" pitchFamily="34" charset="0"/>
        </a:defRPr>
      </a:lvl6pPr>
      <a:lvl7pPr marL="914400" algn="l" rtl="0" fontAlgn="base">
        <a:spcBef>
          <a:spcPct val="0"/>
        </a:spcBef>
        <a:spcAft>
          <a:spcPct val="0"/>
        </a:spcAft>
        <a:defRPr sz="4400">
          <a:solidFill>
            <a:schemeClr val="tx2"/>
          </a:solidFill>
          <a:latin typeface="Tahoma" pitchFamily="34" charset="0"/>
        </a:defRPr>
      </a:lvl7pPr>
      <a:lvl8pPr marL="1371600" algn="l" rtl="0" fontAlgn="base">
        <a:spcBef>
          <a:spcPct val="0"/>
        </a:spcBef>
        <a:spcAft>
          <a:spcPct val="0"/>
        </a:spcAft>
        <a:defRPr sz="4400">
          <a:solidFill>
            <a:schemeClr val="tx2"/>
          </a:solidFill>
          <a:latin typeface="Tahoma" pitchFamily="34" charset="0"/>
        </a:defRPr>
      </a:lvl8pPr>
      <a:lvl9pPr marL="1828800" algn="l" rtl="0" fontAlgn="base">
        <a:spcBef>
          <a:spcPct val="0"/>
        </a:spcBef>
        <a:spcAft>
          <a:spcPct val="0"/>
        </a:spcAft>
        <a:defRPr sz="4400">
          <a:solidFill>
            <a:schemeClr val="tx2"/>
          </a:solidFill>
          <a:latin typeface="Tahoma" pitchFamily="34" charset="0"/>
        </a:defRPr>
      </a:lvl9pPr>
    </p:titleStyle>
    <p:bodyStyle>
      <a:lvl1pPr marL="342900" indent="-342900" algn="l" rtl="0" fontAlgn="base">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fontAlgn="base">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fontAlgn="base">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dirty="0"/>
          </a:p>
        </p:txBody>
      </p:sp>
      <p:sp>
        <p:nvSpPr>
          <p:cNvPr id="3" name="Θέση περιεχομένου 2"/>
          <p:cNvSpPr>
            <a:spLocks noGrp="1"/>
          </p:cNvSpPr>
          <p:nvPr>
            <p:ph idx="1"/>
          </p:nvPr>
        </p:nvSpPr>
        <p:spPr/>
        <p:txBody>
          <a:bodyPr/>
          <a:lstStyle/>
          <a:p>
            <a:endParaRPr lang="el-GR"/>
          </a:p>
        </p:txBody>
      </p:sp>
      <p:sp>
        <p:nvSpPr>
          <p:cNvPr id="4" name="Rectangle 2"/>
          <p:cNvSpPr txBox="1">
            <a:spLocks noChangeArrowheads="1"/>
          </p:cNvSpPr>
          <p:nvPr/>
        </p:nvSpPr>
        <p:spPr bwMode="auto">
          <a:xfrm>
            <a:off x="1303338" y="769938"/>
            <a:ext cx="7793037" cy="1143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rtl="0" fontAlgn="base">
              <a:spcBef>
                <a:spcPct val="0"/>
              </a:spcBef>
              <a:spcAft>
                <a:spcPct val="0"/>
              </a:spcAft>
              <a:defRPr sz="4400">
                <a:solidFill>
                  <a:schemeClr val="tx2"/>
                </a:solidFill>
                <a:latin typeface="+mj-lt"/>
                <a:ea typeface="+mj-ea"/>
                <a:cs typeface="+mj-cs"/>
              </a:defRPr>
            </a:lvl1pPr>
            <a:lvl2pPr algn="l" rtl="0" fontAlgn="base">
              <a:spcBef>
                <a:spcPct val="0"/>
              </a:spcBef>
              <a:spcAft>
                <a:spcPct val="0"/>
              </a:spcAft>
              <a:defRPr sz="4400">
                <a:solidFill>
                  <a:schemeClr val="tx2"/>
                </a:solidFill>
                <a:latin typeface="Tahoma" pitchFamily="34" charset="0"/>
              </a:defRPr>
            </a:lvl2pPr>
            <a:lvl3pPr algn="l" rtl="0" fontAlgn="base">
              <a:spcBef>
                <a:spcPct val="0"/>
              </a:spcBef>
              <a:spcAft>
                <a:spcPct val="0"/>
              </a:spcAft>
              <a:defRPr sz="4400">
                <a:solidFill>
                  <a:schemeClr val="tx2"/>
                </a:solidFill>
                <a:latin typeface="Tahoma" pitchFamily="34" charset="0"/>
              </a:defRPr>
            </a:lvl3pPr>
            <a:lvl4pPr algn="l" rtl="0" fontAlgn="base">
              <a:spcBef>
                <a:spcPct val="0"/>
              </a:spcBef>
              <a:spcAft>
                <a:spcPct val="0"/>
              </a:spcAft>
              <a:defRPr sz="4400">
                <a:solidFill>
                  <a:schemeClr val="tx2"/>
                </a:solidFill>
                <a:latin typeface="Tahoma" pitchFamily="34" charset="0"/>
              </a:defRPr>
            </a:lvl4pPr>
            <a:lvl5pPr algn="l" rtl="0" fontAlgn="base">
              <a:spcBef>
                <a:spcPct val="0"/>
              </a:spcBef>
              <a:spcAft>
                <a:spcPct val="0"/>
              </a:spcAft>
              <a:defRPr sz="4400">
                <a:solidFill>
                  <a:schemeClr val="tx2"/>
                </a:solidFill>
                <a:latin typeface="Tahoma" pitchFamily="34" charset="0"/>
              </a:defRPr>
            </a:lvl5pPr>
            <a:lvl6pPr marL="457200" algn="l" rtl="0" fontAlgn="base">
              <a:spcBef>
                <a:spcPct val="0"/>
              </a:spcBef>
              <a:spcAft>
                <a:spcPct val="0"/>
              </a:spcAft>
              <a:defRPr sz="4400">
                <a:solidFill>
                  <a:schemeClr val="tx2"/>
                </a:solidFill>
                <a:latin typeface="Tahoma" pitchFamily="34" charset="0"/>
              </a:defRPr>
            </a:lvl6pPr>
            <a:lvl7pPr marL="914400" algn="l" rtl="0" fontAlgn="base">
              <a:spcBef>
                <a:spcPct val="0"/>
              </a:spcBef>
              <a:spcAft>
                <a:spcPct val="0"/>
              </a:spcAft>
              <a:defRPr sz="4400">
                <a:solidFill>
                  <a:schemeClr val="tx2"/>
                </a:solidFill>
                <a:latin typeface="Tahoma" pitchFamily="34" charset="0"/>
              </a:defRPr>
            </a:lvl7pPr>
            <a:lvl8pPr marL="1371600" algn="l" rtl="0" fontAlgn="base">
              <a:spcBef>
                <a:spcPct val="0"/>
              </a:spcBef>
              <a:spcAft>
                <a:spcPct val="0"/>
              </a:spcAft>
              <a:defRPr sz="4400">
                <a:solidFill>
                  <a:schemeClr val="tx2"/>
                </a:solidFill>
                <a:latin typeface="Tahoma" pitchFamily="34" charset="0"/>
              </a:defRPr>
            </a:lvl8pPr>
            <a:lvl9pPr marL="1828800" algn="l" rtl="0" fontAlgn="base">
              <a:spcBef>
                <a:spcPct val="0"/>
              </a:spcBef>
              <a:spcAft>
                <a:spcPct val="0"/>
              </a:spcAft>
              <a:defRPr sz="4400">
                <a:solidFill>
                  <a:schemeClr val="tx2"/>
                </a:solidFill>
                <a:latin typeface="Tahoma" pitchFamily="34" charset="0"/>
              </a:defRPr>
            </a:lvl9pPr>
          </a:lstStyle>
          <a:p>
            <a:pPr algn="ctr"/>
            <a:r>
              <a:rPr lang="el-GR" altLang="el-GR" kern="0" smtClean="0">
                <a:latin typeface="Calibri" pitchFamily="34" charset="0"/>
              </a:rPr>
              <a:t>ΤΜΗΜΑ ΙΤΑΛΙΚΗΣ ΓΛΩΣΣΑΣ ΚΑΙ ΦΙΛΟΛΟΓΙΑΣ</a:t>
            </a:r>
            <a:endParaRPr lang="el-GR" altLang="el-GR" kern="0" smtClean="0">
              <a:cs typeface="Times New Roman" pitchFamily="18" charset="0"/>
            </a:endParaRPr>
          </a:p>
        </p:txBody>
      </p:sp>
      <p:sp>
        <p:nvSpPr>
          <p:cNvPr id="5" name="Rectangle 3"/>
          <p:cNvSpPr txBox="1">
            <a:spLocks noChangeArrowheads="1"/>
          </p:cNvSpPr>
          <p:nvPr/>
        </p:nvSpPr>
        <p:spPr bwMode="auto">
          <a:xfrm>
            <a:off x="1335088" y="2170113"/>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fontAlgn="base">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fontAlgn="base">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a:lstStyle>
          <a:p>
            <a:pPr algn="ctr">
              <a:buFont typeface="Wingdings" pitchFamily="2" charset="2"/>
              <a:buNone/>
            </a:pPr>
            <a:r>
              <a:rPr lang="el-GR" altLang="el-GR" kern="0" dirty="0" smtClean="0">
                <a:solidFill>
                  <a:srgbClr val="0070C0"/>
                </a:solidFill>
              </a:rPr>
              <a:t>Εισαγωγή στη Λατινική Λογοτεχνία</a:t>
            </a:r>
          </a:p>
          <a:p>
            <a:pPr>
              <a:buFont typeface="Wingdings" pitchFamily="2" charset="2"/>
              <a:buNone/>
            </a:pPr>
            <a:endParaRPr lang="el-GR" altLang="el-GR" kern="0" dirty="0" smtClean="0">
              <a:solidFill>
                <a:srgbClr val="0070C0"/>
              </a:solidFill>
            </a:endParaRPr>
          </a:p>
          <a:p>
            <a:pPr>
              <a:buFont typeface="Wingdings" pitchFamily="2" charset="2"/>
              <a:buNone/>
            </a:pPr>
            <a:endParaRPr lang="el-GR" altLang="el-GR" kern="0" dirty="0" smtClean="0">
              <a:solidFill>
                <a:srgbClr val="0070C0"/>
              </a:solidFill>
            </a:endParaRPr>
          </a:p>
          <a:p>
            <a:pPr algn="r">
              <a:buFont typeface="Wingdings" pitchFamily="2" charset="2"/>
              <a:buNone/>
            </a:pPr>
            <a:r>
              <a:rPr lang="el-GR" altLang="el-GR" kern="0" dirty="0" smtClean="0">
                <a:solidFill>
                  <a:srgbClr val="0070C0"/>
                </a:solidFill>
              </a:rPr>
              <a:t>Διδάσκουσα:</a:t>
            </a:r>
          </a:p>
          <a:p>
            <a:pPr algn="r">
              <a:buFont typeface="Wingdings" pitchFamily="2" charset="2"/>
              <a:buNone/>
            </a:pPr>
            <a:r>
              <a:rPr lang="el-GR" altLang="el-GR" kern="0" dirty="0" err="1" smtClean="0">
                <a:solidFill>
                  <a:srgbClr val="0070C0"/>
                </a:solidFill>
              </a:rPr>
              <a:t>Ρουμπίνη</a:t>
            </a:r>
            <a:r>
              <a:rPr lang="el-GR" altLang="el-GR" kern="0" dirty="0" smtClean="0">
                <a:solidFill>
                  <a:srgbClr val="0070C0"/>
                </a:solidFill>
              </a:rPr>
              <a:t> </a:t>
            </a:r>
            <a:r>
              <a:rPr lang="el-GR" altLang="el-GR" kern="0" dirty="0" err="1" smtClean="0">
                <a:solidFill>
                  <a:srgbClr val="0070C0"/>
                </a:solidFill>
              </a:rPr>
              <a:t>Δημοπούλου</a:t>
            </a:r>
            <a:endParaRPr lang="el-GR" altLang="el-GR" kern="0" dirty="0" smtClean="0">
              <a:solidFill>
                <a:srgbClr val="0070C0"/>
              </a:solidFill>
            </a:endParaRPr>
          </a:p>
          <a:p>
            <a:pPr algn="r">
              <a:buFont typeface="Wingdings" pitchFamily="2" charset="2"/>
              <a:buNone/>
            </a:pPr>
            <a:r>
              <a:rPr lang="el-GR" altLang="el-GR" kern="0" dirty="0" smtClean="0">
                <a:solidFill>
                  <a:srgbClr val="0070C0"/>
                </a:solidFill>
              </a:rPr>
              <a:t>Επίκουρη Καθηγήτρια</a:t>
            </a:r>
          </a:p>
          <a:p>
            <a:pPr>
              <a:buFont typeface="Wingdings" pitchFamily="2" charset="2"/>
              <a:buNone/>
            </a:pPr>
            <a:endParaRPr lang="el-GR" altLang="el-GR" sz="4400" kern="0" dirty="0" smtClean="0"/>
          </a:p>
        </p:txBody>
      </p:sp>
    </p:spTree>
    <p:extLst>
      <p:ext uri="{BB962C8B-B14F-4D97-AF65-F5344CB8AC3E}">
        <p14:creationId xmlns:p14="http://schemas.microsoft.com/office/powerpoint/2010/main" val="30155316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l-GR" sz="3600" b="1" dirty="0">
                <a:latin typeface="Calibri" panose="020F0502020204030204" pitchFamily="34" charset="0"/>
                <a:cs typeface="Times New Roman" pitchFamily="18" charset="0"/>
              </a:rPr>
              <a:t>ΠΕΡΙΟΔΟΙ της ΛΑΤΙΝΙΚΗΣ ΦΙΛΟΛΟΓΙΑΣ</a:t>
            </a:r>
            <a:r>
              <a:rPr lang="el-GR" sz="3600" b="1" dirty="0">
                <a:latin typeface="Calibri" panose="020F0502020204030204" pitchFamily="34" charset="0"/>
              </a:rPr>
              <a:t> </a:t>
            </a:r>
          </a:p>
        </p:txBody>
      </p:sp>
      <p:sp>
        <p:nvSpPr>
          <p:cNvPr id="12291" name="Rectangle 3"/>
          <p:cNvSpPr>
            <a:spLocks noGrp="1" noChangeArrowheads="1"/>
          </p:cNvSpPr>
          <p:nvPr>
            <p:ph type="body" idx="1"/>
          </p:nvPr>
        </p:nvSpPr>
        <p:spPr/>
        <p:txBody>
          <a:bodyPr/>
          <a:lstStyle/>
          <a:p>
            <a:pPr algn="just"/>
            <a:r>
              <a:rPr lang="el-GR" sz="2800" dirty="0" smtClean="0">
                <a:latin typeface="Calibri" panose="020F0502020204030204" pitchFamily="34" charset="0"/>
                <a:cs typeface="Times New Roman" pitchFamily="18" charset="0"/>
              </a:rPr>
              <a:t>1</a:t>
            </a:r>
            <a:r>
              <a:rPr lang="el-GR" sz="2800" dirty="0">
                <a:latin typeface="Calibri" panose="020F0502020204030204" pitchFamily="34" charset="0"/>
                <a:cs typeface="Times New Roman" pitchFamily="18" charset="0"/>
              </a:rPr>
              <a:t>. </a:t>
            </a:r>
            <a:r>
              <a:rPr lang="el-GR" sz="2800" b="1" dirty="0">
                <a:latin typeface="Calibri" panose="020F0502020204030204" pitchFamily="34" charset="0"/>
                <a:cs typeface="Times New Roman" pitchFamily="18" charset="0"/>
              </a:rPr>
              <a:t>Προϊστορική περίοδος</a:t>
            </a:r>
            <a:r>
              <a:rPr lang="el-GR" sz="2800" dirty="0">
                <a:latin typeface="Calibri" panose="020F0502020204030204" pitchFamily="34" charset="0"/>
                <a:cs typeface="Times New Roman" pitchFamily="18" charset="0"/>
              </a:rPr>
              <a:t>. Αρχή (7</a:t>
            </a:r>
            <a:r>
              <a:rPr lang="el-GR" sz="2800" baseline="30000" dirty="0">
                <a:latin typeface="Calibri" panose="020F0502020204030204" pitchFamily="34" charset="0"/>
                <a:cs typeface="Times New Roman" pitchFamily="18" charset="0"/>
              </a:rPr>
              <a:t>ος</a:t>
            </a:r>
            <a:r>
              <a:rPr lang="el-GR" sz="2800" dirty="0">
                <a:latin typeface="Calibri" panose="020F0502020204030204" pitchFamily="34" charset="0"/>
                <a:cs typeface="Times New Roman" pitchFamily="18" charset="0"/>
              </a:rPr>
              <a:t> αι.) μέχρι το τέλος  του Λιβυκού πολέμου ( 241 </a:t>
            </a:r>
            <a:r>
              <a:rPr lang="el-GR" sz="2800" dirty="0" err="1">
                <a:latin typeface="Calibri" panose="020F0502020204030204" pitchFamily="34" charset="0"/>
                <a:cs typeface="Times New Roman" pitchFamily="18" charset="0"/>
              </a:rPr>
              <a:t>π.Χ</a:t>
            </a:r>
            <a:r>
              <a:rPr lang="el-GR" sz="2800" dirty="0" err="1" smtClean="0">
                <a:latin typeface="Calibri" panose="020F0502020204030204" pitchFamily="34" charset="0"/>
                <a:cs typeface="Times New Roman" pitchFamily="18" charset="0"/>
              </a:rPr>
              <a:t>.</a:t>
            </a:r>
            <a:r>
              <a:rPr lang="el-GR" sz="2800" dirty="0" smtClean="0">
                <a:latin typeface="Calibri" panose="020F0502020204030204" pitchFamily="34" charset="0"/>
                <a:cs typeface="Times New Roman" pitchFamily="18" charset="0"/>
              </a:rPr>
              <a:t>).</a:t>
            </a:r>
          </a:p>
          <a:p>
            <a:pPr algn="just"/>
            <a:endParaRPr lang="el-GR" sz="2800" dirty="0">
              <a:latin typeface="Calibri" panose="020F0502020204030204" pitchFamily="34" charset="0"/>
              <a:cs typeface="Times New Roman" pitchFamily="18" charset="0"/>
            </a:endParaRPr>
          </a:p>
          <a:p>
            <a:pPr algn="just"/>
            <a:r>
              <a:rPr lang="el-GR" sz="2800" dirty="0">
                <a:latin typeface="Calibri" panose="020F0502020204030204" pitchFamily="34" charset="0"/>
                <a:cs typeface="Times New Roman" pitchFamily="18" charset="0"/>
              </a:rPr>
              <a:t>2</a:t>
            </a:r>
            <a:r>
              <a:rPr lang="el-GR" sz="2800" dirty="0" smtClean="0">
                <a:latin typeface="Calibri" panose="020F0502020204030204" pitchFamily="34" charset="0"/>
                <a:cs typeface="Times New Roman" pitchFamily="18" charset="0"/>
              </a:rPr>
              <a:t>. </a:t>
            </a:r>
            <a:r>
              <a:rPr lang="el-GR" sz="2800" b="1" dirty="0" smtClean="0">
                <a:latin typeface="Calibri" panose="020F0502020204030204" pitchFamily="34" charset="0"/>
                <a:cs typeface="Times New Roman" pitchFamily="18" charset="0"/>
              </a:rPr>
              <a:t>Αρχαϊκή περίοδος</a:t>
            </a:r>
            <a:r>
              <a:rPr lang="el-GR" sz="2800" dirty="0" smtClean="0">
                <a:latin typeface="Calibri" panose="020F0502020204030204" pitchFamily="34" charset="0"/>
                <a:cs typeface="Times New Roman" pitchFamily="18" charset="0"/>
              </a:rPr>
              <a:t>. Τέλος </a:t>
            </a:r>
            <a:r>
              <a:rPr lang="el-GR" sz="2800" dirty="0">
                <a:latin typeface="Calibri" panose="020F0502020204030204" pitchFamily="34" charset="0"/>
                <a:cs typeface="Times New Roman" pitchFamily="18" charset="0"/>
              </a:rPr>
              <a:t>του </a:t>
            </a:r>
            <a:r>
              <a:rPr lang="el-GR" sz="2800" dirty="0" err="1">
                <a:latin typeface="Calibri" panose="020F0502020204030204" pitchFamily="34" charset="0"/>
                <a:cs typeface="Times New Roman" pitchFamily="18" charset="0"/>
              </a:rPr>
              <a:t>Α΄Λιβυκού</a:t>
            </a:r>
            <a:r>
              <a:rPr lang="el-GR" sz="2800" dirty="0">
                <a:latin typeface="Calibri" panose="020F0502020204030204" pitchFamily="34" charset="0"/>
                <a:cs typeface="Times New Roman" pitchFamily="18" charset="0"/>
              </a:rPr>
              <a:t> πολέμου μέχρι τη δεσποτεία του Κορνηλίου </a:t>
            </a:r>
            <a:r>
              <a:rPr lang="el-GR" sz="2800" dirty="0" err="1">
                <a:latin typeface="Calibri" panose="020F0502020204030204" pitchFamily="34" charset="0"/>
                <a:cs typeface="Times New Roman" pitchFamily="18" charset="0"/>
              </a:rPr>
              <a:t>Σύλλα</a:t>
            </a:r>
            <a:r>
              <a:rPr lang="el-GR" sz="2800" dirty="0">
                <a:latin typeface="Calibri" panose="020F0502020204030204" pitchFamily="34" charset="0"/>
                <a:cs typeface="Times New Roman" pitchFamily="18" charset="0"/>
              </a:rPr>
              <a:t>. Από τον </a:t>
            </a:r>
            <a:r>
              <a:rPr lang="el-GR" sz="2800" dirty="0" err="1">
                <a:latin typeface="Calibri" panose="020F0502020204030204" pitchFamily="34" charset="0"/>
                <a:cs typeface="Times New Roman" pitchFamily="18" charset="0"/>
              </a:rPr>
              <a:t>Λίβιο</a:t>
            </a:r>
            <a:r>
              <a:rPr lang="el-GR" sz="2800" dirty="0">
                <a:latin typeface="Calibri" panose="020F0502020204030204" pitchFamily="34" charset="0"/>
                <a:cs typeface="Times New Roman" pitchFamily="18" charset="0"/>
              </a:rPr>
              <a:t> Ανδρόνικο μέχρι τον Κικέρωνα (240-80 </a:t>
            </a:r>
            <a:r>
              <a:rPr lang="el-GR" sz="2800" dirty="0" err="1">
                <a:latin typeface="Calibri" panose="020F0502020204030204" pitchFamily="34" charset="0"/>
                <a:cs typeface="Times New Roman" pitchFamily="18" charset="0"/>
              </a:rPr>
              <a:t>π.Χ.</a:t>
            </a:r>
            <a:r>
              <a:rPr lang="el-GR" sz="2800" dirty="0">
                <a:latin typeface="Calibri" panose="020F0502020204030204" pitchFamily="34" charset="0"/>
                <a:cs typeface="Times New Roman" pitchFamily="18" charset="0"/>
              </a:rPr>
              <a:t>)</a:t>
            </a:r>
            <a:r>
              <a:rPr lang="el-GR" sz="2800" dirty="0">
                <a:latin typeface="Calibri" panose="020F0502020204030204" pitchFamily="34" charset="0"/>
              </a:rPr>
              <a: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228600"/>
            <a:ext cx="7772400" cy="1143000"/>
          </a:xfrm>
        </p:spPr>
        <p:txBody>
          <a:bodyPr/>
          <a:lstStyle/>
          <a:p>
            <a:endParaRPr lang="el-GR" sz="3200" dirty="0">
              <a:cs typeface="Times New Roman" pitchFamily="18" charset="0"/>
            </a:endParaRPr>
          </a:p>
        </p:txBody>
      </p:sp>
      <p:sp>
        <p:nvSpPr>
          <p:cNvPr id="13315" name="Rectangle 3"/>
          <p:cNvSpPr>
            <a:spLocks noGrp="1" noChangeArrowheads="1"/>
          </p:cNvSpPr>
          <p:nvPr>
            <p:ph type="body" idx="1"/>
          </p:nvPr>
        </p:nvSpPr>
        <p:spPr>
          <a:xfrm>
            <a:off x="609600" y="188640"/>
            <a:ext cx="7772400" cy="5221560"/>
          </a:xfrm>
        </p:spPr>
        <p:txBody>
          <a:bodyPr/>
          <a:lstStyle/>
          <a:p>
            <a:pPr algn="just">
              <a:lnSpc>
                <a:spcPct val="90000"/>
              </a:lnSpc>
            </a:pPr>
            <a:r>
              <a:rPr lang="el-GR" sz="2800" dirty="0">
                <a:latin typeface="Times New Roman" pitchFamily="18" charset="0"/>
                <a:cs typeface="Times New Roman" pitchFamily="18" charset="0"/>
              </a:rPr>
              <a:t>3. </a:t>
            </a:r>
            <a:r>
              <a:rPr lang="el-GR" sz="2800" b="1" dirty="0">
                <a:latin typeface="Times New Roman" pitchFamily="18" charset="0"/>
                <a:cs typeface="Times New Roman" pitchFamily="18" charset="0"/>
              </a:rPr>
              <a:t>Περίοδος ακμής της </a:t>
            </a:r>
            <a:r>
              <a:rPr lang="el-GR" sz="2800" b="1" dirty="0" err="1">
                <a:latin typeface="Times New Roman" pitchFamily="18" charset="0"/>
                <a:cs typeface="Times New Roman" pitchFamily="18" charset="0"/>
              </a:rPr>
              <a:t>Λ.Λ</a:t>
            </a:r>
            <a:r>
              <a:rPr lang="el-GR" sz="2800" dirty="0">
                <a:latin typeface="Times New Roman" pitchFamily="18" charset="0"/>
                <a:cs typeface="Times New Roman" pitchFamily="18" charset="0"/>
              </a:rPr>
              <a:t>. –</a:t>
            </a:r>
            <a:r>
              <a:rPr lang="el-GR" sz="2800" b="1" dirty="0">
                <a:latin typeface="Times New Roman" pitchFamily="18" charset="0"/>
                <a:cs typeface="Times New Roman" pitchFamily="18" charset="0"/>
              </a:rPr>
              <a:t>χρυσούς αιώνας</a:t>
            </a:r>
            <a:r>
              <a:rPr lang="el-GR" sz="2800" dirty="0">
                <a:latin typeface="Times New Roman" pitchFamily="18" charset="0"/>
                <a:cs typeface="Times New Roman" pitchFamily="18" charset="0"/>
              </a:rPr>
              <a:t> (80 π.Χ.-14 </a:t>
            </a:r>
            <a:r>
              <a:rPr lang="el-GR" sz="2800" dirty="0" err="1">
                <a:latin typeface="Times New Roman" pitchFamily="18" charset="0"/>
                <a:cs typeface="Times New Roman" pitchFamily="18" charset="0"/>
              </a:rPr>
              <a:t>μ.Χ</a:t>
            </a:r>
            <a:r>
              <a:rPr lang="el-GR" sz="2800" dirty="0">
                <a:latin typeface="Times New Roman" pitchFamily="18" charset="0"/>
                <a:cs typeface="Times New Roman" pitchFamily="18" charset="0"/>
              </a:rPr>
              <a:t>.)</a:t>
            </a:r>
          </a:p>
          <a:p>
            <a:pPr algn="just">
              <a:lnSpc>
                <a:spcPct val="90000"/>
              </a:lnSpc>
            </a:pPr>
            <a:r>
              <a:rPr lang="el-GR" sz="2800" dirty="0">
                <a:latin typeface="Times New Roman" pitchFamily="18" charset="0"/>
                <a:cs typeface="Times New Roman" pitchFamily="18" charset="0"/>
              </a:rPr>
              <a:t>α) ακμή του </a:t>
            </a:r>
            <a:r>
              <a:rPr lang="el-GR" sz="2800" i="1" dirty="0">
                <a:latin typeface="Times New Roman" pitchFamily="18" charset="0"/>
                <a:cs typeface="Times New Roman" pitchFamily="18" charset="0"/>
              </a:rPr>
              <a:t>πεζού λόγου</a:t>
            </a:r>
            <a:r>
              <a:rPr lang="el-GR" sz="2800" dirty="0">
                <a:latin typeface="Times New Roman" pitchFamily="18" charset="0"/>
                <a:cs typeface="Times New Roman" pitchFamily="18" charset="0"/>
              </a:rPr>
              <a:t>, δηλ. χρόνοι του Κικέρωνα (80 </a:t>
            </a:r>
            <a:r>
              <a:rPr lang="el-GR" sz="2800" dirty="0" err="1">
                <a:latin typeface="Times New Roman" pitchFamily="18" charset="0"/>
                <a:cs typeface="Times New Roman" pitchFamily="18" charset="0"/>
              </a:rPr>
              <a:t>π.Χ.</a:t>
            </a:r>
            <a:r>
              <a:rPr lang="el-GR" sz="2800" dirty="0">
                <a:latin typeface="Times New Roman" pitchFamily="18" charset="0"/>
                <a:cs typeface="Times New Roman" pitchFamily="18" charset="0"/>
              </a:rPr>
              <a:t> μέχρι τη μάχη στους Φιλίππους το 42 </a:t>
            </a:r>
            <a:r>
              <a:rPr lang="el-GR" sz="2800" dirty="0" err="1">
                <a:latin typeface="Times New Roman" pitchFamily="18" charset="0"/>
                <a:cs typeface="Times New Roman" pitchFamily="18" charset="0"/>
              </a:rPr>
              <a:t>π.Χ.</a:t>
            </a:r>
            <a:r>
              <a:rPr lang="el-GR" sz="2800" dirty="0">
                <a:latin typeface="Times New Roman" pitchFamily="18" charset="0"/>
                <a:cs typeface="Times New Roman" pitchFamily="18" charset="0"/>
              </a:rPr>
              <a:t>)</a:t>
            </a:r>
          </a:p>
          <a:p>
            <a:pPr algn="just">
              <a:lnSpc>
                <a:spcPct val="90000"/>
              </a:lnSpc>
            </a:pPr>
            <a:r>
              <a:rPr lang="el-GR" sz="2800" dirty="0">
                <a:latin typeface="Times New Roman" pitchFamily="18" charset="0"/>
                <a:cs typeface="Times New Roman" pitchFamily="18" charset="0"/>
              </a:rPr>
              <a:t>β) ακμή της </a:t>
            </a:r>
            <a:r>
              <a:rPr lang="el-GR" sz="2800" i="1" dirty="0" smtClean="0">
                <a:latin typeface="Times New Roman" pitchFamily="18" charset="0"/>
                <a:cs typeface="Times New Roman" pitchFamily="18" charset="0"/>
              </a:rPr>
              <a:t>ποίησης</a:t>
            </a:r>
            <a:r>
              <a:rPr lang="el-GR" sz="2800" dirty="0" smtClean="0">
                <a:latin typeface="Times New Roman" pitchFamily="18" charset="0"/>
                <a:cs typeface="Times New Roman" pitchFamily="18" charset="0"/>
              </a:rPr>
              <a:t>, </a:t>
            </a:r>
            <a:r>
              <a:rPr lang="el-GR" sz="2800" dirty="0">
                <a:latin typeface="Times New Roman" pitchFamily="18" charset="0"/>
                <a:cs typeface="Times New Roman" pitchFamily="18" charset="0"/>
              </a:rPr>
              <a:t>δηλ. χρόνοι του Αυγούστου, </a:t>
            </a:r>
            <a:r>
              <a:rPr lang="el-GR" sz="2800" dirty="0" smtClean="0">
                <a:latin typeface="Times New Roman" pitchFamily="18" charset="0"/>
                <a:cs typeface="Times New Roman" pitchFamily="18" charset="0"/>
              </a:rPr>
              <a:t>42 π. Χ. - 14 </a:t>
            </a:r>
            <a:r>
              <a:rPr lang="el-GR" sz="2800" dirty="0" err="1">
                <a:latin typeface="Times New Roman" pitchFamily="18" charset="0"/>
                <a:cs typeface="Times New Roman" pitchFamily="18" charset="0"/>
              </a:rPr>
              <a:t>μ.Χ</a:t>
            </a:r>
            <a:r>
              <a:rPr lang="el-GR" sz="2800" dirty="0" smtClean="0">
                <a:latin typeface="Times New Roman" pitchFamily="18" charset="0"/>
                <a:cs typeface="Times New Roman" pitchFamily="18" charset="0"/>
              </a:rPr>
              <a:t>.)</a:t>
            </a:r>
          </a:p>
          <a:p>
            <a:pPr algn="just">
              <a:lnSpc>
                <a:spcPct val="90000"/>
              </a:lnSpc>
            </a:pPr>
            <a:endParaRPr lang="el-GR" sz="2800" dirty="0">
              <a:latin typeface="Times New Roman" pitchFamily="18" charset="0"/>
              <a:cs typeface="Times New Roman" pitchFamily="18" charset="0"/>
            </a:endParaRPr>
          </a:p>
          <a:p>
            <a:pPr algn="just">
              <a:lnSpc>
                <a:spcPct val="90000"/>
              </a:lnSpc>
            </a:pPr>
            <a:r>
              <a:rPr lang="el-GR" sz="2800" dirty="0">
                <a:latin typeface="Times New Roman" pitchFamily="18" charset="0"/>
                <a:cs typeface="Times New Roman" pitchFamily="18" charset="0"/>
              </a:rPr>
              <a:t>4.</a:t>
            </a:r>
            <a:r>
              <a:rPr lang="el-GR" sz="2800" b="1" dirty="0">
                <a:latin typeface="Times New Roman" pitchFamily="18" charset="0"/>
                <a:cs typeface="Times New Roman" pitchFamily="18" charset="0"/>
              </a:rPr>
              <a:t> </a:t>
            </a:r>
            <a:r>
              <a:rPr lang="el-GR" sz="2800" dirty="0">
                <a:latin typeface="Times New Roman" pitchFamily="18" charset="0"/>
                <a:cs typeface="Times New Roman" pitchFamily="18" charset="0"/>
              </a:rPr>
              <a:t>Α</a:t>
            </a:r>
            <a:r>
              <a:rPr lang="el-GR" sz="2800" b="1" dirty="0" smtClean="0">
                <a:latin typeface="Times New Roman" pitchFamily="18" charset="0"/>
                <a:cs typeface="Times New Roman" pitchFamily="18" charset="0"/>
              </a:rPr>
              <a:t>ργυρός </a:t>
            </a:r>
            <a:r>
              <a:rPr lang="el-GR" sz="2800" b="1" dirty="0">
                <a:latin typeface="Times New Roman" pitchFamily="18" charset="0"/>
                <a:cs typeface="Times New Roman" pitchFamily="18" charset="0"/>
              </a:rPr>
              <a:t>αιώνας,</a:t>
            </a:r>
            <a:r>
              <a:rPr lang="el-GR" sz="2800" dirty="0">
                <a:latin typeface="Times New Roman" pitchFamily="18" charset="0"/>
                <a:cs typeface="Times New Roman" pitchFamily="18" charset="0"/>
              </a:rPr>
              <a:t> από το 14 </a:t>
            </a:r>
            <a:r>
              <a:rPr lang="el-GR" sz="2800" dirty="0" err="1">
                <a:latin typeface="Times New Roman" pitchFamily="18" charset="0"/>
                <a:cs typeface="Times New Roman" pitchFamily="18" charset="0"/>
              </a:rPr>
              <a:t>μ.Χ</a:t>
            </a:r>
            <a:r>
              <a:rPr lang="el-GR" sz="2800" dirty="0">
                <a:latin typeface="Times New Roman" pitchFamily="18" charset="0"/>
                <a:cs typeface="Times New Roman" pitchFamily="18" charset="0"/>
              </a:rPr>
              <a:t>. μέχρι το θάνατο του Τραϊανού (117 </a:t>
            </a:r>
            <a:r>
              <a:rPr lang="el-GR" sz="2800" dirty="0" err="1">
                <a:latin typeface="Times New Roman" pitchFamily="18" charset="0"/>
                <a:cs typeface="Times New Roman" pitchFamily="18" charset="0"/>
              </a:rPr>
              <a:t>μ.Χ</a:t>
            </a:r>
            <a:r>
              <a:rPr lang="el-GR" sz="2800" dirty="0" smtClean="0">
                <a:latin typeface="Times New Roman" pitchFamily="18" charset="0"/>
                <a:cs typeface="Times New Roman" pitchFamily="18" charset="0"/>
              </a:rPr>
              <a:t>.).</a:t>
            </a:r>
          </a:p>
          <a:p>
            <a:pPr algn="just">
              <a:lnSpc>
                <a:spcPct val="90000"/>
              </a:lnSpc>
            </a:pPr>
            <a:endParaRPr lang="el-GR" sz="2800" dirty="0">
              <a:latin typeface="Times New Roman" pitchFamily="18" charset="0"/>
              <a:cs typeface="Times New Roman" pitchFamily="18" charset="0"/>
            </a:endParaRPr>
          </a:p>
          <a:p>
            <a:pPr algn="just">
              <a:lnSpc>
                <a:spcPct val="90000"/>
              </a:lnSpc>
            </a:pPr>
            <a:r>
              <a:rPr lang="el-GR" sz="2800" dirty="0">
                <a:latin typeface="Times New Roman" pitchFamily="18" charset="0"/>
                <a:cs typeface="Times New Roman" pitchFamily="18" charset="0"/>
              </a:rPr>
              <a:t>5</a:t>
            </a:r>
            <a:r>
              <a:rPr lang="el-GR" sz="2800" dirty="0" smtClean="0">
                <a:latin typeface="Times New Roman" pitchFamily="18" charset="0"/>
                <a:cs typeface="Times New Roman" pitchFamily="18" charset="0"/>
              </a:rPr>
              <a:t>. </a:t>
            </a:r>
            <a:r>
              <a:rPr lang="el-GR" sz="2800" b="1" dirty="0" smtClean="0">
                <a:latin typeface="Times New Roman" pitchFamily="18" charset="0"/>
                <a:cs typeface="Times New Roman" pitchFamily="18" charset="0"/>
              </a:rPr>
              <a:t>Περίοδος</a:t>
            </a:r>
            <a:r>
              <a:rPr lang="el-GR" sz="2800" dirty="0" smtClean="0">
                <a:latin typeface="Times New Roman" pitchFamily="18" charset="0"/>
                <a:cs typeface="Times New Roman" pitchFamily="18" charset="0"/>
              </a:rPr>
              <a:t> </a:t>
            </a:r>
            <a:r>
              <a:rPr lang="el-GR" sz="2800" b="1" smtClean="0">
                <a:latin typeface="Times New Roman" pitchFamily="18" charset="0"/>
                <a:cs typeface="Times New Roman" pitchFamily="18" charset="0"/>
              </a:rPr>
              <a:t>παρακμής, </a:t>
            </a:r>
            <a:r>
              <a:rPr lang="el-GR" sz="2800" smtClean="0">
                <a:latin typeface="Times New Roman" pitchFamily="18" charset="0"/>
                <a:cs typeface="Times New Roman" pitchFamily="18" charset="0"/>
              </a:rPr>
              <a:t>από </a:t>
            </a:r>
            <a:r>
              <a:rPr lang="el-GR" sz="2800" dirty="0">
                <a:latin typeface="Times New Roman" pitchFamily="18" charset="0"/>
                <a:cs typeface="Times New Roman" pitchFamily="18" charset="0"/>
              </a:rPr>
              <a:t>το 117 </a:t>
            </a:r>
            <a:r>
              <a:rPr lang="el-GR" sz="2800" dirty="0" err="1">
                <a:latin typeface="Times New Roman" pitchFamily="18" charset="0"/>
                <a:cs typeface="Times New Roman" pitchFamily="18" charset="0"/>
              </a:rPr>
              <a:t>μ.Χ</a:t>
            </a:r>
            <a:r>
              <a:rPr lang="el-GR" sz="2800" dirty="0">
                <a:latin typeface="Times New Roman" pitchFamily="18" charset="0"/>
                <a:cs typeface="Times New Roman" pitchFamily="18" charset="0"/>
              </a:rPr>
              <a:t>. μέχρι την κατάλυση του δυτικού ρωμαϊκού κράτους (476 </a:t>
            </a:r>
            <a:r>
              <a:rPr lang="el-GR" sz="2800" dirty="0" err="1">
                <a:latin typeface="Times New Roman" pitchFamily="18" charset="0"/>
                <a:cs typeface="Times New Roman" pitchFamily="18" charset="0"/>
              </a:rPr>
              <a:t>μ.Χ</a:t>
            </a:r>
            <a:r>
              <a:rPr lang="el-GR" sz="2800" dirty="0">
                <a:latin typeface="Times New Roman" pitchFamily="18" charset="0"/>
                <a:cs typeface="Times New Roman" pitchFamily="18" charset="0"/>
              </a:rPr>
              <a:t>.).</a:t>
            </a:r>
            <a:r>
              <a:rPr lang="el-GR" sz="2800" dirty="0">
                <a:latin typeface="Times New Roman" pitchFamily="18" charset="0"/>
              </a:rPr>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dirty="0"/>
          </a:p>
        </p:txBody>
      </p:sp>
      <p:sp>
        <p:nvSpPr>
          <p:cNvPr id="3" name="Θέση περιεχομένου 2"/>
          <p:cNvSpPr>
            <a:spLocks noGrp="1"/>
          </p:cNvSpPr>
          <p:nvPr>
            <p:ph idx="1"/>
          </p:nvPr>
        </p:nvSpPr>
        <p:spPr/>
        <p:txBody>
          <a:bodyPr/>
          <a:lstStyle/>
          <a:p>
            <a:endParaRPr lang="el-GR" sz="4000" dirty="0"/>
          </a:p>
        </p:txBody>
      </p:sp>
      <p:sp>
        <p:nvSpPr>
          <p:cNvPr id="4" name="Ορθογώνιο 3"/>
          <p:cNvSpPr/>
          <p:nvPr/>
        </p:nvSpPr>
        <p:spPr>
          <a:xfrm>
            <a:off x="1259632" y="2459504"/>
            <a:ext cx="7704856" cy="2554545"/>
          </a:xfrm>
          <a:prstGeom prst="rect">
            <a:avLst/>
          </a:prstGeom>
        </p:spPr>
        <p:txBody>
          <a:bodyPr wrap="square">
            <a:spAutoFit/>
          </a:bodyPr>
          <a:lstStyle/>
          <a:p>
            <a:pPr eaLnBrk="1" hangingPunct="1">
              <a:buFont typeface="Wingdings" pitchFamily="2" charset="2"/>
              <a:buNone/>
            </a:pPr>
            <a:r>
              <a:rPr lang="el-GR" altLang="el-GR" sz="3200" dirty="0">
                <a:solidFill>
                  <a:srgbClr val="0070C0"/>
                </a:solidFill>
              </a:rPr>
              <a:t>Σημειώσεις της </a:t>
            </a:r>
          </a:p>
          <a:p>
            <a:pPr eaLnBrk="1" hangingPunct="1">
              <a:buFont typeface="Wingdings" pitchFamily="2" charset="2"/>
              <a:buNone/>
            </a:pPr>
            <a:r>
              <a:rPr lang="el-GR" altLang="el-GR" sz="3200" dirty="0">
                <a:solidFill>
                  <a:srgbClr val="0070C0"/>
                </a:solidFill>
              </a:rPr>
              <a:t>Μαρίας </a:t>
            </a:r>
            <a:r>
              <a:rPr lang="el-GR" altLang="el-GR" sz="3200" dirty="0" err="1">
                <a:solidFill>
                  <a:srgbClr val="0070C0"/>
                </a:solidFill>
              </a:rPr>
              <a:t>Βουτσίνου</a:t>
            </a:r>
            <a:r>
              <a:rPr lang="el-GR" altLang="el-GR" sz="3200" dirty="0">
                <a:solidFill>
                  <a:srgbClr val="0070C0"/>
                </a:solidFill>
              </a:rPr>
              <a:t> – </a:t>
            </a:r>
            <a:r>
              <a:rPr lang="el-GR" altLang="el-GR" sz="3200" dirty="0" err="1">
                <a:solidFill>
                  <a:srgbClr val="0070C0"/>
                </a:solidFill>
              </a:rPr>
              <a:t>Κικίλια</a:t>
            </a:r>
            <a:r>
              <a:rPr lang="el-GR" altLang="el-GR" sz="3200" dirty="0">
                <a:solidFill>
                  <a:srgbClr val="0070C0"/>
                </a:solidFill>
              </a:rPr>
              <a:t>,</a:t>
            </a:r>
          </a:p>
          <a:p>
            <a:pPr eaLnBrk="1" hangingPunct="1">
              <a:buFont typeface="Wingdings" pitchFamily="2" charset="2"/>
              <a:buNone/>
            </a:pPr>
            <a:endParaRPr lang="el-GR" altLang="el-GR" sz="3200" dirty="0">
              <a:solidFill>
                <a:srgbClr val="0070C0"/>
              </a:solidFill>
            </a:endParaRPr>
          </a:p>
          <a:p>
            <a:pPr eaLnBrk="1" hangingPunct="1">
              <a:buFont typeface="Wingdings" pitchFamily="2" charset="2"/>
              <a:buNone/>
            </a:pPr>
            <a:r>
              <a:rPr lang="el-GR" altLang="el-GR" sz="3200" dirty="0">
                <a:solidFill>
                  <a:srgbClr val="0070C0"/>
                </a:solidFill>
              </a:rPr>
              <a:t>Καθηγήτριας </a:t>
            </a:r>
          </a:p>
          <a:p>
            <a:pPr eaLnBrk="1" hangingPunct="1">
              <a:buFont typeface="Wingdings" pitchFamily="2" charset="2"/>
              <a:buNone/>
            </a:pPr>
            <a:r>
              <a:rPr lang="el-GR" altLang="el-GR" sz="3200" dirty="0">
                <a:solidFill>
                  <a:srgbClr val="0070C0"/>
                </a:solidFill>
              </a:rPr>
              <a:t>του Τμήματος Φιλολογίας </a:t>
            </a:r>
            <a:r>
              <a:rPr lang="el-GR" altLang="el-GR" sz="3200" dirty="0" err="1">
                <a:solidFill>
                  <a:srgbClr val="0070C0"/>
                </a:solidFill>
              </a:rPr>
              <a:t>ΕΚΠΑ</a:t>
            </a:r>
            <a:endParaRPr lang="el-GR" altLang="el-GR" sz="3200" dirty="0">
              <a:solidFill>
                <a:srgbClr val="0070C0"/>
              </a:solidFill>
            </a:endParaRPr>
          </a:p>
        </p:txBody>
      </p:sp>
    </p:spTree>
    <p:extLst>
      <p:ext uri="{BB962C8B-B14F-4D97-AF65-F5344CB8AC3E}">
        <p14:creationId xmlns:p14="http://schemas.microsoft.com/office/powerpoint/2010/main" val="37123606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1219200" y="838200"/>
            <a:ext cx="4343400" cy="609600"/>
          </a:xfrm>
        </p:spPr>
        <p:txBody>
          <a:bodyPr/>
          <a:lstStyle/>
          <a:p>
            <a:r>
              <a:rPr lang="el-GR" dirty="0">
                <a:cs typeface="Times New Roman" pitchFamily="18" charset="0"/>
              </a:rPr>
              <a:t/>
            </a:r>
            <a:br>
              <a:rPr lang="el-GR" dirty="0">
                <a:cs typeface="Times New Roman" pitchFamily="18" charset="0"/>
              </a:rPr>
            </a:br>
            <a:r>
              <a:rPr lang="el-GR" b="1" dirty="0">
                <a:latin typeface="Calibri" panose="020F0502020204030204" pitchFamily="34" charset="0"/>
              </a:rPr>
              <a:t>ΕΙΣΑΓΩΓΗ</a:t>
            </a:r>
          </a:p>
        </p:txBody>
      </p:sp>
      <p:sp>
        <p:nvSpPr>
          <p:cNvPr id="2051" name="Rectangle 3"/>
          <p:cNvSpPr>
            <a:spLocks noGrp="1" noChangeArrowheads="1"/>
          </p:cNvSpPr>
          <p:nvPr>
            <p:ph type="body" idx="1"/>
          </p:nvPr>
        </p:nvSpPr>
        <p:spPr>
          <a:xfrm>
            <a:off x="0" y="1295400"/>
            <a:ext cx="9144000" cy="4876800"/>
          </a:xfrm>
        </p:spPr>
        <p:txBody>
          <a:bodyPr/>
          <a:lstStyle/>
          <a:p>
            <a:pPr>
              <a:lnSpc>
                <a:spcPct val="90000"/>
              </a:lnSpc>
              <a:buFont typeface="Wingdings" pitchFamily="2" charset="2"/>
              <a:buNone/>
            </a:pPr>
            <a:endParaRPr lang="el-GR" sz="2400" dirty="0">
              <a:cs typeface="Times New Roman" pitchFamily="18" charset="0"/>
            </a:endParaRPr>
          </a:p>
          <a:p>
            <a:pPr algn="just">
              <a:lnSpc>
                <a:spcPct val="90000"/>
              </a:lnSpc>
              <a:buFont typeface="Wingdings" pitchFamily="2" charset="2"/>
              <a:buNone/>
            </a:pPr>
            <a:endParaRPr lang="en-GB" sz="2400" dirty="0">
              <a:cs typeface="Times New Roman" pitchFamily="18" charset="0"/>
            </a:endParaRPr>
          </a:p>
          <a:p>
            <a:pPr algn="just">
              <a:lnSpc>
                <a:spcPct val="90000"/>
              </a:lnSpc>
              <a:buFont typeface="Wingdings" pitchFamily="2" charset="2"/>
              <a:buNone/>
            </a:pPr>
            <a:r>
              <a:rPr lang="el-GR" sz="2800" dirty="0">
                <a:latin typeface="Calibri" panose="020F0502020204030204" pitchFamily="34" charset="0"/>
                <a:cs typeface="Times New Roman" pitchFamily="18" charset="0"/>
              </a:rPr>
              <a:t>Οι έννοιες  Ρωμαϊκή και  Λατινική Λογοτεχνία συμπίπτουν.</a:t>
            </a:r>
          </a:p>
          <a:p>
            <a:pPr algn="just">
              <a:lnSpc>
                <a:spcPct val="90000"/>
              </a:lnSpc>
            </a:pPr>
            <a:r>
              <a:rPr lang="el-GR" sz="2800" dirty="0">
                <a:latin typeface="Calibri" panose="020F0502020204030204" pitchFamily="34" charset="0"/>
                <a:cs typeface="Times New Roman" pitchFamily="18" charset="0"/>
              </a:rPr>
              <a:t>Η Λατινική Λογοτεχνία περιλαμβάνει την έκθεση του πότε και πώς τα λατινικά γράμματα γεννήθηκαν, άκμασαν και παρήκμασαν. </a:t>
            </a:r>
          </a:p>
          <a:p>
            <a:pPr algn="just">
              <a:lnSpc>
                <a:spcPct val="90000"/>
              </a:lnSpc>
            </a:pPr>
            <a:r>
              <a:rPr lang="el-GR" sz="2800" dirty="0">
                <a:latin typeface="Calibri" panose="020F0502020204030204" pitchFamily="34" charset="0"/>
                <a:cs typeface="Times New Roman" pitchFamily="18" charset="0"/>
              </a:rPr>
              <a:t>Περιλαμβάνει ποιητές και συγγραφείς και εξετάζει τα έργα τους.</a:t>
            </a:r>
          </a:p>
          <a:p>
            <a:pPr algn="just">
              <a:lnSpc>
                <a:spcPct val="90000"/>
              </a:lnSpc>
            </a:pPr>
            <a:r>
              <a:rPr lang="el-GR" sz="2800" dirty="0">
                <a:latin typeface="Calibri" panose="020F0502020204030204" pitchFamily="34" charset="0"/>
                <a:cs typeface="Times New Roman" pitchFamily="18" charset="0"/>
              </a:rPr>
              <a:t>Η Λατινική Λογοτεχνία δεν είναι </a:t>
            </a:r>
            <a:r>
              <a:rPr lang="el-GR" sz="2800" b="1" dirty="0">
                <a:latin typeface="Calibri" panose="020F0502020204030204" pitchFamily="34" charset="0"/>
                <a:cs typeface="Times New Roman" pitchFamily="18" charset="0"/>
              </a:rPr>
              <a:t>πρωτότυπη</a:t>
            </a:r>
            <a:r>
              <a:rPr lang="el-GR" sz="2800" dirty="0">
                <a:latin typeface="Calibri" panose="020F0502020204030204" pitchFamily="34" charset="0"/>
                <a:cs typeface="Times New Roman" pitchFamily="18" charset="0"/>
              </a:rPr>
              <a:t>, δεν γεννήθηκε ούτε αναπτύχθηκε όπως η ελληνική. Για πέντε ολόκληρους αιώνες (753-241 </a:t>
            </a:r>
            <a:r>
              <a:rPr lang="el-GR" sz="2800" dirty="0" err="1">
                <a:latin typeface="Calibri" panose="020F0502020204030204" pitchFamily="34" charset="0"/>
                <a:cs typeface="Times New Roman" pitchFamily="18" charset="0"/>
              </a:rPr>
              <a:t>π.Χ</a:t>
            </a:r>
            <a:r>
              <a:rPr lang="en-GB" sz="2800" dirty="0">
                <a:latin typeface="Calibri" panose="020F0502020204030204" pitchFamily="34" charset="0"/>
                <a:cs typeface="Times New Roman" pitchFamily="18" charset="0"/>
              </a:rPr>
              <a:t>.</a:t>
            </a:r>
            <a:r>
              <a:rPr lang="el-GR" sz="2800" dirty="0">
                <a:latin typeface="Calibri" panose="020F0502020204030204" pitchFamily="34" charset="0"/>
                <a:cs typeface="Times New Roman" pitchFamily="18" charset="0"/>
              </a:rPr>
              <a:t>) δεν υπήρχε Λατινική Λογοτεχνία. Χρειάστηκε η επίδραση, ο σπόρος της ελληνικής τέχνης για να γονιμοποιηθεί και να αναπτυχθεί.</a:t>
            </a:r>
          </a:p>
          <a:p>
            <a:pPr algn="just">
              <a:lnSpc>
                <a:spcPct val="90000"/>
              </a:lnSpc>
              <a:buFont typeface="Wingdings" pitchFamily="2" charset="2"/>
              <a:buNone/>
            </a:pPr>
            <a:r>
              <a:rPr lang="el-GR" sz="2400" dirty="0">
                <a:cs typeface="Times New Roman" pitchFamily="18" charset="0"/>
              </a:rPr>
              <a:t>	</a:t>
            </a:r>
          </a:p>
          <a:p>
            <a:pPr>
              <a:lnSpc>
                <a:spcPct val="90000"/>
              </a:lnSpc>
            </a:pPr>
            <a:endParaRPr lang="el-GR" sz="2400" dirty="0"/>
          </a:p>
        </p:txBody>
      </p:sp>
    </p:spTree>
  </p:cSld>
  <p:clrMapOvr>
    <a:masterClrMapping/>
  </p:clrMapOvr>
  <p:transition advTm="5376"/>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l-GR" sz="3600" b="1" dirty="0">
                <a:latin typeface="Calibri" panose="020F0502020204030204" pitchFamily="34" charset="0"/>
              </a:rPr>
              <a:t>ΧΑΡΑΚΤΗΡΙΣΤΙΚΑ της ΛΑΤΙΝΙΚΗΣ  ΛΟΓΟΤΕΧΝΙΑΣ</a:t>
            </a:r>
          </a:p>
        </p:txBody>
      </p:sp>
      <p:sp>
        <p:nvSpPr>
          <p:cNvPr id="4099" name="Rectangle 3"/>
          <p:cNvSpPr>
            <a:spLocks noGrp="1" noChangeArrowheads="1"/>
          </p:cNvSpPr>
          <p:nvPr>
            <p:ph type="body" idx="1"/>
          </p:nvPr>
        </p:nvSpPr>
        <p:spPr/>
        <p:txBody>
          <a:bodyPr/>
          <a:lstStyle/>
          <a:p>
            <a:pPr algn="just"/>
            <a:r>
              <a:rPr lang="el-GR" sz="2800" dirty="0">
                <a:latin typeface="Calibri" panose="020F0502020204030204" pitchFamily="34" charset="0"/>
                <a:cs typeface="Times New Roman" pitchFamily="18" charset="0"/>
              </a:rPr>
              <a:t>Η Λατινική Λογοτεχνία κατέχει μια </a:t>
            </a:r>
            <a:r>
              <a:rPr lang="el-GR" sz="2800" b="1" dirty="0">
                <a:latin typeface="Calibri" panose="020F0502020204030204" pitchFamily="34" charset="0"/>
                <a:cs typeface="Times New Roman" pitchFamily="18" charset="0"/>
              </a:rPr>
              <a:t>ιδιότυπη θέση</a:t>
            </a:r>
            <a:r>
              <a:rPr lang="el-GR" sz="2800" dirty="0">
                <a:latin typeface="Calibri" panose="020F0502020204030204" pitchFamily="34" charset="0"/>
                <a:cs typeface="Times New Roman" pitchFamily="18" charset="0"/>
              </a:rPr>
              <a:t> ανάμεσα στις λογοτεχνίες του κόσμου. Μπορεί να μη βρει κανείς ονόματα ή συγγραφείς του μεγέθους του Ομήρου, του Σοφοκλή, του Πλάτωνα, του Σαίξπηρ, του Θερβάντες, του Γκαίτε ή και του </a:t>
            </a:r>
            <a:r>
              <a:rPr lang="el-GR" sz="2800" dirty="0" err="1">
                <a:latin typeface="Calibri" panose="020F0502020204030204" pitchFamily="34" charset="0"/>
                <a:cs typeface="Times New Roman" pitchFamily="18" charset="0"/>
              </a:rPr>
              <a:t>Ντοστογιέφσκυ</a:t>
            </a:r>
            <a:r>
              <a:rPr lang="en-GB" sz="2800" dirty="0">
                <a:latin typeface="Calibri" panose="020F0502020204030204" pitchFamily="34" charset="0"/>
                <a:cs typeface="Times New Roman" pitchFamily="18" charset="0"/>
              </a:rPr>
              <a:t> </a:t>
            </a:r>
            <a:r>
              <a:rPr lang="el-GR" sz="2800" dirty="0">
                <a:latin typeface="Calibri" panose="020F0502020204030204" pitchFamily="34" charset="0"/>
                <a:cs typeface="Times New Roman" pitchFamily="18" charset="0"/>
              </a:rPr>
              <a:t>αλλά </a:t>
            </a:r>
          </a:p>
          <a:p>
            <a:pPr algn="just"/>
            <a:r>
              <a:rPr lang="el-GR" sz="2800" dirty="0">
                <a:latin typeface="Calibri" panose="020F0502020204030204" pitchFamily="34" charset="0"/>
                <a:cs typeface="Times New Roman" pitchFamily="18" charset="0"/>
              </a:rPr>
              <a:t>η </a:t>
            </a:r>
            <a:r>
              <a:rPr lang="el-GR" sz="2800" dirty="0" err="1">
                <a:latin typeface="Calibri" panose="020F0502020204030204" pitchFamily="34" charset="0"/>
                <a:cs typeface="Times New Roman" pitchFamily="18" charset="0"/>
              </a:rPr>
              <a:t>Λ.Φ</a:t>
            </a:r>
            <a:r>
              <a:rPr lang="el-GR" sz="2800" dirty="0">
                <a:latin typeface="Calibri" panose="020F0502020204030204" pitchFamily="34" charset="0"/>
                <a:cs typeface="Times New Roman" pitchFamily="18" charset="0"/>
              </a:rPr>
              <a:t>. με τους λίγους εκπροσώπους της είναι τόσο </a:t>
            </a:r>
            <a:r>
              <a:rPr lang="el-GR" sz="2800" b="1" dirty="0">
                <a:latin typeface="Calibri" panose="020F0502020204030204" pitchFamily="34" charset="0"/>
                <a:cs typeface="Times New Roman" pitchFamily="18" charset="0"/>
              </a:rPr>
              <a:t>οικουμενική </a:t>
            </a:r>
            <a:r>
              <a:rPr lang="el-GR" sz="2800" dirty="0">
                <a:latin typeface="Calibri" panose="020F0502020204030204" pitchFamily="34" charset="0"/>
                <a:cs typeface="Times New Roman" pitchFamily="18" charset="0"/>
              </a:rPr>
              <a:t>όσο καμιά άλλη στον κόσμο.</a:t>
            </a:r>
          </a:p>
          <a:p>
            <a:endParaRPr lang="el-GR" sz="2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l-GR" sz="3600" b="1" dirty="0">
                <a:latin typeface="Calibri" panose="020F0502020204030204" pitchFamily="34" charset="0"/>
                <a:cs typeface="Times New Roman" pitchFamily="18" charset="0"/>
              </a:rPr>
              <a:t>Η σημασία της </a:t>
            </a:r>
            <a:r>
              <a:rPr lang="el-GR" sz="3600" b="1" dirty="0" err="1">
                <a:latin typeface="Calibri" panose="020F0502020204030204" pitchFamily="34" charset="0"/>
                <a:cs typeface="Times New Roman" pitchFamily="18" charset="0"/>
              </a:rPr>
              <a:t>Λ.Φ</a:t>
            </a:r>
            <a:r>
              <a:rPr lang="el-GR" sz="3600" b="1" dirty="0">
                <a:latin typeface="Calibri" panose="020F0502020204030204" pitchFamily="34" charset="0"/>
                <a:cs typeface="Times New Roman" pitchFamily="18" charset="0"/>
              </a:rPr>
              <a:t>. </a:t>
            </a:r>
          </a:p>
        </p:txBody>
      </p:sp>
      <p:sp>
        <p:nvSpPr>
          <p:cNvPr id="5123" name="Rectangle 3"/>
          <p:cNvSpPr>
            <a:spLocks noGrp="1" noChangeArrowheads="1"/>
          </p:cNvSpPr>
          <p:nvPr>
            <p:ph type="body" idx="1"/>
          </p:nvPr>
        </p:nvSpPr>
        <p:spPr/>
        <p:txBody>
          <a:bodyPr/>
          <a:lstStyle/>
          <a:p>
            <a:pPr algn="just">
              <a:lnSpc>
                <a:spcPct val="90000"/>
              </a:lnSpc>
            </a:pPr>
            <a:r>
              <a:rPr lang="el-GR" sz="2800" b="1" dirty="0">
                <a:latin typeface="Calibri" panose="020F0502020204030204" pitchFamily="34" charset="0"/>
                <a:cs typeface="Times New Roman" pitchFamily="18" charset="0"/>
              </a:rPr>
              <a:t>Η σημασία της </a:t>
            </a:r>
            <a:r>
              <a:rPr lang="el-GR" sz="2800" b="1" dirty="0" err="1">
                <a:latin typeface="Calibri" panose="020F0502020204030204" pitchFamily="34" charset="0"/>
                <a:cs typeface="Times New Roman" pitchFamily="18" charset="0"/>
              </a:rPr>
              <a:t>Λ.Φ</a:t>
            </a:r>
            <a:r>
              <a:rPr lang="el-GR" sz="2800" b="1" dirty="0">
                <a:latin typeface="Calibri" panose="020F0502020204030204" pitchFamily="34" charset="0"/>
                <a:cs typeface="Times New Roman" pitchFamily="18" charset="0"/>
              </a:rPr>
              <a:t>. είναι, όμως, τεράστια</a:t>
            </a:r>
            <a:r>
              <a:rPr lang="el-GR" sz="2800" dirty="0">
                <a:latin typeface="Calibri" panose="020F0502020204030204" pitchFamily="34" charset="0"/>
                <a:cs typeface="Times New Roman" pitchFamily="18" charset="0"/>
              </a:rPr>
              <a:t> για τον Ευρωπαϊκό πολιτισμό αφού χωρίς αυτή δεν θα υπήρχε λογοτεχνία του Μεσαίωνα, της Αναγέννησης και της σύγχρονης ακόμη Ευρώπης. Ούτε θα ήταν δυνατόν να κατανοηθεί η σύγχρονη λογοτεχνία της Ευρώπης αν δεν γνώριζε κανείς τη Λ. Λ. και την ιστορία της.</a:t>
            </a:r>
          </a:p>
          <a:p>
            <a:pPr algn="just">
              <a:lnSpc>
                <a:spcPct val="90000"/>
              </a:lnSpc>
            </a:pPr>
            <a:r>
              <a:rPr lang="el-GR" sz="2800" dirty="0">
                <a:latin typeface="Calibri" panose="020F0502020204030204" pitchFamily="34" charset="0"/>
                <a:cs typeface="Times New Roman" pitchFamily="18" charset="0"/>
              </a:rPr>
              <a:t>Μέσα από τη </a:t>
            </a:r>
            <a:r>
              <a:rPr lang="el-GR" sz="2800" dirty="0" err="1">
                <a:latin typeface="Calibri" panose="020F0502020204030204" pitchFamily="34" charset="0"/>
                <a:cs typeface="Times New Roman" pitchFamily="18" charset="0"/>
              </a:rPr>
              <a:t>Λ.Λ</a:t>
            </a:r>
            <a:r>
              <a:rPr lang="el-GR" sz="2800" dirty="0">
                <a:latin typeface="Calibri" panose="020F0502020204030204" pitchFamily="34" charset="0"/>
                <a:cs typeface="Times New Roman" pitchFamily="18" charset="0"/>
              </a:rPr>
              <a:t>. πέρασε στη Δύση η ελληνική λογοτεχνία, ενώ η Λατινική υπήρξε η βάση, η αφετηρία και το όργανο για τον πολιτισμό της Ευρώπης και την πρόοδό της.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371600" y="304800"/>
            <a:ext cx="7772400" cy="2057400"/>
          </a:xfrm>
        </p:spPr>
        <p:txBody>
          <a:bodyPr/>
          <a:lstStyle/>
          <a:p>
            <a:r>
              <a:rPr lang="el-GR" sz="3600" b="1" dirty="0">
                <a:latin typeface="Calibri" panose="020F0502020204030204" pitchFamily="34" charset="0"/>
                <a:cs typeface="Times New Roman" pitchFamily="18" charset="0"/>
              </a:rPr>
              <a:t>ΧΑΡΑΚΤΗΡΙΣΤΙΚΑ της ΛΑΤΙΝΙΚΗΣ ΛΟΓΟΤΕΧΝΙΑΣ</a:t>
            </a:r>
            <a:r>
              <a:rPr lang="el-GR" sz="3600" dirty="0">
                <a:cs typeface="Times New Roman" pitchFamily="18" charset="0"/>
              </a:rPr>
              <a:t/>
            </a:r>
            <a:br>
              <a:rPr lang="el-GR" sz="3600" dirty="0">
                <a:cs typeface="Times New Roman" pitchFamily="18" charset="0"/>
              </a:rPr>
            </a:br>
            <a:r>
              <a:rPr lang="el-GR" sz="3600" dirty="0">
                <a:cs typeface="Times New Roman" pitchFamily="18" charset="0"/>
              </a:rPr>
              <a:t> </a:t>
            </a:r>
            <a:br>
              <a:rPr lang="el-GR" sz="3600" dirty="0">
                <a:cs typeface="Times New Roman" pitchFamily="18" charset="0"/>
              </a:rPr>
            </a:br>
            <a:endParaRPr lang="el-GR" sz="3600" dirty="0">
              <a:cs typeface="Times New Roman" pitchFamily="18" charset="0"/>
            </a:endParaRPr>
          </a:p>
        </p:txBody>
      </p:sp>
      <p:sp>
        <p:nvSpPr>
          <p:cNvPr id="7171" name="Rectangle 3"/>
          <p:cNvSpPr>
            <a:spLocks noGrp="1" noChangeArrowheads="1"/>
          </p:cNvSpPr>
          <p:nvPr>
            <p:ph type="body" idx="1"/>
          </p:nvPr>
        </p:nvSpPr>
        <p:spPr/>
        <p:txBody>
          <a:bodyPr/>
          <a:lstStyle/>
          <a:p>
            <a:pPr algn="just">
              <a:lnSpc>
                <a:spcPct val="90000"/>
              </a:lnSpc>
            </a:pPr>
            <a:r>
              <a:rPr lang="el-GR" sz="2800" dirty="0">
                <a:latin typeface="Calibri" panose="020F0502020204030204" pitchFamily="34" charset="0"/>
                <a:cs typeface="Times New Roman" pitchFamily="18" charset="0"/>
              </a:rPr>
              <a:t>Η </a:t>
            </a:r>
            <a:r>
              <a:rPr lang="el-GR" sz="2800" dirty="0" err="1">
                <a:latin typeface="Calibri" panose="020F0502020204030204" pitchFamily="34" charset="0"/>
                <a:cs typeface="Times New Roman" pitchFamily="18" charset="0"/>
              </a:rPr>
              <a:t>Λ.Λ</a:t>
            </a:r>
            <a:r>
              <a:rPr lang="el-GR" sz="2800" dirty="0">
                <a:latin typeface="Calibri" panose="020F0502020204030204" pitchFamily="34" charset="0"/>
                <a:cs typeface="Times New Roman" pitchFamily="18" charset="0"/>
              </a:rPr>
              <a:t>. είναι </a:t>
            </a:r>
            <a:r>
              <a:rPr lang="el-GR" sz="2800" b="1" dirty="0">
                <a:latin typeface="Calibri" panose="020F0502020204030204" pitchFamily="34" charset="0"/>
                <a:cs typeface="Times New Roman" pitchFamily="18" charset="0"/>
              </a:rPr>
              <a:t>ενιαία και οικουμενική. </a:t>
            </a:r>
            <a:endParaRPr lang="el-GR" sz="2800" dirty="0">
              <a:latin typeface="Calibri" panose="020F0502020204030204" pitchFamily="34" charset="0"/>
              <a:cs typeface="Times New Roman" pitchFamily="18" charset="0"/>
            </a:endParaRPr>
          </a:p>
          <a:p>
            <a:pPr algn="just">
              <a:lnSpc>
                <a:spcPct val="90000"/>
              </a:lnSpc>
            </a:pPr>
            <a:r>
              <a:rPr lang="el-GR" sz="2800" dirty="0">
                <a:latin typeface="Calibri" panose="020F0502020204030204" pitchFamily="34" charset="0"/>
                <a:cs typeface="Times New Roman" pitchFamily="18" charset="0"/>
              </a:rPr>
              <a:t>Η Λατινική </a:t>
            </a:r>
            <a:r>
              <a:rPr lang="el-GR" sz="2800" dirty="0">
                <a:latin typeface="Calibri" panose="020F0502020204030204" pitchFamily="34" charset="0"/>
              </a:rPr>
              <a:t>Λογοτεχνία </a:t>
            </a:r>
            <a:r>
              <a:rPr lang="el-GR" sz="2800" dirty="0">
                <a:latin typeface="Calibri" panose="020F0502020204030204" pitchFamily="34" charset="0"/>
                <a:cs typeface="Times New Roman" pitchFamily="18" charset="0"/>
              </a:rPr>
              <a:t>έχει μία </a:t>
            </a:r>
            <a:r>
              <a:rPr lang="el-GR" sz="2800" b="1" dirty="0">
                <a:latin typeface="Calibri" panose="020F0502020204030204" pitchFamily="34" charset="0"/>
                <a:cs typeface="Times New Roman" pitchFamily="18" charset="0"/>
              </a:rPr>
              <a:t>ενιαία γλώσσα</a:t>
            </a:r>
            <a:r>
              <a:rPr lang="el-GR" sz="2800" dirty="0">
                <a:latin typeface="Calibri" panose="020F0502020204030204" pitchFamily="34" charset="0"/>
                <a:cs typeface="Times New Roman" pitchFamily="18" charset="0"/>
              </a:rPr>
              <a:t> για όλα τα είδη της, την οποία διαφοροποιεί ως προς το ύφος, ενώ η Ελληνική Λ. διακρίνεται σε λογοτεχνικές μορφές μέσω της γλώσσας: έπος, λυρική ποίηση, δράμα, επιστήμη, ξεχωρίζουν από τη διάλεκτό τους. </a:t>
            </a:r>
          </a:p>
          <a:p>
            <a:pPr algn="just">
              <a:lnSpc>
                <a:spcPct val="90000"/>
              </a:lnSpc>
            </a:pPr>
            <a:r>
              <a:rPr lang="el-GR" sz="2800" dirty="0">
                <a:latin typeface="Calibri" panose="020F0502020204030204" pitchFamily="34" charset="0"/>
                <a:cs typeface="Times New Roman" pitchFamily="18" charset="0"/>
              </a:rPr>
              <a:t>Η </a:t>
            </a:r>
            <a:r>
              <a:rPr lang="el-GR" sz="2800" dirty="0" err="1">
                <a:latin typeface="Calibri" panose="020F0502020204030204" pitchFamily="34" charset="0"/>
                <a:cs typeface="Times New Roman" pitchFamily="18" charset="0"/>
              </a:rPr>
              <a:t>Λ.</a:t>
            </a:r>
            <a:r>
              <a:rPr lang="el-GR" sz="2800" dirty="0" err="1">
                <a:latin typeface="Calibri" panose="020F0502020204030204" pitchFamily="34" charset="0"/>
              </a:rPr>
              <a:t>Λ</a:t>
            </a:r>
            <a:r>
              <a:rPr lang="el-GR" sz="2800" dirty="0">
                <a:latin typeface="Calibri" panose="020F0502020204030204" pitchFamily="34" charset="0"/>
                <a:cs typeface="Times New Roman" pitchFamily="18" charset="0"/>
              </a:rPr>
              <a:t>. είναι </a:t>
            </a:r>
            <a:r>
              <a:rPr lang="el-GR" sz="2800" b="1" dirty="0">
                <a:latin typeface="Calibri" panose="020F0502020204030204" pitchFamily="34" charset="0"/>
                <a:cs typeface="Times New Roman" pitchFamily="18" charset="0"/>
              </a:rPr>
              <a:t>οικουμενική </a:t>
            </a:r>
            <a:r>
              <a:rPr lang="el-GR" sz="2800" dirty="0">
                <a:latin typeface="Calibri" panose="020F0502020204030204" pitchFamily="34" charset="0"/>
                <a:cs typeface="Times New Roman" pitchFamily="18" charset="0"/>
              </a:rPr>
              <a:t>γιατί από την αρχή είναι λογοτεχνία </a:t>
            </a:r>
            <a:r>
              <a:rPr lang="el-GR" sz="2800" dirty="0" smtClean="0">
                <a:latin typeface="Calibri" panose="020F0502020204030204" pitchFamily="34" charset="0"/>
                <a:cs typeface="Times New Roman" pitchFamily="18" charset="0"/>
              </a:rPr>
              <a:t>μιας κοσμοκρατορίας </a:t>
            </a:r>
            <a:r>
              <a:rPr lang="el-GR" sz="2800" dirty="0">
                <a:latin typeface="Calibri" panose="020F0502020204030204" pitchFamily="34" charset="0"/>
                <a:cs typeface="Times New Roman" pitchFamily="18" charset="0"/>
              </a:rPr>
              <a:t>δηλ. από τη γέννησή της,  την ακμή της, μέχρι την παρακμή της. </a:t>
            </a:r>
          </a:p>
          <a:p>
            <a:pPr>
              <a:lnSpc>
                <a:spcPct val="90000"/>
              </a:lnSpc>
            </a:pPr>
            <a:endParaRPr lang="el-GR"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1150938" y="617538"/>
            <a:ext cx="7793037" cy="45719"/>
          </a:xfrm>
        </p:spPr>
        <p:txBody>
          <a:bodyPr/>
          <a:lstStyle/>
          <a:p>
            <a:endParaRPr lang="el-GR" sz="2800" dirty="0">
              <a:cs typeface="Times New Roman" pitchFamily="18" charset="0"/>
            </a:endParaRPr>
          </a:p>
        </p:txBody>
      </p:sp>
      <p:sp>
        <p:nvSpPr>
          <p:cNvPr id="8195" name="Rectangle 3"/>
          <p:cNvSpPr>
            <a:spLocks noGrp="1" noChangeArrowheads="1"/>
          </p:cNvSpPr>
          <p:nvPr>
            <p:ph type="body" idx="1"/>
          </p:nvPr>
        </p:nvSpPr>
        <p:spPr>
          <a:xfrm>
            <a:off x="1182688" y="548680"/>
            <a:ext cx="7772400" cy="5583833"/>
          </a:xfrm>
        </p:spPr>
        <p:txBody>
          <a:bodyPr/>
          <a:lstStyle/>
          <a:p>
            <a:pPr algn="just">
              <a:lnSpc>
                <a:spcPct val="90000"/>
              </a:lnSpc>
            </a:pPr>
            <a:r>
              <a:rPr lang="el-GR" sz="2800" dirty="0">
                <a:latin typeface="Calibri" panose="020F0502020204030204" pitchFamily="34" charset="0"/>
                <a:cs typeface="Times New Roman" pitchFamily="18" charset="0"/>
              </a:rPr>
              <a:t>Αν την εξετάσουμε ιστορικά η σημασία της </a:t>
            </a:r>
            <a:r>
              <a:rPr lang="el-GR" sz="2800" dirty="0" err="1">
                <a:latin typeface="Calibri" panose="020F0502020204030204" pitchFamily="34" charset="0"/>
                <a:cs typeface="Times New Roman" pitchFamily="18" charset="0"/>
              </a:rPr>
              <a:t>Λ.Λ</a:t>
            </a:r>
            <a:r>
              <a:rPr lang="el-GR" sz="2800" dirty="0">
                <a:latin typeface="Calibri" panose="020F0502020204030204" pitchFamily="34" charset="0"/>
                <a:cs typeface="Times New Roman" pitchFamily="18" charset="0"/>
              </a:rPr>
              <a:t>.</a:t>
            </a:r>
            <a:r>
              <a:rPr lang="el-GR" sz="2800" dirty="0">
                <a:latin typeface="Calibri" panose="020F0502020204030204" pitchFamily="34" charset="0"/>
              </a:rPr>
              <a:t> </a:t>
            </a:r>
            <a:r>
              <a:rPr lang="el-GR" sz="2800" dirty="0">
                <a:latin typeface="Calibri" panose="020F0502020204030204" pitchFamily="34" charset="0"/>
                <a:cs typeface="Times New Roman" pitchFamily="18" charset="0"/>
              </a:rPr>
              <a:t>έγκειται στο ότι είναι </a:t>
            </a:r>
            <a:r>
              <a:rPr lang="el-GR" sz="2800" b="1" dirty="0">
                <a:latin typeface="Calibri" panose="020F0502020204030204" pitchFamily="34" charset="0"/>
                <a:cs typeface="Times New Roman" pitchFamily="18" charset="0"/>
              </a:rPr>
              <a:t>παραδειγματική. </a:t>
            </a:r>
            <a:r>
              <a:rPr lang="el-GR" sz="2800" dirty="0">
                <a:latin typeface="Calibri" panose="020F0502020204030204" pitchFamily="34" charset="0"/>
                <a:cs typeface="Times New Roman" pitchFamily="18" charset="0"/>
              </a:rPr>
              <a:t>Είναι το πρώτο παράδειγμα μιας παραγώγου, κλασικίζουσας λογοτεχνίας γιατί οι </a:t>
            </a:r>
            <a:r>
              <a:rPr lang="el-GR" sz="2800" dirty="0" err="1">
                <a:latin typeface="Calibri" panose="020F0502020204030204" pitchFamily="34" charset="0"/>
                <a:cs typeface="Times New Roman" pitchFamily="18" charset="0"/>
              </a:rPr>
              <a:t>λατίνοι</a:t>
            </a:r>
            <a:r>
              <a:rPr lang="el-GR" sz="2800" dirty="0">
                <a:latin typeface="Calibri" panose="020F0502020204030204" pitchFamily="34" charset="0"/>
                <a:cs typeface="Times New Roman" pitchFamily="18" charset="0"/>
              </a:rPr>
              <a:t> παίρνουν τους αισθητικούς κανόνες από μια ξένη, την ήδη υπάρχουσα ελληνική λογοτεχνία και προσπαθούν να φθάσουν το μέγεθός της, ακόμη και να την ξεπεράσουν. Καταφέρνουν να την κάνουν δική τους, να την οικειοποιηθούν, να την προσαρμόσουν στα δικά τους μέτρα, στο δικό τους κόσμο, στη δική τους ιδιοσυγκρασία και το καταφέρνουν.  </a:t>
            </a:r>
          </a:p>
          <a:p>
            <a:pPr algn="just">
              <a:lnSpc>
                <a:spcPct val="90000"/>
              </a:lnSpc>
              <a:buFont typeface="Wingdings" pitchFamily="2" charset="2"/>
              <a:buNone/>
            </a:pPr>
            <a:r>
              <a:rPr lang="el-GR" sz="2800" dirty="0">
                <a:latin typeface="Calibri" panose="020F0502020204030204" pitchFamily="34" charset="0"/>
                <a:cs typeface="Times New Roman" pitchFamily="18" charset="0"/>
              </a:rPr>
              <a:t> </a:t>
            </a:r>
          </a:p>
          <a:p>
            <a:pPr>
              <a:lnSpc>
                <a:spcPct val="90000"/>
              </a:lnSpc>
            </a:pPr>
            <a:endParaRPr lang="el-GR"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l-GR" sz="3600" b="1" dirty="0">
                <a:latin typeface="Calibri" panose="020F0502020204030204" pitchFamily="34" charset="0"/>
                <a:cs typeface="Times New Roman" pitchFamily="18" charset="0"/>
              </a:rPr>
              <a:t>ΕΧΕΙ ΠΡΩΤΟΤΥΠΙΑ Η </a:t>
            </a:r>
            <a:r>
              <a:rPr lang="el-GR" sz="3600" b="1" dirty="0" err="1">
                <a:latin typeface="Calibri" panose="020F0502020204030204" pitchFamily="34" charset="0"/>
                <a:cs typeface="Times New Roman" pitchFamily="18" charset="0"/>
              </a:rPr>
              <a:t>Λ.Φ</a:t>
            </a:r>
            <a:r>
              <a:rPr lang="el-GR" sz="3600" b="1" dirty="0">
                <a:latin typeface="Calibri" panose="020F0502020204030204" pitchFamily="34" charset="0"/>
                <a:cs typeface="Times New Roman" pitchFamily="18" charset="0"/>
              </a:rPr>
              <a:t>.;</a:t>
            </a:r>
            <a:r>
              <a:rPr lang="el-GR" dirty="0">
                <a:cs typeface="Times New Roman" pitchFamily="18" charset="0"/>
              </a:rPr>
              <a:t/>
            </a:r>
            <a:br>
              <a:rPr lang="el-GR" dirty="0">
                <a:cs typeface="Times New Roman" pitchFamily="18" charset="0"/>
              </a:rPr>
            </a:br>
            <a:endParaRPr lang="el-GR" dirty="0">
              <a:cs typeface="Times New Roman" pitchFamily="18" charset="0"/>
            </a:endParaRPr>
          </a:p>
        </p:txBody>
      </p:sp>
      <p:sp>
        <p:nvSpPr>
          <p:cNvPr id="9219" name="Rectangle 3"/>
          <p:cNvSpPr>
            <a:spLocks noGrp="1" noChangeArrowheads="1"/>
          </p:cNvSpPr>
          <p:nvPr>
            <p:ph type="body" idx="1"/>
          </p:nvPr>
        </p:nvSpPr>
        <p:spPr>
          <a:xfrm>
            <a:off x="1182688" y="1340768"/>
            <a:ext cx="7772400" cy="4791745"/>
          </a:xfrm>
        </p:spPr>
        <p:txBody>
          <a:bodyPr/>
          <a:lstStyle/>
          <a:p>
            <a:pPr algn="just">
              <a:lnSpc>
                <a:spcPct val="90000"/>
              </a:lnSpc>
            </a:pPr>
            <a:r>
              <a:rPr lang="el-GR" sz="2800" dirty="0">
                <a:latin typeface="Calibri" panose="020F0502020204030204" pitchFamily="34" charset="0"/>
                <a:cs typeface="Times New Roman" pitchFamily="18" charset="0"/>
              </a:rPr>
              <a:t>Όλοι γνωρίζουμε ότι η </a:t>
            </a:r>
            <a:r>
              <a:rPr lang="el-GR" sz="2800" b="1" dirty="0">
                <a:latin typeface="Calibri" panose="020F0502020204030204" pitchFamily="34" charset="0"/>
                <a:cs typeface="Times New Roman" pitchFamily="18" charset="0"/>
              </a:rPr>
              <a:t>Ελληνική Λογοτεχνία</a:t>
            </a:r>
            <a:r>
              <a:rPr lang="el-GR" sz="2800" dirty="0">
                <a:latin typeface="Calibri" panose="020F0502020204030204" pitchFamily="34" charset="0"/>
                <a:cs typeface="Times New Roman" pitchFamily="18" charset="0"/>
              </a:rPr>
              <a:t> είναι πέρα ως πέρα πρωτότυπη σε όλα της τα είδη. Το κάθε είδος  γεννιέται, ακμάζει, φθάνει στην πληρότητά του και πεθαίνει</a:t>
            </a:r>
            <a:r>
              <a:rPr lang="el-GR" sz="2800" dirty="0" smtClean="0">
                <a:latin typeface="Calibri" panose="020F0502020204030204" pitchFamily="34" charset="0"/>
                <a:cs typeface="Times New Roman" pitchFamily="18" charset="0"/>
              </a:rPr>
              <a:t>.</a:t>
            </a:r>
          </a:p>
          <a:p>
            <a:pPr algn="just">
              <a:lnSpc>
                <a:spcPct val="90000"/>
              </a:lnSpc>
            </a:pPr>
            <a:endParaRPr lang="el-GR" sz="2800" dirty="0">
              <a:latin typeface="Calibri" panose="020F0502020204030204" pitchFamily="34" charset="0"/>
              <a:cs typeface="Times New Roman" pitchFamily="18" charset="0"/>
            </a:endParaRPr>
          </a:p>
          <a:p>
            <a:pPr algn="just">
              <a:lnSpc>
                <a:spcPct val="90000"/>
              </a:lnSpc>
            </a:pPr>
            <a:r>
              <a:rPr lang="el-GR" sz="2800" dirty="0">
                <a:latin typeface="Calibri" panose="020F0502020204030204" pitchFamily="34" charset="0"/>
                <a:cs typeface="Times New Roman" pitchFamily="18" charset="0"/>
              </a:rPr>
              <a:t> Στη </a:t>
            </a:r>
            <a:r>
              <a:rPr lang="el-GR" sz="2800" b="1" dirty="0">
                <a:latin typeface="Calibri" panose="020F0502020204030204" pitchFamily="34" charset="0"/>
                <a:cs typeface="Times New Roman" pitchFamily="18" charset="0"/>
              </a:rPr>
              <a:t>Λατινική Λογοτεχνία</a:t>
            </a:r>
            <a:r>
              <a:rPr lang="el-GR" sz="2800" dirty="0">
                <a:latin typeface="Calibri" panose="020F0502020204030204" pitchFamily="34" charset="0"/>
                <a:cs typeface="Times New Roman" pitchFamily="18" charset="0"/>
              </a:rPr>
              <a:t> τα πράγματα είναι διαφορετικά</a:t>
            </a:r>
            <a:r>
              <a:rPr lang="el-GR" sz="2800" dirty="0" smtClean="0">
                <a:latin typeface="Calibri" panose="020F0502020204030204" pitchFamily="34" charset="0"/>
                <a:cs typeface="Times New Roman" pitchFamily="18" charset="0"/>
              </a:rPr>
              <a:t>. Οι </a:t>
            </a:r>
            <a:r>
              <a:rPr lang="el-GR" sz="2800" dirty="0">
                <a:latin typeface="Calibri" panose="020F0502020204030204" pitchFamily="34" charset="0"/>
                <a:cs typeface="Times New Roman" pitchFamily="18" charset="0"/>
              </a:rPr>
              <a:t>Ρωμαίοι παίρνουν τις ελληνικές μορφές την ίδια </a:t>
            </a:r>
            <a:r>
              <a:rPr lang="el-GR" sz="2800" dirty="0" smtClean="0">
                <a:latin typeface="Calibri" panose="020F0502020204030204" pitchFamily="34" charset="0"/>
                <a:cs typeface="Times New Roman" pitchFamily="18" charset="0"/>
              </a:rPr>
              <a:t>εποχή, </a:t>
            </a:r>
            <a:r>
              <a:rPr lang="el-GR" sz="2800" dirty="0">
                <a:latin typeface="Calibri" panose="020F0502020204030204" pitchFamily="34" charset="0"/>
                <a:cs typeface="Times New Roman" pitchFamily="18" charset="0"/>
              </a:rPr>
              <a:t>ταυτόχρονα, ως κανόνες και ως πρότυπα, αλλά, τους δίνουν νέο περιεχόμενο, </a:t>
            </a:r>
            <a:r>
              <a:rPr lang="el-GR" sz="2800" dirty="0" smtClean="0">
                <a:latin typeface="Calibri" panose="020F0502020204030204" pitchFamily="34" charset="0"/>
                <a:cs typeface="Times New Roman" pitchFamily="18" charset="0"/>
              </a:rPr>
              <a:t>προσαρμοσμένο </a:t>
            </a:r>
            <a:r>
              <a:rPr lang="el-GR" sz="2800" dirty="0">
                <a:latin typeface="Calibri" panose="020F0502020204030204" pitchFamily="34" charset="0"/>
                <a:cs typeface="Times New Roman" pitchFamily="18" charset="0"/>
              </a:rPr>
              <a:t>στη δική τους νοοτροπία.</a:t>
            </a:r>
          </a:p>
          <a:p>
            <a:pPr>
              <a:lnSpc>
                <a:spcPct val="90000"/>
              </a:lnSpc>
              <a:buFont typeface="Wingdings" pitchFamily="2" charset="2"/>
              <a:buNone/>
            </a:pPr>
            <a:endParaRPr lang="el-GR"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l-GR" sz="3600" dirty="0">
                <a:latin typeface="Times New Roman" pitchFamily="18" charset="0"/>
                <a:cs typeface="Times New Roman" pitchFamily="18" charset="0"/>
              </a:rPr>
              <a:t/>
            </a:r>
            <a:br>
              <a:rPr lang="el-GR" sz="3600" dirty="0">
                <a:latin typeface="Times New Roman" pitchFamily="18" charset="0"/>
                <a:cs typeface="Times New Roman" pitchFamily="18" charset="0"/>
              </a:rPr>
            </a:br>
            <a:endParaRPr lang="el-GR" sz="3600" dirty="0">
              <a:latin typeface="Times New Roman" pitchFamily="18" charset="0"/>
              <a:cs typeface="Times New Roman" pitchFamily="18" charset="0"/>
            </a:endParaRPr>
          </a:p>
        </p:txBody>
      </p:sp>
      <p:sp>
        <p:nvSpPr>
          <p:cNvPr id="11267" name="Rectangle 3"/>
          <p:cNvSpPr>
            <a:spLocks noGrp="1" noChangeArrowheads="1"/>
          </p:cNvSpPr>
          <p:nvPr>
            <p:ph type="body" idx="1"/>
          </p:nvPr>
        </p:nvSpPr>
        <p:spPr>
          <a:xfrm>
            <a:off x="1182688" y="908720"/>
            <a:ext cx="7772400" cy="5223793"/>
          </a:xfrm>
        </p:spPr>
        <p:txBody>
          <a:bodyPr/>
          <a:lstStyle/>
          <a:p>
            <a:pPr algn="just"/>
            <a:r>
              <a:rPr lang="el-GR" sz="2800" dirty="0">
                <a:latin typeface="Calibri" panose="020F0502020204030204" pitchFamily="34" charset="0"/>
                <a:cs typeface="Times New Roman" pitchFamily="18" charset="0"/>
              </a:rPr>
              <a:t>Οι Ρωμαίοι πήραν τις ελληνικές μορφές αφού </a:t>
            </a:r>
            <a:r>
              <a:rPr lang="el-GR" sz="2800" dirty="0" smtClean="0">
                <a:latin typeface="Calibri" panose="020F0502020204030204" pitchFamily="34" charset="0"/>
              </a:rPr>
              <a:t>οι Έλληνες </a:t>
            </a:r>
            <a:r>
              <a:rPr lang="el-GR" sz="2800" dirty="0">
                <a:latin typeface="Calibri" panose="020F0502020204030204" pitchFamily="34" charset="0"/>
                <a:cs typeface="Times New Roman" pitchFamily="18" charset="0"/>
              </a:rPr>
              <a:t>τις εξέλιξαν σε τέτοιο τέλειο βαθμό, που θα ήταν αδύνατο να προσπαθήσει κανείς να δημιουργήσει κάτι καλύτερο. Ο έλληνας ποιητής κινείται με ατομική ελευθερία στο είδος που διάλεξε να καλλιεργήσει και η προσωπικότητά του διαφοροποιείται περισσότερο με αυτόν τον τρόπο. (π.χ. ο Σοφοκλής από τον Ευριπίδη). </a:t>
            </a:r>
          </a:p>
          <a:p>
            <a:endParaRPr lang="el-GR" sz="2800" dirty="0"/>
          </a:p>
        </p:txBody>
      </p:sp>
    </p:spTree>
  </p:cSld>
  <p:clrMapOvr>
    <a:masterClrMapping/>
  </p:clrMapOvr>
</p:sld>
</file>

<file path=ppt/theme/theme1.xml><?xml version="1.0" encoding="utf-8"?>
<a:theme xmlns:a="http://schemas.openxmlformats.org/drawingml/2006/main" name="Δίχρωμος συνδυασμός">
  <a:themeElements>
    <a:clrScheme name="Δίχρωμος συνδυασμός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Δίχρωμος συνδυασμός">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l-GR"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l-GR"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Δίχρωμος συνδυασμός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Δίχρωμος συνδυασμός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Δίχρωμος συνδυασμός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Δίχρωμος συνδυασμός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Δίχρωμος συνδυασμός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Δίχρωμος συνδυασμός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Δίχρωμος συνδυασμός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Designs\Δίχρωμος συνδυασμός.pot</Template>
  <TotalTime>3649</TotalTime>
  <Words>749</Words>
  <Application>Microsoft Office PowerPoint</Application>
  <PresentationFormat>Προβολή στην οθόνη (4:3)</PresentationFormat>
  <Paragraphs>58</Paragraphs>
  <Slides>11</Slides>
  <Notes>9</Notes>
  <HiddenSlides>0</HiddenSlides>
  <MMClips>0</MMClips>
  <ScaleCrop>false</ScaleCrop>
  <HeadingPairs>
    <vt:vector size="4" baseType="variant">
      <vt:variant>
        <vt:lpstr>Θέμα</vt:lpstr>
      </vt:variant>
      <vt:variant>
        <vt:i4>1</vt:i4>
      </vt:variant>
      <vt:variant>
        <vt:lpstr>Τίτλοι διαφανειών</vt:lpstr>
      </vt:variant>
      <vt:variant>
        <vt:i4>11</vt:i4>
      </vt:variant>
    </vt:vector>
  </HeadingPairs>
  <TitlesOfParts>
    <vt:vector size="12" baseType="lpstr">
      <vt:lpstr>Δίχρωμος συνδυασμός</vt:lpstr>
      <vt:lpstr>Παρουσίαση του PowerPoint</vt:lpstr>
      <vt:lpstr>Παρουσίαση του PowerPoint</vt:lpstr>
      <vt:lpstr> ΕΙΣΑΓΩΓΗ</vt:lpstr>
      <vt:lpstr>ΧΑΡΑΚΤΗΡΙΣΤΙΚΑ της ΛΑΤΙΝΙΚΗΣ  ΛΟΓΟΤΕΧΝΙΑΣ</vt:lpstr>
      <vt:lpstr>Η σημασία της Λ.Φ. </vt:lpstr>
      <vt:lpstr>ΧΑΡΑΚΤΗΡΙΣΤΙΚΑ της ΛΑΤΙΝΙΚΗΣ ΛΟΓΟΤΕΧΝΙΑΣ   </vt:lpstr>
      <vt:lpstr>Παρουσίαση του PowerPoint</vt:lpstr>
      <vt:lpstr>ΕΧΕΙ ΠΡΩΤΟΤΥΠΙΑ Η Λ.Φ.; </vt:lpstr>
      <vt:lpstr> </vt:lpstr>
      <vt:lpstr>ΠΕΡΙΟΔΟΙ της ΛΑΤΙΝΙΚΗΣ ΦΙΛΟΛΟΓΙΑΣ </vt:lpstr>
      <vt:lpstr>Παρουσίαση του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ΛΑΤΙΝΙΚΗ ΓΡΑΜΜΑΤΟΛΟΓΙΑ.  Α΄ΕΞΑΜΗΝΟ 2004.</dc:title>
  <dc:creator>main</dc:creator>
  <cp:lastModifiedBy>hpblue</cp:lastModifiedBy>
  <cp:revision>279</cp:revision>
  <dcterms:created xsi:type="dcterms:W3CDTF">2004-10-10T15:04:59Z</dcterms:created>
  <dcterms:modified xsi:type="dcterms:W3CDTF">2014-01-21T08:22:41Z</dcterms:modified>
</cp:coreProperties>
</file>