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9" r:id="rId4"/>
    <p:sldId id="271" r:id="rId5"/>
    <p:sldId id="272" r:id="rId6"/>
    <p:sldId id="269" r:id="rId7"/>
    <p:sldId id="263" r:id="rId8"/>
    <p:sldId id="260" r:id="rId9"/>
    <p:sldId id="276" r:id="rId10"/>
    <p:sldId id="275" r:id="rId11"/>
    <p:sldId id="262" r:id="rId12"/>
    <p:sldId id="277" r:id="rId13"/>
    <p:sldId id="278" r:id="rId14"/>
    <p:sldId id="268" r:id="rId15"/>
    <p:sldId id="274" r:id="rId16"/>
    <p:sldId id="264" r:id="rId17"/>
    <p:sldId id="266" r:id="rId18"/>
    <p:sldId id="267"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5A620-FCE3-49E5-8B93-093A15F7791D}" type="datetimeFigureOut">
              <a:rPr lang="el-GR" smtClean="0"/>
              <a:pPr/>
              <a:t>16/5/2024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E1BC8-6C61-40A5-AF67-D0E5E5071B6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700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sz="3500" b="1" dirty="0" smtClean="0">
              <a:latin typeface="Arial Black" pitchFamily="34" charset="0"/>
            </a:endParaRPr>
          </a:p>
          <a:p>
            <a:pPr algn="ctr">
              <a:buNone/>
            </a:pPr>
            <a:r>
              <a:rPr lang="el-GR" sz="3500" b="1" dirty="0" smtClean="0">
                <a:latin typeface="Arial Black" pitchFamily="34" charset="0"/>
              </a:rPr>
              <a:t>Αστική ευθύνη του Δημοσίου</a:t>
            </a:r>
            <a:endParaRPr lang="el-GR" sz="2900" b="1" dirty="0"/>
          </a:p>
          <a:p>
            <a:pPr>
              <a:buNone/>
            </a:pPr>
            <a:endParaRPr lang="el-GR" b="1" dirty="0" smtClean="0"/>
          </a:p>
          <a:p>
            <a:pPr algn="r">
              <a:buNone/>
            </a:pPr>
            <a:endParaRPr lang="el-GR" sz="2000" b="1" i="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Μάιος 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2. Ζημία</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η απόδειξη από τον ενάγοντα συγκεκριμένης ζημίας αποτελεί κατά το νόμο προϋπόθεση αποζημιώσεώς του, αυτοτελή και ανεξάρτητη της παράνομης συμπεριφοράς των οργάνων του </a:t>
            </a:r>
            <a:r>
              <a:rPr lang="el-GR" dirty="0" smtClean="0"/>
              <a:t>εναγόμενου</a:t>
            </a:r>
            <a:r>
              <a:rPr lang="el-GR" b="1" i="1" dirty="0" smtClean="0"/>
              <a:t>[</a:t>
            </a:r>
            <a:r>
              <a:rPr lang="el-GR" b="1" i="1" dirty="0" err="1" smtClean="0"/>
              <a:t>ΣτΕ</a:t>
            </a:r>
            <a:r>
              <a:rPr lang="el-GR" b="1" i="1" dirty="0" smtClean="0"/>
              <a:t> </a:t>
            </a:r>
            <a:r>
              <a:rPr lang="el-GR" b="1" i="1" dirty="0" smtClean="0"/>
              <a:t>1906/2019</a:t>
            </a:r>
            <a:r>
              <a:rPr lang="el-GR" b="1" i="1" dirty="0" smtClean="0"/>
              <a:t>].</a:t>
            </a:r>
            <a:endParaRPr lang="el-GR" b="1" i="1" dirty="0" smtClean="0"/>
          </a:p>
          <a:p>
            <a:pPr algn="just"/>
            <a:endParaRPr lang="el-GR" b="1" i="1" dirty="0" smtClean="0"/>
          </a:p>
          <a:p>
            <a:pPr algn="just">
              <a:buFont typeface="Wingdings" pitchFamily="2" charset="2"/>
              <a:buChar char="ü"/>
            </a:pPr>
            <a:r>
              <a:rPr lang="el-GR" sz="2400" b="1" dirty="0" smtClean="0"/>
              <a:t>Άρθρα 71 παρ.1, 73 και 145 παρ. 1 του Κ.Δ.Δ.: </a:t>
            </a:r>
            <a:r>
              <a:rPr lang="el-GR" sz="2400" dirty="0" smtClean="0"/>
              <a:t>ο ενάγων υποχρεούται να αποδείξει τα πραγματικά </a:t>
            </a:r>
            <a:r>
              <a:rPr lang="el-GR" sz="2400" dirty="0" smtClean="0"/>
              <a:t>περιστατικά τα </a:t>
            </a:r>
            <a:r>
              <a:rPr lang="el-GR" sz="2400" dirty="0" smtClean="0"/>
              <a:t>οποία επέλεξε για να βασίσει τα αιτήματά του </a:t>
            </a:r>
            <a:r>
              <a:rPr lang="el-GR" sz="2400" dirty="0" smtClean="0"/>
              <a:t>με το </a:t>
            </a:r>
            <a:r>
              <a:rPr lang="el-GR" sz="2400" dirty="0" smtClean="0"/>
              <a:t>δικόγραφο της αγωγής </a:t>
            </a:r>
            <a:r>
              <a:rPr lang="el-GR" sz="2400" dirty="0" smtClean="0"/>
              <a:t>του.</a:t>
            </a:r>
            <a:endParaRPr lang="el-GR" sz="2400" dirty="0" smtClean="0"/>
          </a:p>
          <a:p>
            <a:pPr algn="just">
              <a:buFont typeface="Wingdings" pitchFamily="2" charset="2"/>
              <a:buChar char="ü"/>
            </a:pPr>
            <a:endParaRPr lang="el-G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3. Αιτιώδης σύνδεσμος</a:t>
            </a:r>
            <a:br>
              <a:rPr lang="el-GR" sz="3000" b="1" dirty="0" smtClean="0"/>
            </a:br>
            <a:r>
              <a:rPr lang="el-GR" sz="3000" b="1" dirty="0" smtClean="0"/>
              <a:t> μεταξύ παρανομίας και ζημίας</a:t>
            </a:r>
            <a:endParaRPr lang="el-GR" sz="3000" b="1" dirty="0"/>
          </a:p>
        </p:txBody>
      </p:sp>
      <p:sp>
        <p:nvSpPr>
          <p:cNvPr id="3" name="2 - Θέση περιεχομένου"/>
          <p:cNvSpPr>
            <a:spLocks noGrp="1"/>
          </p:cNvSpPr>
          <p:nvPr>
            <p:ph idx="1"/>
          </p:nvPr>
        </p:nvSpPr>
        <p:spPr>
          <a:xfrm>
            <a:off x="428596" y="1214422"/>
            <a:ext cx="8229600" cy="5143536"/>
          </a:xfrm>
        </p:spPr>
        <p:txBody>
          <a:bodyPr>
            <a:normAutofit fontScale="62500" lnSpcReduction="20000"/>
          </a:bodyPr>
          <a:lstStyle/>
          <a:p>
            <a:endParaRPr lang="el-GR" dirty="0" smtClean="0"/>
          </a:p>
          <a:p>
            <a:endParaRPr lang="el-GR" dirty="0" smtClean="0"/>
          </a:p>
          <a:p>
            <a:pPr algn="just">
              <a:buNone/>
            </a:pPr>
            <a:r>
              <a:rPr lang="el-GR" dirty="0" smtClean="0"/>
              <a:t>	όταν, κατά τα </a:t>
            </a:r>
            <a:r>
              <a:rPr lang="el-GR" dirty="0" smtClean="0">
                <a:solidFill>
                  <a:srgbClr val="00B050"/>
                </a:solidFill>
              </a:rPr>
              <a:t>διδάγματα της κοινής πείρας</a:t>
            </a:r>
            <a:r>
              <a:rPr lang="el-GR" dirty="0" smtClean="0"/>
              <a:t>, η πράξη ή παράλειψη ή υλική ενέργεια ή παράλειψη αυτής εκ μέρους του οργάνου του Δημοσίου ή του </a:t>
            </a:r>
            <a:r>
              <a:rPr lang="el-GR" dirty="0" err="1" smtClean="0"/>
              <a:t>ν.π.δ.δ</a:t>
            </a:r>
            <a:r>
              <a:rPr lang="el-GR" dirty="0" smtClean="0"/>
              <a:t>. </a:t>
            </a:r>
            <a:r>
              <a:rPr lang="el-GR" b="1" dirty="0" smtClean="0"/>
              <a:t>είναι επαρκώς ικανή (πρόσφορη) και μπορεί </a:t>
            </a:r>
            <a:r>
              <a:rPr lang="el-GR" b="1" dirty="0" smtClean="0">
                <a:solidFill>
                  <a:srgbClr val="FF0000"/>
                </a:solidFill>
              </a:rPr>
              <a:t>αντικειμενικά</a:t>
            </a:r>
            <a:r>
              <a:rPr lang="el-GR" b="1" dirty="0" smtClean="0"/>
              <a:t>, </a:t>
            </a:r>
            <a:r>
              <a:rPr lang="el-GR" b="1" dirty="0" smtClean="0">
                <a:solidFill>
                  <a:srgbClr val="FF0000"/>
                </a:solidFill>
              </a:rPr>
              <a:t>κατά τη συνήθη και κανονική πορεία των πραγμάτων </a:t>
            </a:r>
            <a:r>
              <a:rPr lang="el-GR" b="1" dirty="0" smtClean="0"/>
              <a:t>και χωρίς τη μεσολάβηση άλλου περιστατικού, να επιφέρει τη ζημία </a:t>
            </a:r>
            <a:r>
              <a:rPr lang="el-GR" b="1" dirty="0" smtClean="0">
                <a:solidFill>
                  <a:srgbClr val="FF0000"/>
                </a:solidFill>
              </a:rPr>
              <a:t>και</a:t>
            </a:r>
            <a:r>
              <a:rPr lang="el-GR" b="1" dirty="0" smtClean="0"/>
              <a:t> την επέφερε στη συγκεκριμένη </a:t>
            </a:r>
            <a:r>
              <a:rPr lang="el-GR" b="1" dirty="0" smtClean="0"/>
              <a:t>περίπτωση</a:t>
            </a:r>
            <a:r>
              <a:rPr lang="el-GR" b="1" dirty="0" smtClean="0"/>
              <a:t>.</a:t>
            </a:r>
          </a:p>
          <a:p>
            <a:pPr algn="just">
              <a:buNone/>
            </a:pPr>
            <a:r>
              <a:rPr lang="el-GR" dirty="0" smtClean="0"/>
              <a:t>	</a:t>
            </a:r>
          </a:p>
          <a:p>
            <a:pPr algn="just">
              <a:buNone/>
            </a:pPr>
            <a:r>
              <a:rPr lang="el-GR" dirty="0" smtClean="0"/>
              <a:t>	</a:t>
            </a:r>
            <a:r>
              <a:rPr lang="el-GR" dirty="0" smtClean="0">
                <a:solidFill>
                  <a:srgbClr val="00B050"/>
                </a:solidFill>
              </a:rPr>
              <a:t>διδάγματα </a:t>
            </a:r>
            <a:r>
              <a:rPr lang="el-GR" dirty="0" smtClean="0">
                <a:solidFill>
                  <a:srgbClr val="00B050"/>
                </a:solidFill>
              </a:rPr>
              <a:t>της κοινής </a:t>
            </a:r>
            <a:r>
              <a:rPr lang="el-GR" dirty="0" smtClean="0">
                <a:solidFill>
                  <a:srgbClr val="00B050"/>
                </a:solidFill>
              </a:rPr>
              <a:t>πείρας: </a:t>
            </a:r>
            <a:r>
              <a:rPr lang="el-GR" dirty="0" smtClean="0"/>
              <a:t>οι </a:t>
            </a:r>
            <a:r>
              <a:rPr lang="el-GR" dirty="0" smtClean="0"/>
              <a:t>γενικές αρχές για την επίδραση των φυσικών φαινομένων και την εξέλιξη των βιοτικών σχέσεων που αντλούνται από την εμπειρική πραγματικότητα, τη συμμετοχή στις συναλλαγές, καθώς και από τις γενικές τεχνικές ή επιστημονικές γνώσεις (δηλαδή της μέσης μορφώσεως ανθρώπου), οι οποίες έχουν γίνει κοινό κτήμα και χρησιμοποιούνται από το δικαστήριο, μεταξύ άλλων, για την ανεύρεση με βάση αυτές της έννοιας κανόνα ουσιαστικού δικαίου, ιδίως όταν αυτός περιέχει αόριστες νομικές έννοιες, ήτοι για την εξειδίκευση των αόριστων νομικών </a:t>
            </a:r>
            <a:r>
              <a:rPr lang="el-GR" dirty="0" smtClean="0"/>
              <a:t>εννοιών </a:t>
            </a:r>
            <a:r>
              <a:rPr lang="el-GR" b="1" i="1" dirty="0" smtClean="0"/>
              <a:t>[</a:t>
            </a:r>
            <a:r>
              <a:rPr lang="el-GR" b="1" i="1" dirty="0" err="1" smtClean="0"/>
              <a:t>ΣτΕ</a:t>
            </a:r>
            <a:r>
              <a:rPr lang="el-GR" b="1" i="1" dirty="0" smtClean="0"/>
              <a:t> 2730/2020].</a:t>
            </a:r>
            <a:endParaRPr lang="el-GR" b="1" i="1" dirty="0" smtClean="0"/>
          </a:p>
          <a:p>
            <a:pPr algn="just">
              <a:buNone/>
            </a:pPr>
            <a:endParaRPr lang="el-GR" dirty="0" smtClean="0"/>
          </a:p>
          <a:p>
            <a:pPr algn="just"/>
            <a:endParaRPr lang="el-GR" dirty="0" smtClean="0"/>
          </a:p>
          <a:p>
            <a:pPr algn="just">
              <a:buFont typeface="Wingdings" pitchFamily="2" charset="2"/>
              <a:buChar char="ü"/>
            </a:pPr>
            <a:endParaRPr lang="el-GR" b="1" i="1" dirty="0" smtClean="0"/>
          </a:p>
          <a:p>
            <a:pPr algn="just">
              <a:buFont typeface="Wingdings" pitchFamily="2" charset="2"/>
              <a:buChar char="ü"/>
            </a:pPr>
            <a:endParaRPr lang="el-GR" b="1" i="1" dirty="0"/>
          </a:p>
        </p:txBody>
      </p:sp>
      <p:sp>
        <p:nvSpPr>
          <p:cNvPr id="4" name="3 - Βέλος προς τα κάτω"/>
          <p:cNvSpPr/>
          <p:nvPr/>
        </p:nvSpPr>
        <p:spPr>
          <a:xfrm>
            <a:off x="4286248" y="150017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Ζημία </a:t>
            </a:r>
            <a:r>
              <a:rPr lang="el-GR" dirty="0" smtClean="0"/>
              <a:t>που προκαλείται από </a:t>
            </a:r>
            <a:r>
              <a:rPr lang="el-GR" b="1" dirty="0" smtClean="0"/>
              <a:t>απρόοπτο, τυχαίο ή έκτακτο περιστατικό δεν συνδέεται αιτιωδώς </a:t>
            </a:r>
            <a:r>
              <a:rPr lang="el-GR" dirty="0" smtClean="0"/>
              <a:t>με την αποδιδόμενη στο εναγόμενο παράνομη πράξη ή παράλειψη.</a:t>
            </a:r>
          </a:p>
          <a:p>
            <a:pPr algn="just"/>
            <a:r>
              <a:rPr lang="el-GR" dirty="0" smtClean="0"/>
              <a:t>Η </a:t>
            </a:r>
            <a:r>
              <a:rPr lang="el-GR" dirty="0" smtClean="0"/>
              <a:t>φύση της πλημμέλειας της πράξης ως </a:t>
            </a:r>
            <a:r>
              <a:rPr lang="el-GR" b="1" dirty="0" smtClean="0"/>
              <a:t>τυπικής</a:t>
            </a:r>
            <a:r>
              <a:rPr lang="el-GR" dirty="0" smtClean="0"/>
              <a:t> δεν αναιρεί τον </a:t>
            </a:r>
            <a:r>
              <a:rPr lang="el-GR" b="1" dirty="0" smtClean="0"/>
              <a:t>αιτιώδη</a:t>
            </a:r>
            <a:r>
              <a:rPr lang="el-GR" dirty="0" smtClean="0"/>
              <a:t> </a:t>
            </a:r>
            <a:r>
              <a:rPr lang="el-GR" b="1" dirty="0" smtClean="0"/>
              <a:t>σύνδεσμο</a:t>
            </a:r>
            <a:r>
              <a:rPr lang="el-GR" dirty="0" smtClean="0"/>
              <a:t> μεταξύ της </a:t>
            </a:r>
            <a:r>
              <a:rPr lang="el-GR" b="1" dirty="0" smtClean="0"/>
              <a:t>παράνομης</a:t>
            </a:r>
            <a:r>
              <a:rPr lang="el-GR" dirty="0" smtClean="0"/>
              <a:t> πράξης και της ζημίας που επήλθε από αυτήν διότι, εφόσον ο νόμος δεν διακρίνει, ευθύνη του Δημοσίου για αποζημίωση μπορεί να προκύψει και από πράξεις οι οποίες κρίθηκαν ως τυπικά παράνομες, αρκεί να προξένησαν ζημία ιδιαίτερα κατά τον χρόνο κατά τον οποίο εφαρμόστηκαν </a:t>
            </a:r>
            <a:r>
              <a:rPr lang="el-GR" b="1" i="1" dirty="0" smtClean="0"/>
              <a:t>[</a:t>
            </a:r>
            <a:r>
              <a:rPr lang="el-GR" b="1" i="1" dirty="0" err="1" smtClean="0"/>
              <a:t>ΣτΕ</a:t>
            </a:r>
            <a:r>
              <a:rPr lang="el-GR" b="1" i="1" dirty="0" smtClean="0"/>
              <a:t> 1957/2018].</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smtClean="0"/>
              <a:t>[</a:t>
            </a:r>
            <a:r>
              <a:rPr lang="el-GR" sz="2600" b="1" dirty="0" err="1" smtClean="0"/>
              <a:t>ΣτΕ</a:t>
            </a:r>
            <a:r>
              <a:rPr lang="el-GR" sz="2600" b="1" dirty="0" smtClean="0"/>
              <a:t> 1500/2022 (υπόθεση </a:t>
            </a:r>
            <a:r>
              <a:rPr lang="el-GR" sz="2600" b="1" dirty="0" err="1" smtClean="0"/>
              <a:t>Μυρτούς</a:t>
            </a:r>
            <a:r>
              <a:rPr lang="el-GR" sz="2600" b="1" dirty="0" smtClean="0"/>
              <a:t>)]</a:t>
            </a:r>
            <a:endParaRPr lang="el-GR" sz="2600" dirty="0"/>
          </a:p>
        </p:txBody>
      </p:sp>
      <p:sp>
        <p:nvSpPr>
          <p:cNvPr id="3" name="2 - Θέση περιεχομένου"/>
          <p:cNvSpPr>
            <a:spLocks noGrp="1"/>
          </p:cNvSpPr>
          <p:nvPr>
            <p:ph idx="1"/>
          </p:nvPr>
        </p:nvSpPr>
        <p:spPr>
          <a:xfrm>
            <a:off x="457200" y="1214422"/>
            <a:ext cx="8229600" cy="4911741"/>
          </a:xfrm>
        </p:spPr>
        <p:txBody>
          <a:bodyPr>
            <a:noAutofit/>
          </a:bodyPr>
          <a:lstStyle/>
          <a:p>
            <a:pPr algn="just"/>
            <a:r>
              <a:rPr lang="el-GR" sz="1700" dirty="0" smtClean="0"/>
              <a:t>«</a:t>
            </a:r>
            <a:r>
              <a:rPr lang="el-GR" sz="1700" i="1" dirty="0" smtClean="0"/>
              <a:t>η </a:t>
            </a:r>
            <a:r>
              <a:rPr lang="el-GR" sz="1700" i="1" dirty="0" smtClean="0"/>
              <a:t>παράνομη παράλειψη των αστυνομικών οργάνων να άρουν την παράνομη κατάσταση που προκλήθηκε από την παράνομη είσοδο και παραμονή επί μακρόν στη Χώρα υπηκόου τρίτης χώρας, μη εκδίδοντας, ενώ είχαν υποχρέωση και μπορούσαν, πράξη απελάσεως ή πράξη επιστροφής </a:t>
            </a:r>
            <a:r>
              <a:rPr lang="el-GR" sz="1700" i="1" dirty="0" smtClean="0"/>
              <a:t>[…], </a:t>
            </a:r>
            <a:r>
              <a:rPr lang="el-GR" sz="1700" i="1" dirty="0" smtClean="0"/>
              <a:t>μπορεί αντικειμενικώς κατά τη συνήθη πορεία των πραγμάτων να οδηγήσει στο επιζήμιο αποτέλεσμα της προσβολής της υγείας και της σωματικής ακεραιότητας τρίτου προσώπου. Επομένως, υπάρχει γενικώς και </a:t>
            </a:r>
            <a:r>
              <a:rPr lang="el-GR" sz="1700" i="1" dirty="0" err="1" smtClean="0"/>
              <a:t>αφηρημένως</a:t>
            </a:r>
            <a:r>
              <a:rPr lang="el-GR" sz="1700" i="1" dirty="0" smtClean="0"/>
              <a:t> αιτιώδης σύνδεσμος μεταξύ της παράνομης αυτής παραλείψεως των οργάνων του Ελληνικού Δημοσίου και της ζημίας (βλάβης του σώματος και της υγείας) του προσώπου, η οποία προκαλείται από τον ουδέποτε συλληφθέντα και εντεύθεν μη απελαθέντα ή μη </a:t>
            </a:r>
            <a:r>
              <a:rPr lang="el-GR" sz="1700" i="1" dirty="0" err="1" smtClean="0"/>
              <a:t>υποχρεωθέντα</a:t>
            </a:r>
            <a:r>
              <a:rPr lang="el-GR" sz="1700" i="1" dirty="0" smtClean="0"/>
              <a:t> σε επιστροφή υπήκοο τρίτης χώρας. Δεν αίρεται δε ο αιτιώδης σύνδεσμος εκ του ότι </a:t>
            </a:r>
            <a:r>
              <a:rPr lang="el-GR" sz="1700" i="1" dirty="0" smtClean="0"/>
              <a:t>[…] παρεμβάλλεται </a:t>
            </a:r>
            <a:r>
              <a:rPr lang="el-GR" sz="1700" i="1" dirty="0" smtClean="0"/>
              <a:t>η εγκληματική ενέργεια αλλοδαπού ο οποίος εισήλθε λάθρα, διέμενε και εργαζόταν επί μακρόν παρανόμως στη Χώρα και χωρίς να έχει εντοπισθεί πουθενά, παρότι τούτο ήταν εφικτό. Και τούτο, διότι ο τραυματισμός αυτός δεν θα είχε προκληθεί αν τα αρμόδια κατά </a:t>
            </a:r>
            <a:r>
              <a:rPr lang="el-GR" sz="1700" i="1" dirty="0" err="1" smtClean="0"/>
              <a:t>νόμον</a:t>
            </a:r>
            <a:r>
              <a:rPr lang="el-GR" sz="1700" i="1" dirty="0" smtClean="0"/>
              <a:t> </a:t>
            </a:r>
            <a:r>
              <a:rPr lang="el-GR" sz="1700" i="1" dirty="0" smtClean="0"/>
              <a:t>[…]όργανα </a:t>
            </a:r>
            <a:r>
              <a:rPr lang="el-GR" sz="1700" i="1" dirty="0" smtClean="0"/>
              <a:t>του Ελληνικού Δημοσίου είχαν τηρήσει τη συμπεριφορά που επιβαλλόταν </a:t>
            </a:r>
            <a:r>
              <a:rPr lang="el-GR" sz="1700" i="1" dirty="0" smtClean="0"/>
              <a:t>[…]και </a:t>
            </a:r>
            <a:r>
              <a:rPr lang="el-GR" sz="1700" i="1" dirty="0" smtClean="0"/>
              <a:t>οι οποίες έχουν τεθεί και για χάρη της προστασίας, μεταξύ άλλων, της ζωής, της υγείας, της σωματικής ακεραιότητας, της τιμής και της γενετήσιας ελευθερίας όλων των προσώπων που βρίσκονται στη Χώρα</a:t>
            </a:r>
            <a:r>
              <a:rPr lang="el-GR" sz="1700" i="1" dirty="0" smtClean="0"/>
              <a:t>.</a:t>
            </a:r>
            <a:r>
              <a:rPr lang="el-GR" sz="1700" dirty="0" smtClean="0"/>
              <a:t>»</a:t>
            </a:r>
            <a:r>
              <a:rPr lang="el-GR" sz="1700" b="1" i="1" dirty="0" smtClean="0"/>
              <a:t>.</a:t>
            </a:r>
            <a:endParaRPr lang="el-GR"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2500" b="1" dirty="0" smtClean="0"/>
              <a:t>Εύρος υποχρέωσης	αποζημίωσης </a:t>
            </a:r>
            <a:br>
              <a:rPr lang="el-GR" sz="2500" b="1" dirty="0" smtClean="0"/>
            </a:br>
            <a:r>
              <a:rPr lang="el-GR" sz="2500" b="1" dirty="0" smtClean="0"/>
              <a:t>(άρθρο 298 ΑΚ):</a:t>
            </a:r>
            <a:endParaRPr lang="el-GR" sz="2500" b="1" dirty="0"/>
          </a:p>
        </p:txBody>
      </p:sp>
      <p:sp>
        <p:nvSpPr>
          <p:cNvPr id="3" name="2 - Θέση περιεχομένου"/>
          <p:cNvSpPr>
            <a:spLocks noGrp="1"/>
          </p:cNvSpPr>
          <p:nvPr>
            <p:ph idx="1"/>
          </p:nvPr>
        </p:nvSpPr>
        <p:spPr>
          <a:xfrm>
            <a:off x="457200" y="1142984"/>
            <a:ext cx="8229600" cy="4983179"/>
          </a:xfrm>
        </p:spPr>
        <p:txBody>
          <a:bodyPr>
            <a:normAutofit fontScale="92500" lnSpcReduction="10000"/>
          </a:bodyPr>
          <a:lstStyle/>
          <a:p>
            <a:pPr algn="just">
              <a:buFont typeface="Wingdings" pitchFamily="2" charset="2"/>
              <a:buChar char="ü"/>
            </a:pPr>
            <a:r>
              <a:rPr lang="el-GR" sz="2400" dirty="0" smtClean="0"/>
              <a:t>της ζημίας που υπέστη η υπάρχουσα περιουσία του ζημιωθέντος (θετική ζημία</a:t>
            </a:r>
            <a:r>
              <a:rPr lang="el-GR" sz="2400" dirty="0" smtClean="0"/>
              <a:t>).</a:t>
            </a:r>
            <a:endParaRPr lang="el-GR" sz="2400" dirty="0" smtClean="0"/>
          </a:p>
          <a:p>
            <a:pPr algn="just">
              <a:buFont typeface="Wingdings" pitchFamily="2" charset="2"/>
              <a:buChar char="ü"/>
            </a:pPr>
            <a:r>
              <a:rPr lang="el-GR" sz="2400" dirty="0" smtClean="0"/>
              <a:t>της ζημίας που αυτός υπέστη από τη στέρηση, εξαιτίας της παράνομης πράξης ή παράλειψης, παροχών τις οποίες με πιθανότητα, κατά τη συνήθη πορεία των πραγμάτων ή τις ειδικές περιστάσεις, θα αποκόμιζε, εάν δεν είχε μεσολαβήσει η παράνομη αυτή πράξη ή παράλειψη (αποθετική ζημία).</a:t>
            </a:r>
          </a:p>
          <a:p>
            <a:pPr algn="just">
              <a:buFont typeface="Wingdings" pitchFamily="2" charset="2"/>
              <a:buChar char="ü"/>
            </a:pPr>
            <a:endParaRPr lang="el-GR" sz="2400" dirty="0" smtClean="0"/>
          </a:p>
          <a:p>
            <a:pPr algn="just">
              <a:buFont typeface="Wingdings" pitchFamily="2" charset="2"/>
              <a:buChar char="ü"/>
            </a:pPr>
            <a:r>
              <a:rPr lang="el-GR" sz="2400" dirty="0" smtClean="0"/>
              <a:t>άρθρο 300 του Α.Κ.: αν συντρέχει </a:t>
            </a:r>
            <a:r>
              <a:rPr lang="el-GR" sz="2400" b="1" dirty="0" smtClean="0"/>
              <a:t>πταίσμα του ζημιωθέντος</a:t>
            </a:r>
            <a:r>
              <a:rPr lang="el-GR" sz="2400" dirty="0" smtClean="0"/>
              <a:t>, απόκειται στην εξουσία του δικαστηρίου, αφού εκτιμήσει ελευθέρως τις περιστάσεις, μεταξύ των οποίων είναι και ο βαθμός του πταίσματος του ζημιωθέντος, να επιδικάσει ολόκληρη την αποζημίωση ή να μην επιδικάσει καθόλου αποζημίωση ή και να μειώσει μόνο το ποσό της αποζημίωσης. </a:t>
            </a:r>
          </a:p>
          <a:p>
            <a:pPr algn="just">
              <a:buFont typeface="Wingdings" pitchFamily="2" charset="2"/>
              <a:buChar char="ü"/>
            </a:pP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a:t>
            </a:r>
            <a:r>
              <a:rPr lang="el-GR" i="1" dirty="0" smtClean="0"/>
              <a:t>στην περίπτωση που ο κατά τα άρθρα 105 του </a:t>
            </a:r>
            <a:r>
              <a:rPr lang="el-GR" i="1" dirty="0" err="1" smtClean="0"/>
              <a:t>Εισ.Ν.Α.Κ</a:t>
            </a:r>
            <a:r>
              <a:rPr lang="el-GR" i="1" dirty="0" smtClean="0"/>
              <a:t> λόγος ευθύνης του Δημοσίου είναι η </a:t>
            </a:r>
            <a:r>
              <a:rPr lang="el-GR" b="1" i="1" dirty="0" smtClean="0"/>
              <a:t>έκδοση ευνοϊκής για τον ζημιωθέντα πράξης, παρά την έλλειψη των νομίμων προϋποθέσεων έκδοσής της</a:t>
            </a:r>
            <a:r>
              <a:rPr lang="el-GR" i="1" dirty="0" smtClean="0"/>
              <a:t>, στο κύρος της οποίας ο ζημιωθείς </a:t>
            </a:r>
            <a:r>
              <a:rPr lang="el-GR" i="1" dirty="0" err="1" smtClean="0"/>
              <a:t>ανυπαιτίως</a:t>
            </a:r>
            <a:r>
              <a:rPr lang="el-GR" i="1" dirty="0" smtClean="0"/>
              <a:t> </a:t>
            </a:r>
            <a:r>
              <a:rPr lang="el-GR" i="1" dirty="0" err="1" smtClean="0"/>
              <a:t>επίστευσε</a:t>
            </a:r>
            <a:r>
              <a:rPr lang="el-GR" i="1" dirty="0" smtClean="0"/>
              <a:t>, η ευθύνη του Δημοσίου προς αποζημίωση εκτείνεται στην </a:t>
            </a:r>
            <a:r>
              <a:rPr lang="el-GR" b="1" i="1" dirty="0" smtClean="0"/>
              <a:t>αποκατάσταση του αρνητικού διαφέροντος (διαφέροντος εμπιστοσύνης)</a:t>
            </a:r>
            <a:r>
              <a:rPr lang="el-GR" i="1" dirty="0" smtClean="0"/>
              <a:t> που περιλαμβάνει τόσο την αποκατάσταση της </a:t>
            </a:r>
            <a:r>
              <a:rPr lang="el-GR" sz="3100" i="1" dirty="0" smtClean="0"/>
              <a:t>περιουσίας του ζημιωθέντος στη θέση, στην οποία θα </a:t>
            </a:r>
            <a:r>
              <a:rPr lang="el-GR" sz="3100" i="1" dirty="0" err="1" smtClean="0"/>
              <a:t>ευρίσκετο</a:t>
            </a:r>
            <a:r>
              <a:rPr lang="el-GR" sz="3100" i="1" dirty="0" smtClean="0"/>
              <a:t> αν δεν είχε μεσολαβήσει η έκδοση της μη νόμιμης πράξης (</a:t>
            </a:r>
            <a:r>
              <a:rPr lang="el-GR" sz="3100" b="1" i="1" dirty="0" smtClean="0"/>
              <a:t>θετική ζημία</a:t>
            </a:r>
            <a:r>
              <a:rPr lang="el-GR" sz="3100" i="1" dirty="0" smtClean="0"/>
              <a:t>), όσο και </a:t>
            </a:r>
            <a:r>
              <a:rPr lang="el-GR" sz="3100" b="1" i="1" dirty="0" smtClean="0"/>
              <a:t>το κέρδος που ο ζημιωθείς θα αποκόμιζε από άλλη αιτία, αν αυτός δεν είχε </a:t>
            </a:r>
            <a:r>
              <a:rPr lang="el-GR" sz="3100" b="1" i="1" dirty="0" err="1" smtClean="0"/>
              <a:t>πιστεύσει</a:t>
            </a:r>
            <a:r>
              <a:rPr lang="el-GR" sz="3100" b="1" i="1" dirty="0" smtClean="0"/>
              <a:t> </a:t>
            </a:r>
            <a:r>
              <a:rPr lang="el-GR" sz="3100" b="1" i="1" dirty="0" err="1" smtClean="0"/>
              <a:t>ανυπαιτίως</a:t>
            </a:r>
            <a:r>
              <a:rPr lang="el-GR" sz="3100" b="1" i="1" dirty="0" smtClean="0"/>
              <a:t> στο κύρος της πράξης </a:t>
            </a:r>
            <a:r>
              <a:rPr lang="el-GR" sz="3100" i="1" dirty="0" smtClean="0"/>
              <a:t>(αποθετική ζημία). Στην περίπτωση αυτή </a:t>
            </a:r>
            <a:r>
              <a:rPr lang="el-GR" sz="3100" b="1" i="1" dirty="0" smtClean="0"/>
              <a:t>δεν νοείται, </a:t>
            </a:r>
            <a:r>
              <a:rPr lang="el-GR" sz="3100" b="1" i="1" dirty="0" smtClean="0"/>
              <a:t>κατ’ αρχήν</a:t>
            </a:r>
            <a:r>
              <a:rPr lang="el-GR" sz="3100" b="1" i="1" dirty="0" smtClean="0"/>
              <a:t>, αποκατάσταση θετικού διαφέροντος, δηλαδή αποζημίωση για </a:t>
            </a:r>
            <a:r>
              <a:rPr lang="el-GR" sz="3100" b="1" i="1" dirty="0" err="1" smtClean="0"/>
              <a:t>ό,τι</a:t>
            </a:r>
            <a:r>
              <a:rPr lang="el-GR" sz="3100" b="1" i="1" dirty="0" smtClean="0"/>
              <a:t> θα αποκόμιζε ο ζημιωθείς, αν η πράξη ήταν νόμιμη</a:t>
            </a:r>
            <a:r>
              <a:rPr lang="el-GR" sz="3100" dirty="0" smtClean="0"/>
              <a:t>» </a:t>
            </a:r>
            <a:r>
              <a:rPr lang="el-GR" sz="3100" b="1" i="1" dirty="0" smtClean="0"/>
              <a:t>[</a:t>
            </a:r>
            <a:r>
              <a:rPr lang="el-GR" sz="3100" b="1" i="1" dirty="0" err="1" smtClean="0"/>
              <a:t>ΣτΕ</a:t>
            </a:r>
            <a:r>
              <a:rPr lang="el-GR" sz="3100" b="1" i="1" dirty="0" smtClean="0"/>
              <a:t>  1139/2013].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2400" b="1" dirty="0" smtClean="0"/>
              <a:t>Εύλογη χρηματική ικανοποίηση λόγω ηθικής βλάβης</a:t>
            </a:r>
            <a:br>
              <a:rPr lang="el-GR" sz="2400" b="1" dirty="0" smtClean="0"/>
            </a:br>
            <a:r>
              <a:rPr lang="el-GR" sz="2400" b="1" dirty="0" smtClean="0"/>
              <a:t> (άρθρο 932 ΑΚ)</a:t>
            </a:r>
            <a:endParaRPr lang="el-GR" sz="2400" b="1" dirty="0"/>
          </a:p>
        </p:txBody>
      </p:sp>
      <p:sp>
        <p:nvSpPr>
          <p:cNvPr id="3" name="2 - Θέση περιεχομένου"/>
          <p:cNvSpPr>
            <a:spLocks noGrp="1"/>
          </p:cNvSpPr>
          <p:nvPr>
            <p:ph idx="1"/>
          </p:nvPr>
        </p:nvSpPr>
        <p:spPr>
          <a:xfrm>
            <a:off x="457200" y="1142984"/>
            <a:ext cx="8229600" cy="5357850"/>
          </a:xfrm>
        </p:spPr>
        <p:txBody>
          <a:bodyPr>
            <a:normAutofit fontScale="62500" lnSpcReduction="20000"/>
          </a:bodyPr>
          <a:lstStyle/>
          <a:p>
            <a:pPr algn="ctr">
              <a:buFont typeface="Wingdings" pitchFamily="2" charset="2"/>
              <a:buChar char="ü"/>
            </a:pPr>
            <a:r>
              <a:rPr lang="el-GR" sz="3600" dirty="0" smtClean="0"/>
              <a:t>ανεξάρτητα από την αποζημίωση για την περιουσιακή ζημία </a:t>
            </a:r>
          </a:p>
          <a:p>
            <a:pPr algn="ctr">
              <a:buNone/>
            </a:pPr>
            <a:endParaRPr lang="el-GR" sz="3600" b="1" dirty="0" smtClean="0"/>
          </a:p>
          <a:p>
            <a:pPr algn="ctr">
              <a:buFont typeface="Wingdings" pitchFamily="2" charset="2"/>
              <a:buChar char="ü"/>
            </a:pPr>
            <a:r>
              <a:rPr lang="el-GR" sz="3600" dirty="0" smtClean="0"/>
              <a:t>κατά </a:t>
            </a:r>
            <a:r>
              <a:rPr lang="el-GR" sz="3600" dirty="0" smtClean="0"/>
              <a:t>τον προσδιορισμό της εκτιμώνται από το Δικαστήριο</a:t>
            </a:r>
          </a:p>
          <a:p>
            <a:pPr algn="ctr">
              <a:buNone/>
            </a:pPr>
            <a:r>
              <a:rPr lang="el-GR" sz="3600" dirty="0" smtClean="0"/>
              <a:t> με βάση τους κανόνες της κοινής πείρας και λογικής:</a:t>
            </a:r>
          </a:p>
          <a:p>
            <a:pPr algn="ctr">
              <a:buNone/>
            </a:pPr>
            <a:r>
              <a:rPr lang="el-GR" sz="3600" dirty="0" smtClean="0"/>
              <a:t>	</a:t>
            </a:r>
            <a:r>
              <a:rPr lang="el-GR" sz="3600" dirty="0" smtClean="0"/>
              <a:t>οι συνθήκες </a:t>
            </a:r>
            <a:r>
              <a:rPr lang="el-GR" sz="3600" dirty="0" smtClean="0"/>
              <a:t>τέλεσης</a:t>
            </a:r>
          </a:p>
          <a:p>
            <a:pPr algn="ctr">
              <a:buNone/>
            </a:pPr>
            <a:r>
              <a:rPr lang="el-GR" sz="3600" dirty="0" smtClean="0"/>
              <a:t> </a:t>
            </a:r>
            <a:r>
              <a:rPr lang="el-GR" sz="3600" dirty="0" smtClean="0"/>
              <a:t>ο </a:t>
            </a:r>
            <a:r>
              <a:rPr lang="el-GR" sz="3600" dirty="0" smtClean="0"/>
              <a:t>βαθμός </a:t>
            </a:r>
            <a:r>
              <a:rPr lang="el-GR" sz="3600" dirty="0" smtClean="0"/>
              <a:t>πταίσματος</a:t>
            </a:r>
          </a:p>
          <a:p>
            <a:pPr algn="ctr">
              <a:buNone/>
            </a:pPr>
            <a:r>
              <a:rPr lang="el-GR" sz="3600" dirty="0" smtClean="0"/>
              <a:t>	</a:t>
            </a:r>
            <a:r>
              <a:rPr lang="el-GR" sz="3600" dirty="0" smtClean="0"/>
              <a:t>το είδος προσβολής κ.λπ</a:t>
            </a:r>
            <a:r>
              <a:rPr lang="el-GR" sz="3600" dirty="0" smtClean="0"/>
              <a:t>..</a:t>
            </a:r>
          </a:p>
          <a:p>
            <a:pPr algn="just"/>
            <a:endParaRPr lang="el-GR" sz="3600" dirty="0" smtClean="0"/>
          </a:p>
          <a:p>
            <a:pPr algn="just">
              <a:buFont typeface="Wingdings" pitchFamily="2" charset="2"/>
              <a:buChar char="ü"/>
            </a:pPr>
            <a:r>
              <a:rPr lang="el-GR" sz="3600" dirty="0" smtClean="0"/>
              <a:t>δεν συνεκτιμάται η περιουσιακή ή δημοσιονομική κατάσταση του Δημοσίου ή Ν.Π.Δ.Δ</a:t>
            </a:r>
            <a:r>
              <a:rPr lang="el-GR" sz="3600" dirty="0" smtClean="0"/>
              <a:t>.. </a:t>
            </a:r>
            <a:endParaRPr lang="el-GR" sz="3600" dirty="0" smtClean="0"/>
          </a:p>
          <a:p>
            <a:pPr algn="just">
              <a:buFont typeface="Wingdings" pitchFamily="2" charset="2"/>
              <a:buChar char="ü"/>
            </a:pPr>
            <a:endParaRPr lang="el-GR" sz="3600" dirty="0" smtClean="0"/>
          </a:p>
          <a:p>
            <a:pPr algn="just">
              <a:buFont typeface="Wingdings" pitchFamily="2" charset="2"/>
              <a:buChar char="ü"/>
            </a:pPr>
            <a:r>
              <a:rPr lang="el-GR" sz="3600" dirty="0" smtClean="0"/>
              <a:t>δεν πρέπει ούτε να υποβαθμίζεται η απαξία της παράνομης πράξεως ή παραλείψεως, με την επιδίκαση ιδιαιτέρως χαμηλού ποσού, ούτε η επιδίκαση να οδηγεί σε υπέρμετρο πλουτισμό του </a:t>
            </a:r>
            <a:r>
              <a:rPr lang="el-GR" sz="3600" dirty="0" smtClean="0"/>
              <a:t>ενάγοντος. </a:t>
            </a:r>
            <a:endParaRPr lang="el-GR" sz="3600" dirty="0" smtClean="0"/>
          </a:p>
          <a:p>
            <a:pPr algn="just">
              <a:buFont typeface="Wingdings" pitchFamily="2" charset="2"/>
              <a:buChar char="ü"/>
            </a:pPr>
            <a:endParaRPr lang="el-GR" sz="3600" dirty="0" smtClean="0"/>
          </a:p>
          <a:p>
            <a:endParaRPr lang="el-G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pPr marL="342900" lvl="0" indent="-342900">
              <a:spcBef>
                <a:spcPct val="20000"/>
              </a:spcBef>
            </a:pPr>
            <a:r>
              <a:rPr lang="el-GR" sz="2500" b="1" dirty="0" smtClean="0">
                <a:solidFill>
                  <a:srgbClr val="C0504D">
                    <a:lumMod val="60000"/>
                    <a:lumOff val="40000"/>
                  </a:srgbClr>
                </a:solidFill>
                <a:ea typeface="+mn-ea"/>
                <a:cs typeface="+mn-cs"/>
              </a:rPr>
              <a:t/>
            </a:r>
            <a:br>
              <a:rPr lang="el-GR" sz="2500" b="1" dirty="0" smtClean="0">
                <a:solidFill>
                  <a:srgbClr val="C0504D">
                    <a:lumMod val="60000"/>
                    <a:lumOff val="40000"/>
                  </a:srgbClr>
                </a:solidFill>
                <a:ea typeface="+mn-ea"/>
                <a:cs typeface="+mn-cs"/>
              </a:rPr>
            </a:br>
            <a:r>
              <a:rPr lang="el-GR" sz="2500" b="1" dirty="0" smtClean="0">
                <a:solidFill>
                  <a:srgbClr val="C0504D">
                    <a:lumMod val="60000"/>
                    <a:lumOff val="40000"/>
                  </a:srgbClr>
                </a:solidFill>
                <a:ea typeface="+mn-ea"/>
                <a:cs typeface="+mn-cs"/>
              </a:rPr>
              <a:t>Αρνητικές προϋποθέσεις</a:t>
            </a:r>
            <a:br>
              <a:rPr lang="el-GR" sz="2500" b="1" dirty="0" smtClean="0">
                <a:solidFill>
                  <a:srgbClr val="C0504D">
                    <a:lumMod val="60000"/>
                    <a:lumOff val="40000"/>
                  </a:srgbClr>
                </a:solidFill>
                <a:ea typeface="+mn-ea"/>
                <a:cs typeface="+mn-cs"/>
              </a:rPr>
            </a:br>
            <a:endParaRPr lang="el-GR" dirty="0"/>
          </a:p>
        </p:txBody>
      </p:sp>
      <p:sp>
        <p:nvSpPr>
          <p:cNvPr id="3" name="2 - Θέση περιεχομένου"/>
          <p:cNvSpPr>
            <a:spLocks noGrp="1"/>
          </p:cNvSpPr>
          <p:nvPr>
            <p:ph idx="1"/>
          </p:nvPr>
        </p:nvSpPr>
        <p:spPr>
          <a:xfrm>
            <a:off x="457200" y="785794"/>
            <a:ext cx="8229600" cy="5340369"/>
          </a:xfrm>
        </p:spPr>
        <p:txBody>
          <a:bodyPr>
            <a:normAutofit fontScale="70000" lnSpcReduction="20000"/>
          </a:bodyPr>
          <a:lstStyle/>
          <a:p>
            <a:pPr algn="just">
              <a:buFont typeface="Wingdings" pitchFamily="2" charset="2"/>
              <a:buChar char="v"/>
            </a:pPr>
            <a:r>
              <a:rPr lang="el-GR" dirty="0" smtClean="0"/>
              <a:t>Δεν γεννάται αστική ευθύνη αν η πράξη ή η παράλειψη έγινε κατά παράβαση διάταξης που έχει τεθεί χάριν του γενικού συμφέροντος		η διάταξη που </a:t>
            </a:r>
            <a:r>
              <a:rPr lang="el-GR" b="1" dirty="0" smtClean="0"/>
              <a:t>αφορά αμέσως και αποκλειστικώς το δημόσιο συμφέρον όχι</a:t>
            </a:r>
            <a:r>
              <a:rPr lang="el-GR" dirty="0" smtClean="0"/>
              <a:t>, όμως, </a:t>
            </a:r>
            <a:r>
              <a:rPr lang="el-GR" b="1" dirty="0" smtClean="0"/>
              <a:t>και η διάταξη</a:t>
            </a:r>
            <a:r>
              <a:rPr lang="el-GR" dirty="0" smtClean="0"/>
              <a:t>, η οποία έχει μεν τεθεί χάριν του γενικού συμφέροντος, αλλά </a:t>
            </a:r>
            <a:r>
              <a:rPr lang="el-GR" b="1" dirty="0" smtClean="0"/>
              <a:t>θεμελιώνει παραλλήλως και δικαίωμα υπέρ ορισμένου προσώπου</a:t>
            </a:r>
            <a:r>
              <a:rPr lang="el-GR" dirty="0" smtClean="0"/>
              <a:t>. </a:t>
            </a:r>
          </a:p>
          <a:p>
            <a:pPr algn="just">
              <a:buFont typeface="Wingdings" pitchFamily="2" charset="2"/>
              <a:buChar char="v"/>
            </a:pPr>
            <a:endParaRPr lang="el-GR" dirty="0" smtClean="0"/>
          </a:p>
          <a:p>
            <a:pPr algn="just">
              <a:buFont typeface="Wingdings" pitchFamily="2" charset="2"/>
              <a:buChar char="v"/>
            </a:pPr>
            <a:r>
              <a:rPr lang="el-GR" b="1" dirty="0" smtClean="0"/>
              <a:t>Ανωτέρα βία:</a:t>
            </a:r>
            <a:r>
              <a:rPr lang="el-GR" dirty="0" smtClean="0"/>
              <a:t> κάθε γεγονός, το οποίο στη συγκεκριμένη περίπτωση είναι </a:t>
            </a:r>
            <a:r>
              <a:rPr lang="el-GR" b="1" dirty="0" smtClean="0"/>
              <a:t>αιφνίδιο και απρόβλεπτο και δεν μπορεί να αποτραπεί με μέτρα άκρας επιμέλειας.</a:t>
            </a:r>
            <a:endParaRPr lang="el-GR" dirty="0" smtClean="0"/>
          </a:p>
          <a:p>
            <a:pPr algn="just">
              <a:buNone/>
            </a:pPr>
            <a:r>
              <a:rPr lang="el-GR" b="1" dirty="0" smtClean="0"/>
              <a:t>	</a:t>
            </a:r>
          </a:p>
          <a:p>
            <a:pPr algn="just">
              <a:buNone/>
            </a:pPr>
            <a:r>
              <a:rPr lang="el-GR" b="1" dirty="0" smtClean="0"/>
              <a:t>	απαλλακτικός</a:t>
            </a:r>
            <a:r>
              <a:rPr lang="el-GR" dirty="0" smtClean="0"/>
              <a:t> από την αντικειμενική ευθύνη του Δημοσίου </a:t>
            </a:r>
            <a:r>
              <a:rPr lang="el-GR" sz="3100" b="1" dirty="0" smtClean="0"/>
              <a:t>λόγος που διακόπτει τον αιτιώδη σύνδεσμο</a:t>
            </a:r>
            <a:r>
              <a:rPr lang="el-GR" dirty="0" smtClean="0"/>
              <a:t> μεταξύ της παράνομης πράξης ή παράλειψης των οργάνων του κατά την άσκηση της δημόσιας εξουσίας και της ζημίας και όχι απαλλακτικός λόγος που αίρει τον παράνομο χαρακτήρα της πράξης ή παράλειψης των οργάνων του Δημοσίου</a:t>
            </a:r>
            <a:endParaRPr lang="el-GR" dirty="0"/>
          </a:p>
        </p:txBody>
      </p:sp>
      <p:sp>
        <p:nvSpPr>
          <p:cNvPr id="4" name="3 - Δεξιό βέλος"/>
          <p:cNvSpPr/>
          <p:nvPr/>
        </p:nvSpPr>
        <p:spPr>
          <a:xfrm>
            <a:off x="1500166" y="1357298"/>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500166" y="3786190"/>
            <a:ext cx="42862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500" b="1" dirty="0" smtClean="0"/>
              <a:t>Ιδιαιτερότητες της ευθύνης </a:t>
            </a:r>
            <a:br>
              <a:rPr lang="el-GR" sz="2500" b="1" dirty="0" smtClean="0"/>
            </a:br>
            <a:r>
              <a:rPr lang="el-GR" sz="2500" b="1" dirty="0" smtClean="0"/>
              <a:t>από πλημμελή κρατική εποπτεία</a:t>
            </a:r>
            <a:br>
              <a:rPr lang="el-GR" sz="2500" b="1" dirty="0" smtClean="0"/>
            </a:br>
            <a:endParaRPr lang="el-GR" sz="2500" b="1" dirty="0"/>
          </a:p>
        </p:txBody>
      </p:sp>
      <p:sp>
        <p:nvSpPr>
          <p:cNvPr id="3" name="2 - Θέση περιεχομένου"/>
          <p:cNvSpPr>
            <a:spLocks noGrp="1"/>
          </p:cNvSpPr>
          <p:nvPr>
            <p:ph idx="1"/>
          </p:nvPr>
        </p:nvSpPr>
        <p:spPr>
          <a:xfrm>
            <a:off x="457200" y="1071546"/>
            <a:ext cx="8229600" cy="5054617"/>
          </a:xfrm>
        </p:spPr>
        <p:txBody>
          <a:bodyPr>
            <a:normAutofit fontScale="47500" lnSpcReduction="20000"/>
          </a:bodyPr>
          <a:lstStyle/>
          <a:p>
            <a:pPr algn="ctr">
              <a:buNone/>
            </a:pPr>
            <a:r>
              <a:rPr lang="el-GR" dirty="0" smtClean="0"/>
              <a:t>	Ευθύνη Επιτροπής Κεφαλαιαγοράς για πλημμελή εποπτεία στην επενδυτική αγορά </a:t>
            </a:r>
          </a:p>
          <a:p>
            <a:pPr algn="ctr">
              <a:buNone/>
            </a:pPr>
            <a:r>
              <a:rPr lang="el-GR" b="1" i="1" dirty="0" smtClean="0"/>
              <a:t>[</a:t>
            </a:r>
            <a:r>
              <a:rPr lang="el-GR" b="1" i="1" dirty="0" err="1" smtClean="0"/>
              <a:t>ΣτΕ</a:t>
            </a:r>
            <a:r>
              <a:rPr lang="el-GR" b="1" i="1" dirty="0" smtClean="0"/>
              <a:t> 1607/2016, 7μ] </a:t>
            </a:r>
          </a:p>
          <a:p>
            <a:pPr>
              <a:buNone/>
            </a:pPr>
            <a:r>
              <a:rPr lang="el-GR" dirty="0" smtClean="0"/>
              <a:t>	</a:t>
            </a:r>
          </a:p>
          <a:p>
            <a:pPr>
              <a:buNone/>
            </a:pPr>
            <a:r>
              <a:rPr lang="el-GR" dirty="0" smtClean="0"/>
              <a:t>	</a:t>
            </a:r>
            <a:r>
              <a:rPr lang="el-GR" b="1" dirty="0" smtClean="0"/>
              <a:t>1. για τη θεμελίωση της αστικής ευθύνης απαιτείται η συνδρομή πρόσθετων προϋποθέσεων</a:t>
            </a:r>
          </a:p>
          <a:p>
            <a:pPr algn="just">
              <a:buNone/>
            </a:pPr>
            <a:endParaRPr lang="el-GR" dirty="0" smtClean="0"/>
          </a:p>
          <a:p>
            <a:pPr algn="just">
              <a:buFont typeface="Wingdings" pitchFamily="2" charset="2"/>
              <a:buChar char="Ø"/>
            </a:pPr>
            <a:r>
              <a:rPr lang="el-GR" dirty="0" smtClean="0"/>
              <a:t>η συγκεκριμένη κρατική λειτουργία - δραστηριότητα ασκείται σε πεδίο δραστηριότητας που ενέχει σημαντικούς εγγενείς κινδύνους οικονομικής βλάβης για όσους, εκουσίως, άλλωστε, εκτίθενται σε αυτούς</a:t>
            </a:r>
          </a:p>
          <a:p>
            <a:pPr algn="just">
              <a:buFont typeface="Wingdings" pitchFamily="2" charset="2"/>
              <a:buChar char="Ø"/>
            </a:pPr>
            <a:r>
              <a:rPr lang="el-GR" dirty="0" smtClean="0"/>
              <a:t>ο τρόπος ασκήσεως της </a:t>
            </a:r>
            <a:r>
              <a:rPr lang="el-GR" dirty="0" smtClean="0"/>
              <a:t>εποπτείας </a:t>
            </a:r>
            <a:r>
              <a:rPr lang="el-GR" dirty="0" smtClean="0"/>
              <a:t>εναπόκειται στη διακριτική ευχέρεια των οργάνων της κρατικής εξουσίας ή του </a:t>
            </a:r>
            <a:r>
              <a:rPr lang="el-GR" dirty="0" err="1" smtClean="0"/>
              <a:t>ν.π.δ.δ</a:t>
            </a:r>
            <a:r>
              <a:rPr lang="el-GR" dirty="0" smtClean="0"/>
              <a:t>. </a:t>
            </a:r>
            <a:endParaRPr lang="el-GR" dirty="0" smtClean="0"/>
          </a:p>
          <a:p>
            <a:pPr algn="just">
              <a:buNone/>
            </a:pPr>
            <a:endParaRPr lang="el-GR" dirty="0" smtClean="0"/>
          </a:p>
          <a:p>
            <a:pPr algn="just">
              <a:buNone/>
            </a:pPr>
            <a:r>
              <a:rPr lang="el-GR" dirty="0" smtClean="0"/>
              <a:t>	δεν προσιδιάζει με την αντικειμενική ευθύνη των οργάνων του Κράτους (άρθρο 105 </a:t>
            </a:r>
            <a:r>
              <a:rPr lang="el-GR" dirty="0" err="1" smtClean="0"/>
              <a:t>Εισ.Ν.Α.Κ</a:t>
            </a:r>
            <a:r>
              <a:rPr lang="el-GR" dirty="0" smtClean="0"/>
              <a:t>), το οποίο αγνοεί τις δυσχέρειες της ασκήσεως του εποπτικού έργου, στο πλαίσιο του οποίου η αρμόδια αρχή εποπτείας απολαμβάνει μεν ευρεία και ουσιαστική εξουσία, η επιτέλεση, όμως, της αποστολής της απαιτεί τη διενέργεια πολύπλοκων οικονομικοτεχνικής φύσεως σταθμίσεων και γίνεται, κατά κανόνα, κατ’ ενάσκηση διακριτικής ευχέρειας.</a:t>
            </a:r>
          </a:p>
          <a:p>
            <a:pPr algn="just">
              <a:buNone/>
            </a:pPr>
            <a:r>
              <a:rPr lang="el-GR" dirty="0" smtClean="0"/>
              <a:t>	</a:t>
            </a:r>
          </a:p>
          <a:p>
            <a:pPr algn="just">
              <a:buNone/>
            </a:pPr>
            <a:r>
              <a:rPr lang="el-GR" b="1" dirty="0" smtClean="0"/>
              <a:t>	2. η αποζημίωση που δύναται να επιδικασθεί αρκεί να είναι απλώς εύλογη. </a:t>
            </a:r>
          </a:p>
          <a:p>
            <a:pPr algn="just">
              <a:buNone/>
            </a:pPr>
            <a:r>
              <a:rPr lang="el-GR" dirty="0" smtClean="0"/>
              <a:t>	</a:t>
            </a:r>
          </a:p>
          <a:p>
            <a:pPr algn="just">
              <a:buNone/>
            </a:pPr>
            <a:r>
              <a:rPr lang="el-GR" dirty="0" smtClean="0"/>
              <a:t>	 «</a:t>
            </a:r>
            <a:r>
              <a:rPr lang="el-GR" i="1" dirty="0" smtClean="0"/>
              <a:t>η τυχόν αναγνώριση υποχρεώσεως περί πλήρους αποζημιώσεως των επενδυτών επενδυτικών εταιρειών, οι οποίες κατέστησαν αφερέγγυες και λόγω πλημμελούς ασκήσεως εποπτείας από τα όργανα του Κράτους ή </a:t>
            </a:r>
            <a:r>
              <a:rPr lang="el-GR" i="1" dirty="0" err="1" smtClean="0"/>
              <a:t>νπδδ</a:t>
            </a:r>
            <a:r>
              <a:rPr lang="el-GR" i="1" dirty="0" smtClean="0"/>
              <a:t>, θα ισοδυναμούσε, κατ' </a:t>
            </a:r>
            <a:r>
              <a:rPr lang="el-GR" i="1" dirty="0" err="1" smtClean="0"/>
              <a:t>ουσίαν</a:t>
            </a:r>
            <a:r>
              <a:rPr lang="el-GR" i="1" dirty="0" smtClean="0"/>
              <a:t>, με την υποκατάσταση της εποπτικής αρχής στη θέση της επενδυτικής επιχειρήσεως και κατ’ επέκταση με την </a:t>
            </a:r>
            <a:r>
              <a:rPr lang="el-GR" i="1" dirty="0" err="1" smtClean="0"/>
              <a:t>μετακύλιση</a:t>
            </a:r>
            <a:r>
              <a:rPr lang="el-GR" i="1" dirty="0" smtClean="0"/>
              <a:t> των υποχρεώσεών της στο Κράτος ή στο </a:t>
            </a:r>
            <a:r>
              <a:rPr lang="el-GR" i="1" dirty="0" err="1" smtClean="0"/>
              <a:t>νπδδ</a:t>
            </a:r>
            <a:r>
              <a:rPr lang="el-GR"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714512"/>
          </a:xfrm>
        </p:spPr>
        <p:txBody>
          <a:bodyPr>
            <a:normAutofit fontScale="90000"/>
          </a:bodyPr>
          <a:lstStyle/>
          <a:p>
            <a:r>
              <a:rPr lang="el-GR" sz="3300" dirty="0" smtClean="0"/>
              <a:t/>
            </a:r>
            <a:br>
              <a:rPr lang="el-GR" sz="3300" dirty="0" smtClean="0"/>
            </a:br>
            <a:r>
              <a:rPr lang="el-GR" sz="3300" b="1" dirty="0" smtClean="0"/>
              <a:t>Συνταγματικό θεμέλιο:</a:t>
            </a:r>
            <a:r>
              <a:rPr lang="el-GR" sz="3300" dirty="0" smtClean="0"/>
              <a:t/>
            </a:r>
            <a:br>
              <a:rPr lang="el-GR" sz="3300" dirty="0" smtClean="0"/>
            </a:br>
            <a:r>
              <a:rPr lang="el-GR" sz="3300" dirty="0" smtClean="0"/>
              <a:t/>
            </a:r>
            <a:br>
              <a:rPr lang="el-GR" sz="3300" dirty="0" smtClean="0"/>
            </a:br>
            <a:r>
              <a:rPr lang="el-GR" sz="3300" b="1" dirty="0" smtClean="0"/>
              <a:t>άρθρο 4 παρ. 5 Σ. </a:t>
            </a:r>
            <a:br>
              <a:rPr lang="el-GR" sz="3300" b="1" dirty="0" smtClean="0"/>
            </a:br>
            <a:r>
              <a:rPr lang="el-GR" sz="3300" b="1" dirty="0" smtClean="0"/>
              <a:t>ισότητα ενώπιον των δημοσίων βαρών</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928802"/>
            <a:ext cx="8229600" cy="4357718"/>
          </a:xfrm>
        </p:spPr>
        <p:txBody>
          <a:bodyPr>
            <a:noAutofit/>
          </a:bodyPr>
          <a:lstStyle/>
          <a:p>
            <a:pPr algn="ctr">
              <a:buNone/>
            </a:pPr>
            <a:r>
              <a:rPr lang="el-GR" sz="2200" b="1" dirty="0" smtClean="0"/>
              <a:t>Γενίκευση των δημοσίων βαρών </a:t>
            </a:r>
          </a:p>
          <a:p>
            <a:pPr algn="ctr">
              <a:buNone/>
            </a:pPr>
            <a:r>
              <a:rPr lang="el-GR" sz="2200" b="1" dirty="0" smtClean="0"/>
              <a:t>-μηχανισμός διορθωτικής δικαιοσύνης:</a:t>
            </a:r>
          </a:p>
          <a:p>
            <a:pPr algn="just">
              <a:buNone/>
            </a:pPr>
            <a:r>
              <a:rPr lang="el-GR" sz="2200" dirty="0" smtClean="0"/>
              <a:t>	«</a:t>
            </a:r>
            <a:r>
              <a:rPr lang="el-GR" sz="2200" i="1" dirty="0" smtClean="0"/>
              <a:t>[…]η ισότητα ενώπιον των δημοσίων βαρών επιτάσσει και την αποκατάσταση της ζημίας που κάποιος υφίσταται από την δράση, χάριν του δημοσίου συμφέροντος, των οργάνων του Κράτους, όταν η δράση αυτή </a:t>
            </a:r>
            <a:r>
              <a:rPr lang="el-GR" sz="2200" b="1" i="1" dirty="0" smtClean="0">
                <a:solidFill>
                  <a:srgbClr val="FF0000"/>
                </a:solidFill>
              </a:rPr>
              <a:t>δεν είναι σύννομη </a:t>
            </a:r>
            <a:r>
              <a:rPr lang="el-GR" sz="2200" i="1" dirty="0" smtClean="0"/>
              <a:t>ή όταν </a:t>
            </a:r>
            <a:r>
              <a:rPr lang="el-GR" sz="2200" b="1" i="1" dirty="0" smtClean="0">
                <a:solidFill>
                  <a:srgbClr val="FF0000"/>
                </a:solidFill>
              </a:rPr>
              <a:t>είναι μεν νόμιμη αλλά προκαλεί βλάβη ιδιαίτερη και σπουδαία</a:t>
            </a:r>
            <a:r>
              <a:rPr lang="el-GR" sz="2200" i="1" dirty="0" smtClean="0"/>
              <a:t>, σε βαθμό ώστε να υπερβαίνει τα όρια που είναι κατά το Σύνταγμα ανεκτά προκειμένου να εξυπηρετηθεί ο σκοπός δημοσίου συμφέροντος, στον οποίο αποβλέπει η δράση αυτή, σύμφωνα με την οικεία νομοθεσία.</a:t>
            </a:r>
            <a:r>
              <a:rPr lang="el-GR" sz="2200" dirty="0" smtClean="0"/>
              <a:t>» </a:t>
            </a:r>
            <a:r>
              <a:rPr lang="el-GR" sz="2200" b="1" i="1" dirty="0" smtClean="0"/>
              <a:t>[</a:t>
            </a:r>
            <a:r>
              <a:rPr lang="el-GR" sz="2200" b="1" i="1" dirty="0" err="1" smtClean="0"/>
              <a:t>ΣτΕ</a:t>
            </a:r>
            <a:r>
              <a:rPr lang="el-GR" sz="2200" b="1" i="1" dirty="0" smtClean="0"/>
              <a:t> 905/2022].</a:t>
            </a:r>
          </a:p>
          <a:p>
            <a:pPr algn="ctr">
              <a:buFont typeface="Wingdings" pitchFamily="2" charset="2"/>
              <a:buChar char="ü"/>
            </a:pPr>
            <a:r>
              <a:rPr lang="el-GR" sz="2200" b="1" dirty="0" smtClean="0"/>
              <a:t>Συμπληρωματική θεμελίωση στο άρθρο 20 παρ.1 Σ.</a:t>
            </a:r>
          </a:p>
        </p:txBody>
      </p:sp>
      <p:sp>
        <p:nvSpPr>
          <p:cNvPr id="4" name="3 - Βέλος προς τα κάτω"/>
          <p:cNvSpPr/>
          <p:nvPr/>
        </p:nvSpPr>
        <p:spPr>
          <a:xfrm>
            <a:off x="4000496" y="785794"/>
            <a:ext cx="78581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Θεμελίωση στο νόμο:</a:t>
            </a:r>
            <a:r>
              <a:rPr lang="el-GR" sz="3200" b="1" dirty="0" smtClean="0"/>
              <a:t> </a:t>
            </a:r>
            <a:r>
              <a:rPr lang="el-GR" sz="3200" b="1" dirty="0" err="1" smtClean="0"/>
              <a:t>Εισ.Ν.Α.Κ</a:t>
            </a:r>
            <a:r>
              <a:rPr lang="el-GR" sz="3200" b="1" dirty="0" smtClean="0"/>
              <a:t>.</a:t>
            </a:r>
            <a:endParaRPr lang="el-GR" sz="3000" b="1" dirty="0"/>
          </a:p>
        </p:txBody>
      </p:sp>
      <p:sp>
        <p:nvSpPr>
          <p:cNvPr id="3" name="2 - Θέση περιεχομένου"/>
          <p:cNvSpPr>
            <a:spLocks noGrp="1"/>
          </p:cNvSpPr>
          <p:nvPr>
            <p:ph idx="1"/>
          </p:nvPr>
        </p:nvSpPr>
        <p:spPr>
          <a:xfrm>
            <a:off x="457200" y="1357298"/>
            <a:ext cx="8229600" cy="4768865"/>
          </a:xfrm>
        </p:spPr>
        <p:txBody>
          <a:bodyPr>
            <a:normAutofit fontScale="85000" lnSpcReduction="20000"/>
          </a:bodyPr>
          <a:lstStyle/>
          <a:p>
            <a:pPr algn="just"/>
            <a:r>
              <a:rPr lang="el-GR" b="1" dirty="0" smtClean="0"/>
              <a:t>Άρθρο 105: </a:t>
            </a:r>
            <a:r>
              <a:rPr lang="el-GR" dirty="0" smtClean="0"/>
              <a:t>«</a:t>
            </a:r>
            <a:r>
              <a:rPr lang="el-GR" i="1" dirty="0" smtClean="0"/>
              <a:t>Για </a:t>
            </a:r>
            <a:r>
              <a:rPr lang="el-GR" b="1" i="1" dirty="0" smtClean="0"/>
              <a:t>παράνομες</a:t>
            </a:r>
            <a:r>
              <a:rPr lang="el-GR" i="1" dirty="0" smtClean="0"/>
              <a:t> πράξεις ή παραλείψεις των οργάνων του δημοσίου κατά την άσκηση της δημόσιας εξουσίας που τους έχει ανατεθεί, το δημόσιο ενέχεται σε αποζημίωση, εκτός αν η πράξη ή η παράλειψη έγινε κατά παράβαση διάταξης, που υπάρχει για χάρη του γενικού συμφέροντος</a:t>
            </a:r>
            <a:r>
              <a:rPr lang="el-GR" dirty="0" smtClean="0"/>
              <a:t>».</a:t>
            </a:r>
          </a:p>
          <a:p>
            <a:endParaRPr lang="el-GR" dirty="0" smtClean="0"/>
          </a:p>
          <a:p>
            <a:endParaRPr lang="el-GR" dirty="0" smtClean="0"/>
          </a:p>
          <a:p>
            <a:pPr algn="just"/>
            <a:r>
              <a:rPr lang="el-GR" b="1" dirty="0" smtClean="0"/>
              <a:t>Άρθρο 106: </a:t>
            </a:r>
            <a:r>
              <a:rPr lang="el-GR" dirty="0" smtClean="0"/>
              <a:t>«</a:t>
            </a:r>
            <a:r>
              <a:rPr lang="el-GR" i="1" dirty="0" smtClean="0"/>
              <a:t>Οι διατάξεις των δύο προηγούμενων άρθρων εφαρμόζονται και για την ευθύνη των δήμων, των κοινοτήτων ή των άλλων νομικών προσώπων δημοσίου δικαίου από πράξεις ή παραλείψεις των οργάνων που βρίσκονται στην υπηρεσία τους</a:t>
            </a:r>
            <a:r>
              <a:rPr lang="el-GR" dirty="0" smtClean="0"/>
              <a:t>».</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Autofit/>
          </a:bodyPr>
          <a:lstStyle/>
          <a:p>
            <a:r>
              <a:rPr lang="el-GR" sz="2800" b="1" dirty="0" smtClean="0"/>
              <a:t>Προϋποθέσεις </a:t>
            </a:r>
            <a:br>
              <a:rPr lang="el-GR" sz="2800" b="1" dirty="0" smtClean="0"/>
            </a:br>
            <a:r>
              <a:rPr lang="el-GR" sz="2800" b="1" dirty="0" smtClean="0"/>
              <a:t>αστικής ευθύνης του Δημοσίου</a:t>
            </a:r>
            <a:endParaRPr lang="el-GR" sz="2800" b="1" dirty="0"/>
          </a:p>
        </p:txBody>
      </p:sp>
      <p:sp>
        <p:nvSpPr>
          <p:cNvPr id="3" name="2 - Θέση περιεχομένου"/>
          <p:cNvSpPr>
            <a:spLocks noGrp="1"/>
          </p:cNvSpPr>
          <p:nvPr>
            <p:ph idx="1"/>
          </p:nvPr>
        </p:nvSpPr>
        <p:spPr>
          <a:xfrm>
            <a:off x="457200" y="1142984"/>
            <a:ext cx="8229600" cy="5214974"/>
          </a:xfrm>
        </p:spPr>
        <p:txBody>
          <a:bodyPr>
            <a:normAutofit lnSpcReduction="10000"/>
          </a:bodyPr>
          <a:lstStyle/>
          <a:p>
            <a:pPr algn="ctr"/>
            <a:endParaRPr lang="el-GR" sz="2500" b="1" dirty="0" smtClean="0">
              <a:solidFill>
                <a:schemeClr val="tx2">
                  <a:lumMod val="60000"/>
                  <a:lumOff val="40000"/>
                </a:schemeClr>
              </a:solidFill>
            </a:endParaRPr>
          </a:p>
          <a:p>
            <a:pPr algn="ctr"/>
            <a:r>
              <a:rPr lang="el-GR" sz="2500" b="1" dirty="0" smtClean="0">
                <a:solidFill>
                  <a:schemeClr val="tx2">
                    <a:lumMod val="60000"/>
                    <a:lumOff val="40000"/>
                  </a:schemeClr>
                </a:solidFill>
              </a:rPr>
              <a:t>Θετικές προϋποθέσεις</a:t>
            </a:r>
          </a:p>
          <a:p>
            <a:pPr marL="457200" indent="-457200" algn="just">
              <a:buAutoNum type="arabicPeriod"/>
            </a:pPr>
            <a:r>
              <a:rPr lang="el-GR" sz="2500" b="1" dirty="0" smtClean="0"/>
              <a:t>Παρανομία κρατικού οργάνου στο πλαίσιο άσκησης δημόσιας εξουσίας</a:t>
            </a:r>
          </a:p>
          <a:p>
            <a:pPr marL="457200" indent="-457200" algn="just">
              <a:buAutoNum type="arabicPeriod"/>
            </a:pPr>
            <a:r>
              <a:rPr lang="el-GR" sz="2500" b="1" dirty="0" smtClean="0"/>
              <a:t>Ζημία</a:t>
            </a:r>
          </a:p>
          <a:p>
            <a:pPr algn="just">
              <a:buNone/>
            </a:pPr>
            <a:r>
              <a:rPr lang="el-GR" sz="2500" b="1" dirty="0" smtClean="0"/>
              <a:t>3. 	  Αιτιώδης σύνδεσμος μεταξύ παρανομίας και ζημίας</a:t>
            </a:r>
          </a:p>
          <a:p>
            <a:pPr algn="ctr"/>
            <a:endParaRPr lang="el-GR" sz="2500" b="1" dirty="0" smtClean="0">
              <a:solidFill>
                <a:schemeClr val="tx2">
                  <a:lumMod val="60000"/>
                  <a:lumOff val="40000"/>
                </a:schemeClr>
              </a:solidFill>
            </a:endParaRPr>
          </a:p>
          <a:p>
            <a:pPr algn="ctr"/>
            <a:r>
              <a:rPr lang="el-GR" sz="2500" b="1" dirty="0" smtClean="0">
                <a:solidFill>
                  <a:schemeClr val="accent2">
                    <a:lumMod val="60000"/>
                    <a:lumOff val="40000"/>
                  </a:schemeClr>
                </a:solidFill>
              </a:rPr>
              <a:t>Αρνητικές προϋποθέσεις</a:t>
            </a:r>
          </a:p>
          <a:p>
            <a:pPr algn="just">
              <a:buFont typeface="Wingdings" pitchFamily="2" charset="2"/>
              <a:buChar char="ü"/>
            </a:pPr>
            <a:r>
              <a:rPr lang="el-GR" sz="2500" b="1" dirty="0" smtClean="0"/>
              <a:t>Μη συνδρομή ανωτέρας βίας</a:t>
            </a:r>
          </a:p>
          <a:p>
            <a:pPr algn="just">
              <a:buFont typeface="Wingdings" pitchFamily="2" charset="2"/>
              <a:buChar char="ü"/>
            </a:pPr>
            <a:r>
              <a:rPr lang="el-GR" sz="2500" b="1" dirty="0" smtClean="0"/>
              <a:t>Η παραβιασθείσα διάταξη να μην έχει θεσπιστεί αποκλειστικά χάριν του γενικού συμφέροντος.</a:t>
            </a:r>
          </a:p>
          <a:p>
            <a:pPr algn="just">
              <a:buFont typeface="Wingdings" pitchFamily="2" charset="2"/>
              <a:buChar char="ü"/>
            </a:pPr>
            <a:r>
              <a:rPr lang="el-GR" sz="2500" b="1" dirty="0" smtClean="0"/>
              <a:t>Μη </a:t>
            </a:r>
            <a:r>
              <a:rPr lang="el-GR" sz="2500" b="1" dirty="0" smtClean="0"/>
              <a:t>παραγραφή της </a:t>
            </a:r>
            <a:r>
              <a:rPr lang="el-GR" sz="2500" b="1" dirty="0" smtClean="0"/>
              <a:t>αξίωσης</a:t>
            </a:r>
            <a:endParaRPr lang="el-GR" sz="25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b="1" dirty="0" smtClean="0"/>
              <a:t/>
            </a:r>
            <a:br>
              <a:rPr lang="el-GR" b="1" dirty="0" smtClean="0"/>
            </a:br>
            <a:r>
              <a:rPr lang="el-GR" b="1" dirty="0" smtClean="0"/>
              <a:t>1. Παρανομία</a:t>
            </a:r>
            <a:br>
              <a:rPr lang="el-GR" b="1" dirty="0" smtClean="0"/>
            </a:br>
            <a:endParaRPr lang="el-GR" b="1" dirty="0"/>
          </a:p>
        </p:txBody>
      </p:sp>
      <p:sp>
        <p:nvSpPr>
          <p:cNvPr id="3" name="2 - Θέση περιεχομένου"/>
          <p:cNvSpPr>
            <a:spLocks noGrp="1"/>
          </p:cNvSpPr>
          <p:nvPr>
            <p:ph idx="1"/>
          </p:nvPr>
        </p:nvSpPr>
        <p:spPr>
          <a:xfrm>
            <a:off x="457200" y="928670"/>
            <a:ext cx="8229600" cy="5197493"/>
          </a:xfrm>
        </p:spPr>
        <p:txBody>
          <a:bodyPr>
            <a:normAutofit fontScale="62500" lnSpcReduction="20000"/>
          </a:bodyPr>
          <a:lstStyle/>
          <a:p>
            <a:pPr algn="ctr">
              <a:buNone/>
            </a:pPr>
            <a:endParaRPr lang="el-GR" b="1" dirty="0" smtClean="0"/>
          </a:p>
          <a:p>
            <a:pPr algn="ctr">
              <a:buNone/>
            </a:pPr>
            <a:r>
              <a:rPr lang="el-GR" sz="4000" b="1" dirty="0" smtClean="0"/>
              <a:t>παράνομη πράξη ή παράλειψη </a:t>
            </a:r>
            <a:r>
              <a:rPr lang="el-GR" sz="4000" b="1" i="1" dirty="0" smtClean="0"/>
              <a:t>ή</a:t>
            </a:r>
          </a:p>
          <a:p>
            <a:pPr algn="ctr">
              <a:buNone/>
            </a:pPr>
            <a:r>
              <a:rPr lang="el-GR" sz="4000" b="1" dirty="0" smtClean="0"/>
              <a:t>παράνομη υλική ενέργεια ή υλική παράλειψη</a:t>
            </a:r>
          </a:p>
          <a:p>
            <a:pPr algn="ctr">
              <a:buNone/>
            </a:pPr>
            <a:r>
              <a:rPr lang="el-GR" sz="4000" b="1" dirty="0" smtClean="0">
                <a:solidFill>
                  <a:srgbClr val="FF0000"/>
                </a:solidFill>
              </a:rPr>
              <a:t>κρατικού οργάνου </a:t>
            </a:r>
          </a:p>
          <a:p>
            <a:pPr algn="ctr">
              <a:buNone/>
            </a:pPr>
            <a:r>
              <a:rPr lang="el-GR" sz="4000" b="1" dirty="0" smtClean="0"/>
              <a:t>κατά την άσκηση της ανατεθειμένης σε αυτό δημόσιας εξουσίας</a:t>
            </a:r>
          </a:p>
          <a:p>
            <a:pPr algn="ctr">
              <a:buNone/>
            </a:pPr>
            <a:endParaRPr lang="el-GR" b="1" dirty="0" smtClean="0"/>
          </a:p>
          <a:p>
            <a:pPr algn="ctr">
              <a:buNone/>
            </a:pPr>
            <a:r>
              <a:rPr lang="el-GR" b="1" dirty="0" smtClean="0"/>
              <a:t>α) όργανο της νομοθετικής εξουσίας:</a:t>
            </a:r>
          </a:p>
          <a:p>
            <a:pPr algn="just">
              <a:buFont typeface="Wingdings" pitchFamily="2" charset="2"/>
              <a:buChar char="ü"/>
            </a:pPr>
            <a:r>
              <a:rPr lang="el-GR" dirty="0" smtClean="0"/>
              <a:t>όταν η </a:t>
            </a:r>
            <a:r>
              <a:rPr lang="el-GR" dirty="0" smtClean="0"/>
              <a:t>νομοθέτηση </a:t>
            </a:r>
            <a:r>
              <a:rPr lang="el-GR" dirty="0" smtClean="0"/>
              <a:t>ή παράλειψη νομοθέτησης είναι </a:t>
            </a:r>
            <a:r>
              <a:rPr lang="el-GR" dirty="0" smtClean="0"/>
              <a:t>αντίθετη προς κανόνες δικαίου υπέρτερης τυπικής ισχύος. </a:t>
            </a:r>
          </a:p>
          <a:p>
            <a:pPr algn="just">
              <a:buFont typeface="Wingdings" pitchFamily="2" charset="2"/>
              <a:buChar char="ü"/>
            </a:pPr>
            <a:endParaRPr lang="el-GR" dirty="0" smtClean="0"/>
          </a:p>
          <a:p>
            <a:pPr algn="just">
              <a:buFont typeface="Wingdings" pitchFamily="2" charset="2"/>
              <a:buChar char="ü"/>
            </a:pPr>
            <a:r>
              <a:rPr lang="el-GR" dirty="0" smtClean="0"/>
              <a:t>οι επιζήμιες συνέπειες πρέπει να επέρχονται απευθείας από την επίμαχη διάταξη, πριν και ανεξάρτητα από οποιαδήποτε εφαρμογή της με πράξη της Διοίκησης, άλλως, η ευθύνη έναντι του ζημιωθέντος προκύπτει όχι από τον κανόνα δικαίου αλλά από την τελευταία αυτή πράξη.</a:t>
            </a:r>
            <a:endParaRPr lang="el-GR" dirty="0"/>
          </a:p>
        </p:txBody>
      </p:sp>
      <p:sp>
        <p:nvSpPr>
          <p:cNvPr id="4" name="3 - Βέλος προς τα κάτω"/>
          <p:cNvSpPr/>
          <p:nvPr/>
        </p:nvSpPr>
        <p:spPr>
          <a:xfrm>
            <a:off x="4286248" y="1000108"/>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8329642" cy="1368412"/>
          </a:xfrm>
        </p:spPr>
        <p:txBody>
          <a:bodyPr>
            <a:noAutofit/>
          </a:bodyPr>
          <a:lstStyle/>
          <a:p>
            <a:pPr marL="342900" lvl="0" indent="-342900">
              <a:spcBef>
                <a:spcPct val="20000"/>
              </a:spcBef>
            </a:pPr>
            <a:r>
              <a:rPr lang="el-GR" sz="2400" b="1" dirty="0" smtClean="0">
                <a:solidFill>
                  <a:prstClr val="black"/>
                </a:solidFill>
                <a:ea typeface="+mn-ea"/>
                <a:cs typeface="+mn-cs"/>
              </a:rPr>
              <a:t>	β) Παράνομη νομοθέτηση </a:t>
            </a:r>
            <a:r>
              <a:rPr lang="el-GR" sz="2400" b="1" dirty="0" smtClean="0">
                <a:solidFill>
                  <a:prstClr val="black"/>
                </a:solidFill>
                <a:ea typeface="+mn-ea"/>
                <a:cs typeface="+mn-cs"/>
              </a:rPr>
              <a:t>συντρέχει </a:t>
            </a:r>
            <a:r>
              <a:rPr lang="el-GR" sz="2400" b="1" dirty="0" smtClean="0">
                <a:solidFill>
                  <a:prstClr val="black"/>
                </a:solidFill>
                <a:ea typeface="+mn-ea"/>
                <a:cs typeface="+mn-cs"/>
              </a:rPr>
              <a:t>και </a:t>
            </a:r>
            <a:r>
              <a:rPr lang="el-GR" sz="2400" b="1" dirty="0" smtClean="0">
                <a:solidFill>
                  <a:prstClr val="black"/>
                </a:solidFill>
                <a:ea typeface="+mn-ea"/>
                <a:cs typeface="+mn-cs"/>
              </a:rPr>
              <a:t>επί</a:t>
            </a:r>
            <a:r>
              <a:rPr lang="el-GR" sz="2400" b="1" u="sng" dirty="0" smtClean="0">
                <a:solidFill>
                  <a:prstClr val="black"/>
                </a:solidFill>
                <a:ea typeface="+mn-ea"/>
                <a:cs typeface="+mn-cs"/>
              </a:rPr>
              <a:t> κανονιστικής αρμοδιότητας</a:t>
            </a:r>
            <a:r>
              <a:rPr lang="el-GR" sz="2400" b="1" dirty="0" smtClean="0">
                <a:solidFill>
                  <a:prstClr val="black"/>
                </a:solidFill>
                <a:ea typeface="+mn-ea"/>
                <a:cs typeface="+mn-cs"/>
              </a:rPr>
              <a:t>  οργάνου </a:t>
            </a:r>
            <a:r>
              <a:rPr lang="el-GR" sz="2400" b="1" dirty="0" smtClean="0">
                <a:solidFill>
                  <a:prstClr val="black"/>
                </a:solidFill>
                <a:ea typeface="+mn-ea"/>
                <a:cs typeface="+mn-cs"/>
              </a:rPr>
              <a:t>της εκτελεστικής </a:t>
            </a:r>
            <a:r>
              <a:rPr lang="el-GR" sz="2400" b="1" dirty="0" smtClean="0">
                <a:solidFill>
                  <a:prstClr val="black"/>
                </a:solidFill>
                <a:ea typeface="+mn-ea"/>
                <a:cs typeface="+mn-cs"/>
              </a:rPr>
              <a:t>λειτουργίας, </a:t>
            </a:r>
            <a:r>
              <a:rPr lang="el-GR" sz="2400" b="1" dirty="0" smtClean="0">
                <a:solidFill>
                  <a:prstClr val="black"/>
                </a:solidFill>
                <a:ea typeface="+mn-ea"/>
                <a:cs typeface="+mn-cs"/>
              </a:rPr>
              <a:t>όταν…</a:t>
            </a:r>
            <a:endParaRPr lang="el-GR" sz="2400" b="1" dirty="0"/>
          </a:p>
        </p:txBody>
      </p:sp>
      <p:sp>
        <p:nvSpPr>
          <p:cNvPr id="3" name="2 - Θέση περιεχομένου"/>
          <p:cNvSpPr>
            <a:spLocks noGrp="1"/>
          </p:cNvSpPr>
          <p:nvPr>
            <p:ph idx="1"/>
          </p:nvPr>
        </p:nvSpPr>
        <p:spPr>
          <a:xfrm>
            <a:off x="457200" y="1600200"/>
            <a:ext cx="8329642" cy="4525963"/>
          </a:xfrm>
        </p:spPr>
        <p:txBody>
          <a:bodyPr>
            <a:normAutofit fontScale="70000" lnSpcReduction="20000"/>
          </a:bodyPr>
          <a:lstStyle/>
          <a:p>
            <a:endParaRPr lang="el-GR" dirty="0" smtClean="0"/>
          </a:p>
          <a:p>
            <a:pPr algn="just">
              <a:buFont typeface="Wingdings" pitchFamily="2" charset="2"/>
              <a:buChar char="Ø"/>
            </a:pPr>
            <a:r>
              <a:rPr lang="el-GR" dirty="0" smtClean="0"/>
              <a:t>η νομοθετική εξουσιοδότηση υποχρεώνει την Διοίκηση να εκδώσει κανονιστική </a:t>
            </a:r>
            <a:r>
              <a:rPr lang="el-GR" dirty="0" smtClean="0"/>
              <a:t>πράξη</a:t>
            </a:r>
            <a:endParaRPr lang="el-GR" dirty="0" smtClean="0"/>
          </a:p>
          <a:p>
            <a:pPr algn="just"/>
            <a:r>
              <a:rPr lang="el-GR" dirty="0" smtClean="0"/>
              <a:t>εφόσον συντρέχουν ορισμένες αντικειμενικές προϋποθέσεις (π.χ. ο ίδιος ο νόμος καθιερώνει αμέσως και ευθέως ένα δικαίωμα, καταλείπει δε απλώς στον εξουσιοδοτούμενο από αυτόν κανονιστικό νομοθέτη να θεσπίσει συμπληρωματικούς κανόνες, αναγκαίους για τη ρύθμιση τεχνικών λεπτομερειών ή των όρων ασκήσεως του δικαιώματος) </a:t>
            </a:r>
            <a:r>
              <a:rPr lang="el-GR" b="1" dirty="0" smtClean="0"/>
              <a:t>ή</a:t>
            </a:r>
          </a:p>
          <a:p>
            <a:pPr algn="just"/>
            <a:r>
              <a:rPr lang="el-GR" dirty="0" smtClean="0"/>
              <a:t>εντός ορισμένης προθεσμίας.</a:t>
            </a:r>
          </a:p>
          <a:p>
            <a:pPr algn="just">
              <a:buFont typeface="Wingdings" pitchFamily="2" charset="2"/>
              <a:buChar char="Ø"/>
            </a:pPr>
            <a:endParaRPr lang="el-GR" dirty="0" smtClean="0"/>
          </a:p>
          <a:p>
            <a:pPr algn="just">
              <a:buFont typeface="Wingdings" pitchFamily="2" charset="2"/>
              <a:buChar char="Ø"/>
            </a:pPr>
            <a:r>
              <a:rPr lang="el-GR" dirty="0" smtClean="0"/>
              <a:t>η υποχρέωση της Διοικήσεως να προβεί σε κανονιστική ρύθμιση προκύπτει ευθέως εκ του Συντάγματος.</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γ) όργανα ενταγμένα στη δικαστική λειτουργία:</a:t>
            </a:r>
            <a:br>
              <a:rPr lang="el-GR" sz="2400" b="1" dirty="0" smtClean="0"/>
            </a:br>
            <a:r>
              <a:rPr lang="el-GR" sz="2400" dirty="0" smtClean="0"/>
              <a:t> αγωγή κακοδικίας (άρθρο 99 Σ.)</a:t>
            </a:r>
            <a:r>
              <a:rPr lang="en-US" sz="2400" dirty="0" smtClean="0"/>
              <a:t>;</a:t>
            </a:r>
            <a:endParaRPr lang="el-GR" sz="2400" b="1" dirty="0"/>
          </a:p>
        </p:txBody>
      </p:sp>
      <p:sp>
        <p:nvSpPr>
          <p:cNvPr id="3" name="2 - Θέση περιεχομένου"/>
          <p:cNvSpPr>
            <a:spLocks noGrp="1"/>
          </p:cNvSpPr>
          <p:nvPr>
            <p:ph idx="1"/>
          </p:nvPr>
        </p:nvSpPr>
        <p:spPr/>
        <p:txBody>
          <a:bodyPr>
            <a:normAutofit fontScale="47500" lnSpcReduction="20000"/>
          </a:bodyPr>
          <a:lstStyle/>
          <a:p>
            <a:pPr algn="just">
              <a:buFont typeface="Wingdings" pitchFamily="2" charset="2"/>
              <a:buChar char="ü"/>
            </a:pPr>
            <a:r>
              <a:rPr lang="el-GR" dirty="0" smtClean="0"/>
              <a:t>η προσωπική ευθύνη οργάνου του Δημοσίου για την οποία προβλέπεται αγωγή κακοδικίας </a:t>
            </a:r>
            <a:r>
              <a:rPr lang="el-GR" b="1" dirty="0" smtClean="0"/>
              <a:t>δεν αποκλείει αναγκαίως την ευθύνη του τελευταίου.</a:t>
            </a:r>
          </a:p>
          <a:p>
            <a:pPr algn="just">
              <a:buFont typeface="Wingdings" pitchFamily="2" charset="2"/>
              <a:buChar char="ü"/>
            </a:pPr>
            <a:r>
              <a:rPr lang="el-GR" dirty="0" smtClean="0"/>
              <a:t>σκοπός της διάταξης αυτής είναι η προστασία του κύρους της Δικαιοσύνης με ανάθεση σε ειδικό δικαστήριο του έργου της διαγνώσεως της </a:t>
            </a:r>
            <a:r>
              <a:rPr lang="el-GR" b="1" dirty="0" smtClean="0"/>
              <a:t>προσωπικής ευθύνης </a:t>
            </a:r>
            <a:r>
              <a:rPr lang="el-GR" dirty="0" smtClean="0"/>
              <a:t>των δικαστικών λειτουργών από την άσκηση των καθηκόντων τους. </a:t>
            </a:r>
          </a:p>
          <a:p>
            <a:pPr algn="just">
              <a:buNone/>
            </a:pPr>
            <a:endParaRPr lang="el-GR" dirty="0" smtClean="0"/>
          </a:p>
          <a:p>
            <a:pPr algn="just">
              <a:buNone/>
            </a:pPr>
            <a:endParaRPr lang="el-GR" dirty="0" smtClean="0"/>
          </a:p>
          <a:p>
            <a:pPr algn="just">
              <a:buNone/>
            </a:pPr>
            <a:r>
              <a:rPr lang="el-GR" dirty="0" smtClean="0"/>
              <a:t>	</a:t>
            </a:r>
            <a:r>
              <a:rPr lang="el-GR" dirty="0" smtClean="0"/>
              <a:t>Το άρθρο 105 </a:t>
            </a:r>
            <a:r>
              <a:rPr lang="el-GR" dirty="0" err="1" smtClean="0"/>
              <a:t>ΕισΝΑΚ</a:t>
            </a:r>
            <a:r>
              <a:rPr lang="el-GR" dirty="0" smtClean="0"/>
              <a:t> δεν </a:t>
            </a:r>
            <a:r>
              <a:rPr lang="el-GR" dirty="0" smtClean="0"/>
              <a:t>αναφέρεται ευθέως σε ζημιογόνες πράξεις οργάνων της δικαστικής λειτουργίας, διότι </a:t>
            </a:r>
            <a:r>
              <a:rPr lang="el-GR" b="1" dirty="0" smtClean="0"/>
              <a:t>ευθύνη του Δημοσίου προς αποζημίωση λόγω απλώς εσφαλμένης ερμηνείας του νόμου ή απλώς εσφαλμένης εκτιμήσεως των πραγμάτων από δικαστικό λειτουργό δεν είναι συμβατή με την φύση του δικαστικού έργου, ως εκ της οποίας το Σύνταγμα εγγυάται στον δικαστικό λειτουργό την λειτουργική και προσωπική ανεξαρτησία του</a:t>
            </a:r>
            <a:r>
              <a:rPr lang="el-GR" dirty="0" smtClean="0"/>
              <a:t>. Εν όψει της φύσεως του δικαστικού έργου, </a:t>
            </a:r>
            <a:r>
              <a:rPr lang="el-GR" b="1" dirty="0" smtClean="0"/>
              <a:t>μόνο πρόδηλο σφάλμα του δικαστικού λειτουργού επισύρει ευθύνη του Δημοσίου προς αποζημίωση</a:t>
            </a:r>
            <a:r>
              <a:rPr lang="el-GR" dirty="0" smtClean="0"/>
              <a:t>. </a:t>
            </a:r>
            <a:r>
              <a:rPr lang="el-GR" dirty="0" err="1" smtClean="0"/>
              <a:t>Εφ’όσον</a:t>
            </a:r>
            <a:r>
              <a:rPr lang="el-GR" dirty="0" smtClean="0"/>
              <a:t> δε το Σύνταγμα, κατά την προηγούμενη σκέψη, δεν ανέχεται να παραμένουν </a:t>
            </a:r>
            <a:r>
              <a:rPr lang="el-GR" dirty="0" err="1" smtClean="0"/>
              <a:t>αναποζημίωτες</a:t>
            </a:r>
            <a:r>
              <a:rPr lang="el-GR" dirty="0" smtClean="0"/>
              <a:t> ζημίες που κάποιος υφίσταται από ενέργειες οποιουδήποτε κρατικού οργάνου, μέχρις ότου ο νομοθέτης ρυθμίσει ειδικώς την ευθύνη του Δημοσίου από πράξεις οργάνων της δικαστικής λειτουργίας, </a:t>
            </a:r>
            <a:r>
              <a:rPr lang="el-GR" b="1" dirty="0" smtClean="0"/>
              <a:t>το άρθρο 105 </a:t>
            </a:r>
            <a:r>
              <a:rPr lang="el-GR" b="1" dirty="0" err="1" smtClean="0"/>
              <a:t>Εισ.Ν.Α.Κ</a:t>
            </a:r>
            <a:r>
              <a:rPr lang="el-GR" b="1" dirty="0" smtClean="0"/>
              <a:t>. έχει ανάλογη εφαρμογή σε περίπτωση προκλήσεως ζημίας από πράξεις των οργάνων αυτών η οποία μπορεί να αποδοθεί σε πρόδηλο σφάλμα τους</a:t>
            </a:r>
            <a:r>
              <a:rPr lang="el-GR" dirty="0" smtClean="0"/>
              <a:t>. Ο πρόδηλος δε χαρακτήρας του σφάλματος της κρίσεως οργάνου της δικαστικής λειτουργίας προκύπτει από τα ιδιαίτερα χαρακτηριστικά της συγκεκριμένης περιπτώσεως βάσει των οποίων η δικαστική πλάνη καθίσταται συγγνωστή ή </a:t>
            </a:r>
            <a:r>
              <a:rPr lang="el-GR" dirty="0" smtClean="0"/>
              <a:t>ασύγγνωστη </a:t>
            </a:r>
            <a:r>
              <a:rPr lang="el-GR" b="1" i="1" dirty="0" smtClean="0"/>
              <a:t>[</a:t>
            </a:r>
            <a:r>
              <a:rPr lang="el-GR" b="1" i="1" dirty="0" err="1" smtClean="0"/>
              <a:t>ΣτΕ</a:t>
            </a:r>
            <a:r>
              <a:rPr lang="el-GR" b="1" i="1" dirty="0" smtClean="0"/>
              <a:t> </a:t>
            </a:r>
            <a:r>
              <a:rPr lang="el-GR" b="1" i="1" dirty="0" err="1" smtClean="0"/>
              <a:t>Ολ</a:t>
            </a:r>
            <a:r>
              <a:rPr lang="el-GR" b="1" i="1" dirty="0" smtClean="0"/>
              <a:t> 1501/2014]</a:t>
            </a:r>
            <a:r>
              <a:rPr lang="el-GR" dirty="0" smtClean="0"/>
              <a:t>.</a:t>
            </a:r>
            <a:endParaRPr lang="el-GR" b="1" i="1" dirty="0" smtClean="0"/>
          </a:p>
          <a:p>
            <a:pPr algn="just">
              <a:buNone/>
            </a:pPr>
            <a:endParaRPr lang="el-GR"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786478"/>
          </a:xfrm>
        </p:spPr>
        <p:txBody>
          <a:bodyPr>
            <a:normAutofit fontScale="70000" lnSpcReduction="20000"/>
          </a:bodyPr>
          <a:lstStyle/>
          <a:p>
            <a:pPr algn="just">
              <a:buFont typeface="Wingdings" pitchFamily="2" charset="2"/>
              <a:buChar char="§"/>
            </a:pPr>
            <a:endParaRPr lang="el-GR" dirty="0" smtClean="0"/>
          </a:p>
          <a:p>
            <a:pPr algn="just">
              <a:buFont typeface="Wingdings" pitchFamily="2" charset="2"/>
              <a:buChar char="§"/>
            </a:pPr>
            <a:r>
              <a:rPr lang="el-GR" dirty="0" smtClean="0"/>
              <a:t>	</a:t>
            </a:r>
            <a:r>
              <a:rPr lang="el-GR" b="1" dirty="0" smtClean="0"/>
              <a:t>Ευθύνη </a:t>
            </a:r>
            <a:r>
              <a:rPr lang="el-GR" b="1" dirty="0" smtClean="0"/>
              <a:t>του </a:t>
            </a:r>
            <a:r>
              <a:rPr lang="el-GR" b="1" dirty="0" smtClean="0"/>
              <a:t>Δημοσίου συντρέχει </a:t>
            </a:r>
            <a:r>
              <a:rPr lang="el-GR" dirty="0" smtClean="0"/>
              <a:t>όχι </a:t>
            </a:r>
            <a:r>
              <a:rPr lang="el-GR" dirty="0" smtClean="0"/>
              <a:t>μόνο όταν με πράξη ή παράλειψη οργάνου του παραβιάζεται </a:t>
            </a:r>
            <a:r>
              <a:rPr lang="el-GR" b="1" dirty="0" smtClean="0"/>
              <a:t>συγκεκριμένη διάταξη </a:t>
            </a:r>
            <a:r>
              <a:rPr lang="el-GR" dirty="0" smtClean="0"/>
              <a:t>νόμου αλλά και όταν παραλείπονται </a:t>
            </a:r>
            <a:r>
              <a:rPr lang="el-GR" b="1" dirty="0" smtClean="0"/>
              <a:t>τα ιδιαίτερα καθήκοντα και υποχρεώσεις που προσιδιάζουν στη συγκεκριμένη υπηρεσία</a:t>
            </a:r>
            <a:r>
              <a:rPr lang="el-GR" dirty="0" smtClean="0"/>
              <a:t> και προσδιορίζονται από την κείμενη εν γένει νομοθεσία, τα διδάγματα της κοινής πείρας και τις αρχές της καλής πίστης.</a:t>
            </a:r>
          </a:p>
          <a:p>
            <a:pPr algn="just">
              <a:buFont typeface="Wingdings" pitchFamily="2" charset="2"/>
              <a:buChar char="§"/>
            </a:pPr>
            <a:endParaRPr lang="el-GR" dirty="0" smtClean="0"/>
          </a:p>
          <a:p>
            <a:pPr algn="just">
              <a:buFont typeface="Wingdings" pitchFamily="2" charset="2"/>
              <a:buChar char="§"/>
            </a:pPr>
            <a:r>
              <a:rPr lang="el-GR" dirty="0" smtClean="0"/>
              <a:t>	αρκεί ο παράνομος χαρακτήρας της ζημιογόνου πράξης, παράλειψης ή υλικής ενέργειας </a:t>
            </a:r>
            <a:r>
              <a:rPr lang="el-GR" dirty="0" smtClean="0"/>
              <a:t>και </a:t>
            </a:r>
            <a:r>
              <a:rPr lang="el-GR" b="1" dirty="0" smtClean="0"/>
              <a:t>δεν απαιτείται και η διαπίστωση πταίσματος του οργάνου του Δημοσίου</a:t>
            </a:r>
            <a:r>
              <a:rPr lang="el-GR" dirty="0" smtClean="0"/>
              <a:t>.</a:t>
            </a:r>
          </a:p>
          <a:p>
            <a:pPr algn="just">
              <a:buFont typeface="Wingdings" pitchFamily="2" charset="2"/>
              <a:buChar char="§"/>
            </a:pPr>
            <a:endParaRPr lang="el-GR" dirty="0" smtClean="0"/>
          </a:p>
          <a:p>
            <a:pPr algn="just">
              <a:buFont typeface="Wingdings" pitchFamily="2" charset="2"/>
              <a:buChar char="§"/>
            </a:pPr>
            <a:r>
              <a:rPr lang="el-GR" i="1" dirty="0" smtClean="0"/>
              <a:t>	«κατά την άσκηση της δημόσιας εξουσίας που τους έχει ανατεθεί» 		</a:t>
            </a:r>
            <a:r>
              <a:rPr lang="el-GR" dirty="0" smtClean="0"/>
              <a:t>εξετάζεται αν το όργανο ενήργησε </a:t>
            </a:r>
            <a:r>
              <a:rPr lang="el-GR" b="1" dirty="0" smtClean="0"/>
              <a:t>εντός του κύκλου των υπηρεσιακών του </a:t>
            </a:r>
            <a:r>
              <a:rPr lang="el-GR" b="1" dirty="0" smtClean="0"/>
              <a:t>καθηκόντων</a:t>
            </a:r>
            <a:r>
              <a:rPr lang="el-GR" dirty="0" smtClean="0"/>
              <a:t>/ οι </a:t>
            </a:r>
            <a:r>
              <a:rPr lang="el-GR" dirty="0" smtClean="0"/>
              <a:t>πράξεις του οργάνου θα πρέπει να τελούν σε εσωτερική συνάφεια με την εξουσία του οργάνου.</a:t>
            </a:r>
          </a:p>
        </p:txBody>
      </p:sp>
      <p:sp>
        <p:nvSpPr>
          <p:cNvPr id="4" name="3 - Δεξιό βέλος"/>
          <p:cNvSpPr/>
          <p:nvPr/>
        </p:nvSpPr>
        <p:spPr>
          <a:xfrm>
            <a:off x="2571736" y="4429132"/>
            <a:ext cx="42862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1</a:t>
            </a:r>
            <a:r>
              <a:rPr lang="el-GR" sz="3000" b="1" baseline="30000" dirty="0" smtClean="0"/>
              <a:t>α</a:t>
            </a:r>
            <a:r>
              <a:rPr lang="el-GR" sz="3000" b="1" dirty="0" smtClean="0"/>
              <a:t>. Ευθύνη από </a:t>
            </a:r>
            <a:r>
              <a:rPr lang="el-GR" sz="3000" b="1" u="sng" dirty="0" smtClean="0"/>
              <a:t>νόμιμη</a:t>
            </a:r>
            <a:r>
              <a:rPr lang="el-GR" sz="3000" b="1" dirty="0" smtClean="0"/>
              <a:t> πράξη, παράλειψη ή υλική ενέργεια</a:t>
            </a:r>
            <a:endParaRPr lang="el-GR" sz="3000" b="1"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Το άρθρο 4 παρ. 5 Σ. </a:t>
            </a:r>
            <a:r>
              <a:rPr lang="el-GR" dirty="0" smtClean="0"/>
              <a:t>επιτάσσει την αποκατάσταση της ζημίας, που υφίσταται κάποιος χάριν του δημοσίου </a:t>
            </a:r>
            <a:r>
              <a:rPr lang="el-GR" dirty="0" smtClean="0"/>
              <a:t>συμφέροντος, </a:t>
            </a:r>
            <a:r>
              <a:rPr lang="el-GR" b="1" dirty="0" smtClean="0"/>
              <a:t>εφ’ όσον η ζημία αυτή είναι μη αναμενόμενη, πέραν της συνήθους και υπερβαίνει τα όρια της θυσίας, στην οποία είναι ανεκτό από την έννομη τάξη να υποβάλλονται οι πολίτες χάριν του δημοσίου συμφέροντος.</a:t>
            </a:r>
            <a:r>
              <a:rPr lang="el-GR" dirty="0" smtClean="0"/>
              <a:t> </a:t>
            </a:r>
            <a:r>
              <a:rPr lang="el-GR" dirty="0" smtClean="0"/>
              <a:t>Ειδικότερα, </a:t>
            </a:r>
            <a:r>
              <a:rPr lang="el-GR" dirty="0" smtClean="0"/>
              <a:t>από την ανωτέρω διάταξη συνάγεται ευθέως ότι δύναται να συντρέξει ευθύνη του Δημοσίου προς αποκατάσταση και ζημίας, την οποία υφίσταται κάποιος από νόμιμη, κατ’ αρχήν, ενέργεια των οργάνων του Δημοσίου. </a:t>
            </a:r>
            <a:endParaRPr lang="el-GR" dirty="0" smtClean="0"/>
          </a:p>
          <a:p>
            <a:pPr algn="just"/>
            <a:r>
              <a:rPr lang="el-GR" dirty="0" smtClean="0"/>
              <a:t>σε </a:t>
            </a:r>
            <a:r>
              <a:rPr lang="el-GR" dirty="0" smtClean="0"/>
              <a:t>περίπτωση που, συνεπεία της συνταγματικώς θεμιτής και </a:t>
            </a:r>
            <a:r>
              <a:rPr lang="el-GR" b="1" dirty="0" smtClean="0"/>
              <a:t>νομίμου  </a:t>
            </a:r>
            <a:r>
              <a:rPr lang="el-GR" b="1" dirty="0" smtClean="0"/>
              <a:t>πραγματοποιήσεως εμβολιασμού</a:t>
            </a:r>
            <a:r>
              <a:rPr lang="el-GR" dirty="0" smtClean="0"/>
              <a:t>, επέλθει ευθέως βλάβη της υγείας προσώπου, δηλαδή βλάβη μη οφειλόμενη σε παρεμβαλλόμενη παράνομη πράξη ή παράλειψη (όπως πχ χορήγηση ελαττωματικού ή ακαταλλήλου σκευάσματος ή πλημμέλειες κατά την διενέργεια του εμβολιασμού), </a:t>
            </a:r>
            <a:r>
              <a:rPr lang="el-GR" dirty="0" smtClean="0"/>
              <a:t>ανακύπτει </a:t>
            </a:r>
            <a:r>
              <a:rPr lang="el-GR" dirty="0" smtClean="0"/>
              <a:t>ευθέως εκ του άρθρου 4 παρ. </a:t>
            </a:r>
            <a:r>
              <a:rPr lang="el-GR" dirty="0" smtClean="0"/>
              <a:t>5 </a:t>
            </a:r>
            <a:r>
              <a:rPr lang="el-GR" dirty="0" smtClean="0"/>
              <a:t>ευθύνη του κράτους προς </a:t>
            </a:r>
            <a:r>
              <a:rPr lang="el-GR" b="1" dirty="0" smtClean="0"/>
              <a:t>εύλογη</a:t>
            </a:r>
            <a:r>
              <a:rPr lang="el-GR" dirty="0" smtClean="0"/>
              <a:t> αποκατάσταση της ζημίας του </a:t>
            </a:r>
            <a:r>
              <a:rPr lang="el-GR" dirty="0" smtClean="0"/>
              <a:t>παθόντος </a:t>
            </a:r>
            <a:r>
              <a:rPr lang="el-GR" b="1" i="1" dirty="0" smtClean="0"/>
              <a:t>[</a:t>
            </a:r>
            <a:r>
              <a:rPr lang="el-GR" b="1" i="1" dirty="0" err="1" smtClean="0"/>
              <a:t>ΣτΕ</a:t>
            </a:r>
            <a:r>
              <a:rPr lang="el-GR" b="1" i="1" dirty="0" smtClean="0"/>
              <a:t> </a:t>
            </a:r>
            <a:r>
              <a:rPr lang="el-GR" b="1" i="1" dirty="0" smtClean="0"/>
              <a:t>622/2021</a:t>
            </a:r>
            <a:r>
              <a:rPr lang="el-GR" b="1" i="1" dirty="0" smtClean="0"/>
              <a:t>].</a:t>
            </a:r>
            <a:endParaRPr lang="el-GR" b="1" i="1"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1010</Words>
  <Application>Microsoft Office PowerPoint</Application>
  <PresentationFormat>Προβολή στην οθόνη (4:3)</PresentationFormat>
  <Paragraphs>124</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  Εφαρμογές Δημοσίου Δικαίου - Ανασκόπηση διοικητικού δικαίου  </vt:lpstr>
      <vt:lpstr> Συνταγματικό θεμέλιο:  άρθρο 4 παρ. 5 Σ.  ισότητα ενώπιον των δημοσίων βαρών </vt:lpstr>
      <vt:lpstr>Θεμελίωση στο νόμο: Εισ.Ν.Α.Κ.</vt:lpstr>
      <vt:lpstr>Προϋποθέσεις  αστικής ευθύνης του Δημοσίου</vt:lpstr>
      <vt:lpstr> 1. Παρανομία </vt:lpstr>
      <vt:lpstr> β) Παράνομη νομοθέτηση συντρέχει και επί κανονιστικής αρμοδιότητας  οργάνου της εκτελεστικής λειτουργίας, όταν…</vt:lpstr>
      <vt:lpstr>γ) όργανα ενταγμένα στη δικαστική λειτουργία:  αγωγή κακοδικίας (άρθρο 99 Σ.);</vt:lpstr>
      <vt:lpstr>Διαφάνεια 8</vt:lpstr>
      <vt:lpstr>1α. Ευθύνη από νόμιμη πράξη, παράλειψη ή υλική ενέργεια</vt:lpstr>
      <vt:lpstr>2. Ζημία </vt:lpstr>
      <vt:lpstr>3. Αιτιώδης σύνδεσμος  μεταξύ παρανομίας και ζημίας</vt:lpstr>
      <vt:lpstr>Διαφάνεια 12</vt:lpstr>
      <vt:lpstr>[ΣτΕ 1500/2022 (υπόθεση Μυρτούς)]</vt:lpstr>
      <vt:lpstr>Εύρος υποχρέωσης αποζημίωσης  (άρθρο 298 ΑΚ):</vt:lpstr>
      <vt:lpstr>Διαφάνεια 15</vt:lpstr>
      <vt:lpstr>Εύλογη χρηματική ικανοποίηση λόγω ηθικής βλάβης  (άρθρο 932 ΑΚ)</vt:lpstr>
      <vt:lpstr> Αρνητικές προϋποθέσεις </vt:lpstr>
      <vt:lpstr>Ιδιαιτερότητες της ευθύνης  από πλημμελή κρατική εποπτεία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 Δημοσίου Δικαίου - Ανασκόπηση διοικητικού δικαίου</dc:title>
  <dc:creator>user</dc:creator>
  <cp:lastModifiedBy>user</cp:lastModifiedBy>
  <cp:revision>56</cp:revision>
  <dcterms:created xsi:type="dcterms:W3CDTF">2024-03-04T06:27:49Z</dcterms:created>
  <dcterms:modified xsi:type="dcterms:W3CDTF">2024-05-16T07:03:21Z</dcterms:modified>
</cp:coreProperties>
</file>